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 için tıklatın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560396A-AD91-48CA-A125-C9E194509D26}" type="datetimeFigureOut">
              <a:rPr lang="tr-TR" smtClean="0"/>
              <a:t>7.06.2023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138402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560396A-AD91-48CA-A125-C9E194509D26}" type="datetimeFigureOut">
              <a:rPr lang="tr-TR" smtClean="0"/>
              <a:t>7.06.2023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419412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560396A-AD91-48CA-A125-C9E194509D26}" type="datetimeFigureOut">
              <a:rPr lang="tr-TR" smtClean="0"/>
              <a:t>7.06.2023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245071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560396A-AD91-48CA-A125-C9E194509D26}" type="datetimeFigureOut">
              <a:rPr lang="tr-TR" smtClean="0"/>
              <a:t>7.06.2023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A9362D-E1D4-4D9B-BB0E-8BBD336372ED}"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7122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560396A-AD91-48CA-A125-C9E194509D26}" type="datetimeFigureOut">
              <a:rPr lang="tr-TR" smtClean="0"/>
              <a:t>7.06.2023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3308656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C560396A-AD91-48CA-A125-C9E194509D26}" type="datetimeFigureOut">
              <a:rPr lang="tr-TR" smtClean="0"/>
              <a:t>7.06.2023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4098997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C560396A-AD91-48CA-A125-C9E194509D26}" type="datetimeFigureOut">
              <a:rPr lang="tr-TR" smtClean="0"/>
              <a:t>7.06.2023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28801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560396A-AD91-48CA-A125-C9E194509D26}" type="datetimeFigureOut">
              <a:rPr lang="tr-TR" smtClean="0"/>
              <a:t>7.06.2023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108475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560396A-AD91-48CA-A125-C9E194509D26}" type="datetimeFigureOut">
              <a:rPr lang="tr-TR" smtClean="0"/>
              <a:t>7.06.2023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25477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560396A-AD91-48CA-A125-C9E194509D26}" type="datetimeFigureOut">
              <a:rPr lang="tr-TR" smtClean="0"/>
              <a:t>7.06.2023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174527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560396A-AD91-48CA-A125-C9E194509D26}" type="datetimeFigureOut">
              <a:rPr lang="tr-TR" smtClean="0"/>
              <a:t>7.06.2023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280121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560396A-AD91-48CA-A125-C9E194509D26}" type="datetimeFigureOut">
              <a:rPr lang="tr-TR" smtClean="0"/>
              <a:t>7.06.2023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349147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560396A-AD91-48CA-A125-C9E194509D26}" type="datetimeFigureOut">
              <a:rPr lang="tr-TR" smtClean="0"/>
              <a:t>7.06.2023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105475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560396A-AD91-48CA-A125-C9E194509D26}" type="datetimeFigureOut">
              <a:rPr lang="tr-TR" smtClean="0"/>
              <a:t>7.06.2023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63437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0396A-AD91-48CA-A125-C9E194509D26}" type="datetimeFigureOut">
              <a:rPr lang="tr-TR" smtClean="0"/>
              <a:t>7.06.2023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306528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560396A-AD91-48CA-A125-C9E194509D26}" type="datetimeFigureOut">
              <a:rPr lang="tr-TR" smtClean="0"/>
              <a:t>7.06.2023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136066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560396A-AD91-48CA-A125-C9E194509D26}" type="datetimeFigureOut">
              <a:rPr lang="tr-TR" smtClean="0"/>
              <a:t>7.06.2023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A9362D-E1D4-4D9B-BB0E-8BBD336372ED}" type="slidenum">
              <a:rPr lang="tr-TR" smtClean="0"/>
              <a:t>‹#›</a:t>
            </a:fld>
            <a:endParaRPr lang="tr-TR"/>
          </a:p>
        </p:txBody>
      </p:sp>
    </p:spTree>
    <p:extLst>
      <p:ext uri="{BB962C8B-B14F-4D97-AF65-F5344CB8AC3E}">
        <p14:creationId xmlns:p14="http://schemas.microsoft.com/office/powerpoint/2010/main" val="173167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560396A-AD91-48CA-A125-C9E194509D26}" type="datetimeFigureOut">
              <a:rPr lang="tr-TR" smtClean="0"/>
              <a:t>7.06.2023</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AA9362D-E1D4-4D9B-BB0E-8BBD336372ED}" type="slidenum">
              <a:rPr lang="tr-TR" smtClean="0"/>
              <a:t>‹#›</a:t>
            </a:fld>
            <a:endParaRPr lang="tr-TR"/>
          </a:p>
        </p:txBody>
      </p:sp>
    </p:spTree>
    <p:extLst>
      <p:ext uri="{BB962C8B-B14F-4D97-AF65-F5344CB8AC3E}">
        <p14:creationId xmlns:p14="http://schemas.microsoft.com/office/powerpoint/2010/main" val="199069720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54727" y="1551853"/>
            <a:ext cx="9144000" cy="2387600"/>
          </a:xfrm>
        </p:spPr>
        <p:txBody>
          <a:bodyPr>
            <a:normAutofit/>
          </a:bodyPr>
          <a:lstStyle/>
          <a:p>
            <a:r>
              <a:rPr lang="tr-TR" b="1" dirty="0"/>
              <a:t>NETCAD İLE ORMAN YOLU PROJELENDİRMESİ</a:t>
            </a:r>
            <a:endParaRPr lang="tr-TR" dirty="0"/>
          </a:p>
        </p:txBody>
      </p:sp>
    </p:spTree>
    <p:extLst>
      <p:ext uri="{BB962C8B-B14F-4D97-AF65-F5344CB8AC3E}">
        <p14:creationId xmlns:p14="http://schemas.microsoft.com/office/powerpoint/2010/main" val="409905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6234545" cy="6858000"/>
          </a:xfrm>
        </p:spPr>
        <p:txBody>
          <a:bodyPr>
            <a:normAutofit/>
          </a:bodyPr>
          <a:lstStyle/>
          <a:p>
            <a:pPr algn="just"/>
            <a:r>
              <a:rPr lang="tr-TR" sz="2400" dirty="0"/>
              <a:t>Kırmızı renkle beliren </a:t>
            </a:r>
            <a:r>
              <a:rPr lang="tr-TR" sz="2400" b="1" dirty="0"/>
              <a:t>X</a:t>
            </a:r>
            <a:r>
              <a:rPr lang="tr-TR" sz="2400" dirty="0"/>
              <a:t> işareti sol tık ile seçildiğinde ikinci daire çizilmiş olacaktır. Aynı şekilde diğer daireler de çizilerek sıfır hattının geçeceği noktalar belirlenmiş olur. En son çizilen daireden sonra bir kez sağ tık yapılarak işlem bitirilir. Sonrasında ise Giriş/Çizim Araçları/Çizgi yolu izlenip Çizgi aracı seçilerek Sıfır Hattı oluşturulmuş olur. </a:t>
            </a:r>
            <a:r>
              <a:rPr lang="tr-TR" sz="2400" u="sng" dirty="0"/>
              <a:t>Kesişim</a:t>
            </a:r>
            <a:r>
              <a:rPr lang="tr-TR" sz="2400" dirty="0"/>
              <a:t> ve </a:t>
            </a:r>
            <a:r>
              <a:rPr lang="tr-TR" sz="2400" u="sng" dirty="0"/>
              <a:t>Otomatik</a:t>
            </a:r>
            <a:r>
              <a:rPr lang="tr-TR" sz="2400" dirty="0"/>
              <a:t> opsiyonlarının aktif olması çizim işlemini kolaylaştıracaktır. Yine </a:t>
            </a:r>
            <a:r>
              <a:rPr lang="tr-TR" sz="2400" b="1" dirty="0"/>
              <a:t>X</a:t>
            </a:r>
            <a:r>
              <a:rPr lang="tr-TR" sz="2400" dirty="0"/>
              <a:t> işareti kesişim noktalarında belirecektir, bu noktalara sol tık yapılarak yolun BAS ile SON noktası arasında çizim yapılır ve SON noktası da işaretlendikten sonra sağ tık ile işlem bitirilir.</a:t>
            </a:r>
          </a:p>
          <a:p>
            <a:pPr algn="just"/>
            <a:endParaRPr lang="tr-TR" sz="2400"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545" y="623455"/>
            <a:ext cx="5760720" cy="4932217"/>
          </a:xfrm>
          <a:prstGeom prst="rect">
            <a:avLst/>
          </a:prstGeom>
          <a:noFill/>
          <a:ln>
            <a:noFill/>
          </a:ln>
        </p:spPr>
      </p:pic>
    </p:spTree>
    <p:extLst>
      <p:ext uri="{BB962C8B-B14F-4D97-AF65-F5344CB8AC3E}">
        <p14:creationId xmlns:p14="http://schemas.microsoft.com/office/powerpoint/2010/main" val="169310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927" y="412461"/>
            <a:ext cx="10515600" cy="4351338"/>
          </a:xfrm>
        </p:spPr>
        <p:txBody>
          <a:bodyPr>
            <a:normAutofit/>
          </a:bodyPr>
          <a:lstStyle/>
          <a:p>
            <a:pPr marL="0" indent="0" algn="just">
              <a:buNone/>
            </a:pPr>
            <a:r>
              <a:rPr lang="tr-TR" sz="2400" dirty="0"/>
              <a:t>   </a:t>
            </a:r>
            <a:r>
              <a:rPr lang="tr-TR" sz="2400" b="1" dirty="0"/>
              <a:t>Doğrultma Hatlarının Çizimi</a:t>
            </a:r>
          </a:p>
          <a:p>
            <a:pPr algn="just"/>
            <a:r>
              <a:rPr lang="tr-TR" sz="2400" dirty="0"/>
              <a:t>Sıfır hattı belirlendikten sonra doğrultma işleminin yapılması için </a:t>
            </a:r>
            <a:r>
              <a:rPr lang="tr-TR" sz="2400" u="sng" dirty="0"/>
              <a:t>Katmanlar</a:t>
            </a:r>
            <a:r>
              <a:rPr lang="tr-TR" sz="2400" dirty="0"/>
              <a:t> penceresinde </a:t>
            </a:r>
            <a:r>
              <a:rPr lang="tr-TR" sz="2400" b="1" dirty="0"/>
              <a:t>+</a:t>
            </a:r>
            <a:r>
              <a:rPr lang="tr-TR" sz="2400" dirty="0"/>
              <a:t> işareti ile yeni katman oluşturulur ve DOĞRULTMA adı verilir.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244436" y="2299855"/>
            <a:ext cx="7758546" cy="4267200"/>
          </a:xfrm>
          <a:prstGeom prst="rect">
            <a:avLst/>
          </a:prstGeom>
          <a:noFill/>
          <a:ln>
            <a:noFill/>
          </a:ln>
        </p:spPr>
      </p:pic>
    </p:spTree>
    <p:extLst>
      <p:ext uri="{BB962C8B-B14F-4D97-AF65-F5344CB8AC3E}">
        <p14:creationId xmlns:p14="http://schemas.microsoft.com/office/powerpoint/2010/main" val="103355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0382" y="204643"/>
            <a:ext cx="10515600" cy="4351338"/>
          </a:xfrm>
        </p:spPr>
        <p:txBody>
          <a:bodyPr>
            <a:normAutofit/>
          </a:bodyPr>
          <a:lstStyle/>
          <a:p>
            <a:pPr algn="just"/>
            <a:r>
              <a:rPr lang="tr-TR" sz="2400" dirty="0"/>
              <a:t>Doğrultma katmanı oluşturulduktan sonra sıfır hattına gidilerek BAS, KURP ve SON noktaları çizgi aracı ile birleştirilir. Bu sayede yolun ana güzergahı da ortaya çıkmış olur.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355273" y="2171556"/>
            <a:ext cx="6303818" cy="4159971"/>
          </a:xfrm>
          <a:prstGeom prst="rect">
            <a:avLst/>
          </a:prstGeom>
          <a:noFill/>
          <a:ln>
            <a:noFill/>
          </a:ln>
        </p:spPr>
      </p:pic>
    </p:spTree>
    <p:extLst>
      <p:ext uri="{BB962C8B-B14F-4D97-AF65-F5344CB8AC3E}">
        <p14:creationId xmlns:p14="http://schemas.microsoft.com/office/powerpoint/2010/main" val="413092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153"/>
            <a:ext cx="10515600" cy="1325563"/>
          </a:xfrm>
        </p:spPr>
        <p:txBody>
          <a:bodyPr>
            <a:normAutofit/>
          </a:bodyPr>
          <a:lstStyle/>
          <a:p>
            <a:pPr lvl="0"/>
            <a:r>
              <a:rPr lang="tr-TR" b="1" dirty="0"/>
              <a:t>Proje Aşamaları</a:t>
            </a:r>
            <a:br>
              <a:rPr lang="tr-TR" b="1" dirty="0"/>
            </a:br>
            <a:endParaRPr lang="tr-TR" dirty="0"/>
          </a:p>
        </p:txBody>
      </p:sp>
      <p:sp>
        <p:nvSpPr>
          <p:cNvPr id="3" name="İçerik Yer Tutucusu 2"/>
          <p:cNvSpPr>
            <a:spLocks noGrp="1"/>
          </p:cNvSpPr>
          <p:nvPr>
            <p:ph idx="1"/>
          </p:nvPr>
        </p:nvSpPr>
        <p:spPr>
          <a:xfrm>
            <a:off x="838200" y="849384"/>
            <a:ext cx="10515600" cy="4351338"/>
          </a:xfrm>
        </p:spPr>
        <p:txBody>
          <a:bodyPr>
            <a:normAutofit/>
          </a:bodyPr>
          <a:lstStyle/>
          <a:p>
            <a:pPr marL="0" lvl="1" indent="0">
              <a:spcBef>
                <a:spcPts val="1000"/>
              </a:spcBef>
              <a:buNone/>
            </a:pPr>
            <a:r>
              <a:rPr lang="tr-TR" sz="2400" b="1" dirty="0"/>
              <a:t>     Proje Dosyasının Oluşturulması</a:t>
            </a:r>
          </a:p>
          <a:p>
            <a:pPr marL="342900" lvl="1" indent="-342900">
              <a:spcBef>
                <a:spcPts val="1000"/>
              </a:spcBef>
            </a:pPr>
            <a:r>
              <a:rPr lang="tr-TR" sz="2400" u="sng" dirty="0" err="1"/>
              <a:t>Netpro</a:t>
            </a:r>
            <a:r>
              <a:rPr lang="tr-TR" sz="2400" u="sng" dirty="0"/>
              <a:t>/Proje/Proje Yöneticisi/Yeni Proje</a:t>
            </a:r>
            <a:r>
              <a:rPr lang="tr-TR" sz="2400" dirty="0"/>
              <a:t> işlemine girilir. Oluşturulacak olan projenin bilgisayardaki konumu ve dosya adı yazılarak bilgisayara kaydedilir. Projenin genel tanımları burada yapılır.</a:t>
            </a:r>
          </a:p>
          <a:p>
            <a:pPr marL="0" lvl="1" indent="0">
              <a:spcBef>
                <a:spcPts val="1000"/>
              </a:spcBef>
              <a:buNone/>
            </a:pPr>
            <a:endParaRPr lang="tr-TR" sz="2400" b="1" dirty="0"/>
          </a:p>
          <a:p>
            <a:endParaRPr lang="tr-TR" sz="2800"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3" y="2646218"/>
            <a:ext cx="8091054" cy="4211782"/>
          </a:xfrm>
          <a:prstGeom prst="rect">
            <a:avLst/>
          </a:prstGeom>
          <a:noFill/>
          <a:ln>
            <a:noFill/>
          </a:ln>
        </p:spPr>
      </p:pic>
    </p:spTree>
    <p:extLst>
      <p:ext uri="{BB962C8B-B14F-4D97-AF65-F5344CB8AC3E}">
        <p14:creationId xmlns:p14="http://schemas.microsoft.com/office/powerpoint/2010/main" val="429104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4351338"/>
          </a:xfrm>
        </p:spPr>
        <p:txBody>
          <a:bodyPr>
            <a:normAutofit/>
          </a:bodyPr>
          <a:lstStyle/>
          <a:p>
            <a:pPr marL="0" lvl="1" indent="0" algn="just">
              <a:spcBef>
                <a:spcPts val="1000"/>
              </a:spcBef>
              <a:buNone/>
            </a:pPr>
            <a:r>
              <a:rPr lang="tr-TR" sz="2400" b="1" dirty="0"/>
              <a:t>     Proje Bilgilerinin Girilmesi</a:t>
            </a:r>
          </a:p>
          <a:p>
            <a:pPr marL="342900" lvl="1" indent="-342900" algn="just">
              <a:spcBef>
                <a:spcPts val="1000"/>
              </a:spcBef>
            </a:pPr>
            <a:r>
              <a:rPr lang="tr-TR" sz="2400" dirty="0"/>
              <a:t>Proje bilgilerine ait bilgiler Proje Yöneticisi sekmesinin alt işlemlerinden girilmektedir. Örneğin araziye ait toprak sınıfları bilgisi, depo ve ariyet noktaları gibi yerlerin tanımlanması, köprü ve benzer sanat yapılarının yani özel aralıkların tanımları, üst toprak sıyırma bilgileri gibi tanımlar bu menüden yapılır. Yapılan projede toprak sınıfları, depo ve ariyet noktalarının tanımları girilecektir. Bunun için ilk olarak toprak sınıfları tanımına girilerek şekildeki gibi adımlar takip edilir.</a:t>
            </a:r>
          </a:p>
          <a:p>
            <a:pPr marL="0" lvl="1" indent="0" algn="just">
              <a:spcBef>
                <a:spcPts val="1000"/>
              </a:spcBef>
              <a:buNone/>
            </a:pPr>
            <a:endParaRPr lang="tr-TR" sz="2400" b="1" dirty="0"/>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330038" y="2895600"/>
            <a:ext cx="8936182" cy="3962400"/>
          </a:xfrm>
          <a:prstGeom prst="rect">
            <a:avLst/>
          </a:prstGeom>
          <a:noFill/>
          <a:ln>
            <a:noFill/>
          </a:ln>
        </p:spPr>
      </p:pic>
    </p:spTree>
    <p:extLst>
      <p:ext uri="{BB962C8B-B14F-4D97-AF65-F5344CB8AC3E}">
        <p14:creationId xmlns:p14="http://schemas.microsoft.com/office/powerpoint/2010/main" val="111600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400" dirty="0"/>
              <a:t>Listeye F3 ile eklenen her bir satır için toprak sınıfları girilir. Burada yolun hangi mesafe aralıklarında hangi toprak sınıfları olduğu tanımlanacağı için başlangıç ve bitiş mesafelerinin de girilmesi gerekmektedir. Bu işlemden sonra ise depo ve ariyet noktaları tanımlanacaktır.</a:t>
            </a:r>
          </a:p>
          <a:p>
            <a:pPr algn="just"/>
            <a:endParaRPr lang="tr-TR" sz="2400" dirty="0"/>
          </a:p>
        </p:txBody>
      </p:sp>
    </p:spTree>
    <p:extLst>
      <p:ext uri="{BB962C8B-B14F-4D97-AF65-F5344CB8AC3E}">
        <p14:creationId xmlns:p14="http://schemas.microsoft.com/office/powerpoint/2010/main" val="326604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3510" y="218498"/>
            <a:ext cx="10515600" cy="4351338"/>
          </a:xfrm>
        </p:spPr>
        <p:txBody>
          <a:bodyPr>
            <a:normAutofit/>
          </a:bodyPr>
          <a:lstStyle/>
          <a:p>
            <a:pPr marL="0" lvl="1" indent="0" algn="just">
              <a:spcBef>
                <a:spcPts val="1000"/>
              </a:spcBef>
              <a:buNone/>
            </a:pPr>
            <a:r>
              <a:rPr lang="tr-TR" sz="2400" b="1" dirty="0"/>
              <a:t>   Yol Güzergahının Tanımlanması</a:t>
            </a:r>
          </a:p>
          <a:p>
            <a:pPr algn="just"/>
            <a:r>
              <a:rPr lang="tr-TR" sz="2400" dirty="0"/>
              <a:t>Doğrultması yapılan ve Proje bilgileri girilen yolun güzergahını belirlemek için </a:t>
            </a:r>
            <a:r>
              <a:rPr lang="tr-TR" sz="2400" u="sng" dirty="0" err="1"/>
              <a:t>Netpro</a:t>
            </a:r>
            <a:r>
              <a:rPr lang="tr-TR" sz="2400" u="sng" dirty="0"/>
              <a:t>/Yatay/Güzergah Editörü/Güzergah Tanımla</a:t>
            </a:r>
            <a:r>
              <a:rPr lang="tr-TR" sz="2400" dirty="0"/>
              <a:t> yolu izlenir.</a:t>
            </a:r>
          </a:p>
          <a:p>
            <a:pPr algn="just"/>
            <a:endParaRPr lang="tr-TR" sz="2400" dirty="0"/>
          </a:p>
        </p:txBody>
      </p:sp>
      <p:pic>
        <p:nvPicPr>
          <p:cNvPr id="5" name="Resim 4"/>
          <p:cNvPicPr/>
          <p:nvPr/>
        </p:nvPicPr>
        <p:blipFill>
          <a:blip r:embed="rId2"/>
          <a:stretch>
            <a:fillRect/>
          </a:stretch>
        </p:blipFill>
        <p:spPr>
          <a:xfrm>
            <a:off x="1496291" y="2452256"/>
            <a:ext cx="8589818" cy="3214254"/>
          </a:xfrm>
          <a:prstGeom prst="rect">
            <a:avLst/>
          </a:prstGeom>
        </p:spPr>
      </p:pic>
    </p:spTree>
    <p:extLst>
      <p:ext uri="{BB962C8B-B14F-4D97-AF65-F5344CB8AC3E}">
        <p14:creationId xmlns:p14="http://schemas.microsoft.com/office/powerpoint/2010/main" val="54514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4351338"/>
          </a:xfrm>
        </p:spPr>
        <p:txBody>
          <a:bodyPr>
            <a:normAutofit/>
          </a:bodyPr>
          <a:lstStyle/>
          <a:p>
            <a:pPr algn="just"/>
            <a:r>
              <a:rPr lang="tr-TR" sz="2400" u="sng" dirty="0"/>
              <a:t>Güzergâh Oluştur</a:t>
            </a:r>
            <a:r>
              <a:rPr lang="tr-TR" sz="2400" dirty="0"/>
              <a:t> penceresi açıldıktan sonra </a:t>
            </a:r>
            <a:r>
              <a:rPr lang="tr-TR" sz="2400" u="sng" dirty="0" err="1"/>
              <a:t>Someler</a:t>
            </a:r>
            <a:r>
              <a:rPr lang="tr-TR" sz="2400" u="sng" dirty="0"/>
              <a:t> Yöntemi</a:t>
            </a:r>
            <a:r>
              <a:rPr lang="tr-TR" sz="2400" dirty="0"/>
              <a:t> seçilip ve </a:t>
            </a:r>
            <a:r>
              <a:rPr lang="tr-TR" sz="2400" u="sng" dirty="0"/>
              <a:t>Proje hızı 40</a:t>
            </a:r>
            <a:r>
              <a:rPr lang="tr-TR" sz="2400" dirty="0"/>
              <a:t> girilip tamam butonuna tıklanır. Gelen pencerede </a:t>
            </a:r>
            <a:r>
              <a:rPr lang="tr-TR" sz="2400" u="sng" dirty="0"/>
              <a:t>Ekle</a:t>
            </a:r>
            <a:r>
              <a:rPr lang="tr-TR" sz="2400" dirty="0"/>
              <a:t> butonu ile </a:t>
            </a:r>
            <a:r>
              <a:rPr lang="tr-TR" sz="2400" u="sng" dirty="0"/>
              <a:t>dosya yolu ve adı</a:t>
            </a:r>
            <a:r>
              <a:rPr lang="tr-TR" sz="2400" dirty="0"/>
              <a:t> seçilip </a:t>
            </a:r>
            <a:r>
              <a:rPr lang="tr-TR" sz="2400" u="sng" dirty="0"/>
              <a:t>Aç</a:t>
            </a:r>
            <a:r>
              <a:rPr lang="tr-TR" sz="2400" dirty="0"/>
              <a:t> butonuna tıklanır. KTB uzantılı güzergah dosyası seçilip tamam butonu ile işlem bitirilir.</a:t>
            </a:r>
          </a:p>
          <a:p>
            <a:pPr algn="just"/>
            <a:endParaRPr lang="tr-TR" sz="2400" dirty="0"/>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14944"/>
            <a:ext cx="8880764" cy="5043055"/>
          </a:xfrm>
          <a:prstGeom prst="rect">
            <a:avLst/>
          </a:prstGeom>
          <a:noFill/>
          <a:ln>
            <a:noFill/>
          </a:ln>
        </p:spPr>
      </p:pic>
    </p:spTree>
    <p:extLst>
      <p:ext uri="{BB962C8B-B14F-4D97-AF65-F5344CB8AC3E}">
        <p14:creationId xmlns:p14="http://schemas.microsoft.com/office/powerpoint/2010/main" val="421768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9655" y="758825"/>
            <a:ext cx="10515600" cy="4351338"/>
          </a:xfrm>
        </p:spPr>
        <p:txBody>
          <a:bodyPr>
            <a:normAutofit/>
          </a:bodyPr>
          <a:lstStyle/>
          <a:p>
            <a:pPr algn="just"/>
            <a:r>
              <a:rPr lang="tr-TR" sz="2400" dirty="0"/>
              <a:t>Sonraki adımda ise doğrultma çizgisi yolun gidiş yönüne göre seçilerek sağ tık yapılıp onaylanır.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313709" y="2425324"/>
            <a:ext cx="7148946" cy="3587549"/>
          </a:xfrm>
          <a:prstGeom prst="rect">
            <a:avLst/>
          </a:prstGeom>
          <a:noFill/>
          <a:ln>
            <a:noFill/>
          </a:ln>
        </p:spPr>
      </p:pic>
    </p:spTree>
    <p:extLst>
      <p:ext uri="{BB962C8B-B14F-4D97-AF65-F5344CB8AC3E}">
        <p14:creationId xmlns:p14="http://schemas.microsoft.com/office/powerpoint/2010/main" val="151581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4351338"/>
          </a:xfrm>
        </p:spPr>
        <p:txBody>
          <a:bodyPr>
            <a:normAutofit/>
          </a:bodyPr>
          <a:lstStyle/>
          <a:p>
            <a:pPr algn="just"/>
            <a:r>
              <a:rPr lang="tr-TR" sz="2400" dirty="0"/>
              <a:t>Güzergah belirlendikten sonra </a:t>
            </a:r>
            <a:r>
              <a:rPr lang="tr-TR" sz="2400" dirty="0" err="1"/>
              <a:t>kurpların</a:t>
            </a:r>
            <a:r>
              <a:rPr lang="tr-TR" sz="2400" dirty="0"/>
              <a:t> oluşturulması için Güzergah Editörü aracı açılır. </a:t>
            </a:r>
            <a:r>
              <a:rPr lang="tr-TR" sz="2400" dirty="0" err="1"/>
              <a:t>Guzergah.ktb</a:t>
            </a:r>
            <a:r>
              <a:rPr lang="tr-TR" sz="2400" dirty="0"/>
              <a:t> dosyası seçilir ve açılan pencerede yol hattına ait bilgiler girilir. </a:t>
            </a:r>
            <a:r>
              <a:rPr lang="tr-TR" sz="2400" u="sng" dirty="0"/>
              <a:t>İşlemler/AASHTO/Otomatik </a:t>
            </a:r>
            <a:r>
              <a:rPr lang="tr-TR" sz="2400" u="sng" dirty="0" err="1"/>
              <a:t>Dever</a:t>
            </a:r>
            <a:r>
              <a:rPr lang="tr-TR" sz="2400" u="sng" dirty="0"/>
              <a:t> Uygula</a:t>
            </a:r>
            <a:r>
              <a:rPr lang="tr-TR" sz="2400" dirty="0"/>
              <a:t> seçilir. Bu işlem yol üzerinde otomatik </a:t>
            </a:r>
            <a:r>
              <a:rPr lang="tr-TR" sz="2400" dirty="0" err="1"/>
              <a:t>kurp</a:t>
            </a:r>
            <a:r>
              <a:rPr lang="tr-TR" sz="2400" dirty="0"/>
              <a:t> oluşturacaktır. Parametreler penceresinde proje hızı 40 ve şerit genişliği 2 girilir.</a:t>
            </a:r>
          </a:p>
          <a:p>
            <a:pPr algn="just"/>
            <a:endParaRPr lang="tr-TR" sz="2400" dirty="0"/>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1745673" y="2045738"/>
            <a:ext cx="8340436" cy="4812261"/>
          </a:xfrm>
          <a:prstGeom prst="rect">
            <a:avLst/>
          </a:prstGeom>
          <a:noFill/>
          <a:ln>
            <a:noFill/>
          </a:ln>
        </p:spPr>
      </p:pic>
    </p:spTree>
    <p:extLst>
      <p:ext uri="{BB962C8B-B14F-4D97-AF65-F5344CB8AC3E}">
        <p14:creationId xmlns:p14="http://schemas.microsoft.com/office/powerpoint/2010/main" val="339414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sz="4800" b="1" dirty="0">
                <a:solidFill>
                  <a:srgbClr val="FF0000"/>
                </a:solidFill>
              </a:rPr>
              <a:t>Yol Çizim Aşamaları</a:t>
            </a:r>
            <a:br>
              <a:rPr lang="tr-TR" b="1" dirty="0"/>
            </a:br>
            <a:endParaRPr lang="tr-TR" dirty="0"/>
          </a:p>
        </p:txBody>
      </p:sp>
      <p:sp>
        <p:nvSpPr>
          <p:cNvPr id="3" name="İçerik Yer Tutucusu 2"/>
          <p:cNvSpPr>
            <a:spLocks noGrp="1"/>
          </p:cNvSpPr>
          <p:nvPr>
            <p:ph idx="1"/>
          </p:nvPr>
        </p:nvSpPr>
        <p:spPr>
          <a:xfrm>
            <a:off x="838200" y="1340716"/>
            <a:ext cx="10515600" cy="4351338"/>
          </a:xfrm>
        </p:spPr>
        <p:txBody>
          <a:bodyPr>
            <a:normAutofit/>
          </a:bodyPr>
          <a:lstStyle/>
          <a:p>
            <a:pPr marL="0" lvl="1" indent="0" algn="just">
              <a:spcBef>
                <a:spcPts val="1000"/>
              </a:spcBef>
              <a:buNone/>
            </a:pPr>
            <a:r>
              <a:rPr lang="tr-TR" sz="2400" b="1" dirty="0"/>
              <a:t>     Proje Verilerinin Açılması</a:t>
            </a:r>
          </a:p>
          <a:p>
            <a:pPr algn="just"/>
            <a:r>
              <a:rPr lang="tr-TR" sz="2400" dirty="0"/>
              <a:t>Proje verilerinin bulunduğu dosya NETCAD ortamına aktarılır. </a:t>
            </a:r>
          </a:p>
          <a:p>
            <a:pPr algn="just"/>
            <a:r>
              <a:rPr lang="tr-TR" sz="2400" dirty="0"/>
              <a:t>“NCZ” uzantılı dosya içerisindeki vektör veriler üzerinden işlemlere devam edilir</a:t>
            </a:r>
          </a:p>
        </p:txBody>
      </p:sp>
      <p:pic>
        <p:nvPicPr>
          <p:cNvPr id="4" name="Resim 3"/>
          <p:cNvPicPr/>
          <p:nvPr/>
        </p:nvPicPr>
        <p:blipFill rotWithShape="1">
          <a:blip r:embed="rId2"/>
          <a:srcRect t="10344" r="5321" b="10975"/>
          <a:stretch/>
        </p:blipFill>
        <p:spPr>
          <a:xfrm>
            <a:off x="2290433" y="3730753"/>
            <a:ext cx="6807847" cy="2295144"/>
          </a:xfrm>
          <a:prstGeom prst="rect">
            <a:avLst/>
          </a:prstGeom>
        </p:spPr>
      </p:pic>
    </p:spTree>
    <p:extLst>
      <p:ext uri="{BB962C8B-B14F-4D97-AF65-F5344CB8AC3E}">
        <p14:creationId xmlns:p14="http://schemas.microsoft.com/office/powerpoint/2010/main" val="3041637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4351338"/>
          </a:xfrm>
        </p:spPr>
        <p:txBody>
          <a:bodyPr>
            <a:normAutofit/>
          </a:bodyPr>
          <a:lstStyle/>
          <a:p>
            <a:pPr algn="just"/>
            <a:r>
              <a:rPr lang="tr-TR" sz="2400" dirty="0"/>
              <a:t>Bu işlem tamamlandıktan sonra eğer </a:t>
            </a:r>
            <a:r>
              <a:rPr lang="tr-TR" sz="2400" dirty="0" err="1"/>
              <a:t>kurp</a:t>
            </a:r>
            <a:r>
              <a:rPr lang="tr-TR" sz="2400" dirty="0"/>
              <a:t> bilgileri elle girilmek isteniyorsa ilgili </a:t>
            </a:r>
            <a:r>
              <a:rPr lang="tr-TR" sz="2400" dirty="0" err="1"/>
              <a:t>some</a:t>
            </a:r>
            <a:r>
              <a:rPr lang="tr-TR" sz="2400" dirty="0"/>
              <a:t> noktasına çift tıklanır ve otomatik atanan </a:t>
            </a:r>
            <a:r>
              <a:rPr lang="tr-TR" sz="2400" dirty="0" err="1"/>
              <a:t>kurp</a:t>
            </a:r>
            <a:r>
              <a:rPr lang="tr-TR" sz="2400" dirty="0"/>
              <a:t> bilgisi el ile düzeltilebilir. Yapılan uygulamada 2. </a:t>
            </a:r>
            <a:r>
              <a:rPr lang="tr-TR" sz="2400" dirty="0" err="1"/>
              <a:t>Some</a:t>
            </a:r>
            <a:r>
              <a:rPr lang="tr-TR" sz="2400" dirty="0"/>
              <a:t> noktasında </a:t>
            </a:r>
            <a:r>
              <a:rPr lang="tr-TR" sz="2400" dirty="0" err="1"/>
              <a:t>kurp</a:t>
            </a:r>
            <a:r>
              <a:rPr lang="tr-TR" sz="2400" dirty="0"/>
              <a:t> değeri 50 olarak belirlenmiştir. Girilen değerlere göre arka ekranda yapılacak olan </a:t>
            </a:r>
            <a:r>
              <a:rPr lang="tr-TR" sz="2400" dirty="0" err="1"/>
              <a:t>kurbun</a:t>
            </a:r>
            <a:r>
              <a:rPr lang="tr-TR" sz="2400" dirty="0"/>
              <a:t> yeni şekli otomatik olarak çizilecektir.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285999" y="2147455"/>
            <a:ext cx="7287491" cy="4281054"/>
          </a:xfrm>
          <a:prstGeom prst="rect">
            <a:avLst/>
          </a:prstGeom>
          <a:noFill/>
          <a:ln>
            <a:noFill/>
          </a:ln>
        </p:spPr>
      </p:pic>
    </p:spTree>
    <p:extLst>
      <p:ext uri="{BB962C8B-B14F-4D97-AF65-F5344CB8AC3E}">
        <p14:creationId xmlns:p14="http://schemas.microsoft.com/office/powerpoint/2010/main" val="427931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4351338"/>
          </a:xfrm>
        </p:spPr>
        <p:txBody>
          <a:bodyPr>
            <a:normAutofit/>
          </a:bodyPr>
          <a:lstStyle/>
          <a:p>
            <a:pPr algn="just"/>
            <a:r>
              <a:rPr lang="tr-TR" sz="2400" dirty="0"/>
              <a:t>İstenilen </a:t>
            </a:r>
            <a:r>
              <a:rPr lang="tr-TR" sz="2400" dirty="0" err="1"/>
              <a:t>kurp</a:t>
            </a:r>
            <a:r>
              <a:rPr lang="tr-TR" sz="2400" dirty="0"/>
              <a:t> oluşturulduktan sonra boş bir yerde sağ tıklanarak </a:t>
            </a:r>
            <a:r>
              <a:rPr lang="tr-TR" sz="2400" u="sng" dirty="0"/>
              <a:t>Plan Çizimini Yenile</a:t>
            </a:r>
            <a:r>
              <a:rPr lang="tr-TR" sz="2400" dirty="0"/>
              <a:t> seçilir. Sonrasında pencere kapatılır, </a:t>
            </a:r>
            <a:r>
              <a:rPr lang="tr-TR" sz="2400" u="sng" dirty="0"/>
              <a:t>Sakla Çık</a:t>
            </a:r>
            <a:r>
              <a:rPr lang="tr-TR" sz="2400" dirty="0"/>
              <a:t> seçilip tamama basılır. Gelen soruya </a:t>
            </a:r>
            <a:r>
              <a:rPr lang="tr-TR" sz="2400" u="sng" dirty="0"/>
              <a:t>Evet</a:t>
            </a:r>
            <a:r>
              <a:rPr lang="tr-TR" sz="2400" dirty="0"/>
              <a:t> cevabı verilir ve ekrana plan çizdirilmiş olur.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662545" y="1632902"/>
            <a:ext cx="8936182" cy="5225097"/>
          </a:xfrm>
          <a:prstGeom prst="rect">
            <a:avLst/>
          </a:prstGeom>
          <a:noFill/>
          <a:ln>
            <a:noFill/>
          </a:ln>
        </p:spPr>
      </p:pic>
    </p:spTree>
    <p:extLst>
      <p:ext uri="{BB962C8B-B14F-4D97-AF65-F5344CB8AC3E}">
        <p14:creationId xmlns:p14="http://schemas.microsoft.com/office/powerpoint/2010/main" val="72487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5500255" cy="6858000"/>
          </a:xfrm>
        </p:spPr>
        <p:txBody>
          <a:bodyPr>
            <a:normAutofit/>
          </a:bodyPr>
          <a:lstStyle/>
          <a:p>
            <a:pPr marL="0" indent="0" algn="just">
              <a:buNone/>
            </a:pPr>
            <a:r>
              <a:rPr lang="tr-TR" sz="2400" dirty="0"/>
              <a:t>    </a:t>
            </a:r>
            <a:r>
              <a:rPr lang="tr-TR" sz="2400" b="1" dirty="0" err="1"/>
              <a:t>Rakortman</a:t>
            </a:r>
            <a:r>
              <a:rPr lang="tr-TR" sz="2400" b="1" dirty="0"/>
              <a:t> Tanıtımı</a:t>
            </a:r>
          </a:p>
          <a:p>
            <a:pPr algn="just"/>
            <a:r>
              <a:rPr lang="tr-TR" sz="2400" dirty="0" err="1"/>
              <a:t>Rakortmanlar</a:t>
            </a:r>
            <a:r>
              <a:rPr lang="tr-TR" sz="2400" dirty="0"/>
              <a:t> yol üzerinde araçların karşı karşıya geldiklerinde geçişlerini sağlamak için yapılmış olan genişletilmiş yok kısımlarıdır. Proje üzerinde </a:t>
            </a:r>
            <a:r>
              <a:rPr lang="tr-TR" sz="2400" dirty="0" err="1"/>
              <a:t>rakortman</a:t>
            </a:r>
            <a:r>
              <a:rPr lang="tr-TR" sz="2400" dirty="0"/>
              <a:t> tanımı yapmak için </a:t>
            </a:r>
            <a:r>
              <a:rPr lang="tr-TR" sz="2400" u="sng" dirty="0" err="1"/>
              <a:t>Netpro</a:t>
            </a:r>
            <a:r>
              <a:rPr lang="tr-TR" sz="2400" u="sng" dirty="0"/>
              <a:t>/Yatay/</a:t>
            </a:r>
            <a:r>
              <a:rPr lang="tr-TR" sz="2400" u="sng" dirty="0" err="1"/>
              <a:t>Şevli</a:t>
            </a:r>
            <a:r>
              <a:rPr lang="tr-TR" sz="2400" u="sng" dirty="0"/>
              <a:t> Kotlu Plan/</a:t>
            </a:r>
            <a:r>
              <a:rPr lang="tr-TR" sz="2400" u="sng" dirty="0" err="1"/>
              <a:t>Rakortman</a:t>
            </a:r>
            <a:r>
              <a:rPr lang="tr-TR" sz="2400" dirty="0"/>
              <a:t> Tanımları işlemine gidilir. Açılan pencerede güzergâh dosyası seçilip tamam seçeneği ile işleme devam edilir. </a:t>
            </a:r>
            <a:r>
              <a:rPr lang="tr-TR" sz="2400" dirty="0" err="1"/>
              <a:t>Rakortman</a:t>
            </a:r>
            <a:r>
              <a:rPr lang="tr-TR" sz="2400" dirty="0"/>
              <a:t> editörü açıldıktan Dosya/Yeni </a:t>
            </a:r>
            <a:r>
              <a:rPr lang="tr-TR" sz="2400" dirty="0" err="1"/>
              <a:t>Rakortman</a:t>
            </a:r>
            <a:r>
              <a:rPr lang="tr-TR" sz="2400" dirty="0"/>
              <a:t> işlemi ile yeni bir </a:t>
            </a:r>
            <a:r>
              <a:rPr lang="tr-TR" sz="2400" dirty="0" err="1"/>
              <a:t>rakortman</a:t>
            </a:r>
            <a:r>
              <a:rPr lang="tr-TR" sz="2400" dirty="0"/>
              <a:t> tanımlanır. Burada gelen pencereye bölüm numarası girilerek tamam butonuna basılır.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5500255" y="512618"/>
            <a:ext cx="6317672" cy="5624946"/>
          </a:xfrm>
          <a:prstGeom prst="rect">
            <a:avLst/>
          </a:prstGeom>
          <a:noFill/>
          <a:ln>
            <a:noFill/>
          </a:ln>
        </p:spPr>
      </p:pic>
    </p:spTree>
    <p:extLst>
      <p:ext uri="{BB962C8B-B14F-4D97-AF65-F5344CB8AC3E}">
        <p14:creationId xmlns:p14="http://schemas.microsoft.com/office/powerpoint/2010/main" val="3874190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07818"/>
            <a:ext cx="4765964" cy="6677891"/>
          </a:xfrm>
        </p:spPr>
        <p:txBody>
          <a:bodyPr>
            <a:normAutofit/>
          </a:bodyPr>
          <a:lstStyle/>
          <a:p>
            <a:pPr algn="just"/>
            <a:r>
              <a:rPr lang="tr-TR" sz="2400" dirty="0"/>
              <a:t>İlk aşama bittikten sonra genişletilen yol kısmı tanımlanır. Genişleme kısmı 3 satırda belirtilir. İlk kısım yolun genişlemeye başladığı kısımdır. Aşağıda belirtilen değerler ilgili kutulara girildikten sonra + butonu ile sağdaki listeye eklenir.</a:t>
            </a:r>
          </a:p>
          <a:p>
            <a:pPr marL="0" indent="0" algn="just">
              <a:buNone/>
            </a:pPr>
            <a:r>
              <a:rPr lang="tr-TR" sz="2400" dirty="0"/>
              <a:t>	Başlangıç kilometre = 44</a:t>
            </a:r>
          </a:p>
          <a:p>
            <a:pPr marL="0" indent="0" algn="just">
              <a:buNone/>
            </a:pPr>
            <a:r>
              <a:rPr lang="tr-TR" sz="2400" dirty="0"/>
              <a:t>	Bitiş kilometre = 50</a:t>
            </a:r>
          </a:p>
          <a:p>
            <a:pPr marL="0" indent="0" algn="just">
              <a:buNone/>
            </a:pPr>
            <a:r>
              <a:rPr lang="tr-TR" sz="2400" dirty="0"/>
              <a:t>	Başlangıç değeri = 0</a:t>
            </a:r>
          </a:p>
          <a:p>
            <a:pPr marL="0" indent="0" algn="just">
              <a:buNone/>
            </a:pPr>
            <a:r>
              <a:rPr lang="tr-TR" sz="2400" dirty="0"/>
              <a:t> 	Bitiş değeri = 3</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5267757" y="138545"/>
            <a:ext cx="6674861" cy="4932219"/>
          </a:xfrm>
          <a:prstGeom prst="rect">
            <a:avLst/>
          </a:prstGeom>
          <a:noFill/>
          <a:ln>
            <a:noFill/>
          </a:ln>
        </p:spPr>
      </p:pic>
    </p:spTree>
    <p:extLst>
      <p:ext uri="{BB962C8B-B14F-4D97-AF65-F5344CB8AC3E}">
        <p14:creationId xmlns:p14="http://schemas.microsoft.com/office/powerpoint/2010/main" val="244156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400" dirty="0"/>
              <a:t>Diğer değerlerde aynı şekilde tabloya aktarılacaktır. İkinci olarak girilecek değerler genişletilmiş alanı temsil eder:</a:t>
            </a:r>
          </a:p>
          <a:p>
            <a:pPr marL="0" indent="0" algn="just">
              <a:buNone/>
            </a:pPr>
            <a:r>
              <a:rPr lang="tr-TR" sz="2400" dirty="0"/>
              <a:t>	Başlangıç kilometre = 50</a:t>
            </a:r>
          </a:p>
          <a:p>
            <a:pPr marL="0" indent="0" algn="just">
              <a:buNone/>
            </a:pPr>
            <a:r>
              <a:rPr lang="tr-TR" sz="2400" dirty="0"/>
              <a:t>	Bitiş kilometre = 63</a:t>
            </a:r>
          </a:p>
          <a:p>
            <a:pPr marL="0" indent="0" algn="just">
              <a:buNone/>
            </a:pPr>
            <a:r>
              <a:rPr lang="tr-TR" sz="2400" dirty="0"/>
              <a:t>	Başlangıç değeri = 3</a:t>
            </a:r>
          </a:p>
          <a:p>
            <a:pPr marL="0" indent="0" algn="just">
              <a:buNone/>
            </a:pPr>
            <a:r>
              <a:rPr lang="tr-TR" sz="2400" dirty="0"/>
              <a:t>	Bitiş değeri = 3</a:t>
            </a:r>
          </a:p>
          <a:p>
            <a:pPr algn="just"/>
            <a:endParaRPr lang="tr-TR" sz="2400" dirty="0"/>
          </a:p>
        </p:txBody>
      </p:sp>
    </p:spTree>
    <p:extLst>
      <p:ext uri="{BB962C8B-B14F-4D97-AF65-F5344CB8AC3E}">
        <p14:creationId xmlns:p14="http://schemas.microsoft.com/office/powerpoint/2010/main" val="3128135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775855"/>
            <a:ext cx="4876800" cy="6858000"/>
          </a:xfrm>
        </p:spPr>
        <p:txBody>
          <a:bodyPr>
            <a:normAutofit/>
          </a:bodyPr>
          <a:lstStyle/>
          <a:p>
            <a:pPr algn="just"/>
            <a:r>
              <a:rPr lang="tr-TR" sz="2400" dirty="0"/>
              <a:t>Üçüncü olarak girilecek değerler ise genişlemeden sonra tekrar daralmaya başlayan kısımdır:</a:t>
            </a:r>
          </a:p>
          <a:p>
            <a:pPr marL="0" indent="0" algn="just">
              <a:buNone/>
            </a:pPr>
            <a:r>
              <a:rPr lang="tr-TR" sz="2400" dirty="0"/>
              <a:t>	Başlangıç kilometre = 63</a:t>
            </a:r>
          </a:p>
          <a:p>
            <a:pPr marL="0" indent="0" algn="just">
              <a:buNone/>
            </a:pPr>
            <a:r>
              <a:rPr lang="tr-TR" sz="2400" dirty="0"/>
              <a:t>	Bitiş kilometre = 69</a:t>
            </a:r>
          </a:p>
          <a:p>
            <a:pPr marL="0" indent="0" algn="just">
              <a:buNone/>
            </a:pPr>
            <a:r>
              <a:rPr lang="tr-TR" sz="2400" dirty="0"/>
              <a:t>	Başlangıç değeri = 3</a:t>
            </a:r>
          </a:p>
          <a:p>
            <a:pPr marL="0" indent="0" algn="just">
              <a:buNone/>
            </a:pPr>
            <a:r>
              <a:rPr lang="tr-TR" sz="2400" dirty="0"/>
              <a:t>	Bitiş değeri = 0</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4975513" y="775855"/>
            <a:ext cx="5983432" cy="3657600"/>
          </a:xfrm>
          <a:prstGeom prst="rect">
            <a:avLst/>
          </a:prstGeom>
          <a:noFill/>
          <a:ln>
            <a:noFill/>
          </a:ln>
        </p:spPr>
      </p:pic>
    </p:spTree>
    <p:extLst>
      <p:ext uri="{BB962C8B-B14F-4D97-AF65-F5344CB8AC3E}">
        <p14:creationId xmlns:p14="http://schemas.microsoft.com/office/powerpoint/2010/main" val="3951879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15636"/>
            <a:ext cx="4100945" cy="7038109"/>
          </a:xfrm>
        </p:spPr>
        <p:txBody>
          <a:bodyPr>
            <a:normAutofit/>
          </a:bodyPr>
          <a:lstStyle/>
          <a:p>
            <a:pPr algn="just"/>
            <a:r>
              <a:rPr lang="tr-TR" sz="2400" dirty="0" err="1"/>
              <a:t>Rakortman</a:t>
            </a:r>
            <a:r>
              <a:rPr lang="tr-TR" sz="2400" dirty="0"/>
              <a:t> tanımı yapıldıktan sonra buraya bölüm özellikleri tanımlanır. Bölüm adı, rolü ve yönü gibi tanımlar eklendikten sonra dosya menüsünden sakla denilerek güzergâh dosyası içerisine kaydedilir ve </a:t>
            </a:r>
            <a:r>
              <a:rPr lang="tr-TR" sz="2400" dirty="0" err="1"/>
              <a:t>rakortman</a:t>
            </a:r>
            <a:r>
              <a:rPr lang="tr-TR" sz="2400" dirty="0"/>
              <a:t> editöründen çıkılır.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4752109" y="538450"/>
            <a:ext cx="6192982" cy="4296785"/>
          </a:xfrm>
          <a:prstGeom prst="rect">
            <a:avLst/>
          </a:prstGeom>
          <a:noFill/>
          <a:ln>
            <a:noFill/>
          </a:ln>
        </p:spPr>
      </p:pic>
    </p:spTree>
    <p:extLst>
      <p:ext uri="{BB962C8B-B14F-4D97-AF65-F5344CB8AC3E}">
        <p14:creationId xmlns:p14="http://schemas.microsoft.com/office/powerpoint/2010/main" val="3696065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4351338"/>
          </a:xfrm>
        </p:spPr>
        <p:txBody>
          <a:bodyPr>
            <a:normAutofit/>
          </a:bodyPr>
          <a:lstStyle/>
          <a:p>
            <a:pPr marL="0" lvl="1" indent="0" algn="just">
              <a:spcBef>
                <a:spcPts val="1000"/>
              </a:spcBef>
              <a:buNone/>
            </a:pPr>
            <a:r>
              <a:rPr lang="tr-TR" sz="2400" b="1" dirty="0"/>
              <a:t>    Modelden Arazi </a:t>
            </a:r>
            <a:r>
              <a:rPr lang="tr-TR" sz="2400" b="1" dirty="0" err="1"/>
              <a:t>Enkesitlerinin</a:t>
            </a:r>
            <a:r>
              <a:rPr lang="tr-TR" sz="2400" b="1" dirty="0"/>
              <a:t> Üretilmesi</a:t>
            </a:r>
          </a:p>
          <a:p>
            <a:pPr algn="just"/>
            <a:r>
              <a:rPr lang="tr-TR" sz="2400" dirty="0"/>
              <a:t>Çalışma yapılan arazideki yol güzergahının geçeceği ana hat kazı, </a:t>
            </a:r>
            <a:r>
              <a:rPr lang="tr-TR" sz="2400" dirty="0" err="1"/>
              <a:t>dolduru</a:t>
            </a:r>
            <a:r>
              <a:rPr lang="tr-TR" sz="2400" dirty="0"/>
              <a:t> gibi alan bilgileri yardımıyla toprak hacimlerinin hesaplanmasında kullanılırlar. Dolayısıyla yol ve araziye ait </a:t>
            </a:r>
            <a:r>
              <a:rPr lang="tr-TR" sz="2400" dirty="0" err="1"/>
              <a:t>enkesitlerin</a:t>
            </a:r>
            <a:r>
              <a:rPr lang="tr-TR" sz="2400" dirty="0"/>
              <a:t> alan değerlerine ihtiyaç duyulmaktadır. Modelden </a:t>
            </a:r>
            <a:r>
              <a:rPr lang="tr-TR" sz="2400" dirty="0" err="1"/>
              <a:t>enkesit</a:t>
            </a:r>
            <a:r>
              <a:rPr lang="tr-TR" sz="2400" dirty="0"/>
              <a:t> üretimi de araziye ait </a:t>
            </a:r>
            <a:r>
              <a:rPr lang="tr-TR" sz="2400" dirty="0" err="1"/>
              <a:t>enkesitleri</a:t>
            </a:r>
            <a:r>
              <a:rPr lang="tr-TR" sz="2400" dirty="0"/>
              <a:t> oluşturarak kazı ve </a:t>
            </a:r>
            <a:r>
              <a:rPr lang="tr-TR" sz="2400" dirty="0" err="1"/>
              <a:t>dolduru</a:t>
            </a:r>
            <a:r>
              <a:rPr lang="tr-TR" sz="2400" dirty="0"/>
              <a:t> alanlarının belirlenmesinde yardımcı olacaktır. Bu işlem için </a:t>
            </a:r>
            <a:r>
              <a:rPr lang="tr-TR" sz="2400" u="sng" dirty="0" err="1"/>
              <a:t>Netpro</a:t>
            </a:r>
            <a:r>
              <a:rPr lang="tr-TR" sz="2400" u="sng" dirty="0"/>
              <a:t>/</a:t>
            </a:r>
            <a:r>
              <a:rPr lang="tr-TR" sz="2400" u="sng" dirty="0" err="1"/>
              <a:t>Enkesit</a:t>
            </a:r>
            <a:r>
              <a:rPr lang="tr-TR" sz="2400" u="sng" dirty="0"/>
              <a:t>/Modelden </a:t>
            </a:r>
            <a:r>
              <a:rPr lang="tr-TR" sz="2400" u="sng" dirty="0" err="1"/>
              <a:t>Enkesit</a:t>
            </a:r>
            <a:r>
              <a:rPr lang="tr-TR" sz="2400" dirty="0"/>
              <a:t> işlemine gidilir.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634835" y="2978727"/>
            <a:ext cx="8451273" cy="3879273"/>
          </a:xfrm>
          <a:prstGeom prst="rect">
            <a:avLst/>
          </a:prstGeom>
          <a:noFill/>
          <a:ln>
            <a:noFill/>
          </a:ln>
        </p:spPr>
      </p:pic>
    </p:spTree>
    <p:extLst>
      <p:ext uri="{BB962C8B-B14F-4D97-AF65-F5344CB8AC3E}">
        <p14:creationId xmlns:p14="http://schemas.microsoft.com/office/powerpoint/2010/main" val="4154638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837" y="166255"/>
            <a:ext cx="10515600" cy="4351338"/>
          </a:xfrm>
        </p:spPr>
        <p:txBody>
          <a:bodyPr/>
          <a:lstStyle/>
          <a:p>
            <a:pPr algn="just"/>
            <a:r>
              <a:rPr lang="tr-TR" dirty="0"/>
              <a:t>Arazi </a:t>
            </a:r>
            <a:r>
              <a:rPr lang="tr-TR" dirty="0" err="1"/>
              <a:t>enkesit</a:t>
            </a:r>
            <a:r>
              <a:rPr lang="tr-TR" dirty="0"/>
              <a:t> dosyası yukarıdaki gibi oluşturulur. Sonrasında </a:t>
            </a:r>
            <a:r>
              <a:rPr lang="tr-TR" dirty="0" err="1"/>
              <a:t>enkesit</a:t>
            </a:r>
            <a:r>
              <a:rPr lang="tr-TR" dirty="0"/>
              <a:t> parametreleri ekranında ilgili değerler aşağıdaki şekilde olduğu gibi girilerek işleme devam edilir.</a:t>
            </a:r>
          </a:p>
          <a:p>
            <a:pPr algn="just"/>
            <a:endParaRPr lang="tr-TR"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637" y="1662545"/>
            <a:ext cx="9421090" cy="4433455"/>
          </a:xfrm>
          <a:prstGeom prst="rect">
            <a:avLst/>
          </a:prstGeom>
          <a:noFill/>
          <a:ln>
            <a:noFill/>
          </a:ln>
        </p:spPr>
      </p:pic>
    </p:spTree>
    <p:extLst>
      <p:ext uri="{BB962C8B-B14F-4D97-AF65-F5344CB8AC3E}">
        <p14:creationId xmlns:p14="http://schemas.microsoft.com/office/powerpoint/2010/main" val="2021127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7473" y="176935"/>
            <a:ext cx="10515600" cy="4351338"/>
          </a:xfrm>
        </p:spPr>
        <p:txBody>
          <a:bodyPr>
            <a:normAutofit/>
          </a:bodyPr>
          <a:lstStyle/>
          <a:p>
            <a:pPr algn="just"/>
            <a:r>
              <a:rPr lang="tr-TR" sz="2400" dirty="0"/>
              <a:t>İşlem tamamlandıktan sonra gelen iki soruya da </a:t>
            </a:r>
            <a:r>
              <a:rPr lang="tr-TR" sz="2400" u="sng" dirty="0"/>
              <a:t>Evet</a:t>
            </a:r>
            <a:r>
              <a:rPr lang="tr-TR" sz="2400" dirty="0"/>
              <a:t> cevabı verilerek geçilir. Gelen sorular arazi modelinin projeye uygulanması ve </a:t>
            </a:r>
            <a:r>
              <a:rPr lang="tr-TR" sz="2400" dirty="0" err="1"/>
              <a:t>enkesit</a:t>
            </a:r>
            <a:r>
              <a:rPr lang="tr-TR" sz="2400" dirty="0"/>
              <a:t> dosyasına da arazi </a:t>
            </a:r>
            <a:r>
              <a:rPr lang="tr-TR" sz="2400" dirty="0" err="1"/>
              <a:t>enkesitlerinin</a:t>
            </a:r>
            <a:r>
              <a:rPr lang="tr-TR" sz="2400" dirty="0"/>
              <a:t> uygulanmasına ilişkin sorulardır. Bu kısımlar tamamlandıktan sonra arazi </a:t>
            </a:r>
            <a:r>
              <a:rPr lang="tr-TR" sz="2400" dirty="0" err="1"/>
              <a:t>enkesitleri</a:t>
            </a:r>
            <a:r>
              <a:rPr lang="tr-TR" sz="2400" dirty="0"/>
              <a:t> üretilmiş olacaktır.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551710" y="1953491"/>
            <a:ext cx="9227126" cy="4904509"/>
          </a:xfrm>
          <a:prstGeom prst="rect">
            <a:avLst/>
          </a:prstGeom>
          <a:noFill/>
          <a:ln>
            <a:noFill/>
          </a:ln>
        </p:spPr>
      </p:pic>
    </p:spTree>
    <p:extLst>
      <p:ext uri="{BB962C8B-B14F-4D97-AF65-F5344CB8AC3E}">
        <p14:creationId xmlns:p14="http://schemas.microsoft.com/office/powerpoint/2010/main" val="377705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idx="1"/>
          </p:nvPr>
        </p:nvSpPr>
        <p:spPr>
          <a:xfrm>
            <a:off x="865909" y="592570"/>
            <a:ext cx="10515600" cy="4351338"/>
          </a:xfrm>
        </p:spPr>
        <p:txBody>
          <a:bodyPr>
            <a:normAutofit fontScale="97500"/>
          </a:bodyPr>
          <a:lstStyle/>
          <a:p>
            <a:pPr algn="just"/>
            <a:r>
              <a:rPr lang="tr-TR" sz="2400" dirty="0"/>
              <a:t>Açılan proje verileri üzerinde başlangıç (BAS) ve bitiş (SON) noktası referans alınarak eğim ve pergel açıklığı hesaplanır.</a:t>
            </a:r>
          </a:p>
        </p:txBody>
      </p:sp>
      <p:pic>
        <p:nvPicPr>
          <p:cNvPr id="6" name="Resim 5"/>
          <p:cNvPicPr/>
          <p:nvPr/>
        </p:nvPicPr>
        <p:blipFill>
          <a:blip r:embed="rId2"/>
          <a:stretch>
            <a:fillRect/>
          </a:stretch>
        </p:blipFill>
        <p:spPr>
          <a:xfrm>
            <a:off x="1620982" y="1662545"/>
            <a:ext cx="8423563" cy="4475019"/>
          </a:xfrm>
          <a:prstGeom prst="rect">
            <a:avLst/>
          </a:prstGeom>
        </p:spPr>
      </p:pic>
    </p:spTree>
    <p:extLst>
      <p:ext uri="{BB962C8B-B14F-4D97-AF65-F5344CB8AC3E}">
        <p14:creationId xmlns:p14="http://schemas.microsoft.com/office/powerpoint/2010/main" val="421561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4127" y="0"/>
            <a:ext cx="11201400" cy="4351338"/>
          </a:xfrm>
        </p:spPr>
        <p:txBody>
          <a:bodyPr>
            <a:normAutofit/>
          </a:bodyPr>
          <a:lstStyle/>
          <a:p>
            <a:pPr marL="0" lvl="1" indent="0" algn="just">
              <a:spcBef>
                <a:spcPts val="1000"/>
              </a:spcBef>
              <a:buNone/>
            </a:pPr>
            <a:r>
              <a:rPr lang="tr-TR" sz="2400" b="1" dirty="0"/>
              <a:t>   Boyuna Profil Çizimi</a:t>
            </a:r>
          </a:p>
          <a:p>
            <a:pPr algn="just"/>
            <a:r>
              <a:rPr lang="tr-TR" sz="2400" dirty="0"/>
              <a:t>Yol projelendirilirken düşeydeki eğimin ne derece olduğu, yol boyunca nerelerde değişim yaptığı ve düşey </a:t>
            </a:r>
            <a:r>
              <a:rPr lang="tr-TR" sz="2400" dirty="0" err="1"/>
              <a:t>kurbun</a:t>
            </a:r>
            <a:r>
              <a:rPr lang="tr-TR" sz="2400" dirty="0"/>
              <a:t> olup olmaması, siyah ve kırmızı kot farkı gibi durumların kontrolü boyuna profiller üzerinden yapılmaktadır. Boyuna profil oluşturmak için </a:t>
            </a:r>
            <a:r>
              <a:rPr lang="tr-TR" sz="2400" u="sng" dirty="0" err="1"/>
              <a:t>Netpro</a:t>
            </a:r>
            <a:r>
              <a:rPr lang="tr-TR" sz="2400" u="sng" dirty="0"/>
              <a:t>/Düşey/Profil Çizimi</a:t>
            </a:r>
            <a:r>
              <a:rPr lang="tr-TR" sz="2400" dirty="0"/>
              <a:t> aracı kullanılır.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870364" y="2327564"/>
            <a:ext cx="8936181" cy="4197927"/>
          </a:xfrm>
          <a:prstGeom prst="rect">
            <a:avLst/>
          </a:prstGeom>
          <a:noFill/>
          <a:ln>
            <a:noFill/>
          </a:ln>
        </p:spPr>
      </p:pic>
    </p:spTree>
    <p:extLst>
      <p:ext uri="{BB962C8B-B14F-4D97-AF65-F5344CB8AC3E}">
        <p14:creationId xmlns:p14="http://schemas.microsoft.com/office/powerpoint/2010/main" val="1302521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04800"/>
            <a:ext cx="4184073" cy="6858000"/>
          </a:xfrm>
        </p:spPr>
        <p:txBody>
          <a:bodyPr>
            <a:normAutofit/>
          </a:bodyPr>
          <a:lstStyle/>
          <a:p>
            <a:pPr algn="just"/>
            <a:r>
              <a:rPr lang="tr-TR" sz="2400" dirty="0"/>
              <a:t>Listeye </a:t>
            </a:r>
            <a:r>
              <a:rPr lang="tr-TR" sz="2400" dirty="0" err="1"/>
              <a:t>enkesit</a:t>
            </a:r>
            <a:r>
              <a:rPr lang="tr-TR" sz="2400" dirty="0"/>
              <a:t> dosyası eklemek için boş alanda sağ tık yapılarak </a:t>
            </a:r>
            <a:r>
              <a:rPr lang="tr-TR" sz="2400" u="sng" dirty="0"/>
              <a:t>En Kesit Dosyası Ekle</a:t>
            </a:r>
            <a:r>
              <a:rPr lang="tr-TR" sz="2400" dirty="0"/>
              <a:t> işlemine gidilir. </a:t>
            </a:r>
            <a:r>
              <a:rPr lang="tr-TR" sz="2400" dirty="0" err="1"/>
              <a:t>Enkesit</a:t>
            </a:r>
            <a:r>
              <a:rPr lang="tr-TR" sz="2400" dirty="0"/>
              <a:t> dosyası seçilip işlem tamamlanır. Sonraki adımda tekrar boş alanda sağ tık yapılarak </a:t>
            </a:r>
            <a:r>
              <a:rPr lang="tr-TR" sz="2400" u="sng" dirty="0"/>
              <a:t>KTB Dosyası Ekle</a:t>
            </a:r>
            <a:r>
              <a:rPr lang="tr-TR" sz="2400" dirty="0"/>
              <a:t> işlemine gidilir, buradan da güzergâh dosyası seçilip profil çizimi işlemi tamam butonu ile bitirilir.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4313959" y="0"/>
            <a:ext cx="7878041" cy="6553200"/>
          </a:xfrm>
          <a:prstGeom prst="rect">
            <a:avLst/>
          </a:prstGeom>
          <a:noFill/>
          <a:ln>
            <a:noFill/>
          </a:ln>
        </p:spPr>
      </p:pic>
    </p:spTree>
    <p:extLst>
      <p:ext uri="{BB962C8B-B14F-4D97-AF65-F5344CB8AC3E}">
        <p14:creationId xmlns:p14="http://schemas.microsoft.com/office/powerpoint/2010/main" val="326975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05189"/>
            <a:ext cx="4239490" cy="5558847"/>
          </a:xfrm>
        </p:spPr>
        <p:txBody>
          <a:bodyPr>
            <a:normAutofit/>
          </a:bodyPr>
          <a:lstStyle/>
          <a:p>
            <a:pPr algn="just"/>
            <a:r>
              <a:rPr lang="tr-TR" sz="2400" dirty="0"/>
              <a:t>İşlemler tamamlandıktan sonra fare imleci ile beraber hareket eden boyuna profil ekranda belirecektir. Profili sol tık ile uygun bir alana bırakıp diğer işlemlere devam edilir.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4639974" y="620279"/>
            <a:ext cx="6679190" cy="5101647"/>
          </a:xfrm>
          <a:prstGeom prst="rect">
            <a:avLst/>
          </a:prstGeom>
          <a:noFill/>
          <a:ln>
            <a:noFill/>
          </a:ln>
        </p:spPr>
      </p:pic>
    </p:spTree>
    <p:extLst>
      <p:ext uri="{BB962C8B-B14F-4D97-AF65-F5344CB8AC3E}">
        <p14:creationId xmlns:p14="http://schemas.microsoft.com/office/powerpoint/2010/main" val="100333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364" y="0"/>
            <a:ext cx="10515600" cy="4351338"/>
          </a:xfrm>
        </p:spPr>
        <p:txBody>
          <a:bodyPr>
            <a:normAutofit/>
          </a:bodyPr>
          <a:lstStyle/>
          <a:p>
            <a:pPr algn="just"/>
            <a:r>
              <a:rPr lang="tr-TR" sz="2400" dirty="0"/>
              <a:t>Profil üzerinde yapılacak düzeltmeler için </a:t>
            </a:r>
            <a:r>
              <a:rPr lang="tr-TR" sz="2400" u="sng" dirty="0" err="1"/>
              <a:t>Netpro</a:t>
            </a:r>
            <a:r>
              <a:rPr lang="tr-TR" sz="2400" u="sng" dirty="0"/>
              <a:t>/Düşey/Düşey Tanım Editörü</a:t>
            </a:r>
            <a:r>
              <a:rPr lang="tr-TR" sz="2400" dirty="0"/>
              <a:t> işlemi açılır. Gelen ekranda güzergâh dosyası seçilir ve tamama tıklanır. Sonrasında açılan listedeki düşey </a:t>
            </a:r>
            <a:r>
              <a:rPr lang="tr-TR" sz="2400" dirty="0" err="1"/>
              <a:t>someler</a:t>
            </a:r>
            <a:r>
              <a:rPr lang="tr-TR" sz="2400" dirty="0"/>
              <a:t> silinir ve tekrar oluşturulur.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327564" y="2264092"/>
            <a:ext cx="7148945" cy="4192125"/>
          </a:xfrm>
          <a:prstGeom prst="rect">
            <a:avLst/>
          </a:prstGeom>
          <a:noFill/>
          <a:ln>
            <a:noFill/>
          </a:ln>
        </p:spPr>
      </p:pic>
    </p:spTree>
    <p:extLst>
      <p:ext uri="{BB962C8B-B14F-4D97-AF65-F5344CB8AC3E}">
        <p14:creationId xmlns:p14="http://schemas.microsoft.com/office/powerpoint/2010/main" val="2199638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0491" y="176934"/>
            <a:ext cx="10515600" cy="4351338"/>
          </a:xfrm>
        </p:spPr>
        <p:txBody>
          <a:bodyPr>
            <a:normAutofit/>
          </a:bodyPr>
          <a:lstStyle/>
          <a:p>
            <a:pPr algn="just"/>
            <a:r>
              <a:rPr lang="tr-TR" sz="2400" dirty="0"/>
              <a:t>Düşey </a:t>
            </a:r>
            <a:r>
              <a:rPr lang="tr-TR" sz="2400" dirty="0" err="1"/>
              <a:t>somelerin</a:t>
            </a:r>
            <a:r>
              <a:rPr lang="tr-TR" sz="2400" dirty="0"/>
              <a:t> oluşturulması için </a:t>
            </a:r>
            <a:r>
              <a:rPr lang="tr-TR" sz="2400" u="sng" dirty="0"/>
              <a:t>İşlemler/Araçlar/Otomatik Düşey Güzergâh Tanımla/Tam Otomatik, Kazı - Dolguyu Minimize Ederek</a:t>
            </a:r>
            <a:r>
              <a:rPr lang="tr-TR" sz="2400" dirty="0"/>
              <a:t> işlemi seçilir. Gelen ekranda </a:t>
            </a:r>
            <a:r>
              <a:rPr lang="tr-TR" sz="2400" dirty="0" err="1"/>
              <a:t>enkesit</a:t>
            </a:r>
            <a:r>
              <a:rPr lang="tr-TR" sz="2400" dirty="0"/>
              <a:t> dosyası seçilerek tamam denir.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856510" y="1856509"/>
            <a:ext cx="8091054" cy="4156364"/>
          </a:xfrm>
          <a:prstGeom prst="rect">
            <a:avLst/>
          </a:prstGeom>
          <a:noFill/>
          <a:ln>
            <a:noFill/>
          </a:ln>
        </p:spPr>
      </p:pic>
    </p:spTree>
    <p:extLst>
      <p:ext uri="{BB962C8B-B14F-4D97-AF65-F5344CB8AC3E}">
        <p14:creationId xmlns:p14="http://schemas.microsoft.com/office/powerpoint/2010/main" val="2714692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4182" y="564862"/>
            <a:ext cx="4225636" cy="5073938"/>
          </a:xfrm>
        </p:spPr>
        <p:txBody>
          <a:bodyPr>
            <a:normAutofit/>
          </a:bodyPr>
          <a:lstStyle/>
          <a:p>
            <a:pPr algn="just"/>
            <a:r>
              <a:rPr lang="tr-TR" sz="2400" dirty="0" err="1"/>
              <a:t>Enkesit</a:t>
            </a:r>
            <a:r>
              <a:rPr lang="tr-TR" sz="2400" dirty="0"/>
              <a:t> dosyası seçildikten sonra düşey güzergâh tanımı için ilgili parametrelerin girileceği pencere açılacaktır. Burada ilgili kısımlar yapılacak yol standardına göre belirlenecektir. Uygulanan projede şekildeki değerlerin girilmesi yeterli olacaktır.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5298930" y="564861"/>
            <a:ext cx="5909397" cy="5919065"/>
          </a:xfrm>
          <a:prstGeom prst="rect">
            <a:avLst/>
          </a:prstGeom>
          <a:noFill/>
          <a:ln>
            <a:noFill/>
          </a:ln>
        </p:spPr>
      </p:pic>
    </p:spTree>
    <p:extLst>
      <p:ext uri="{BB962C8B-B14F-4D97-AF65-F5344CB8AC3E}">
        <p14:creationId xmlns:p14="http://schemas.microsoft.com/office/powerpoint/2010/main" val="3355118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345" y="273916"/>
            <a:ext cx="10515600" cy="4351338"/>
          </a:xfrm>
        </p:spPr>
        <p:txBody>
          <a:bodyPr>
            <a:normAutofit/>
          </a:bodyPr>
          <a:lstStyle/>
          <a:p>
            <a:pPr algn="just"/>
            <a:r>
              <a:rPr lang="tr-TR" sz="2400" dirty="0"/>
              <a:t>Yeniden oluşturulan </a:t>
            </a:r>
            <a:r>
              <a:rPr lang="tr-TR" sz="2400" dirty="0" err="1"/>
              <a:t>some</a:t>
            </a:r>
            <a:r>
              <a:rPr lang="tr-TR" sz="2400" dirty="0"/>
              <a:t> noktaları listeye geldikten sonra, eğer gerekli ise üzerlerinde işlemler yapılır. Burada düşey </a:t>
            </a:r>
            <a:r>
              <a:rPr lang="tr-TR" sz="2400" dirty="0" err="1"/>
              <a:t>kurplar</a:t>
            </a:r>
            <a:r>
              <a:rPr lang="tr-TR" sz="2400" dirty="0"/>
              <a:t> arasında yüksek eğim farkları varsa el ile müdahale edilebilir.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205345" y="1866410"/>
            <a:ext cx="10134600" cy="4326572"/>
          </a:xfrm>
          <a:prstGeom prst="rect">
            <a:avLst/>
          </a:prstGeom>
          <a:noFill/>
          <a:ln>
            <a:noFill/>
          </a:ln>
        </p:spPr>
      </p:pic>
    </p:spTree>
    <p:extLst>
      <p:ext uri="{BB962C8B-B14F-4D97-AF65-F5344CB8AC3E}">
        <p14:creationId xmlns:p14="http://schemas.microsoft.com/office/powerpoint/2010/main" val="3356320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7255" y="190789"/>
            <a:ext cx="10515600" cy="4351338"/>
          </a:xfrm>
        </p:spPr>
        <p:txBody>
          <a:bodyPr>
            <a:normAutofit/>
          </a:bodyPr>
          <a:lstStyle/>
          <a:p>
            <a:pPr algn="just"/>
            <a:r>
              <a:rPr lang="tr-TR" sz="2400" dirty="0"/>
              <a:t>Yapılan işlemlerin ardın eğer </a:t>
            </a:r>
            <a:r>
              <a:rPr lang="tr-TR" sz="2400" dirty="0" err="1"/>
              <a:t>kurplara</a:t>
            </a:r>
            <a:r>
              <a:rPr lang="tr-TR" sz="2400" dirty="0"/>
              <a:t> müdahale edilecekse </a:t>
            </a:r>
            <a:r>
              <a:rPr lang="tr-TR" sz="2400" u="sng" dirty="0"/>
              <a:t>İşlemler/</a:t>
            </a:r>
            <a:r>
              <a:rPr lang="tr-TR" sz="2400" u="sng" dirty="0" err="1"/>
              <a:t>Some</a:t>
            </a:r>
            <a:r>
              <a:rPr lang="tr-TR" sz="2400" u="sng" dirty="0"/>
              <a:t> Noktasını Değiştir</a:t>
            </a:r>
            <a:r>
              <a:rPr lang="tr-TR" sz="2400" dirty="0"/>
              <a:t> seçeneği ile üçgen olarak belirecek olan </a:t>
            </a:r>
            <a:r>
              <a:rPr lang="tr-TR" sz="2400" dirty="0" err="1"/>
              <a:t>some</a:t>
            </a:r>
            <a:r>
              <a:rPr lang="tr-TR" sz="2400" dirty="0"/>
              <a:t> noktası üzerinde değişiklik yapılabilir. Değişiklikler uygulandıktan sonra pencere kapatılarak </a:t>
            </a:r>
            <a:r>
              <a:rPr lang="tr-TR" sz="2400" u="sng" dirty="0"/>
              <a:t>Sakla/Çık</a:t>
            </a:r>
            <a:r>
              <a:rPr lang="tr-TR" sz="2400" dirty="0"/>
              <a:t> seçeneği seçilerek tamam butonuna tıklanır ve düşey tanım işlemleri bitirilir.</a:t>
            </a:r>
          </a:p>
          <a:p>
            <a:pPr algn="just"/>
            <a:endParaRPr lang="tr-TR" sz="2400" dirty="0"/>
          </a:p>
        </p:txBody>
      </p:sp>
      <p:pic>
        <p:nvPicPr>
          <p:cNvPr id="4" name="Resim 3"/>
          <p:cNvPicPr/>
          <p:nvPr/>
        </p:nvPicPr>
        <p:blipFill>
          <a:blip r:embed="rId2"/>
          <a:stretch>
            <a:fillRect/>
          </a:stretch>
        </p:blipFill>
        <p:spPr>
          <a:xfrm>
            <a:off x="1551710" y="2538702"/>
            <a:ext cx="8617526" cy="3889807"/>
          </a:xfrm>
          <a:prstGeom prst="rect">
            <a:avLst/>
          </a:prstGeom>
        </p:spPr>
      </p:pic>
    </p:spTree>
    <p:extLst>
      <p:ext uri="{BB962C8B-B14F-4D97-AF65-F5344CB8AC3E}">
        <p14:creationId xmlns:p14="http://schemas.microsoft.com/office/powerpoint/2010/main" val="4283035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2673" y="0"/>
            <a:ext cx="10515600" cy="4351338"/>
          </a:xfrm>
        </p:spPr>
        <p:txBody>
          <a:bodyPr>
            <a:normAutofit/>
          </a:bodyPr>
          <a:lstStyle/>
          <a:p>
            <a:pPr marL="0" lvl="1" indent="0" algn="just">
              <a:spcBef>
                <a:spcPts val="1000"/>
              </a:spcBef>
              <a:buNone/>
            </a:pPr>
            <a:r>
              <a:rPr lang="tr-TR" sz="2400" b="1" dirty="0"/>
              <a:t>     </a:t>
            </a:r>
            <a:r>
              <a:rPr lang="tr-TR" sz="2400" b="1" dirty="0" err="1"/>
              <a:t>Tipkesit</a:t>
            </a:r>
            <a:r>
              <a:rPr lang="tr-TR" sz="2400" b="1" dirty="0"/>
              <a:t> Editörü ile Yol Enine Profillerinin Tanımlanması</a:t>
            </a:r>
          </a:p>
          <a:p>
            <a:pPr marL="342900" lvl="1" indent="-342900" algn="just">
              <a:spcBef>
                <a:spcPts val="1000"/>
              </a:spcBef>
            </a:pPr>
            <a:r>
              <a:rPr lang="tr-TR" sz="2400" dirty="0"/>
              <a:t>Yol </a:t>
            </a:r>
            <a:r>
              <a:rPr lang="tr-TR" sz="2400" dirty="0" err="1"/>
              <a:t>enkesitlerinin</a:t>
            </a:r>
            <a:r>
              <a:rPr lang="tr-TR" sz="2400" dirty="0"/>
              <a:t> tanımlanması için </a:t>
            </a:r>
            <a:r>
              <a:rPr lang="tr-TR" sz="2400" u="sng" dirty="0" err="1"/>
              <a:t>Netpro</a:t>
            </a:r>
            <a:r>
              <a:rPr lang="tr-TR" sz="2400" u="sng" dirty="0"/>
              <a:t>/</a:t>
            </a:r>
            <a:r>
              <a:rPr lang="tr-TR" sz="2400" u="sng" dirty="0" err="1"/>
              <a:t>Enkesit</a:t>
            </a:r>
            <a:r>
              <a:rPr lang="tr-TR" sz="2400" u="sng" dirty="0"/>
              <a:t>/Tip Kesit Editörü</a:t>
            </a:r>
            <a:r>
              <a:rPr lang="tr-TR" sz="2400" dirty="0"/>
              <a:t> kullanılmaktadır. Bu işlem çalıştırılır ve </a:t>
            </a:r>
            <a:r>
              <a:rPr lang="tr-TR" sz="2400" dirty="0" err="1"/>
              <a:t>tipkesit</a:t>
            </a:r>
            <a:r>
              <a:rPr lang="tr-TR" sz="2400" dirty="0"/>
              <a:t> dosyası tanımlanarak arazi </a:t>
            </a:r>
            <a:r>
              <a:rPr lang="tr-TR" sz="2400" dirty="0" err="1"/>
              <a:t>enkesit</a:t>
            </a:r>
            <a:r>
              <a:rPr lang="tr-TR" sz="2400" dirty="0"/>
              <a:t> dosyası yardımcı eleman olarak seçilir.</a:t>
            </a:r>
          </a:p>
          <a:p>
            <a:pPr marL="0" lvl="1" indent="0" algn="just">
              <a:spcBef>
                <a:spcPts val="1000"/>
              </a:spcBef>
              <a:buNone/>
            </a:pPr>
            <a:endParaRPr lang="tr-TR" sz="2400" b="1" dirty="0"/>
          </a:p>
          <a:p>
            <a:pPr algn="just"/>
            <a:endParaRPr lang="tr-TR" sz="2400"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0982" y="2175669"/>
            <a:ext cx="8188037" cy="4724400"/>
          </a:xfrm>
          <a:prstGeom prst="rect">
            <a:avLst/>
          </a:prstGeom>
          <a:noFill/>
          <a:ln>
            <a:noFill/>
          </a:ln>
        </p:spPr>
      </p:pic>
    </p:spTree>
    <p:extLst>
      <p:ext uri="{BB962C8B-B14F-4D97-AF65-F5344CB8AC3E}">
        <p14:creationId xmlns:p14="http://schemas.microsoft.com/office/powerpoint/2010/main" val="3060314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8309" y="384752"/>
            <a:ext cx="10515600" cy="4351338"/>
          </a:xfrm>
        </p:spPr>
        <p:txBody>
          <a:bodyPr>
            <a:normAutofit/>
          </a:bodyPr>
          <a:lstStyle/>
          <a:p>
            <a:pPr algn="just"/>
            <a:r>
              <a:rPr lang="tr-TR" sz="2400" dirty="0"/>
              <a:t>Bu işlemden sonra </a:t>
            </a:r>
            <a:r>
              <a:rPr lang="tr-TR" sz="2400" dirty="0" err="1"/>
              <a:t>tipkesit</a:t>
            </a:r>
            <a:r>
              <a:rPr lang="tr-TR" sz="2400" dirty="0"/>
              <a:t> editörü açılmış olur. Açılan pencerede F3 tuşu ile yeni </a:t>
            </a:r>
            <a:r>
              <a:rPr lang="tr-TR" sz="2400" dirty="0" err="1"/>
              <a:t>tipkesit</a:t>
            </a:r>
            <a:r>
              <a:rPr lang="tr-TR" sz="2400" dirty="0"/>
              <a:t> eklenir. Sonrasında ise </a:t>
            </a:r>
            <a:r>
              <a:rPr lang="tr-TR" sz="2400" dirty="0" err="1"/>
              <a:t>tipkesitin</a:t>
            </a:r>
            <a:r>
              <a:rPr lang="tr-TR" sz="2400" dirty="0"/>
              <a:t> uygulanacağı yol aralığı için başlangıç ve bitiş değerleri girilir. Şekilde 3. basamak olarak gösterilen buton ile platform editörüne girilerek yol platformu tanımlanır ve seçilir.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840183" y="2731394"/>
            <a:ext cx="5167744" cy="3724823"/>
          </a:xfrm>
          <a:prstGeom prst="rect">
            <a:avLst/>
          </a:prstGeom>
          <a:noFill/>
          <a:ln>
            <a:noFill/>
          </a:ln>
        </p:spPr>
      </p:pic>
    </p:spTree>
    <p:extLst>
      <p:ext uri="{BB962C8B-B14F-4D97-AF65-F5344CB8AC3E}">
        <p14:creationId xmlns:p14="http://schemas.microsoft.com/office/powerpoint/2010/main" val="48331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363" y="232352"/>
            <a:ext cx="10515600" cy="4351338"/>
          </a:xfrm>
        </p:spPr>
        <p:txBody>
          <a:bodyPr/>
          <a:lstStyle/>
          <a:p>
            <a:pPr marL="0" indent="0">
              <a:buNone/>
            </a:pPr>
            <a:r>
              <a:rPr lang="tr-TR" b="1" dirty="0"/>
              <a:t>     </a:t>
            </a:r>
            <a:r>
              <a:rPr lang="tr-TR" b="1" dirty="0">
                <a:solidFill>
                  <a:srgbClr val="FF0000"/>
                </a:solidFill>
              </a:rPr>
              <a:t>Eğim ve Pergel Açıklığının Hesaplanması</a:t>
            </a:r>
          </a:p>
          <a:p>
            <a:pPr algn="just">
              <a:lnSpc>
                <a:spcPct val="150000"/>
              </a:lnSpc>
            </a:pPr>
            <a:r>
              <a:rPr lang="tr-TR" u="sng" dirty="0"/>
              <a:t>Giriş/Sorgu Araçları/Cetvel</a:t>
            </a:r>
            <a:r>
              <a:rPr lang="tr-TR" dirty="0"/>
              <a:t> yolu izlenerek cetvel aracı ile yatay mesafe (m) ölçülür. Bu değer arazideki gerçek değeri yansıtır. Farenin sol tuşu ile BAS ve SON noktaları işaretlenir, işlemin tamamlanması için fareden sağ tuşa basılır. Gelen pencerede yapılan ölçüme ait bilgiler vardır. Toplam uzunluk kısmındaki değere (251.70 m) bakılır.</a:t>
            </a:r>
          </a:p>
          <a:p>
            <a:endParaRPr lang="tr-TR"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2436" y="2881167"/>
            <a:ext cx="9005454" cy="3744481"/>
          </a:xfrm>
          <a:prstGeom prst="rect">
            <a:avLst/>
          </a:prstGeom>
          <a:noFill/>
          <a:ln>
            <a:noFill/>
          </a:ln>
        </p:spPr>
      </p:pic>
    </p:spTree>
    <p:extLst>
      <p:ext uri="{BB962C8B-B14F-4D97-AF65-F5344CB8AC3E}">
        <p14:creationId xmlns:p14="http://schemas.microsoft.com/office/powerpoint/2010/main" val="2497318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1218" y="370898"/>
            <a:ext cx="10515600" cy="4351338"/>
          </a:xfrm>
        </p:spPr>
        <p:txBody>
          <a:bodyPr>
            <a:normAutofit/>
          </a:bodyPr>
          <a:lstStyle/>
          <a:p>
            <a:pPr algn="just"/>
            <a:r>
              <a:rPr lang="tr-TR" sz="2400" dirty="0"/>
              <a:t>Platform tanımı için açılan boş pencerede, sol taraftaki liste içerisinde mevcut platform tanımları bulunmaktadır. Listenin boş bir yerinde sağ tık ile Yeni Ana Kategori seçilir ve isim girilerek platform tanımına başlanır.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840182" y="2618509"/>
            <a:ext cx="4987636" cy="3269673"/>
          </a:xfrm>
          <a:prstGeom prst="rect">
            <a:avLst/>
          </a:prstGeom>
          <a:noFill/>
          <a:ln>
            <a:noFill/>
          </a:ln>
        </p:spPr>
      </p:pic>
    </p:spTree>
    <p:extLst>
      <p:ext uri="{BB962C8B-B14F-4D97-AF65-F5344CB8AC3E}">
        <p14:creationId xmlns:p14="http://schemas.microsoft.com/office/powerpoint/2010/main" val="3401529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9036" y="273916"/>
            <a:ext cx="10515600" cy="4351338"/>
          </a:xfrm>
        </p:spPr>
        <p:txBody>
          <a:bodyPr>
            <a:normAutofit/>
          </a:bodyPr>
          <a:lstStyle/>
          <a:p>
            <a:pPr algn="just"/>
            <a:r>
              <a:rPr lang="tr-TR" sz="2400" dirty="0"/>
              <a:t>Ana kategori ismine “ORMAN” girilip tanımlandıktan sonra sol taraftaki listeye eklenmiş olur. Burada ORMAN tanımına sağ tık yapılır ve </a:t>
            </a:r>
            <a:r>
              <a:rPr lang="tr-TR" sz="2400" u="sng" dirty="0"/>
              <a:t>Yeni Tanım</a:t>
            </a:r>
            <a:r>
              <a:rPr lang="tr-TR" sz="2400" dirty="0"/>
              <a:t> seçilir. Tanım adına “B Tipi” veya isteğe bağlı bir isim verilebilir. </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175164" y="2568864"/>
            <a:ext cx="7786254" cy="3416300"/>
          </a:xfrm>
          <a:prstGeom prst="rect">
            <a:avLst/>
          </a:prstGeom>
          <a:noFill/>
          <a:ln>
            <a:noFill/>
          </a:ln>
        </p:spPr>
      </p:pic>
    </p:spTree>
    <p:extLst>
      <p:ext uri="{BB962C8B-B14F-4D97-AF65-F5344CB8AC3E}">
        <p14:creationId xmlns:p14="http://schemas.microsoft.com/office/powerpoint/2010/main" val="3214164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346" y="287771"/>
            <a:ext cx="10515600" cy="4351338"/>
          </a:xfrm>
        </p:spPr>
        <p:txBody>
          <a:bodyPr>
            <a:normAutofit/>
          </a:bodyPr>
          <a:lstStyle/>
          <a:p>
            <a:pPr algn="just"/>
            <a:r>
              <a:rPr lang="tr-TR" sz="2400" dirty="0"/>
              <a:t>“B Tipi” tanımına tıklanır ve sağ tarafta menüden </a:t>
            </a:r>
            <a:r>
              <a:rPr lang="tr-TR" sz="2400" u="sng" dirty="0"/>
              <a:t>Başlangıç Kuralı</a:t>
            </a:r>
            <a:r>
              <a:rPr lang="tr-TR" sz="2400" dirty="0"/>
              <a:t> seçilir. Açılan pencereye şekildeki gibi bilgiler girilir ve işlem tamamlanır.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078182" y="2093248"/>
            <a:ext cx="6816436" cy="4515369"/>
          </a:xfrm>
          <a:prstGeom prst="rect">
            <a:avLst/>
          </a:prstGeom>
          <a:noFill/>
          <a:ln>
            <a:noFill/>
          </a:ln>
        </p:spPr>
      </p:pic>
    </p:spTree>
    <p:extLst>
      <p:ext uri="{BB962C8B-B14F-4D97-AF65-F5344CB8AC3E}">
        <p14:creationId xmlns:p14="http://schemas.microsoft.com/office/powerpoint/2010/main" val="1361707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3618" y="481734"/>
            <a:ext cx="10515600" cy="4351338"/>
          </a:xfrm>
        </p:spPr>
        <p:txBody>
          <a:bodyPr>
            <a:normAutofit/>
          </a:bodyPr>
          <a:lstStyle/>
          <a:p>
            <a:pPr algn="just"/>
            <a:r>
              <a:rPr lang="tr-TR" sz="2400" dirty="0"/>
              <a:t>Daha sonra menüden “%” işaretine girilerek eğim tanımı şekildeki gibi yapılıp işlem tamamlanır.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909455" y="1856509"/>
            <a:ext cx="6262254" cy="3948545"/>
          </a:xfrm>
          <a:prstGeom prst="rect">
            <a:avLst/>
          </a:prstGeom>
          <a:noFill/>
          <a:ln>
            <a:noFill/>
          </a:ln>
        </p:spPr>
      </p:pic>
    </p:spTree>
    <p:extLst>
      <p:ext uri="{BB962C8B-B14F-4D97-AF65-F5344CB8AC3E}">
        <p14:creationId xmlns:p14="http://schemas.microsoft.com/office/powerpoint/2010/main" val="911213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1946" y="246207"/>
            <a:ext cx="10515600" cy="4351338"/>
          </a:xfrm>
        </p:spPr>
        <p:txBody>
          <a:bodyPr>
            <a:normAutofit/>
          </a:bodyPr>
          <a:lstStyle/>
          <a:p>
            <a:pPr algn="just"/>
            <a:r>
              <a:rPr lang="tr-TR" sz="2400" dirty="0"/>
              <a:t>Eğim tanımı yapıldıktan sonra platform sonlarına şev uygulanır. Bunun için el işaretine tıklanır ve bitiş kuralı olarak </a:t>
            </a:r>
            <a:r>
              <a:rPr lang="tr-TR" sz="2400" u="sng" dirty="0"/>
              <a:t>Şev Uygula</a:t>
            </a:r>
            <a:r>
              <a:rPr lang="tr-TR" sz="2400" dirty="0"/>
              <a:t> seçilir. Şev tanımı da yapıldıktan sonra yolun üst platformu ile ilgili işlemler tamamlanmış olur.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16727"/>
            <a:ext cx="7426035" cy="4087091"/>
          </a:xfrm>
          <a:prstGeom prst="rect">
            <a:avLst/>
          </a:prstGeom>
          <a:noFill/>
          <a:ln>
            <a:noFill/>
          </a:ln>
        </p:spPr>
      </p:pic>
    </p:spTree>
    <p:extLst>
      <p:ext uri="{BB962C8B-B14F-4D97-AF65-F5344CB8AC3E}">
        <p14:creationId xmlns:p14="http://schemas.microsoft.com/office/powerpoint/2010/main" val="3892114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3509" y="204643"/>
            <a:ext cx="10515600" cy="4351338"/>
          </a:xfrm>
        </p:spPr>
        <p:txBody>
          <a:bodyPr>
            <a:normAutofit/>
          </a:bodyPr>
          <a:lstStyle/>
          <a:p>
            <a:pPr algn="just"/>
            <a:r>
              <a:rPr lang="tr-TR" sz="2400" dirty="0"/>
              <a:t>Üst platform, yani “B Tipi” adlı tanım altında yeni bir alt tanım oluşturulur. Oluşturulan tanımda yolun temel kısmı belirlenecektir. Bu işlem için “B Tipi” tanımı seçilip sağ tıklanır ve </a:t>
            </a:r>
            <a:r>
              <a:rPr lang="tr-TR" sz="2400" u="sng" dirty="0"/>
              <a:t>Yeni Alt Tanım</a:t>
            </a:r>
            <a:r>
              <a:rPr lang="tr-TR" sz="2400" dirty="0"/>
              <a:t> seçilir. Alt tanım ismine “TEMEL” yazılıp işlem tamamlanır. Sonraki adımda başlangıç kuralına tıklanır ve açılan pencere şekildeki gibi doldurulup, tamam ile işlem sonlandırılır.</a:t>
            </a:r>
          </a:p>
          <a:p>
            <a:pPr algn="just"/>
            <a:endParaRPr lang="tr-TR" sz="2400"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109" y="2742420"/>
            <a:ext cx="8271164" cy="3977035"/>
          </a:xfrm>
          <a:prstGeom prst="rect">
            <a:avLst/>
          </a:prstGeom>
          <a:noFill/>
          <a:ln>
            <a:noFill/>
          </a:ln>
        </p:spPr>
      </p:pic>
    </p:spTree>
    <p:extLst>
      <p:ext uri="{BB962C8B-B14F-4D97-AF65-F5344CB8AC3E}">
        <p14:creationId xmlns:p14="http://schemas.microsoft.com/office/powerpoint/2010/main" val="4087468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8928" y="246207"/>
            <a:ext cx="10515600" cy="4351338"/>
          </a:xfrm>
        </p:spPr>
        <p:txBody>
          <a:bodyPr>
            <a:normAutofit/>
          </a:bodyPr>
          <a:lstStyle/>
          <a:p>
            <a:pPr algn="just"/>
            <a:r>
              <a:rPr lang="tr-TR" sz="2400" dirty="0"/>
              <a:t>Sonraki adımda temel için eğim tanımı girilir. Menüden “%” işaretine tıklanır ve açılan pencerede şekildeki gibi bilgiler doldurularak işlem tamamlanır.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036618" y="2002300"/>
            <a:ext cx="7509164" cy="4440064"/>
          </a:xfrm>
          <a:prstGeom prst="rect">
            <a:avLst/>
          </a:prstGeom>
          <a:noFill/>
          <a:ln>
            <a:noFill/>
          </a:ln>
        </p:spPr>
      </p:pic>
    </p:spTree>
    <p:extLst>
      <p:ext uri="{BB962C8B-B14F-4D97-AF65-F5344CB8AC3E}">
        <p14:creationId xmlns:p14="http://schemas.microsoft.com/office/powerpoint/2010/main" val="1695950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63236"/>
            <a:ext cx="4197927" cy="6858000"/>
          </a:xfrm>
        </p:spPr>
        <p:txBody>
          <a:bodyPr>
            <a:normAutofit/>
          </a:bodyPr>
          <a:lstStyle/>
          <a:p>
            <a:pPr algn="just"/>
            <a:r>
              <a:rPr lang="tr-TR" sz="2400" dirty="0"/>
              <a:t>Son olarak bitiş kuralı girilir. Menüden el işaretine tıklanarak açılan pencerede </a:t>
            </a:r>
            <a:r>
              <a:rPr lang="tr-TR" sz="2400" u="sng" dirty="0"/>
              <a:t>Kesite Uzat</a:t>
            </a:r>
            <a:r>
              <a:rPr lang="tr-TR" sz="2400" dirty="0"/>
              <a:t> seçeneği seçilir ve kod olarak “HDO” yazılır. Sonrasında tamam butonu ile işlem bitirilir. Yolun platform kısmı tamamlanmış olur. Bu işlemden sonra sol taraftaki listeden “B Tipi” tanımı seçilerek tamam butonu ile işlem bitirilir.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5043054" y="207818"/>
            <a:ext cx="6539346" cy="6096000"/>
          </a:xfrm>
          <a:prstGeom prst="rect">
            <a:avLst/>
          </a:prstGeom>
          <a:noFill/>
          <a:ln>
            <a:noFill/>
          </a:ln>
        </p:spPr>
      </p:pic>
    </p:spTree>
    <p:extLst>
      <p:ext uri="{BB962C8B-B14F-4D97-AF65-F5344CB8AC3E}">
        <p14:creationId xmlns:p14="http://schemas.microsoft.com/office/powerpoint/2010/main" val="1652846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3706090" cy="6858000"/>
          </a:xfrm>
        </p:spPr>
        <p:txBody>
          <a:bodyPr>
            <a:normAutofit/>
          </a:bodyPr>
          <a:lstStyle/>
          <a:p>
            <a:pPr algn="just"/>
            <a:r>
              <a:rPr lang="tr-TR" sz="2400" dirty="0"/>
              <a:t>Yol aralığı ve platformu belirlendikten sonra </a:t>
            </a:r>
            <a:r>
              <a:rPr lang="tr-TR" sz="2400" u="sng" dirty="0"/>
              <a:t>Şevler</a:t>
            </a:r>
            <a:r>
              <a:rPr lang="tr-TR" sz="2400" dirty="0"/>
              <a:t> sekmesine geçilir ve burada şev tanımları yapılır. Şev tanımları </a:t>
            </a:r>
            <a:r>
              <a:rPr lang="tr-TR" sz="2400" dirty="0" err="1"/>
              <a:t>Netcad</a:t>
            </a:r>
            <a:r>
              <a:rPr lang="tr-TR" sz="2400" dirty="0"/>
              <a:t> içerisinde hâlihazırda bulunan tanımlardan seçilebileceği gibi kendimiz de belirleyebiliriz. Bunun için şekilde girilmiş olan kodlar ilgili satırlara yazılarak şev tanımları yapılmış olur. Sağ ve sol için tanımlar ayrı ayrı girilir.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4184072" y="0"/>
            <a:ext cx="8007927" cy="6858000"/>
          </a:xfrm>
          <a:prstGeom prst="rect">
            <a:avLst/>
          </a:prstGeom>
          <a:noFill/>
          <a:ln>
            <a:noFill/>
          </a:ln>
        </p:spPr>
      </p:pic>
    </p:spTree>
    <p:extLst>
      <p:ext uri="{BB962C8B-B14F-4D97-AF65-F5344CB8AC3E}">
        <p14:creationId xmlns:p14="http://schemas.microsoft.com/office/powerpoint/2010/main" val="2484705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0"/>
            <a:ext cx="4045526" cy="6858000"/>
          </a:xfrm>
        </p:spPr>
        <p:txBody>
          <a:bodyPr>
            <a:normAutofit/>
          </a:bodyPr>
          <a:lstStyle/>
          <a:p>
            <a:pPr algn="just"/>
            <a:r>
              <a:rPr lang="tr-TR" sz="2400" dirty="0"/>
              <a:t>Belirtilen tanımlar girildikten sonra </a:t>
            </a:r>
            <a:r>
              <a:rPr lang="tr-TR" sz="2400" u="sng" dirty="0"/>
              <a:t>İşlemler/</a:t>
            </a:r>
            <a:r>
              <a:rPr lang="tr-TR" sz="2400" u="sng" dirty="0" err="1"/>
              <a:t>Enkesitleri</a:t>
            </a:r>
            <a:r>
              <a:rPr lang="tr-TR" sz="2400" u="sng" dirty="0"/>
              <a:t> Üret</a:t>
            </a:r>
            <a:r>
              <a:rPr lang="tr-TR" sz="2400" dirty="0"/>
              <a:t> seçeneğine tıklanır ve açılan pencerede şekildeki gibi işaretlemeler yapıldıktan sonra tamam butonuna basılır. Bu işlem yapıldıktan sonra en kesitler üretilmeye başlar ve işlem tamamlandığında ekrana yansıtılır. </a:t>
            </a:r>
            <a:r>
              <a:rPr lang="tr-TR" sz="2400" dirty="0" err="1"/>
              <a:t>Tipkesit</a:t>
            </a:r>
            <a:r>
              <a:rPr lang="tr-TR" sz="2400" dirty="0"/>
              <a:t> işlemi tamamlanmış olur ve bu ekrandan çıkılır.</a:t>
            </a:r>
          </a:p>
          <a:p>
            <a:pPr algn="just"/>
            <a:endParaRPr lang="tr-TR" sz="2400"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5527" y="0"/>
            <a:ext cx="8146474" cy="6817447"/>
          </a:xfrm>
          <a:prstGeom prst="rect">
            <a:avLst/>
          </a:prstGeom>
          <a:noFill/>
          <a:ln>
            <a:noFill/>
          </a:ln>
        </p:spPr>
      </p:pic>
    </p:spTree>
    <p:extLst>
      <p:ext uri="{BB962C8B-B14F-4D97-AF65-F5344CB8AC3E}">
        <p14:creationId xmlns:p14="http://schemas.microsoft.com/office/powerpoint/2010/main" val="242664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496" y="269332"/>
            <a:ext cx="10515600" cy="6176963"/>
          </a:xfrm>
        </p:spPr>
        <p:txBody>
          <a:bodyPr>
            <a:normAutofit/>
          </a:bodyPr>
          <a:lstStyle/>
          <a:p>
            <a:pPr algn="just"/>
            <a:r>
              <a:rPr lang="tr-TR" sz="2400" u="sng" dirty="0">
                <a:solidFill>
                  <a:srgbClr val="FF0000"/>
                </a:solidFill>
              </a:rPr>
              <a:t>Giriş/Sorgu Araçları/XYZ Sor</a:t>
            </a:r>
            <a:r>
              <a:rPr lang="tr-TR" sz="2400" dirty="0">
                <a:solidFill>
                  <a:srgbClr val="FF0000"/>
                </a:solidFill>
              </a:rPr>
              <a:t> </a:t>
            </a:r>
            <a:r>
              <a:rPr lang="tr-TR" sz="2400" dirty="0"/>
              <a:t>aracı ile; BAS ve SON noktalarının bulunduğu eşyükseltilere ait yükseklik bilgisine bakılır. Eşyükseltiye sol tık yapılarak rengi koyulaşır, aynı anda sol taraftaki tabloda öznitelik bilgileri ortaya çıkar. Buradan Z değerine (1918 m) bakılarak yükseklik belirlenmiş olur. SON noktası için de aynı işlem yapılır ve değer 1894 m bulunur. Eğim ve pergel açıklığı hesaplandığında:</a:t>
            </a:r>
          </a:p>
          <a:p>
            <a:pPr marL="0" indent="0">
              <a:buNone/>
            </a:pPr>
            <a:r>
              <a:rPr lang="tr-TR" sz="2400" dirty="0"/>
              <a:t>	Yatay Mesafe = 251.7 m</a:t>
            </a:r>
          </a:p>
          <a:p>
            <a:pPr marL="0" indent="0">
              <a:buNone/>
            </a:pPr>
            <a:r>
              <a:rPr lang="tr-TR" sz="2400" dirty="0"/>
              <a:t>	Yükseklik Farkı = 24 m</a:t>
            </a:r>
          </a:p>
          <a:p>
            <a:pPr marL="0" indent="0">
              <a:buNone/>
            </a:pPr>
            <a:r>
              <a:rPr lang="tr-TR" sz="2400" dirty="0"/>
              <a:t>	Eğim = % 9.5</a:t>
            </a:r>
          </a:p>
          <a:p>
            <a:pPr marL="0" indent="0">
              <a:buNone/>
            </a:pPr>
            <a:r>
              <a:rPr lang="tr-TR" sz="2400" dirty="0"/>
              <a:t>	Pergel Açıklığı = 21 m</a:t>
            </a:r>
          </a:p>
          <a:p>
            <a:pPr algn="just"/>
            <a:endParaRPr lang="tr-TR" sz="2400" dirty="0"/>
          </a:p>
          <a:p>
            <a:pPr algn="just"/>
            <a:endParaRPr lang="tr-TR" sz="2400" dirty="0"/>
          </a:p>
        </p:txBody>
      </p:sp>
      <p:pic>
        <p:nvPicPr>
          <p:cNvPr id="2" name="İçerik Yer Tutucusu 3">
            <a:extLst>
              <a:ext uri="{FF2B5EF4-FFF2-40B4-BE49-F238E27FC236}">
                <a16:creationId xmlns:a16="http://schemas.microsoft.com/office/drawing/2014/main" id="{8B8339AC-78DB-D563-4AA2-4B98FB8AB907}"/>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5623372" y="2560320"/>
            <a:ext cx="5550596" cy="3885975"/>
          </a:xfrm>
          <a:prstGeom prst="rect">
            <a:avLst/>
          </a:prstGeom>
          <a:noFill/>
          <a:ln>
            <a:noFill/>
          </a:ln>
          <a:effectLst>
            <a:outerShdw blurRad="25400" dir="17880000">
              <a:srgbClr val="000000">
                <a:alpha val="46000"/>
              </a:srgbClr>
            </a:outerShdw>
          </a:effectLst>
        </p:spPr>
      </p:pic>
    </p:spTree>
    <p:extLst>
      <p:ext uri="{BB962C8B-B14F-4D97-AF65-F5344CB8AC3E}">
        <p14:creationId xmlns:p14="http://schemas.microsoft.com/office/powerpoint/2010/main" val="3902069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6637" y="384752"/>
            <a:ext cx="10515600" cy="4351338"/>
          </a:xfrm>
        </p:spPr>
        <p:txBody>
          <a:bodyPr>
            <a:normAutofit/>
          </a:bodyPr>
          <a:lstStyle/>
          <a:p>
            <a:pPr marL="0" lvl="1" indent="0" algn="just">
              <a:spcBef>
                <a:spcPts val="1000"/>
              </a:spcBef>
              <a:buNone/>
            </a:pPr>
            <a:r>
              <a:rPr lang="tr-TR" sz="2000" b="1" dirty="0"/>
              <a:t>     </a:t>
            </a:r>
            <a:r>
              <a:rPr lang="tr-TR" sz="3200" b="1" dirty="0" err="1"/>
              <a:t>Kübaj</a:t>
            </a:r>
            <a:r>
              <a:rPr lang="tr-TR" sz="3200" b="1" dirty="0"/>
              <a:t> Editörü ile Hafriyat Bilgilerinin Hesaplanması</a:t>
            </a:r>
          </a:p>
          <a:p>
            <a:pPr algn="just"/>
            <a:r>
              <a:rPr lang="tr-TR" sz="2400" dirty="0" err="1"/>
              <a:t>Kübaj</a:t>
            </a:r>
            <a:r>
              <a:rPr lang="tr-TR" sz="2400" dirty="0"/>
              <a:t> editörü ile yol yapımı sırasında oluşacak kazı ve </a:t>
            </a:r>
            <a:r>
              <a:rPr lang="tr-TR" sz="2400" dirty="0" err="1"/>
              <a:t>dolduru</a:t>
            </a:r>
            <a:r>
              <a:rPr lang="tr-TR" sz="2400" dirty="0"/>
              <a:t> malzemelerinin hesabı yapılarak yol yapım maliyetlerine olan etkisi hesaplanır. Bu işlem için </a:t>
            </a:r>
            <a:r>
              <a:rPr lang="tr-TR" sz="2400" u="sng" dirty="0" err="1"/>
              <a:t>Netpro</a:t>
            </a:r>
            <a:r>
              <a:rPr lang="tr-TR" sz="2400" u="sng" dirty="0"/>
              <a:t>/</a:t>
            </a:r>
            <a:r>
              <a:rPr lang="tr-TR" sz="2400" u="sng" dirty="0" err="1"/>
              <a:t>Kübaj</a:t>
            </a:r>
            <a:r>
              <a:rPr lang="tr-TR" sz="2400" u="sng" dirty="0"/>
              <a:t>/</a:t>
            </a:r>
            <a:r>
              <a:rPr lang="tr-TR" sz="2400" u="sng" dirty="0" err="1"/>
              <a:t>Kübaj</a:t>
            </a:r>
            <a:r>
              <a:rPr lang="tr-TR" sz="2400" u="sng" dirty="0"/>
              <a:t> Editörü</a:t>
            </a:r>
            <a:r>
              <a:rPr lang="tr-TR" sz="2400" dirty="0"/>
              <a:t> işlemi çalıştırılır. </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604655" y="2715491"/>
            <a:ext cx="5666509" cy="2743200"/>
          </a:xfrm>
          <a:prstGeom prst="rect">
            <a:avLst/>
          </a:prstGeom>
          <a:noFill/>
          <a:ln>
            <a:noFill/>
          </a:ln>
        </p:spPr>
      </p:pic>
    </p:spTree>
    <p:extLst>
      <p:ext uri="{BB962C8B-B14F-4D97-AF65-F5344CB8AC3E}">
        <p14:creationId xmlns:p14="http://schemas.microsoft.com/office/powerpoint/2010/main" val="2548109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4351338"/>
          </a:xfrm>
        </p:spPr>
        <p:txBody>
          <a:bodyPr>
            <a:normAutofit/>
          </a:bodyPr>
          <a:lstStyle/>
          <a:p>
            <a:pPr algn="just"/>
            <a:r>
              <a:rPr lang="tr-TR" sz="2400" dirty="0"/>
              <a:t>Açılan pencerede </a:t>
            </a:r>
            <a:r>
              <a:rPr lang="tr-TR" sz="2400" u="sng" dirty="0"/>
              <a:t>Hesap/Alan Hesap Sihirbazı</a:t>
            </a:r>
            <a:r>
              <a:rPr lang="tr-TR" sz="2400" dirty="0"/>
              <a:t> çalıştırılır. Sonraki adımda sol taraf menüdeki boş alanda sağ tıklanıp dosya ekleme işlemine girilir. Buradan </a:t>
            </a:r>
            <a:r>
              <a:rPr lang="tr-TR" sz="2400" dirty="0" err="1"/>
              <a:t>tipkesit</a:t>
            </a:r>
            <a:r>
              <a:rPr lang="tr-TR" sz="2400" dirty="0"/>
              <a:t> ve </a:t>
            </a:r>
            <a:r>
              <a:rPr lang="tr-TR" sz="2400" dirty="0" err="1"/>
              <a:t>enkesit</a:t>
            </a:r>
            <a:r>
              <a:rPr lang="tr-TR" sz="2400" dirty="0"/>
              <a:t> dosyaları eklenir. </a:t>
            </a:r>
            <a:r>
              <a:rPr lang="tr-TR" sz="2400" dirty="0" err="1"/>
              <a:t>Tipkesitler</a:t>
            </a:r>
            <a:r>
              <a:rPr lang="tr-TR" sz="2400" dirty="0"/>
              <a:t> yol platformunu, </a:t>
            </a:r>
            <a:r>
              <a:rPr lang="tr-TR" sz="2400" dirty="0" err="1"/>
              <a:t>enkesitler</a:t>
            </a:r>
            <a:r>
              <a:rPr lang="tr-TR" sz="2400" dirty="0"/>
              <a:t> ise arazi yüzeyini temsil etmektedir. Bu işlemler tamamlandıktan sonra </a:t>
            </a:r>
            <a:r>
              <a:rPr lang="tr-TR" sz="2400" dirty="0" err="1"/>
              <a:t>kübaj</a:t>
            </a:r>
            <a:r>
              <a:rPr lang="tr-TR" sz="2400" dirty="0"/>
              <a:t> editöründe yolun kazı ve </a:t>
            </a:r>
            <a:r>
              <a:rPr lang="tr-TR" sz="2400" dirty="0" err="1"/>
              <a:t>dolduru</a:t>
            </a:r>
            <a:r>
              <a:rPr lang="tr-TR" sz="2400" dirty="0"/>
              <a:t> alanları belirlenecektir. </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75668"/>
            <a:ext cx="8631382" cy="4682331"/>
          </a:xfrm>
          <a:prstGeom prst="rect">
            <a:avLst/>
          </a:prstGeom>
          <a:noFill/>
          <a:ln>
            <a:noFill/>
          </a:ln>
        </p:spPr>
      </p:pic>
    </p:spTree>
    <p:extLst>
      <p:ext uri="{BB962C8B-B14F-4D97-AF65-F5344CB8AC3E}">
        <p14:creationId xmlns:p14="http://schemas.microsoft.com/office/powerpoint/2010/main" val="1551144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4351338"/>
          </a:xfrm>
        </p:spPr>
        <p:txBody>
          <a:bodyPr>
            <a:normAutofit/>
          </a:bodyPr>
          <a:lstStyle/>
          <a:p>
            <a:pPr algn="just"/>
            <a:r>
              <a:rPr lang="tr-TR" sz="2400" dirty="0" err="1"/>
              <a:t>Kübaj</a:t>
            </a:r>
            <a:r>
              <a:rPr lang="tr-TR" sz="2400" dirty="0"/>
              <a:t> editöründe kazı (yarma) profili tanımlamak için kazı yapılacak alana bir kez tıklanır. </a:t>
            </a:r>
            <a:r>
              <a:rPr lang="tr-TR" sz="2400" dirty="0" err="1"/>
              <a:t>Dolduru</a:t>
            </a:r>
            <a:r>
              <a:rPr lang="tr-TR" sz="2400" dirty="0"/>
              <a:t> yapılacak alana ise klavyeden </a:t>
            </a:r>
            <a:r>
              <a:rPr lang="tr-TR" sz="2400" u="sng" dirty="0" err="1"/>
              <a:t>shift</a:t>
            </a:r>
            <a:r>
              <a:rPr lang="tr-TR" sz="2400" dirty="0"/>
              <a:t> tuşu basılı tutularak bir kez tıklanır. Seçilen alanlar AY = Kazı (Yarma) ve AD = </a:t>
            </a:r>
            <a:r>
              <a:rPr lang="tr-TR" sz="2400" dirty="0" err="1"/>
              <a:t>Dolduru</a:t>
            </a:r>
            <a:r>
              <a:rPr lang="tr-TR" sz="2400" dirty="0"/>
              <a:t> olarak taranacaktır. Profillerde kazı veya </a:t>
            </a:r>
            <a:r>
              <a:rPr lang="tr-TR" sz="2400" dirty="0" err="1"/>
              <a:t>dolduru</a:t>
            </a:r>
            <a:r>
              <a:rPr lang="tr-TR" sz="2400" dirty="0"/>
              <a:t> olarak tanımlanmamış yer olup olmadığı </a:t>
            </a:r>
            <a:r>
              <a:rPr lang="tr-TR" sz="2400" u="sng" dirty="0"/>
              <a:t>En Kesitleri Kontrol Et</a:t>
            </a:r>
            <a:r>
              <a:rPr lang="tr-TR" sz="2400" dirty="0"/>
              <a:t> butonu ile sorgulanır ve tanımsız olanlara kazı veya </a:t>
            </a:r>
            <a:r>
              <a:rPr lang="tr-TR" sz="2400" dirty="0" err="1"/>
              <a:t>dolduru</a:t>
            </a:r>
            <a:r>
              <a:rPr lang="tr-TR" sz="2400" dirty="0"/>
              <a:t> tanımları yapılarak işleme devam edilir. Sonrasında ise </a:t>
            </a:r>
            <a:r>
              <a:rPr lang="tr-TR" sz="2400" u="sng" dirty="0"/>
              <a:t>Hacim Değerlerini Tabloya Aktar</a:t>
            </a:r>
            <a:r>
              <a:rPr lang="tr-TR" sz="2400" dirty="0"/>
              <a:t> tuşu ile hacim hesaplama işlemine geçilir.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189017" y="2957022"/>
            <a:ext cx="6885709" cy="3900978"/>
          </a:xfrm>
          <a:prstGeom prst="rect">
            <a:avLst/>
          </a:prstGeom>
          <a:noFill/>
          <a:ln>
            <a:noFill/>
          </a:ln>
        </p:spPr>
      </p:pic>
    </p:spTree>
    <p:extLst>
      <p:ext uri="{BB962C8B-B14F-4D97-AF65-F5344CB8AC3E}">
        <p14:creationId xmlns:p14="http://schemas.microsoft.com/office/powerpoint/2010/main" val="2648118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6192982" cy="6858000"/>
          </a:xfrm>
        </p:spPr>
        <p:txBody>
          <a:bodyPr>
            <a:normAutofit/>
          </a:bodyPr>
          <a:lstStyle/>
          <a:p>
            <a:pPr algn="just"/>
            <a:r>
              <a:rPr lang="tr-TR" sz="2400" dirty="0"/>
              <a:t>Hacim hesaplama işlemi için açılan pencerede </a:t>
            </a:r>
            <a:r>
              <a:rPr lang="tr-TR" sz="2400" u="sng" dirty="0"/>
              <a:t>Hesap/Hacim Hesabı</a:t>
            </a:r>
            <a:r>
              <a:rPr lang="tr-TR" sz="2400" dirty="0"/>
              <a:t> işlemine gidilir. Çıkan soruda hacim hesaplatmak için </a:t>
            </a:r>
            <a:r>
              <a:rPr lang="tr-TR" sz="2400" dirty="0" err="1"/>
              <a:t>kübaj</a:t>
            </a:r>
            <a:r>
              <a:rPr lang="tr-TR" sz="2400" dirty="0"/>
              <a:t> yöntemi seçilir. Yapılan çalışmada </a:t>
            </a:r>
            <a:r>
              <a:rPr lang="tr-TR" sz="2400" dirty="0" err="1"/>
              <a:t>kübaj</a:t>
            </a:r>
            <a:r>
              <a:rPr lang="tr-TR" sz="2400" dirty="0"/>
              <a:t>, enine kesitler arası mesafe ve enine kesitlerin alan yüzeylerinden yararlanılarak hesaplatıldığı için </a:t>
            </a:r>
            <a:r>
              <a:rPr lang="tr-TR" sz="2400" b="1" dirty="0"/>
              <a:t>(A1+A2)*L/2</a:t>
            </a:r>
            <a:r>
              <a:rPr lang="tr-TR" sz="2400" dirty="0"/>
              <a:t> yöntemi seçilecektir. </a:t>
            </a:r>
            <a:r>
              <a:rPr lang="tr-TR" sz="2400" dirty="0" err="1"/>
              <a:t>Brükner</a:t>
            </a:r>
            <a:r>
              <a:rPr lang="tr-TR" sz="2400" dirty="0"/>
              <a:t> ilk değeri 0 girilerek tamam butonuna tıklanır. Bu işlemden sonra hesaplanan değerler tabloya eklenmiş olacaktır. Son olarak Dosya/Sakla işlemine girilerek hesaplamalar kaydedilir. Gelen ekranda </a:t>
            </a:r>
            <a:r>
              <a:rPr lang="tr-TR" sz="2400" dirty="0" err="1"/>
              <a:t>kübaj</a:t>
            </a:r>
            <a:r>
              <a:rPr lang="tr-TR" sz="2400" dirty="0"/>
              <a:t> dosyamız seçilerek tamama tıklanır ve ardından </a:t>
            </a:r>
            <a:r>
              <a:rPr lang="tr-TR" sz="2400" dirty="0" err="1"/>
              <a:t>kübaj</a:t>
            </a:r>
            <a:r>
              <a:rPr lang="tr-TR" sz="2400" dirty="0"/>
              <a:t> penceresi kapatılarak </a:t>
            </a:r>
            <a:r>
              <a:rPr lang="tr-TR" sz="2400" dirty="0" err="1"/>
              <a:t>brükner</a:t>
            </a:r>
            <a:r>
              <a:rPr lang="tr-TR" sz="2400" dirty="0"/>
              <a:t> işlemlerine geçilir.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6192982" y="568036"/>
            <a:ext cx="5999018" cy="5389420"/>
          </a:xfrm>
          <a:prstGeom prst="rect">
            <a:avLst/>
          </a:prstGeom>
          <a:noFill/>
          <a:ln>
            <a:noFill/>
          </a:ln>
        </p:spPr>
      </p:pic>
    </p:spTree>
    <p:extLst>
      <p:ext uri="{BB962C8B-B14F-4D97-AF65-F5344CB8AC3E}">
        <p14:creationId xmlns:p14="http://schemas.microsoft.com/office/powerpoint/2010/main" val="35543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84909" y="581891"/>
                <a:ext cx="11145982" cy="6705600"/>
              </a:xfrm>
            </p:spPr>
            <p:txBody>
              <a:bodyPr>
                <a:normAutofit/>
              </a:bodyPr>
              <a:lstStyle/>
              <a:p>
                <a:pPr algn="just"/>
                <a:r>
                  <a:rPr lang="tr-TR" sz="2400" dirty="0"/>
                  <a:t>Program arazinin gerçek değerlerini yansıttığı için pergel açıklığı metre cinsinden hesaplanır. Eğer klasik yöntemdeki gibi kağıt üzerinde hesaplama yapılsaydı:</a:t>
                </a:r>
              </a:p>
              <a:p>
                <a:pPr marL="0" indent="0" algn="just">
                  <a:buNone/>
                </a:pPr>
                <a:r>
                  <a:rPr lang="tr-TR" sz="2400" dirty="0"/>
                  <a:t>	</a:t>
                </a:r>
                <a14:m>
                  <m:oMath xmlns:m="http://schemas.openxmlformats.org/officeDocument/2006/math">
                    <m:r>
                      <a:rPr lang="tr-TR" sz="2400" i="1">
                        <a:latin typeface="Cambria Math" panose="02040503050406030204" pitchFamily="18" charset="0"/>
                      </a:rPr>
                      <m:t>𝑃</m:t>
                    </m:r>
                    <m:r>
                      <a:rPr lang="tr-TR" sz="2400" i="1">
                        <a:latin typeface="Cambria Math" panose="02040503050406030204" pitchFamily="18" charset="0"/>
                      </a:rPr>
                      <m:t>.</m:t>
                    </m:r>
                    <m:r>
                      <a:rPr lang="tr-TR" sz="2400" i="1">
                        <a:latin typeface="Cambria Math" panose="02040503050406030204" pitchFamily="18" charset="0"/>
                      </a:rPr>
                      <m:t>𝐴</m:t>
                    </m:r>
                    <m:r>
                      <a:rPr lang="tr-TR" sz="2400" i="1">
                        <a:latin typeface="Cambria Math" panose="02040503050406030204" pitchFamily="18" charset="0"/>
                      </a:rPr>
                      <m:t>.</m:t>
                    </m:r>
                    <m:r>
                      <a:rPr lang="tr-TR" sz="2400">
                        <a:latin typeface="Cambria Math" panose="02040503050406030204" pitchFamily="18" charset="0"/>
                      </a:rPr>
                      <m:t>=21</m:t>
                    </m:r>
                    <m:r>
                      <m:rPr>
                        <m:sty m:val="p"/>
                      </m:rPr>
                      <a:rPr lang="tr-TR" sz="2400">
                        <a:latin typeface="Cambria Math" panose="02040503050406030204" pitchFamily="18" charset="0"/>
                      </a:rPr>
                      <m:t>x</m:t>
                    </m:r>
                    <m:f>
                      <m:fPr>
                        <m:ctrlPr>
                          <a:rPr lang="tr-TR" sz="2400" i="1">
                            <a:latin typeface="Cambria Math" panose="02040503050406030204" pitchFamily="18" charset="0"/>
                          </a:rPr>
                        </m:ctrlPr>
                      </m:fPr>
                      <m:num>
                        <m:r>
                          <a:rPr lang="tr-TR" sz="2400">
                            <a:latin typeface="Cambria Math" panose="02040503050406030204" pitchFamily="18" charset="0"/>
                          </a:rPr>
                          <m:t>100</m:t>
                        </m:r>
                      </m:num>
                      <m:den>
                        <m:r>
                          <a:rPr lang="tr-TR" sz="2400">
                            <a:latin typeface="Cambria Math" panose="02040503050406030204" pitchFamily="18" charset="0"/>
                          </a:rPr>
                          <m:t>2000</m:t>
                        </m:r>
                      </m:den>
                    </m:f>
                    <m:r>
                      <a:rPr lang="tr-TR" sz="2400" i="1">
                        <a:latin typeface="Cambria Math" panose="02040503050406030204" pitchFamily="18" charset="0"/>
                      </a:rPr>
                      <m:t>=1.05 </m:t>
                    </m:r>
                    <m:r>
                      <a:rPr lang="tr-TR" sz="2400" i="1">
                        <a:latin typeface="Cambria Math" panose="02040503050406030204" pitchFamily="18" charset="0"/>
                      </a:rPr>
                      <m:t>𝑐𝑚</m:t>
                    </m:r>
                  </m:oMath>
                </a14:m>
                <a:r>
                  <a:rPr lang="tr-TR" sz="2400" dirty="0"/>
                  <a:t>  işlemi yapılarak hesaplanırdı. </a:t>
                </a:r>
              </a:p>
              <a:p>
                <a:pPr algn="just"/>
                <a:r>
                  <a:rPr lang="tr-TR" sz="2400" dirty="0"/>
                  <a:t>Burada 100 değeri cm dönüşümünü, 2000 değeri ise 1/2000 ölçekli haritadaki küçültme oranını temsil etmektedir. </a:t>
                </a:r>
              </a:p>
              <a:p>
                <a:pPr algn="just"/>
                <a:r>
                  <a:rPr lang="tr-TR" sz="2400" dirty="0"/>
                  <a:t>Bulunan pergel açıklığı arazide uygulandığında noktalar kavuşmayacaktır. Dolayısı ile pergel açıklığı ve eğim uygun değerlere dönüştürülür. Orman yollarında zor şartlarda eğim %12’yi geçmemeli ve suyun yoldan uzaklaştırılması içinde en az %2 değerinde eğime sahip olmalıdır. Diğer yandan dik arazilerde ise eğimin %10’u aşmamasına özen gösterilmelidir. Çalışma alanında zor arazi şartları bulunmadığı göz önünde bulundurularak eğimin %2-%10 aralığında olmasına karar verilmiş ve %8 eğim referans alınarak 25 m pergel açıklığıyla sıfır hattı çizilmiştir.</a:t>
                </a:r>
              </a:p>
              <a:p>
                <a:pPr algn="just"/>
                <a:endParaRPr lang="tr-TR" sz="2400" dirty="0"/>
              </a:p>
              <a:p>
                <a:pPr algn="just"/>
                <a:endParaRPr lang="tr-TR" sz="2400" dirty="0"/>
              </a:p>
              <a:p>
                <a:pPr algn="just"/>
                <a:endParaRPr lang="tr-TR" sz="24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84909" y="581891"/>
                <a:ext cx="11145982" cy="6705600"/>
              </a:xfrm>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80170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364" y="0"/>
            <a:ext cx="10515600" cy="4351338"/>
          </a:xfrm>
        </p:spPr>
        <p:txBody>
          <a:bodyPr>
            <a:normAutofit/>
          </a:bodyPr>
          <a:lstStyle/>
          <a:p>
            <a:pPr marL="0" lvl="1" indent="0" algn="just">
              <a:spcBef>
                <a:spcPts val="1000"/>
              </a:spcBef>
              <a:buNone/>
            </a:pPr>
            <a:r>
              <a:rPr lang="tr-TR" sz="2400" b="1" dirty="0"/>
              <a:t>    Sıfır Hattının Geçirilmesi</a:t>
            </a:r>
          </a:p>
          <a:p>
            <a:pPr algn="just"/>
            <a:r>
              <a:rPr lang="tr-TR" sz="2400" dirty="0"/>
              <a:t>Sıfır hattının çizimi sırasında Giriş/Çizim Araçları/Daire yolu izlenir. Daire aracı seçildikten sonra BAS noktasına tıklanır ve daire çizimi aktifleşir. Sonrasında klavyeden “Y” harfine basılarak veya direk sayı girilerek çap değeri (uygulamada 25 m kullanılmıştır) belirlenir. Çapı girilen daire ekrana çizilmiş olur ve gidilecek güzergâh yönünde bir sonraki eşyükseltiyi kestiği nokta üzerinde ikinci dairenin merkezi işaretlenir.</a:t>
            </a:r>
          </a:p>
          <a:p>
            <a:pPr algn="just"/>
            <a:endParaRPr lang="tr-TR" sz="2400"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527" y="3158836"/>
            <a:ext cx="8007927" cy="3546763"/>
          </a:xfrm>
          <a:prstGeom prst="rect">
            <a:avLst/>
          </a:prstGeom>
          <a:noFill/>
          <a:ln>
            <a:noFill/>
          </a:ln>
        </p:spPr>
      </p:pic>
    </p:spTree>
    <p:extLst>
      <p:ext uri="{BB962C8B-B14F-4D97-AF65-F5344CB8AC3E}">
        <p14:creationId xmlns:p14="http://schemas.microsoft.com/office/powerpoint/2010/main" val="355293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76934"/>
            <a:ext cx="10515600" cy="4351338"/>
          </a:xfrm>
        </p:spPr>
        <p:txBody>
          <a:bodyPr/>
          <a:lstStyle/>
          <a:p>
            <a:pPr algn="just"/>
            <a:r>
              <a:rPr lang="tr-TR" dirty="0"/>
              <a:t>İkinci ve sonrasında gelecek olan daireler için kolaylık olması amacıyla </a:t>
            </a:r>
            <a:r>
              <a:rPr lang="tr-TR" u="sng" dirty="0"/>
              <a:t>Giriş/Düzenleme Araçları/Kaydır/Kopyala Kaydır </a:t>
            </a:r>
            <a:r>
              <a:rPr lang="tr-TR" dirty="0"/>
              <a:t>aracı kullanılır. Kopyala kaydır aracı seçildikten sonra daire sol tık ile seçilir ve sonrasında sağ tık ile onaylanır. Bu işlemden sonra ise ilk çizilen dairenin merkez noktasına tıklanır ve kopyalanmış olan daire imleç ile beraber hareket etmeye başlar.</a:t>
            </a:r>
          </a:p>
          <a:p>
            <a:pPr algn="just"/>
            <a:endParaRPr lang="tr-TR"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9127" y="2498581"/>
            <a:ext cx="7148945" cy="4193164"/>
          </a:xfrm>
          <a:prstGeom prst="rect">
            <a:avLst/>
          </a:prstGeom>
          <a:noFill/>
          <a:ln>
            <a:noFill/>
          </a:ln>
        </p:spPr>
      </p:pic>
    </p:spTree>
    <p:extLst>
      <p:ext uri="{BB962C8B-B14F-4D97-AF65-F5344CB8AC3E}">
        <p14:creationId xmlns:p14="http://schemas.microsoft.com/office/powerpoint/2010/main" val="3201994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8091" y="149225"/>
            <a:ext cx="10515600" cy="4351338"/>
          </a:xfrm>
        </p:spPr>
        <p:txBody>
          <a:bodyPr>
            <a:normAutofit/>
          </a:bodyPr>
          <a:lstStyle/>
          <a:p>
            <a:pPr algn="just"/>
            <a:r>
              <a:rPr lang="tr-TR" sz="2400" dirty="0"/>
              <a:t>İmleç üzerinde hareket eden serbest haldeki dairenin merkezi, ikinci eşyükselti ile birinci dairenin kesişim noktasına yerleştirilir. Kopyalama işlemi sırasında açılan </a:t>
            </a:r>
            <a:r>
              <a:rPr lang="tr-TR" sz="2400" u="sng" dirty="0"/>
              <a:t>Nokta Seçim Araçları/Nokta Yakalama Araçları</a:t>
            </a:r>
            <a:r>
              <a:rPr lang="tr-TR" sz="2400" dirty="0"/>
              <a:t> sekmesindeki </a:t>
            </a:r>
            <a:r>
              <a:rPr lang="tr-TR" sz="2400" u="sng" dirty="0"/>
              <a:t>Kesişim</a:t>
            </a:r>
            <a:r>
              <a:rPr lang="tr-TR" sz="2400" dirty="0"/>
              <a:t> ve </a:t>
            </a:r>
            <a:r>
              <a:rPr lang="tr-TR" sz="2400" u="sng" dirty="0"/>
              <a:t>Otomatik</a:t>
            </a:r>
            <a:r>
              <a:rPr lang="tr-TR" sz="2400" dirty="0"/>
              <a:t> seçenekleri işaretlenerek bu işlem daha kolay hale getirilebilir. Bu opsiyonlar sayesinde daire ile eşyükseltinin kesiştiği noktada </a:t>
            </a:r>
            <a:r>
              <a:rPr lang="tr-TR" sz="2400" b="1" dirty="0"/>
              <a:t>X</a:t>
            </a:r>
            <a:r>
              <a:rPr lang="tr-TR" sz="2400" dirty="0"/>
              <a:t> işareti belirecektir.</a:t>
            </a:r>
          </a:p>
          <a:p>
            <a:pPr algn="just"/>
            <a:endParaRPr lang="tr-TR" sz="2400"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105891" y="2702965"/>
            <a:ext cx="7883236" cy="3767108"/>
          </a:xfrm>
          <a:prstGeom prst="rect">
            <a:avLst/>
          </a:prstGeom>
          <a:noFill/>
          <a:ln>
            <a:noFill/>
          </a:ln>
        </p:spPr>
      </p:pic>
    </p:spTree>
    <p:extLst>
      <p:ext uri="{BB962C8B-B14F-4D97-AF65-F5344CB8AC3E}">
        <p14:creationId xmlns:p14="http://schemas.microsoft.com/office/powerpoint/2010/main" val="491545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TM04033929[[fn=Kurşun Rengi]]</Template>
  <TotalTime>0</TotalTime>
  <Words>2453</Words>
  <Application>Microsoft Office PowerPoint</Application>
  <PresentationFormat>Geniş ekran</PresentationFormat>
  <Paragraphs>88</Paragraphs>
  <Slides>53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53</vt:i4>
      </vt:variant>
    </vt:vector>
  </HeadingPairs>
  <TitlesOfParts>
    <vt:vector size="57" baseType="lpstr">
      <vt:lpstr>Calisto MT</vt:lpstr>
      <vt:lpstr>Cambria Math</vt:lpstr>
      <vt:lpstr>Wingdings 2</vt:lpstr>
      <vt:lpstr>Kurşun Rengi</vt:lpstr>
      <vt:lpstr>NETCAD İLE ORMAN YOLU PROJELENDİRMESİ</vt:lpstr>
      <vt:lpstr>Yol Çizim Aşamaları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Proje Aşamaları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NETCAD İLE ORMAN YOLU PROJELENDİRMESİ</dc:title>
  <dc:creator>Gizem Yorulmaz</dc:creator>
  <cp:lastModifiedBy>SALIHA UNVER</cp:lastModifiedBy>
  <cp:revision>10</cp:revision>
  <dcterms:created xsi:type="dcterms:W3CDTF">2021-02-02T16:33:44Z</dcterms:created>
  <dcterms:modified xsi:type="dcterms:W3CDTF">2023-06-07T10:12:36Z</dcterms:modified>
</cp:coreProperties>
</file>