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29"/>
  </p:notesMasterIdLst>
  <p:sldIdLst>
    <p:sldId id="256" r:id="rId2"/>
    <p:sldId id="257" r:id="rId3"/>
    <p:sldId id="258" r:id="rId4"/>
    <p:sldId id="259" r:id="rId5"/>
    <p:sldId id="260" r:id="rId6"/>
    <p:sldId id="261" r:id="rId7"/>
    <p:sldId id="262" r:id="rId8"/>
    <p:sldId id="263" r:id="rId9"/>
    <p:sldId id="265" r:id="rId10"/>
    <p:sldId id="264" r:id="rId11"/>
    <p:sldId id="286" r:id="rId12"/>
    <p:sldId id="266" r:id="rId13"/>
    <p:sldId id="267" r:id="rId14"/>
    <p:sldId id="268" r:id="rId15"/>
    <p:sldId id="282" r:id="rId16"/>
    <p:sldId id="283" r:id="rId17"/>
    <p:sldId id="270" r:id="rId18"/>
    <p:sldId id="284" r:id="rId19"/>
    <p:sldId id="271" r:id="rId20"/>
    <p:sldId id="272" r:id="rId21"/>
    <p:sldId id="274" r:id="rId22"/>
    <p:sldId id="275" r:id="rId23"/>
    <p:sldId id="285" r:id="rId24"/>
    <p:sldId id="277" r:id="rId25"/>
    <p:sldId id="278" r:id="rId26"/>
    <p:sldId id="279" r:id="rId27"/>
    <p:sldId id="28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485" autoAdjust="0"/>
  </p:normalViewPr>
  <p:slideViewPr>
    <p:cSldViewPr snapToGrid="0">
      <p:cViewPr varScale="1">
        <p:scale>
          <a:sx n="62" d="100"/>
          <a:sy n="62" d="100"/>
        </p:scale>
        <p:origin x="148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FE666-5769-4549-9847-07B156532132}" type="datetimeFigureOut">
              <a:rPr lang="tr-TR" smtClean="0"/>
              <a:t>17.09.2024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A401F-8D1D-4DC7-AED7-8BDB6E58A843}" type="slidenum">
              <a:rPr lang="tr-TR" smtClean="0"/>
              <a:t>‹#›</a:t>
            </a:fld>
            <a:endParaRPr lang="tr-TR"/>
          </a:p>
        </p:txBody>
      </p:sp>
    </p:spTree>
    <p:extLst>
      <p:ext uri="{BB962C8B-B14F-4D97-AF65-F5344CB8AC3E}">
        <p14:creationId xmlns:p14="http://schemas.microsoft.com/office/powerpoint/2010/main" val="326637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PCP</a:t>
            </a:r>
            <a:r>
              <a:rPr lang="tr-TR" baseline="0" dirty="0" smtClean="0"/>
              <a:t> (</a:t>
            </a:r>
            <a:r>
              <a:rPr lang="tr-TR" sz="1200" b="0" i="0" kern="1200" dirty="0" err="1" smtClean="0">
                <a:solidFill>
                  <a:schemeClr val="tx1"/>
                </a:solidFill>
                <a:effectLst/>
                <a:latin typeface="+mn-lt"/>
                <a:ea typeface="+mn-ea"/>
                <a:cs typeface="+mn-cs"/>
              </a:rPr>
              <a:t>primary</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care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provider</a:t>
            </a:r>
            <a:r>
              <a:rPr lang="tr-TR" sz="1200" b="0" i="0" kern="1200" dirty="0" smtClean="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2</a:t>
            </a:fld>
            <a:endParaRPr lang="tr-TR"/>
          </a:p>
        </p:txBody>
      </p:sp>
    </p:spTree>
    <p:extLst>
      <p:ext uri="{BB962C8B-B14F-4D97-AF65-F5344CB8AC3E}">
        <p14:creationId xmlns:p14="http://schemas.microsoft.com/office/powerpoint/2010/main" val="419432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health</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information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technology</a:t>
            </a:r>
            <a:r>
              <a:rPr lang="tr-TR" sz="1200" b="0" i="0" kern="1200" dirty="0" smtClean="0">
                <a:solidFill>
                  <a:schemeClr val="tx1"/>
                </a:solidFill>
                <a:effectLst/>
                <a:latin typeface="+mn-lt"/>
                <a:ea typeface="+mn-ea"/>
                <a:cs typeface="+mn-cs"/>
              </a:rPr>
              <a:t> </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23</a:t>
            </a:fld>
            <a:endParaRPr lang="tr-TR"/>
          </a:p>
        </p:txBody>
      </p:sp>
    </p:spTree>
    <p:extLst>
      <p:ext uri="{BB962C8B-B14F-4D97-AF65-F5344CB8AC3E}">
        <p14:creationId xmlns:p14="http://schemas.microsoft.com/office/powerpoint/2010/main" val="248848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unattached</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patients</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3</a:t>
            </a:fld>
            <a:endParaRPr lang="tr-TR"/>
          </a:p>
        </p:txBody>
      </p:sp>
    </p:spTree>
    <p:extLst>
      <p:ext uri="{BB962C8B-B14F-4D97-AF65-F5344CB8AC3E}">
        <p14:creationId xmlns:p14="http://schemas.microsoft.com/office/powerpoint/2010/main" val="52785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Ek olarak, birkaç ülke, bireyleri kapsamlı birincil bakımın düzenli bir kaynağına bağlamak için yeni girişimler ve yaklaşımlar başlattı ve benimsedi ,ancak bu girişimleri tanımlayan ve karşılaştıran araştırma yetersizliği var. </a:t>
            </a:r>
          </a:p>
          <a:p>
            <a:r>
              <a:rPr lang="tr-TR" dirty="0" smtClean="0"/>
              <a:t>Dahası, bu hasta popülasyonunu tanımlamak için sınırlı evrensel terminoloji var ve bu da konuyla ilgili kanıtların birleştirilmesini ve paylaşılmasını zorlaştırabilir. Bu nedenle, bağımsız hasta sayısını azaltmada başarılı sonuçlara yol açan mevcut yaklaşımları ve özelliklerini belirleme ihtiyacı vardır.</a:t>
            </a:r>
          </a:p>
          <a:p>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6</a:t>
            </a:fld>
            <a:endParaRPr lang="tr-TR"/>
          </a:p>
        </p:txBody>
      </p:sp>
    </p:spTree>
    <p:extLst>
      <p:ext uri="{BB962C8B-B14F-4D97-AF65-F5344CB8AC3E}">
        <p14:creationId xmlns:p14="http://schemas.microsoft.com/office/powerpoint/2010/main" val="359465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Patient’s</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Medical</a:t>
            </a:r>
            <a:r>
              <a:rPr lang="tr-TR" sz="1200" b="0" i="0" kern="1200" dirty="0" smtClean="0">
                <a:solidFill>
                  <a:schemeClr val="tx1"/>
                </a:solidFill>
                <a:effectLst/>
                <a:latin typeface="+mn-lt"/>
                <a:ea typeface="+mn-ea"/>
                <a:cs typeface="+mn-cs"/>
              </a:rPr>
              <a:t> Home</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7</a:t>
            </a:fld>
            <a:endParaRPr lang="tr-TR"/>
          </a:p>
        </p:txBody>
      </p:sp>
    </p:spTree>
    <p:extLst>
      <p:ext uri="{BB962C8B-B14F-4D97-AF65-F5344CB8AC3E}">
        <p14:creationId xmlns:p14="http://schemas.microsoft.com/office/powerpoint/2010/main" val="363451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Gri literatür: ticari amaçlı basım şirketleri tarafından kontrol edilmeyen kitap ya da dergide yayınlanmamış basılı ya da elektronik formattaki akademik çalışmaların </a:t>
            </a:r>
            <a:r>
              <a:rPr lang="tr-TR" smtClean="0"/>
              <a:t>oluşturduğu literatür.</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12</a:t>
            </a:fld>
            <a:endParaRPr lang="tr-TR"/>
          </a:p>
        </p:txBody>
      </p:sp>
    </p:spTree>
    <p:extLst>
      <p:ext uri="{BB962C8B-B14F-4D97-AF65-F5344CB8AC3E}">
        <p14:creationId xmlns:p14="http://schemas.microsoft.com/office/powerpoint/2010/main" val="396438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health</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information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technology</a:t>
            </a:r>
            <a:r>
              <a:rPr lang="tr-TR" sz="1200" b="0" i="0" kern="1200" dirty="0" smtClean="0">
                <a:solidFill>
                  <a:schemeClr val="tx1"/>
                </a:solidFill>
                <a:effectLst/>
                <a:latin typeface="+mn-lt"/>
                <a:ea typeface="+mn-ea"/>
                <a:cs typeface="+mn-cs"/>
              </a:rPr>
              <a:t> HIT</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13</a:t>
            </a:fld>
            <a:endParaRPr lang="tr-TR"/>
          </a:p>
        </p:txBody>
      </p:sp>
    </p:spTree>
    <p:extLst>
      <p:ext uri="{BB962C8B-B14F-4D97-AF65-F5344CB8AC3E}">
        <p14:creationId xmlns:p14="http://schemas.microsoft.com/office/powerpoint/2010/main" val="426628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14</a:t>
            </a:fld>
            <a:endParaRPr lang="tr-TR"/>
          </a:p>
        </p:txBody>
      </p:sp>
    </p:spTree>
    <p:extLst>
      <p:ext uri="{BB962C8B-B14F-4D97-AF65-F5344CB8AC3E}">
        <p14:creationId xmlns:p14="http://schemas.microsoft.com/office/powerpoint/2010/main" val="211533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PMH PATİENTS MEDİCAL HOME</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17</a:t>
            </a:fld>
            <a:endParaRPr lang="tr-TR"/>
          </a:p>
        </p:txBody>
      </p:sp>
    </p:spTree>
    <p:extLst>
      <p:ext uri="{BB962C8B-B14F-4D97-AF65-F5344CB8AC3E}">
        <p14:creationId xmlns:p14="http://schemas.microsoft.com/office/powerpoint/2010/main" val="196900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PMH PATİENTS MEDİCAL HOME</a:t>
            </a:r>
            <a:endParaRPr lang="tr-TR" dirty="0"/>
          </a:p>
        </p:txBody>
      </p:sp>
      <p:sp>
        <p:nvSpPr>
          <p:cNvPr id="4" name="Slayt Numarası Yer Tutucusu 3"/>
          <p:cNvSpPr>
            <a:spLocks noGrp="1"/>
          </p:cNvSpPr>
          <p:nvPr>
            <p:ph type="sldNum" sz="quarter" idx="10"/>
          </p:nvPr>
        </p:nvSpPr>
        <p:spPr/>
        <p:txBody>
          <a:bodyPr/>
          <a:lstStyle/>
          <a:p>
            <a:fld id="{D3BA401F-8D1D-4DC7-AED7-8BDB6E58A843}" type="slidenum">
              <a:rPr lang="tr-TR" smtClean="0"/>
              <a:t>18</a:t>
            </a:fld>
            <a:endParaRPr lang="tr-TR"/>
          </a:p>
        </p:txBody>
      </p:sp>
    </p:spTree>
    <p:extLst>
      <p:ext uri="{BB962C8B-B14F-4D97-AF65-F5344CB8AC3E}">
        <p14:creationId xmlns:p14="http://schemas.microsoft.com/office/powerpoint/2010/main" val="86605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lgn="l">
              <a:defRPr/>
            </a:lvl1pPr>
          </a:lstStyle>
          <a:p>
            <a:fld id="{00A68E67-B3B5-4B7F-83D7-002FEF21EB56}"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6D1BB6-8E71-4198-A85C-95A9F42541A5}"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0A68E67-B3B5-4B7F-83D7-002FEF21EB56}"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190546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0A68E67-B3B5-4B7F-83D7-002FEF21EB56}"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6D1BB6-8E71-4198-A85C-95A9F42541A5}"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9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0A68E67-B3B5-4B7F-83D7-002FEF21EB56}"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415763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0A68E67-B3B5-4B7F-83D7-002FEF21EB56}" type="datetimeFigureOut">
              <a:rPr lang="tr-TR" smtClean="0"/>
              <a:t>17.09.2024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6D1BB6-8E71-4198-A85C-95A9F42541A5}" type="slidenum">
              <a:rPr lang="tr-TR" smtClean="0"/>
              <a:t>‹#›</a:t>
            </a:fld>
            <a:endParaRPr lang="tr-T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58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0A68E67-B3B5-4B7F-83D7-002FEF21EB56}"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38610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düzenlemek için tıklatın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0A68E67-B3B5-4B7F-83D7-002FEF21EB56}" type="datetimeFigureOut">
              <a:rPr lang="tr-TR" smtClean="0"/>
              <a:t>17.09.2024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411264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0A68E67-B3B5-4B7F-83D7-002FEF21EB56}" type="datetimeFigureOut">
              <a:rPr lang="tr-TR" smtClean="0"/>
              <a:t>17.09.2024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180014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68E67-B3B5-4B7F-83D7-002FEF21EB56}" type="datetimeFigureOut">
              <a:rPr lang="tr-TR" smtClean="0"/>
              <a:t>17.09.2024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276360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0A68E67-B3B5-4B7F-83D7-002FEF21EB56}"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6D1BB6-8E71-4198-A85C-95A9F42541A5}" type="slidenum">
              <a:rPr lang="tr-TR" smtClean="0"/>
              <a:t>‹#›</a:t>
            </a:fld>
            <a:endParaRPr lang="tr-TR"/>
          </a:p>
        </p:txBody>
      </p:sp>
    </p:spTree>
    <p:extLst>
      <p:ext uri="{BB962C8B-B14F-4D97-AF65-F5344CB8AC3E}">
        <p14:creationId xmlns:p14="http://schemas.microsoft.com/office/powerpoint/2010/main" val="2670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0A68E67-B3B5-4B7F-83D7-002FEF21EB56}" type="datetimeFigureOut">
              <a:rPr lang="tr-TR" smtClean="0"/>
              <a:t>17.09.2024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6D1BB6-8E71-4198-A85C-95A9F42541A5}" type="slidenum">
              <a:rPr lang="tr-TR" smtClean="0"/>
              <a:t>‹#›</a:t>
            </a:fld>
            <a:endParaRPr lang="tr-T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91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0A68E67-B3B5-4B7F-83D7-002FEF21EB56}" type="datetimeFigureOut">
              <a:rPr lang="tr-TR" smtClean="0"/>
              <a:t>17.09.2024</a:t>
            </a:fld>
            <a:endParaRPr lang="tr-T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tr-T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886D1BB6-8E71-4198-A85C-95A9F42541A5}"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09702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10050950/#r1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10050950/#r8" TargetMode="External"/><Relationship Id="rId2" Type="http://schemas.openxmlformats.org/officeDocument/2006/relationships/hyperlink" Target="https://www.ncbi.nlm.nih.gov/pmc/articles/PMC10050950/#r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bi.nlm.nih.gov/pmc/articles/PMC10050950/#r3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mc/articles/PMC10050950/#r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cbi.nlm.nih.gov/pmc/articles/PMC10050950/#r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mc/articles/PMC10050950/#r1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10050950/#r3" TargetMode="External"/><Relationship Id="rId2" Type="http://schemas.openxmlformats.org/officeDocument/2006/relationships/hyperlink" Target="https://www.ncbi.nlm.nih.gov/pmc/articles/PMC10050950/#r1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cbi.nlm.nih.gov/pmc/articles/PMC10050950/#r4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58162" y="3897164"/>
            <a:ext cx="9345827" cy="1655762"/>
          </a:xfrm>
        </p:spPr>
        <p:txBody>
          <a:bodyPr/>
          <a:lstStyle/>
          <a:p>
            <a:r>
              <a:rPr lang="tr-TR" dirty="0" smtClean="0"/>
              <a:t/>
            </a:r>
            <a:br>
              <a:rPr lang="tr-TR" dirty="0" smtClean="0"/>
            </a:br>
            <a:r>
              <a:rPr lang="tr-TR" sz="2400" b="1" dirty="0"/>
              <a:t>Bağımsız hastaları kapsamlı birincil bakıma bağlamak: hızlı bir </a:t>
            </a:r>
            <a:r>
              <a:rPr lang="tr-TR" sz="2400" b="1" dirty="0" smtClean="0"/>
              <a:t>derleme</a:t>
            </a:r>
            <a:endParaRPr lang="tr-TR" sz="2400" dirty="0"/>
          </a:p>
        </p:txBody>
      </p:sp>
      <p:sp>
        <p:nvSpPr>
          <p:cNvPr id="4" name="Metin kutusu 3"/>
          <p:cNvSpPr txBox="1"/>
          <p:nvPr/>
        </p:nvSpPr>
        <p:spPr>
          <a:xfrm>
            <a:off x="3232743" y="5448286"/>
            <a:ext cx="5145138" cy="646331"/>
          </a:xfrm>
          <a:prstGeom prst="rect">
            <a:avLst/>
          </a:prstGeom>
          <a:noFill/>
        </p:spPr>
        <p:txBody>
          <a:bodyPr wrap="square" rtlCol="0">
            <a:spAutoFit/>
          </a:bodyPr>
          <a:lstStyle/>
          <a:p>
            <a:pPr algn="r"/>
            <a:r>
              <a:rPr lang="tr-TR" b="1" dirty="0" smtClean="0"/>
              <a:t>ARŞ. GÖR. DR. SEZİN ARSLANTÜRK ÇONTAR</a:t>
            </a:r>
          </a:p>
          <a:p>
            <a:pPr algn="r"/>
            <a:r>
              <a:rPr lang="tr-TR" b="1" dirty="0" smtClean="0"/>
              <a:t>17.09.2024</a:t>
            </a:r>
            <a:endParaRPr lang="tr-TR" b="1" dirty="0"/>
          </a:p>
        </p:txBody>
      </p:sp>
      <p:pic>
        <p:nvPicPr>
          <p:cNvPr id="5" name="Resim 4"/>
          <p:cNvPicPr>
            <a:picLocks noChangeAspect="1"/>
          </p:cNvPicPr>
          <p:nvPr/>
        </p:nvPicPr>
        <p:blipFill>
          <a:blip r:embed="rId2"/>
          <a:stretch>
            <a:fillRect/>
          </a:stretch>
        </p:blipFill>
        <p:spPr>
          <a:xfrm>
            <a:off x="1322173" y="924765"/>
            <a:ext cx="7830823" cy="2343150"/>
          </a:xfrm>
          <a:prstGeom prst="rect">
            <a:avLst/>
          </a:prstGeom>
        </p:spPr>
      </p:pic>
      <p:pic>
        <p:nvPicPr>
          <p:cNvPr id="6" name="Resim 5"/>
          <p:cNvPicPr>
            <a:picLocks noChangeAspect="1"/>
          </p:cNvPicPr>
          <p:nvPr/>
        </p:nvPicPr>
        <p:blipFill>
          <a:blip r:embed="rId3"/>
          <a:stretch>
            <a:fillRect/>
          </a:stretch>
        </p:blipFill>
        <p:spPr>
          <a:xfrm>
            <a:off x="9089496" y="1234109"/>
            <a:ext cx="2581275" cy="942975"/>
          </a:xfrm>
          <a:prstGeom prst="rect">
            <a:avLst/>
          </a:prstGeom>
        </p:spPr>
      </p:pic>
      <p:pic>
        <p:nvPicPr>
          <p:cNvPr id="7" name="Resim 6"/>
          <p:cNvPicPr>
            <a:picLocks noChangeAspect="1"/>
          </p:cNvPicPr>
          <p:nvPr/>
        </p:nvPicPr>
        <p:blipFill>
          <a:blip r:embed="rId4"/>
          <a:stretch>
            <a:fillRect/>
          </a:stretch>
        </p:blipFill>
        <p:spPr>
          <a:xfrm>
            <a:off x="9152996" y="2177084"/>
            <a:ext cx="1885950" cy="704850"/>
          </a:xfrm>
          <a:prstGeom prst="rect">
            <a:avLst/>
          </a:prstGeom>
        </p:spPr>
      </p:pic>
    </p:spTree>
    <p:extLst>
      <p:ext uri="{BB962C8B-B14F-4D97-AF65-F5344CB8AC3E}">
        <p14:creationId xmlns:p14="http://schemas.microsoft.com/office/powerpoint/2010/main" val="1204417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METOD</a:t>
            </a:r>
            <a:endParaRPr lang="tr-TR" dirty="0"/>
          </a:p>
        </p:txBody>
      </p:sp>
      <p:sp>
        <p:nvSpPr>
          <p:cNvPr id="3" name="İçerik Yer Tutucusu 2"/>
          <p:cNvSpPr>
            <a:spLocks noGrp="1"/>
          </p:cNvSpPr>
          <p:nvPr>
            <p:ph idx="1"/>
          </p:nvPr>
        </p:nvSpPr>
        <p:spPr/>
        <p:txBody>
          <a:bodyPr>
            <a:normAutofit/>
          </a:bodyPr>
          <a:lstStyle/>
          <a:p>
            <a:r>
              <a:rPr lang="tr-TR" dirty="0"/>
              <a:t>İlk aramalar öncelikle Kanada metinleri verdi, bu nedenle </a:t>
            </a:r>
            <a:r>
              <a:rPr lang="tr-TR" dirty="0" smtClean="0"/>
              <a:t>diğer </a:t>
            </a:r>
            <a:r>
              <a:rPr lang="tr-TR" dirty="0"/>
              <a:t>ülkelerdeki ilgili terimleri elle aramaya ve bu alandaki Kanadalı ve uluslararası araştırmacılarla iletişime geçmeye </a:t>
            </a:r>
            <a:r>
              <a:rPr lang="tr-TR" dirty="0" smtClean="0"/>
              <a:t>başlandı</a:t>
            </a:r>
            <a:r>
              <a:rPr lang="tr-TR" dirty="0"/>
              <a:t>. </a:t>
            </a:r>
            <a:endParaRPr lang="tr-TR" dirty="0" smtClean="0"/>
          </a:p>
          <a:p>
            <a:r>
              <a:rPr lang="tr-TR" dirty="0" smtClean="0"/>
              <a:t>Yeni </a:t>
            </a:r>
            <a:r>
              <a:rPr lang="tr-TR" dirty="0"/>
              <a:t>terimler belirledikten sonra, her terim için odaklanmış bir Google araması </a:t>
            </a:r>
            <a:r>
              <a:rPr lang="tr-TR" dirty="0" smtClean="0"/>
              <a:t>yapıldı. </a:t>
            </a:r>
          </a:p>
          <a:p>
            <a:r>
              <a:rPr lang="tr-TR" dirty="0" smtClean="0"/>
              <a:t>Her </a:t>
            </a:r>
            <a:r>
              <a:rPr lang="tr-TR" dirty="0"/>
              <a:t>arama için sonuçların ilk 10 sayfasını </a:t>
            </a:r>
            <a:r>
              <a:rPr lang="tr-TR" dirty="0" smtClean="0"/>
              <a:t>tarandı. </a:t>
            </a:r>
          </a:p>
        </p:txBody>
      </p:sp>
    </p:spTree>
    <p:extLst>
      <p:ext uri="{BB962C8B-B14F-4D97-AF65-F5344CB8AC3E}">
        <p14:creationId xmlns:p14="http://schemas.microsoft.com/office/powerpoint/2010/main" val="542858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METOD</a:t>
            </a:r>
            <a:endParaRPr lang="tr-TR" dirty="0"/>
          </a:p>
        </p:txBody>
      </p:sp>
      <p:sp>
        <p:nvSpPr>
          <p:cNvPr id="3" name="İçerik Yer Tutucusu 2"/>
          <p:cNvSpPr>
            <a:spLocks noGrp="1"/>
          </p:cNvSpPr>
          <p:nvPr>
            <p:ph idx="1"/>
          </p:nvPr>
        </p:nvSpPr>
        <p:spPr/>
        <p:txBody>
          <a:bodyPr>
            <a:normAutofit/>
          </a:bodyPr>
          <a:lstStyle/>
          <a:p>
            <a:r>
              <a:rPr lang="tr-TR" dirty="0" smtClean="0"/>
              <a:t>Ayrıca referans listeleri taranarak ve paydaşlarla görüşmeler yaparak kaynaklar belirlendi. </a:t>
            </a:r>
          </a:p>
          <a:p>
            <a:r>
              <a:rPr lang="tr-TR" dirty="0" smtClean="0"/>
              <a:t>Yayın süresi sınırlaması olmaksızın İngilizce veya Fransızca olarak yayınlanan, bağımsız hasta sayısını azaltmaya yönelik bir yaklaşımı tanımlayan tüm kaynakları dahil edildi. </a:t>
            </a:r>
          </a:p>
          <a:p>
            <a:r>
              <a:rPr lang="tr-TR" dirty="0" smtClean="0"/>
              <a:t>Başka bir dilde yayınlanan kaynaklar hariç tutuldu. </a:t>
            </a:r>
          </a:p>
          <a:p>
            <a:r>
              <a:rPr lang="tr-TR" dirty="0" smtClean="0"/>
              <a:t>Bu arama yoluyla, bağımsız hasta popülasyonunu azaltmaya yönelik yaklaşımları tanımlayan 38 kaynak belirlenebildi.</a:t>
            </a:r>
            <a:endParaRPr lang="tr-TR" dirty="0"/>
          </a:p>
        </p:txBody>
      </p:sp>
    </p:spTree>
    <p:extLst>
      <p:ext uri="{BB962C8B-B14F-4D97-AF65-F5344CB8AC3E}">
        <p14:creationId xmlns:p14="http://schemas.microsoft.com/office/powerpoint/2010/main" val="3418260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METOD</a:t>
            </a:r>
            <a:endParaRPr lang="tr-TR" dirty="0"/>
          </a:p>
        </p:txBody>
      </p:sp>
      <p:sp>
        <p:nvSpPr>
          <p:cNvPr id="3" name="İçerik Yer Tutucusu 2"/>
          <p:cNvSpPr>
            <a:spLocks noGrp="1"/>
          </p:cNvSpPr>
          <p:nvPr>
            <p:ph idx="1"/>
          </p:nvPr>
        </p:nvSpPr>
        <p:spPr>
          <a:xfrm>
            <a:off x="897467" y="1757891"/>
            <a:ext cx="10515600" cy="4351338"/>
          </a:xfrm>
        </p:spPr>
        <p:txBody>
          <a:bodyPr>
            <a:normAutofit/>
          </a:bodyPr>
          <a:lstStyle/>
          <a:p>
            <a:r>
              <a:rPr lang="tr-TR" dirty="0"/>
              <a:t>Tanımlanan akademik ve gri literatürün tam metin incelemesinden sonra, her kaynaktan temel bulgular hakkında bilgi </a:t>
            </a:r>
            <a:r>
              <a:rPr lang="tr-TR" dirty="0" smtClean="0"/>
              <a:t>çıkarıldı </a:t>
            </a:r>
            <a:r>
              <a:rPr lang="tr-TR" dirty="0"/>
              <a:t>ve </a:t>
            </a:r>
            <a:r>
              <a:rPr lang="tr-TR" dirty="0" smtClean="0"/>
              <a:t>müdahale özetlendi. </a:t>
            </a:r>
          </a:p>
          <a:p>
            <a:r>
              <a:rPr lang="tr-TR" dirty="0" smtClean="0"/>
              <a:t>Daha </a:t>
            </a:r>
            <a:r>
              <a:rPr lang="tr-TR" dirty="0"/>
              <a:t>sonra kaynaklar arasında ortak temaları belirlemek için </a:t>
            </a:r>
            <a:r>
              <a:rPr lang="tr-TR" dirty="0" err="1"/>
              <a:t>tümevarımsal</a:t>
            </a:r>
            <a:r>
              <a:rPr lang="tr-TR" dirty="0"/>
              <a:t> bir tematik analiz </a:t>
            </a:r>
            <a:r>
              <a:rPr lang="tr-TR" dirty="0" smtClean="0"/>
              <a:t>gerçekleştirildi. </a:t>
            </a:r>
          </a:p>
          <a:p>
            <a:r>
              <a:rPr lang="tr-TR" dirty="0" smtClean="0"/>
              <a:t>Yazarlardan </a:t>
            </a:r>
            <a:r>
              <a:rPr lang="tr-TR" dirty="0"/>
              <a:t>ikisi kaynakları bağımsız olarak inceledi ve her birinin tanımladığı temaları tartışmak ve karşılaştırmak için bir araya geldi. </a:t>
            </a:r>
            <a:endParaRPr lang="tr-TR" dirty="0" smtClean="0"/>
          </a:p>
          <a:p>
            <a:r>
              <a:rPr lang="tr-TR" dirty="0" smtClean="0"/>
              <a:t>Ön </a:t>
            </a:r>
            <a:r>
              <a:rPr lang="tr-TR" dirty="0"/>
              <a:t>temalar üzerinde anlaştıktan sonra, bunları geri bildirim için üçüncü </a:t>
            </a:r>
            <a:r>
              <a:rPr lang="tr-TR" dirty="0" smtClean="0"/>
              <a:t>yazara </a:t>
            </a:r>
            <a:r>
              <a:rPr lang="tr-TR" dirty="0"/>
              <a:t>sundular ve ardından burada sunulan beş tema kesinleştirildi.</a:t>
            </a:r>
          </a:p>
        </p:txBody>
      </p:sp>
    </p:spTree>
    <p:extLst>
      <p:ext uri="{BB962C8B-B14F-4D97-AF65-F5344CB8AC3E}">
        <p14:creationId xmlns:p14="http://schemas.microsoft.com/office/powerpoint/2010/main" val="279175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5" name="İçerik Yer Tutucusu 4"/>
          <p:cNvSpPr>
            <a:spLocks noGrp="1"/>
          </p:cNvSpPr>
          <p:nvPr>
            <p:ph idx="1"/>
          </p:nvPr>
        </p:nvSpPr>
        <p:spPr/>
        <p:txBody>
          <a:bodyPr/>
          <a:lstStyle/>
          <a:p>
            <a:r>
              <a:rPr lang="tr-TR" dirty="0"/>
              <a:t>Bağımsız hasta sayısını azaltmaya yönelik beş farklı yaklaşım </a:t>
            </a:r>
            <a:r>
              <a:rPr lang="tr-TR" dirty="0" smtClean="0"/>
              <a:t>teması belirlendi: </a:t>
            </a:r>
          </a:p>
          <a:p>
            <a:r>
              <a:rPr lang="tr-TR" dirty="0" smtClean="0"/>
              <a:t>1- hastalara </a:t>
            </a:r>
            <a:r>
              <a:rPr lang="tr-TR" dirty="0"/>
              <a:t>veya </a:t>
            </a:r>
            <a:r>
              <a:rPr lang="tr-TR" dirty="0" smtClean="0"/>
              <a:t>bakım sağlayıcılara </a:t>
            </a:r>
            <a:r>
              <a:rPr lang="tr-TR" dirty="0"/>
              <a:t>finansal teşvikler, </a:t>
            </a:r>
            <a:endParaRPr lang="tr-TR" dirty="0" smtClean="0"/>
          </a:p>
          <a:p>
            <a:r>
              <a:rPr lang="tr-TR" dirty="0" smtClean="0"/>
              <a:t>2- sağlık </a:t>
            </a:r>
            <a:r>
              <a:rPr lang="tr-TR" dirty="0"/>
              <a:t>hizmeti organizasyonu, </a:t>
            </a:r>
            <a:endParaRPr lang="tr-TR" dirty="0" smtClean="0"/>
          </a:p>
          <a:p>
            <a:r>
              <a:rPr lang="tr-TR" dirty="0" smtClean="0"/>
              <a:t>3- politika </a:t>
            </a:r>
            <a:r>
              <a:rPr lang="tr-TR" dirty="0"/>
              <a:t>müdahalesi, </a:t>
            </a:r>
            <a:endParaRPr lang="tr-TR" dirty="0" smtClean="0"/>
          </a:p>
          <a:p>
            <a:r>
              <a:rPr lang="tr-TR" dirty="0" smtClean="0"/>
              <a:t>4- sanal </a:t>
            </a:r>
            <a:r>
              <a:rPr lang="tr-TR" dirty="0"/>
              <a:t>bakım ve sağlık bilgi teknolojisi (HIT) </a:t>
            </a:r>
            <a:endParaRPr lang="tr-TR" dirty="0" smtClean="0"/>
          </a:p>
          <a:p>
            <a:r>
              <a:rPr lang="tr-TR" dirty="0" smtClean="0"/>
              <a:t>5- tıbbi eğitim</a:t>
            </a:r>
            <a:endParaRPr lang="tr-TR" dirty="0"/>
          </a:p>
        </p:txBody>
      </p:sp>
    </p:spTree>
    <p:extLst>
      <p:ext uri="{BB962C8B-B14F-4D97-AF65-F5344CB8AC3E}">
        <p14:creationId xmlns:p14="http://schemas.microsoft.com/office/powerpoint/2010/main" val="1659626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3"/>
          <a:stretch>
            <a:fillRect/>
          </a:stretch>
        </p:blipFill>
        <p:spPr>
          <a:xfrm>
            <a:off x="706340" y="599660"/>
            <a:ext cx="9154352" cy="6180831"/>
          </a:xfrm>
          <a:prstGeom prst="rect">
            <a:avLst/>
          </a:prstGeom>
        </p:spPr>
      </p:pic>
      <p:sp>
        <p:nvSpPr>
          <p:cNvPr id="6" name="Dikdörtgen 5"/>
          <p:cNvSpPr/>
          <p:nvPr/>
        </p:nvSpPr>
        <p:spPr>
          <a:xfrm>
            <a:off x="706340" y="2687420"/>
            <a:ext cx="1542590" cy="830997"/>
          </a:xfrm>
          <a:prstGeom prst="rect">
            <a:avLst/>
          </a:prstGeom>
        </p:spPr>
        <p:txBody>
          <a:bodyPr wrap="square">
            <a:spAutoFit/>
          </a:bodyPr>
          <a:lstStyle/>
          <a:p>
            <a:r>
              <a:rPr lang="tr-TR" sz="1600" dirty="0">
                <a:solidFill>
                  <a:srgbClr val="FF0000"/>
                </a:solidFill>
              </a:rPr>
              <a:t>hastalara </a:t>
            </a:r>
            <a:r>
              <a:rPr lang="tr-TR" sz="1600" dirty="0" smtClean="0">
                <a:solidFill>
                  <a:srgbClr val="FF0000"/>
                </a:solidFill>
              </a:rPr>
              <a:t>ve hekimlere finansal </a:t>
            </a:r>
            <a:r>
              <a:rPr lang="tr-TR" sz="1600" dirty="0">
                <a:solidFill>
                  <a:srgbClr val="FF0000"/>
                </a:solidFill>
              </a:rPr>
              <a:t>teşvikler</a:t>
            </a:r>
          </a:p>
        </p:txBody>
      </p:sp>
      <p:sp>
        <p:nvSpPr>
          <p:cNvPr id="8" name="Dikdörtgen 7"/>
          <p:cNvSpPr/>
          <p:nvPr/>
        </p:nvSpPr>
        <p:spPr>
          <a:xfrm>
            <a:off x="633381" y="5029405"/>
            <a:ext cx="1615549" cy="830997"/>
          </a:xfrm>
          <a:prstGeom prst="rect">
            <a:avLst/>
          </a:prstGeom>
        </p:spPr>
        <p:txBody>
          <a:bodyPr wrap="square">
            <a:spAutoFit/>
          </a:bodyPr>
          <a:lstStyle/>
          <a:p>
            <a:r>
              <a:rPr lang="tr-TR" sz="1600" dirty="0">
                <a:solidFill>
                  <a:srgbClr val="FF0000"/>
                </a:solidFill>
              </a:rPr>
              <a:t>sağlık hizmeti </a:t>
            </a:r>
            <a:r>
              <a:rPr lang="tr-TR" sz="1600" dirty="0" smtClean="0">
                <a:solidFill>
                  <a:srgbClr val="FF0000"/>
                </a:solidFill>
              </a:rPr>
              <a:t>organizasyonu iyileştirilmesi</a:t>
            </a:r>
            <a:endParaRPr lang="tr-TR" sz="1600" dirty="0">
              <a:solidFill>
                <a:srgbClr val="FF0000"/>
              </a:solidFill>
            </a:endParaRPr>
          </a:p>
        </p:txBody>
      </p:sp>
    </p:spTree>
    <p:extLst>
      <p:ext uri="{BB962C8B-B14F-4D97-AF65-F5344CB8AC3E}">
        <p14:creationId xmlns:p14="http://schemas.microsoft.com/office/powerpoint/2010/main" val="3848908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8587" y="295275"/>
            <a:ext cx="11934825" cy="6267450"/>
          </a:xfrm>
          <a:prstGeom prst="rect">
            <a:avLst/>
          </a:prstGeom>
        </p:spPr>
      </p:pic>
      <p:sp>
        <p:nvSpPr>
          <p:cNvPr id="5" name="Dikdörtgen 4"/>
          <p:cNvSpPr/>
          <p:nvPr/>
        </p:nvSpPr>
        <p:spPr>
          <a:xfrm>
            <a:off x="0" y="1375738"/>
            <a:ext cx="1800173" cy="338554"/>
          </a:xfrm>
          <a:prstGeom prst="rect">
            <a:avLst/>
          </a:prstGeom>
        </p:spPr>
        <p:txBody>
          <a:bodyPr wrap="none">
            <a:spAutoFit/>
          </a:bodyPr>
          <a:lstStyle/>
          <a:p>
            <a:r>
              <a:rPr lang="tr-TR" sz="1600" dirty="0">
                <a:solidFill>
                  <a:srgbClr val="FF0000"/>
                </a:solidFill>
              </a:rPr>
              <a:t>politika müdahalesi</a:t>
            </a:r>
          </a:p>
        </p:txBody>
      </p:sp>
      <p:sp>
        <p:nvSpPr>
          <p:cNvPr id="6" name="Dikdörtgen 5"/>
          <p:cNvSpPr/>
          <p:nvPr/>
        </p:nvSpPr>
        <p:spPr>
          <a:xfrm>
            <a:off x="128588" y="3953841"/>
            <a:ext cx="1490148" cy="830997"/>
          </a:xfrm>
          <a:prstGeom prst="rect">
            <a:avLst/>
          </a:prstGeom>
        </p:spPr>
        <p:txBody>
          <a:bodyPr wrap="square">
            <a:spAutoFit/>
          </a:bodyPr>
          <a:lstStyle/>
          <a:p>
            <a:r>
              <a:rPr lang="tr-TR" sz="1600" dirty="0">
                <a:solidFill>
                  <a:srgbClr val="FF0000"/>
                </a:solidFill>
              </a:rPr>
              <a:t>sanal bakım ve sağlık bilgi teknolojisi </a:t>
            </a:r>
          </a:p>
        </p:txBody>
      </p:sp>
    </p:spTree>
    <p:extLst>
      <p:ext uri="{BB962C8B-B14F-4D97-AF65-F5344CB8AC3E}">
        <p14:creationId xmlns:p14="http://schemas.microsoft.com/office/powerpoint/2010/main" val="2397332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52400" y="2192710"/>
            <a:ext cx="11887200" cy="2257425"/>
          </a:xfrm>
          <a:prstGeom prst="rect">
            <a:avLst/>
          </a:prstGeom>
        </p:spPr>
      </p:pic>
      <p:sp>
        <p:nvSpPr>
          <p:cNvPr id="5" name="Dikdörtgen 4"/>
          <p:cNvSpPr/>
          <p:nvPr/>
        </p:nvSpPr>
        <p:spPr>
          <a:xfrm>
            <a:off x="152400" y="2638853"/>
            <a:ext cx="1255472" cy="369332"/>
          </a:xfrm>
          <a:prstGeom prst="rect">
            <a:avLst/>
          </a:prstGeom>
        </p:spPr>
        <p:txBody>
          <a:bodyPr wrap="none">
            <a:spAutoFit/>
          </a:bodyPr>
          <a:lstStyle/>
          <a:p>
            <a:r>
              <a:rPr lang="tr-TR" dirty="0">
                <a:solidFill>
                  <a:srgbClr val="FF0000"/>
                </a:solidFill>
              </a:rPr>
              <a:t>tıbbi eğitim</a:t>
            </a:r>
          </a:p>
        </p:txBody>
      </p:sp>
    </p:spTree>
    <p:extLst>
      <p:ext uri="{BB962C8B-B14F-4D97-AF65-F5344CB8AC3E}">
        <p14:creationId xmlns:p14="http://schemas.microsoft.com/office/powerpoint/2010/main" val="2653488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p:txBody>
          <a:bodyPr>
            <a:normAutofit/>
          </a:bodyPr>
          <a:lstStyle/>
          <a:p>
            <a:r>
              <a:rPr lang="tr-TR" dirty="0"/>
              <a:t>Dünya çapında çeşitli sağlık hizmeti müdahalelerini analiz ederek, en umut verici müdahalelerin, tanımlanan temalardan en az ikisini birleştiren ve PMH modelini yansıtan birincil bakım modelleri olduğunu </a:t>
            </a:r>
            <a:r>
              <a:rPr lang="tr-TR" dirty="0" smtClean="0"/>
              <a:t>bulunuldu. </a:t>
            </a:r>
          </a:p>
          <a:p>
            <a:r>
              <a:rPr lang="tr-TR" dirty="0" smtClean="0"/>
              <a:t>Öne </a:t>
            </a:r>
            <a:r>
              <a:rPr lang="tr-TR" dirty="0"/>
              <a:t>çıkan müdahalelerden biri, Kanada'nın kırsal kesiminde bulunan Carrier </a:t>
            </a:r>
            <a:r>
              <a:rPr lang="tr-TR" dirty="0" err="1"/>
              <a:t>Sekani</a:t>
            </a:r>
            <a:r>
              <a:rPr lang="tr-TR" dirty="0"/>
              <a:t> Aile Hizmetleri (CSFS) tarafından yapıldı (</a:t>
            </a:r>
            <a:r>
              <a:rPr lang="tr-TR" dirty="0" err="1"/>
              <a:t>Holyk</a:t>
            </a:r>
            <a:r>
              <a:rPr lang="tr-TR" dirty="0"/>
              <a:t> </a:t>
            </a:r>
            <a:r>
              <a:rPr lang="tr-TR" i="1" dirty="0"/>
              <a:t>vd.</a:t>
            </a:r>
            <a:r>
              <a:rPr lang="tr-TR" dirty="0"/>
              <a:t> , </a:t>
            </a:r>
            <a:r>
              <a:rPr lang="tr-TR" u="sng" dirty="0">
                <a:hlinkClick r:id="rId3"/>
              </a:rPr>
              <a:t>2017</a:t>
            </a:r>
            <a:r>
              <a:rPr lang="tr-TR" dirty="0"/>
              <a:t> ). </a:t>
            </a:r>
            <a:endParaRPr lang="tr-TR" dirty="0" smtClean="0"/>
          </a:p>
          <a:p>
            <a:r>
              <a:rPr lang="tr-TR" dirty="0" smtClean="0"/>
              <a:t>Burada</a:t>
            </a:r>
            <a:r>
              <a:rPr lang="tr-TR" dirty="0"/>
              <a:t>, hastaların birincil bakıma erişiminde karşılaştıkları çok sayıda zorluğa karşı ikna edici çözümler </a:t>
            </a:r>
            <a:r>
              <a:rPr lang="tr-TR" dirty="0" smtClean="0"/>
              <a:t>uygulanmış. </a:t>
            </a:r>
          </a:p>
        </p:txBody>
      </p:sp>
    </p:spTree>
    <p:extLst>
      <p:ext uri="{BB962C8B-B14F-4D97-AF65-F5344CB8AC3E}">
        <p14:creationId xmlns:p14="http://schemas.microsoft.com/office/powerpoint/2010/main" val="4139290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p:txBody>
          <a:bodyPr>
            <a:normAutofit/>
          </a:bodyPr>
          <a:lstStyle/>
          <a:p>
            <a:r>
              <a:rPr lang="tr-TR" dirty="0"/>
              <a:t>Örneğin, birçok insan ulaşılması zor, uzak ve geniş coğrafi bölgelerde yaşamaktadır. </a:t>
            </a:r>
          </a:p>
          <a:p>
            <a:r>
              <a:rPr lang="tr-TR" dirty="0"/>
              <a:t>CSFS, bunu ele almak için, aile hekimlerinin tele tıp ve ara sıra yüz yüze randevular aracılığıyla hastalara düzenli bakım sağladığı, hemşire uygulayıcılar tarafından işletilen uydu kliniklerini tanıttı.</a:t>
            </a:r>
          </a:p>
          <a:p>
            <a:r>
              <a:rPr lang="tr-TR" dirty="0"/>
              <a:t>Ek olarak, bireyler bölgedeki farklı klinikleri ziyaret edebilir ve sağlık bilgileri merkezi bir elektronik tıbbi kayıt aracılığıyla sağlayıcılar arasında </a:t>
            </a:r>
            <a:r>
              <a:rPr lang="tr-TR" dirty="0" smtClean="0"/>
              <a:t>paylaşılabilir</a:t>
            </a:r>
            <a:r>
              <a:rPr lang="tr-TR" dirty="0"/>
              <a:t>. </a:t>
            </a:r>
          </a:p>
          <a:p>
            <a:r>
              <a:rPr lang="tr-TR" dirty="0" err="1" smtClean="0"/>
              <a:t>Multidisipliner</a:t>
            </a:r>
            <a:r>
              <a:rPr lang="tr-TR" dirty="0" smtClean="0"/>
              <a:t> </a:t>
            </a:r>
            <a:r>
              <a:rPr lang="tr-TR" dirty="0"/>
              <a:t>bir ekibin kullanımı ve etkili sağlık bilgi teknolojileri, kliniklerin iş gücü kapasitesini en üst düzeye çıkarmasına ve hasta listelerini genişletmesine olanak tanır. </a:t>
            </a:r>
            <a:endParaRPr lang="tr-TR" dirty="0" smtClean="0"/>
          </a:p>
          <a:p>
            <a:r>
              <a:rPr lang="tr-TR" dirty="0" smtClean="0"/>
              <a:t>Bu</a:t>
            </a:r>
            <a:r>
              <a:rPr lang="tr-TR" dirty="0"/>
              <a:t>, birincil bakımın belirli toplum ihtiyaçlarına göre geliştirildiğinde </a:t>
            </a:r>
            <a:r>
              <a:rPr lang="tr-TR" dirty="0" smtClean="0"/>
              <a:t>başarılı </a:t>
            </a:r>
            <a:r>
              <a:rPr lang="tr-TR" dirty="0"/>
              <a:t>olduğu görülen duruma bir örnektir.</a:t>
            </a:r>
          </a:p>
          <a:p>
            <a:endParaRPr lang="tr-TR" dirty="0"/>
          </a:p>
        </p:txBody>
      </p:sp>
    </p:spTree>
    <p:extLst>
      <p:ext uri="{BB962C8B-B14F-4D97-AF65-F5344CB8AC3E}">
        <p14:creationId xmlns:p14="http://schemas.microsoft.com/office/powerpoint/2010/main" val="2024877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p:txBody>
          <a:bodyPr/>
          <a:lstStyle/>
          <a:p>
            <a:r>
              <a:rPr lang="tr-TR" dirty="0"/>
              <a:t>CSFS modeli, PMH modelinin konseptini yansıtan bakımı sağlarken birincil bakım kapasitesini artırma yeteneğini göstermektedir. </a:t>
            </a:r>
            <a:endParaRPr lang="tr-TR" dirty="0" smtClean="0"/>
          </a:p>
          <a:p>
            <a:r>
              <a:rPr lang="tr-TR" dirty="0" smtClean="0"/>
              <a:t>CSFS </a:t>
            </a:r>
            <a:r>
              <a:rPr lang="tr-TR" dirty="0"/>
              <a:t>kullanan tüm hastalar kliniği birincil bakım tıbbi evleri olarak tanımlamasa da (</a:t>
            </a:r>
            <a:r>
              <a:rPr lang="tr-TR" dirty="0" err="1"/>
              <a:t>Holyk</a:t>
            </a:r>
            <a:r>
              <a:rPr lang="tr-TR" dirty="0"/>
              <a:t> </a:t>
            </a:r>
            <a:r>
              <a:rPr lang="tr-TR" i="1" dirty="0"/>
              <a:t>vd.</a:t>
            </a:r>
            <a:r>
              <a:rPr lang="tr-TR" dirty="0"/>
              <a:t> , </a:t>
            </a:r>
            <a:r>
              <a:rPr lang="tr-TR" u="sng" dirty="0">
                <a:hlinkClick r:id="rId2"/>
              </a:rPr>
              <a:t>2017</a:t>
            </a:r>
            <a:r>
              <a:rPr lang="tr-TR" dirty="0"/>
              <a:t> ), klinik ziyaretlerinin sayısı 2018'de 3471'den 2019'da 4394'e yükseldi (Carrier </a:t>
            </a:r>
            <a:r>
              <a:rPr lang="tr-TR" dirty="0" err="1"/>
              <a:t>Sekani</a:t>
            </a:r>
            <a:r>
              <a:rPr lang="tr-TR" dirty="0"/>
              <a:t> Aile Hizmetleri, </a:t>
            </a:r>
            <a:r>
              <a:rPr lang="tr-TR" u="sng" dirty="0">
                <a:hlinkClick r:id="rId3"/>
              </a:rPr>
              <a:t>2019</a:t>
            </a:r>
            <a:r>
              <a:rPr lang="tr-TR" dirty="0"/>
              <a:t> ). </a:t>
            </a:r>
            <a:endParaRPr lang="tr-TR" dirty="0" smtClean="0"/>
          </a:p>
          <a:p>
            <a:r>
              <a:rPr lang="tr-TR" dirty="0" smtClean="0"/>
              <a:t>Ayrıca</a:t>
            </a:r>
            <a:r>
              <a:rPr lang="tr-TR" dirty="0"/>
              <a:t>, kliniği kullanan bir hasta örneği üzerinde yapılan bir çalışma, bakım sürekliliğinin arttığını, acil servislere olan bağımlılığın ise azaldığını buldu (</a:t>
            </a:r>
            <a:r>
              <a:rPr lang="tr-TR" dirty="0" err="1"/>
              <a:t>Holyk</a:t>
            </a:r>
            <a:r>
              <a:rPr lang="tr-TR" dirty="0"/>
              <a:t> </a:t>
            </a:r>
            <a:r>
              <a:rPr lang="tr-TR" i="1" dirty="0"/>
              <a:t>vd.</a:t>
            </a:r>
            <a:r>
              <a:rPr lang="tr-TR" dirty="0"/>
              <a:t> , </a:t>
            </a:r>
            <a:r>
              <a:rPr lang="tr-TR" u="sng" dirty="0">
                <a:hlinkClick r:id="rId2"/>
              </a:rPr>
              <a:t>2017</a:t>
            </a:r>
            <a:r>
              <a:rPr lang="tr-TR" dirty="0"/>
              <a:t> ).</a:t>
            </a:r>
          </a:p>
        </p:txBody>
      </p:sp>
    </p:spTree>
    <p:extLst>
      <p:ext uri="{BB962C8B-B14F-4D97-AF65-F5344CB8AC3E}">
        <p14:creationId xmlns:p14="http://schemas.microsoft.com/office/powerpoint/2010/main" val="849776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r>
              <a:rPr lang="tr-TR" dirty="0"/>
              <a:t>Birincil bakım, önleyici bakım, hastalıkların erken teşhisi ve tedavisi, kişiselleştirilmiş ve ilişkiye dayalı bakım ve kronik durumların daha iyi yönetimi dahil olmak üzere bireysel ve toplum sağlığı için çok sayıda fayda ile </a:t>
            </a:r>
            <a:r>
              <a:rPr lang="tr-TR" dirty="0" smtClean="0"/>
              <a:t>ilişkilidir. </a:t>
            </a:r>
            <a:endParaRPr lang="tr-TR" dirty="0"/>
          </a:p>
          <a:p>
            <a:r>
              <a:rPr lang="tr-TR" dirty="0" smtClean="0"/>
              <a:t>Ancak, 2019 itibarıyla, 12 yaş ve üzeri Kanadalıların neredeyse %15'inin düzenli bir birincil bakım sağlayıcısına (PCP) erişimi sınırlıdır. </a:t>
            </a:r>
          </a:p>
          <a:p>
            <a:r>
              <a:rPr lang="tr-TR" dirty="0" smtClean="0"/>
              <a:t>Bu </a:t>
            </a:r>
            <a:r>
              <a:rPr lang="tr-TR" dirty="0"/>
              <a:t>sorun dünya çapındaki ülkeleri etkiler ve nüfus artışı, emeklilik eğilimleri ve aile hekimliği mezunlarının kapsamlı aile hekimliğinde çalışmamayı seçmesi gibi birçok katkıda bulunan faktör vardır.</a:t>
            </a:r>
          </a:p>
        </p:txBody>
      </p:sp>
    </p:spTree>
    <p:extLst>
      <p:ext uri="{BB962C8B-B14F-4D97-AF65-F5344CB8AC3E}">
        <p14:creationId xmlns:p14="http://schemas.microsoft.com/office/powerpoint/2010/main" val="3836202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p:txBody>
          <a:bodyPr>
            <a:normAutofit/>
          </a:bodyPr>
          <a:lstStyle/>
          <a:p>
            <a:r>
              <a:rPr lang="tr-TR" dirty="0" smtClean="0"/>
              <a:t>Bulunan </a:t>
            </a:r>
            <a:r>
              <a:rPr lang="tr-TR" dirty="0"/>
              <a:t>diğer başarılı müdahaleler, müdahalenin toplumun belirli kültürüne dayandığından emin olurken PMH modelinin temellerinin ele alınması bakımından benzerdi. </a:t>
            </a:r>
            <a:endParaRPr lang="tr-TR" dirty="0" smtClean="0"/>
          </a:p>
        </p:txBody>
      </p:sp>
    </p:spTree>
    <p:extLst>
      <p:ext uri="{BB962C8B-B14F-4D97-AF65-F5344CB8AC3E}">
        <p14:creationId xmlns:p14="http://schemas.microsoft.com/office/powerpoint/2010/main" val="3184243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lstStyle/>
          <a:p>
            <a:r>
              <a:rPr lang="tr-TR" dirty="0"/>
              <a:t>Kanada'da, bağımsız hastaların sayısı giderek artıyor, ancak bu nüfus, verimli ve etkili sağlık hizmeti sunma konusunda büyük ölçüde konuşmanın dışında bırakılıyor. </a:t>
            </a:r>
            <a:endParaRPr lang="tr-TR" dirty="0" smtClean="0"/>
          </a:p>
          <a:p>
            <a:r>
              <a:rPr lang="tr-TR" dirty="0" smtClean="0"/>
              <a:t>Mevcut </a:t>
            </a:r>
            <a:r>
              <a:rPr lang="tr-TR" dirty="0"/>
              <a:t>inceleme, bağımsız hastaların neden bu kadar büyük bir zorluk olduğunu ve </a:t>
            </a:r>
            <a:r>
              <a:rPr lang="tr-TR" dirty="0" smtClean="0"/>
              <a:t>politika </a:t>
            </a:r>
            <a:r>
              <a:rPr lang="tr-TR" dirty="0"/>
              <a:t>yapıcılarının bu zorlukları ele alırken </a:t>
            </a:r>
            <a:r>
              <a:rPr lang="tr-TR" dirty="0" smtClean="0"/>
              <a:t>ülke </a:t>
            </a:r>
            <a:r>
              <a:rPr lang="tr-TR" dirty="0"/>
              <a:t>genelinde kaliteli birincil bakım hizmetlerine erişimi nasıl </a:t>
            </a:r>
            <a:r>
              <a:rPr lang="tr-TR" dirty="0" smtClean="0"/>
              <a:t>artırabilecekleri tartışıldı.</a:t>
            </a:r>
            <a:endParaRPr lang="tr-TR" dirty="0"/>
          </a:p>
          <a:p>
            <a:endParaRPr lang="tr-TR" dirty="0"/>
          </a:p>
          <a:p>
            <a:endParaRPr lang="tr-TR" dirty="0"/>
          </a:p>
        </p:txBody>
      </p:sp>
    </p:spTree>
    <p:extLst>
      <p:ext uri="{BB962C8B-B14F-4D97-AF65-F5344CB8AC3E}">
        <p14:creationId xmlns:p14="http://schemas.microsoft.com/office/powerpoint/2010/main" val="447051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normAutofit/>
          </a:bodyPr>
          <a:lstStyle/>
          <a:p>
            <a:r>
              <a:rPr lang="tr-TR" dirty="0"/>
              <a:t>Kanada, PCP eksikliği ve </a:t>
            </a:r>
            <a:r>
              <a:rPr lang="tr-TR" dirty="0" smtClean="0"/>
              <a:t>bağımsız </a:t>
            </a:r>
            <a:r>
              <a:rPr lang="tr-TR" dirty="0"/>
              <a:t>hastalarla ilişkili sorunları hafifletmek için çeşitli çözümler denemiş olsa da, bir toplum bağlamında birincil bakım sisteminin organizasyonunu ele almak için reformlara ihtiyaç vardır (</a:t>
            </a:r>
            <a:r>
              <a:rPr lang="tr-TR" dirty="0" err="1"/>
              <a:t>Schuttner</a:t>
            </a:r>
            <a:r>
              <a:rPr lang="tr-TR" dirty="0"/>
              <a:t> </a:t>
            </a:r>
            <a:r>
              <a:rPr lang="tr-TR" i="1" dirty="0" err="1"/>
              <a:t>vd</a:t>
            </a:r>
            <a:r>
              <a:rPr lang="tr-TR" dirty="0"/>
              <a:t> ., </a:t>
            </a:r>
            <a:r>
              <a:rPr lang="tr-TR" u="sng" dirty="0">
                <a:hlinkClick r:id="rId2"/>
              </a:rPr>
              <a:t>2020</a:t>
            </a:r>
            <a:r>
              <a:rPr lang="tr-TR" dirty="0"/>
              <a:t> </a:t>
            </a:r>
            <a:r>
              <a:rPr lang="tr-TR" dirty="0" smtClean="0"/>
              <a:t>).</a:t>
            </a:r>
          </a:p>
          <a:p>
            <a:r>
              <a:rPr lang="tr-TR" dirty="0" smtClean="0"/>
              <a:t>Bir </a:t>
            </a:r>
            <a:r>
              <a:rPr lang="tr-TR" dirty="0"/>
              <a:t>sağlık hizmeti sunum modelinin hizmet verdiği tüm toplum üyelerine eşit erişim sağlamada başarılı olması için, birbirleriyle uyumlu ve karşılıklı olarak birbirini destekleyen anlamlı, çok düzeyli müdahalelere ihtiyaç vardır. </a:t>
            </a:r>
            <a:endParaRPr lang="tr-TR" dirty="0" smtClean="0"/>
          </a:p>
        </p:txBody>
      </p:sp>
    </p:spTree>
    <p:extLst>
      <p:ext uri="{BB962C8B-B14F-4D97-AF65-F5344CB8AC3E}">
        <p14:creationId xmlns:p14="http://schemas.microsoft.com/office/powerpoint/2010/main" val="2029845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normAutofit/>
          </a:bodyPr>
          <a:lstStyle/>
          <a:p>
            <a:r>
              <a:rPr lang="tr-TR" dirty="0" smtClean="0"/>
              <a:t>Bunlara</a:t>
            </a:r>
            <a:r>
              <a:rPr lang="tr-TR" dirty="0"/>
              <a:t>, ödeme yapılarını reform etmek ve hekim olmayan sağlık hizmeti sağlayıcıları için uygulama kapsamını artırmak üzere politikalar getiren hükümetler de dahildir (</a:t>
            </a:r>
            <a:r>
              <a:rPr lang="tr-TR" dirty="0" err="1"/>
              <a:t>Kirchner</a:t>
            </a:r>
            <a:r>
              <a:rPr lang="tr-TR" dirty="0"/>
              <a:t> </a:t>
            </a:r>
            <a:r>
              <a:rPr lang="tr-TR" i="1" dirty="0"/>
              <a:t>vd.</a:t>
            </a:r>
            <a:r>
              <a:rPr lang="tr-TR" dirty="0"/>
              <a:t> , </a:t>
            </a:r>
            <a:r>
              <a:rPr lang="tr-TR" u="sng" dirty="0">
                <a:hlinkClick r:id="rId3"/>
              </a:rPr>
              <a:t>2010</a:t>
            </a:r>
            <a:r>
              <a:rPr lang="tr-TR" dirty="0"/>
              <a:t> ; </a:t>
            </a:r>
            <a:r>
              <a:rPr lang="tr-TR" dirty="0" err="1"/>
              <a:t>McCauley</a:t>
            </a:r>
            <a:r>
              <a:rPr lang="tr-TR" dirty="0"/>
              <a:t> </a:t>
            </a:r>
            <a:r>
              <a:rPr lang="tr-TR" i="1" dirty="0"/>
              <a:t>vd.</a:t>
            </a:r>
            <a:r>
              <a:rPr lang="tr-TR" dirty="0"/>
              <a:t> , </a:t>
            </a:r>
            <a:r>
              <a:rPr lang="tr-TR" u="sng" dirty="0">
                <a:hlinkClick r:id="rId4"/>
              </a:rPr>
              <a:t>2021</a:t>
            </a:r>
            <a:r>
              <a:rPr lang="tr-TR" dirty="0"/>
              <a:t> ). </a:t>
            </a:r>
            <a:endParaRPr lang="tr-TR" dirty="0" smtClean="0"/>
          </a:p>
          <a:p>
            <a:r>
              <a:rPr lang="tr-TR" dirty="0" smtClean="0"/>
              <a:t>Ayrıca</a:t>
            </a:r>
            <a:r>
              <a:rPr lang="tr-TR" dirty="0"/>
              <a:t>, bakım sağlayıcıların birlikte çalışma biçimini ele almak için klinik düzeyde değişikliklere ihtiyaç duyulmaktadır. </a:t>
            </a:r>
            <a:endParaRPr lang="tr-TR" dirty="0" smtClean="0"/>
          </a:p>
        </p:txBody>
      </p:sp>
    </p:spTree>
    <p:extLst>
      <p:ext uri="{BB962C8B-B14F-4D97-AF65-F5344CB8AC3E}">
        <p14:creationId xmlns:p14="http://schemas.microsoft.com/office/powerpoint/2010/main" val="29278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normAutofit/>
          </a:bodyPr>
          <a:lstStyle/>
          <a:p>
            <a:r>
              <a:rPr lang="tr-TR" dirty="0"/>
              <a:t>Bu hızlı </a:t>
            </a:r>
            <a:r>
              <a:rPr lang="tr-TR" dirty="0" smtClean="0"/>
              <a:t>derlemeden elde </a:t>
            </a:r>
            <a:r>
              <a:rPr lang="tr-TR" dirty="0"/>
              <a:t>edilen bulgular heterojen bir literatür gövdesi göstermektedir. </a:t>
            </a:r>
            <a:endParaRPr lang="tr-TR" dirty="0" smtClean="0"/>
          </a:p>
          <a:p>
            <a:r>
              <a:rPr lang="tr-TR" dirty="0" smtClean="0"/>
              <a:t>Bütünsel</a:t>
            </a:r>
            <a:r>
              <a:rPr lang="tr-TR" dirty="0"/>
              <a:t>, toplum temelli bir yaklaşım benimseyerek bağlanmayı artıran yenilikçi birincil bakım modellerini vurgulamak için daha fazla araştırmaya ihtiyaç vardır. </a:t>
            </a:r>
            <a:endParaRPr lang="tr-TR" dirty="0" smtClean="0"/>
          </a:p>
        </p:txBody>
      </p:sp>
    </p:spTree>
    <p:extLst>
      <p:ext uri="{BB962C8B-B14F-4D97-AF65-F5344CB8AC3E}">
        <p14:creationId xmlns:p14="http://schemas.microsoft.com/office/powerpoint/2010/main" val="2982327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lstStyle/>
          <a:p>
            <a:r>
              <a:rPr lang="tr-TR" dirty="0" smtClean="0"/>
              <a:t>Bulgular </a:t>
            </a:r>
            <a:r>
              <a:rPr lang="tr-TR" dirty="0"/>
              <a:t>Kanada bağlamına </a:t>
            </a:r>
            <a:r>
              <a:rPr lang="tr-TR" dirty="0" smtClean="0"/>
              <a:t>odaklanmış olsa </a:t>
            </a:r>
            <a:r>
              <a:rPr lang="tr-TR" dirty="0"/>
              <a:t>da, başka birçok </a:t>
            </a:r>
            <a:r>
              <a:rPr lang="tr-TR" dirty="0" smtClean="0"/>
              <a:t>ülke  bağımsız </a:t>
            </a:r>
            <a:r>
              <a:rPr lang="tr-TR" dirty="0"/>
              <a:t>hastalarla ilgili benzer zorluklarla karşı karşıyadır (</a:t>
            </a:r>
            <a:r>
              <a:rPr lang="tr-TR" dirty="0" err="1"/>
              <a:t>Corscadden</a:t>
            </a:r>
            <a:r>
              <a:rPr lang="tr-TR" dirty="0"/>
              <a:t> </a:t>
            </a:r>
            <a:r>
              <a:rPr lang="tr-TR" i="1" dirty="0"/>
              <a:t>vd.</a:t>
            </a:r>
            <a:r>
              <a:rPr lang="tr-TR" dirty="0"/>
              <a:t> , </a:t>
            </a:r>
            <a:r>
              <a:rPr lang="tr-TR" u="sng" dirty="0">
                <a:hlinkClick r:id="rId2"/>
              </a:rPr>
              <a:t>2018</a:t>
            </a:r>
            <a:r>
              <a:rPr lang="tr-TR" dirty="0"/>
              <a:t> ), bu nedenle bu tür bir incelemenin uluslararası önemi vardır. </a:t>
            </a:r>
            <a:endParaRPr lang="tr-TR" dirty="0" smtClean="0"/>
          </a:p>
          <a:p>
            <a:r>
              <a:rPr lang="tr-TR" dirty="0" smtClean="0"/>
              <a:t>Sağlık </a:t>
            </a:r>
            <a:r>
              <a:rPr lang="tr-TR" dirty="0"/>
              <a:t>hizmeti sunumu ve politika sorularına olası yanıtlar için diğer ülkelere bakmanın yararı, olasılıkların kapsamını bir ülkenin tarihi, kültürel ve yapısal bağlamlarının ötesine </a:t>
            </a:r>
            <a:r>
              <a:rPr lang="tr-TR" dirty="0" smtClean="0"/>
              <a:t>genişletmesidir.</a:t>
            </a:r>
          </a:p>
          <a:p>
            <a:r>
              <a:rPr lang="tr-TR" dirty="0" smtClean="0"/>
              <a:t> </a:t>
            </a:r>
            <a:r>
              <a:rPr lang="tr-TR" dirty="0"/>
              <a:t>Ancak, aynı bağlamlar nedeniyle, bazı politika yaklaşımları bir ülkeden diğerine aynı başarıları </a:t>
            </a:r>
            <a:r>
              <a:rPr lang="tr-TR" dirty="0" smtClean="0"/>
              <a:t>aktarmayacaktır.</a:t>
            </a:r>
            <a:endParaRPr lang="tr-TR" dirty="0"/>
          </a:p>
        </p:txBody>
      </p:sp>
    </p:spTree>
    <p:extLst>
      <p:ext uri="{BB962C8B-B14F-4D97-AF65-F5344CB8AC3E}">
        <p14:creationId xmlns:p14="http://schemas.microsoft.com/office/powerpoint/2010/main" val="1803616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TARTIŞMA</a:t>
            </a:r>
            <a:endParaRPr lang="tr-TR" dirty="0"/>
          </a:p>
        </p:txBody>
      </p:sp>
      <p:sp>
        <p:nvSpPr>
          <p:cNvPr id="3" name="İçerik Yer Tutucusu 2"/>
          <p:cNvSpPr>
            <a:spLocks noGrp="1"/>
          </p:cNvSpPr>
          <p:nvPr>
            <p:ph idx="1"/>
          </p:nvPr>
        </p:nvSpPr>
        <p:spPr/>
        <p:txBody>
          <a:bodyPr/>
          <a:lstStyle/>
          <a:p>
            <a:r>
              <a:rPr lang="tr-TR" dirty="0"/>
              <a:t>Örneğin, CSFS tarafından tanımladığımız müdahalenin başarısı, </a:t>
            </a:r>
            <a:r>
              <a:rPr lang="tr-TR" dirty="0" err="1"/>
              <a:t>multidisipliner</a:t>
            </a:r>
            <a:r>
              <a:rPr lang="tr-TR" dirty="0"/>
              <a:t> sağlık ekiplerinin kullanımına dayanıyordu (</a:t>
            </a:r>
            <a:r>
              <a:rPr lang="tr-TR" dirty="0" err="1"/>
              <a:t>Holyk</a:t>
            </a:r>
            <a:r>
              <a:rPr lang="tr-TR" dirty="0"/>
              <a:t> </a:t>
            </a:r>
            <a:r>
              <a:rPr lang="tr-TR" i="1" dirty="0"/>
              <a:t>vd.</a:t>
            </a:r>
            <a:r>
              <a:rPr lang="tr-TR" dirty="0"/>
              <a:t> , </a:t>
            </a:r>
            <a:r>
              <a:rPr lang="tr-TR" u="sng" dirty="0">
                <a:hlinkClick r:id="rId2"/>
              </a:rPr>
              <a:t>2017</a:t>
            </a:r>
            <a:r>
              <a:rPr lang="tr-TR" dirty="0"/>
              <a:t> ). </a:t>
            </a:r>
            <a:endParaRPr lang="tr-TR" dirty="0" smtClean="0"/>
          </a:p>
          <a:p>
            <a:r>
              <a:rPr lang="tr-TR" dirty="0" smtClean="0"/>
              <a:t>Bu </a:t>
            </a:r>
            <a:r>
              <a:rPr lang="tr-TR" dirty="0"/>
              <a:t>yaklaşım, birincil sağlık hizmeti sağlayıcılarının sağlık hizmetlerine erişimde bir bekçilik işlevi gördüğü Kanada bağlamında işe yaramış olsa da, birincil sağlık hizmeti sağlayıcılarının bu merkezi rolü üstlenmediği ülkelerde yaşayan hastalar, birden fazla hekim ve sağlık hizmetinin aynı yerde bulunması durumunda daha az memnuniyet ve daha kötü bakım bildirmektedir (</a:t>
            </a:r>
            <a:r>
              <a:rPr lang="tr-TR" dirty="0" err="1"/>
              <a:t>Bonciani</a:t>
            </a:r>
            <a:r>
              <a:rPr lang="tr-TR" dirty="0"/>
              <a:t> </a:t>
            </a:r>
            <a:r>
              <a:rPr lang="tr-TR" i="1" dirty="0"/>
              <a:t>vd.</a:t>
            </a:r>
            <a:r>
              <a:rPr lang="tr-TR" dirty="0"/>
              <a:t> , </a:t>
            </a:r>
            <a:r>
              <a:rPr lang="tr-TR" u="sng" dirty="0">
                <a:hlinkClick r:id="rId3"/>
              </a:rPr>
              <a:t>2018</a:t>
            </a:r>
            <a:r>
              <a:rPr lang="tr-TR" dirty="0"/>
              <a:t> ).</a:t>
            </a:r>
          </a:p>
        </p:txBody>
      </p:sp>
    </p:spTree>
    <p:extLst>
      <p:ext uri="{BB962C8B-B14F-4D97-AF65-F5344CB8AC3E}">
        <p14:creationId xmlns:p14="http://schemas.microsoft.com/office/powerpoint/2010/main" val="3652479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SONUÇ</a:t>
            </a:r>
          </a:p>
        </p:txBody>
      </p:sp>
      <p:sp>
        <p:nvSpPr>
          <p:cNvPr id="3" name="İçerik Yer Tutucusu 2"/>
          <p:cNvSpPr>
            <a:spLocks noGrp="1"/>
          </p:cNvSpPr>
          <p:nvPr>
            <p:ph idx="1"/>
          </p:nvPr>
        </p:nvSpPr>
        <p:spPr/>
        <p:txBody>
          <a:bodyPr/>
          <a:lstStyle/>
          <a:p>
            <a:r>
              <a:rPr lang="tr-TR" dirty="0"/>
              <a:t>Belirli bir unsuru değiştirmek yerine, toplum ihtiyaçlarını karşılamak için birincil bakım sunum modellerini yeniden şekillendirmeye odaklanmak, bir topluluğun benzersiz ihtiyaçlarına ve tercihlerine dayalı, yaşam boyu güvenilir ve en önemlisi tüm sağlık hizmetlerine entegre edilmiş bir bakımla sonuçlanabilir. </a:t>
            </a:r>
            <a:endParaRPr lang="tr-TR" dirty="0" smtClean="0"/>
          </a:p>
          <a:p>
            <a:r>
              <a:rPr lang="tr-TR" dirty="0" smtClean="0"/>
              <a:t>Gelecekteki </a:t>
            </a:r>
            <a:r>
              <a:rPr lang="tr-TR" dirty="0"/>
              <a:t>araştırmalar, topluma dayalı başarılı birincil bakım modellerinden unsurları belirlemeye, öğrenmeye ve uyarlamaya odaklanmalıdır.</a:t>
            </a:r>
          </a:p>
        </p:txBody>
      </p:sp>
    </p:spTree>
    <p:extLst>
      <p:ext uri="{BB962C8B-B14F-4D97-AF65-F5344CB8AC3E}">
        <p14:creationId xmlns:p14="http://schemas.microsoft.com/office/powerpoint/2010/main" val="2637943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a:xfrm>
            <a:off x="1024129" y="2286000"/>
            <a:ext cx="6432402" cy="4023360"/>
          </a:xfrm>
        </p:spPr>
        <p:txBody>
          <a:bodyPr/>
          <a:lstStyle/>
          <a:p>
            <a:r>
              <a:rPr lang="tr-TR" dirty="0"/>
              <a:t>Kanada'da, bir </a:t>
            </a:r>
            <a:r>
              <a:rPr lang="tr-TR" dirty="0" err="1"/>
              <a:t>PCP'ye</a:t>
            </a:r>
            <a:r>
              <a:rPr lang="tr-TR" dirty="0"/>
              <a:t> sahip olmamak, </a:t>
            </a:r>
            <a:r>
              <a:rPr lang="tr-TR" dirty="0" smtClean="0"/>
              <a:t>birincil koruma ve uzman </a:t>
            </a:r>
            <a:r>
              <a:rPr lang="tr-TR" dirty="0"/>
              <a:t>bakımı almanın önünde önemli bir engeldir, çünkü Kanada sağlık bakım sisteminin </a:t>
            </a:r>
            <a:r>
              <a:rPr lang="tr-TR" dirty="0" smtClean="0"/>
              <a:t>niteliği</a:t>
            </a:r>
            <a:r>
              <a:rPr lang="tr-TR" dirty="0"/>
              <a:t>, bir </a:t>
            </a:r>
            <a:r>
              <a:rPr lang="tr-TR" dirty="0" err="1"/>
              <a:t>PCP'den</a:t>
            </a:r>
            <a:r>
              <a:rPr lang="tr-TR" dirty="0"/>
              <a:t> uzmanlara sevk edilmesini gerektirir. </a:t>
            </a:r>
            <a:endParaRPr lang="tr-TR" dirty="0" smtClean="0"/>
          </a:p>
          <a:p>
            <a:r>
              <a:rPr lang="tr-TR" dirty="0" smtClean="0"/>
              <a:t>Sonuç </a:t>
            </a:r>
            <a:r>
              <a:rPr lang="tr-TR" dirty="0"/>
              <a:t>olarak, </a:t>
            </a:r>
            <a:r>
              <a:rPr lang="tr-TR" dirty="0" err="1"/>
              <a:t>PCP'si</a:t>
            </a:r>
            <a:r>
              <a:rPr lang="tr-TR" dirty="0"/>
              <a:t> olmayan hastalar ("</a:t>
            </a:r>
            <a:r>
              <a:rPr lang="tr-TR" dirty="0" smtClean="0"/>
              <a:t>bağımsız </a:t>
            </a:r>
            <a:r>
              <a:rPr lang="tr-TR" dirty="0"/>
              <a:t>hastalar"), ayakta tedavi klinikleri </a:t>
            </a:r>
            <a:r>
              <a:rPr lang="tr-TR" dirty="0" smtClean="0"/>
              <a:t>(</a:t>
            </a:r>
            <a:r>
              <a:rPr lang="tr-TR" dirty="0" err="1" smtClean="0"/>
              <a:t>walk</a:t>
            </a:r>
            <a:r>
              <a:rPr lang="tr-TR" dirty="0" smtClean="0"/>
              <a:t>-in </a:t>
            </a:r>
            <a:r>
              <a:rPr lang="tr-TR" dirty="0" err="1" smtClean="0"/>
              <a:t>clinics</a:t>
            </a:r>
            <a:r>
              <a:rPr lang="tr-TR" dirty="0" smtClean="0"/>
              <a:t>) ve </a:t>
            </a:r>
            <a:r>
              <a:rPr lang="tr-TR" dirty="0"/>
              <a:t>acil servisler aracılığıyla bakım </a:t>
            </a:r>
            <a:r>
              <a:rPr lang="tr-TR" dirty="0" smtClean="0"/>
              <a:t>aramakta.</a:t>
            </a:r>
          </a:p>
          <a:p>
            <a:r>
              <a:rPr lang="tr-TR" dirty="0" smtClean="0"/>
              <a:t>Bu </a:t>
            </a:r>
            <a:r>
              <a:rPr lang="tr-TR" dirty="0"/>
              <a:t>durum, bakımın sürekliliğinin ve koordinasyonunun zayıf olmasına ve sağlık bakım sistemine gereksiz yük binmesine neden olmaktadır.</a:t>
            </a:r>
          </a:p>
        </p:txBody>
      </p:sp>
      <p:pic>
        <p:nvPicPr>
          <p:cNvPr id="4" name="Resim 3"/>
          <p:cNvPicPr>
            <a:picLocks noChangeAspect="1"/>
          </p:cNvPicPr>
          <p:nvPr/>
        </p:nvPicPr>
        <p:blipFill>
          <a:blip r:embed="rId3"/>
          <a:stretch>
            <a:fillRect/>
          </a:stretch>
        </p:blipFill>
        <p:spPr>
          <a:xfrm>
            <a:off x="7370033" y="2286000"/>
            <a:ext cx="4578951" cy="3668151"/>
          </a:xfrm>
          <a:prstGeom prst="rect">
            <a:avLst/>
          </a:prstGeom>
        </p:spPr>
      </p:pic>
    </p:spTree>
    <p:extLst>
      <p:ext uri="{BB962C8B-B14F-4D97-AF65-F5344CB8AC3E}">
        <p14:creationId xmlns:p14="http://schemas.microsoft.com/office/powerpoint/2010/main" val="2111380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r>
              <a:rPr lang="tr-TR" dirty="0"/>
              <a:t>Bağımsız hastalar hem Kanada'da hem de uluslararası alanda büyüyen bir sorun olarak kabul edilmektedir </a:t>
            </a:r>
            <a:endParaRPr lang="tr-TR" dirty="0" smtClean="0"/>
          </a:p>
          <a:p>
            <a:r>
              <a:rPr lang="tr-TR" dirty="0" smtClean="0"/>
              <a:t>Şu </a:t>
            </a:r>
            <a:r>
              <a:rPr lang="tr-TR" dirty="0"/>
              <a:t>anda Kanada'da bireyler, merkezi bekleme listeleri gibi kaynaklar aracılığıyla </a:t>
            </a:r>
            <a:r>
              <a:rPr lang="tr-TR" dirty="0" smtClean="0"/>
              <a:t>veya </a:t>
            </a:r>
            <a:r>
              <a:rPr lang="tr-TR" dirty="0"/>
              <a:t>doğrudan kliniklerle iletişime geçerek bir PCP bulmaktan sorumludur. </a:t>
            </a:r>
            <a:endParaRPr lang="tr-TR" dirty="0" smtClean="0"/>
          </a:p>
          <a:p>
            <a:r>
              <a:rPr lang="tr-TR" dirty="0" smtClean="0"/>
              <a:t>Ancak</a:t>
            </a:r>
            <a:r>
              <a:rPr lang="tr-TR" dirty="0"/>
              <a:t>, bu yaklaşımlar birincil bakım sisteminde yeni hastaları </a:t>
            </a:r>
            <a:r>
              <a:rPr lang="tr-TR" dirty="0" err="1"/>
              <a:t>absorbe</a:t>
            </a:r>
            <a:r>
              <a:rPr lang="tr-TR" dirty="0"/>
              <a:t> etmek için yeterli kapasitenin </a:t>
            </a:r>
            <a:r>
              <a:rPr lang="tr-TR" dirty="0" smtClean="0"/>
              <a:t>olduğuna güvene </a:t>
            </a:r>
            <a:r>
              <a:rPr lang="tr-TR" dirty="0"/>
              <a:t>dayanmaktadır.</a:t>
            </a:r>
          </a:p>
        </p:txBody>
      </p:sp>
    </p:spTree>
    <p:extLst>
      <p:ext uri="{BB962C8B-B14F-4D97-AF65-F5344CB8AC3E}">
        <p14:creationId xmlns:p14="http://schemas.microsoft.com/office/powerpoint/2010/main" val="736065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r>
              <a:rPr lang="tr-TR" dirty="0" smtClean="0"/>
              <a:t>Bağımsız </a:t>
            </a:r>
            <a:r>
              <a:rPr lang="tr-TR" dirty="0"/>
              <a:t>hasta sayısını etkileyen birkaç engel </a:t>
            </a:r>
            <a:r>
              <a:rPr lang="tr-TR" dirty="0" smtClean="0"/>
              <a:t>tanımlanmıştır.</a:t>
            </a:r>
          </a:p>
          <a:p>
            <a:r>
              <a:rPr lang="tr-TR" dirty="0" smtClean="0"/>
              <a:t>Bunlar </a:t>
            </a:r>
            <a:r>
              <a:rPr lang="tr-TR" dirty="0"/>
              <a:t>arasında aile hekimliği mezunlarının eksikliği, </a:t>
            </a:r>
            <a:endParaRPr lang="tr-TR" dirty="0" smtClean="0"/>
          </a:p>
          <a:p>
            <a:r>
              <a:rPr lang="tr-TR" dirty="0" smtClean="0"/>
              <a:t>hekimlerin </a:t>
            </a:r>
            <a:r>
              <a:rPr lang="tr-TR" dirty="0"/>
              <a:t>kırsal bölgelere yerleşmek istememesi </a:t>
            </a:r>
            <a:r>
              <a:rPr lang="tr-TR" dirty="0" smtClean="0"/>
              <a:t>ve </a:t>
            </a:r>
            <a:r>
              <a:rPr lang="tr-TR" dirty="0"/>
              <a:t>kapasiteyi artırabilecek dijital araçların veya </a:t>
            </a:r>
            <a:r>
              <a:rPr lang="tr-TR" dirty="0" err="1"/>
              <a:t>multidisipliner</a:t>
            </a:r>
            <a:r>
              <a:rPr lang="tr-TR" dirty="0"/>
              <a:t> ekiplerin eksikliği </a:t>
            </a:r>
            <a:r>
              <a:rPr lang="tr-TR" dirty="0" smtClean="0"/>
              <a:t>yer </a:t>
            </a:r>
            <a:r>
              <a:rPr lang="tr-TR" dirty="0"/>
              <a:t>almaktadır. </a:t>
            </a:r>
            <a:endParaRPr lang="tr-TR" dirty="0" smtClean="0"/>
          </a:p>
          <a:p>
            <a:r>
              <a:rPr lang="tr-TR" dirty="0" smtClean="0"/>
              <a:t>PCP eksikliği </a:t>
            </a:r>
            <a:r>
              <a:rPr lang="tr-TR" dirty="0"/>
              <a:t>ve PCP uygulamalarının eşitsiz coğrafi dağılımıyla ilgili sorunlar uluslararası alanda </a:t>
            </a:r>
            <a:r>
              <a:rPr lang="tr-TR" dirty="0" smtClean="0"/>
              <a:t>tanımlanmıştır(Dünya </a:t>
            </a:r>
            <a:r>
              <a:rPr lang="tr-TR" dirty="0"/>
              <a:t>Sağlık Örgütü, </a:t>
            </a:r>
            <a:r>
              <a:rPr lang="tr-TR" u="sng" dirty="0">
                <a:hlinkClick r:id="rId2"/>
              </a:rPr>
              <a:t>2018</a:t>
            </a:r>
            <a:r>
              <a:rPr lang="tr-TR" dirty="0"/>
              <a:t> ).</a:t>
            </a:r>
          </a:p>
        </p:txBody>
      </p:sp>
    </p:spTree>
    <p:extLst>
      <p:ext uri="{BB962C8B-B14F-4D97-AF65-F5344CB8AC3E}">
        <p14:creationId xmlns:p14="http://schemas.microsoft.com/office/powerpoint/2010/main" val="2674783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normAutofit/>
          </a:bodyPr>
          <a:lstStyle/>
          <a:p>
            <a:r>
              <a:rPr lang="tr-TR" dirty="0"/>
              <a:t>Bağımsız hastalar konusu araştırmacılar ve </a:t>
            </a:r>
            <a:r>
              <a:rPr lang="tr-TR" dirty="0" err="1"/>
              <a:t>klinisyenlerin</a:t>
            </a:r>
            <a:r>
              <a:rPr lang="tr-TR" dirty="0"/>
              <a:t> ötesinde ilgi görmeye başladı: hekim temini durumu, Kanada Federal Hükümeti'nin 2021 seçim platformlarının bir parçasıdır </a:t>
            </a:r>
            <a:endParaRPr lang="tr-TR" dirty="0" smtClean="0"/>
          </a:p>
        </p:txBody>
      </p:sp>
    </p:spTree>
    <p:extLst>
      <p:ext uri="{BB962C8B-B14F-4D97-AF65-F5344CB8AC3E}">
        <p14:creationId xmlns:p14="http://schemas.microsoft.com/office/powerpoint/2010/main" val="239685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normAutofit/>
          </a:bodyPr>
          <a:lstStyle/>
          <a:p>
            <a:r>
              <a:rPr lang="tr-TR" dirty="0"/>
              <a:t>Bu makalede, </a:t>
            </a:r>
            <a:r>
              <a:rPr lang="tr-TR" dirty="0" smtClean="0"/>
              <a:t>bağımsız hastalar </a:t>
            </a:r>
            <a:r>
              <a:rPr lang="tr-TR" dirty="0"/>
              <a:t>için birincil bakıma erişimi ele alan yaklaşımlardaki temaları ortaya çıkarmak ve belirlemek için mevcut </a:t>
            </a:r>
            <a:r>
              <a:rPr lang="tr-TR" dirty="0" smtClean="0"/>
              <a:t>literatür </a:t>
            </a:r>
            <a:r>
              <a:rPr lang="tr-TR" dirty="0" smtClean="0"/>
              <a:t>incelendi.</a:t>
            </a:r>
          </a:p>
          <a:p>
            <a:r>
              <a:rPr lang="tr-TR" dirty="0" smtClean="0"/>
              <a:t>Bu </a:t>
            </a:r>
            <a:r>
              <a:rPr lang="tr-TR" dirty="0"/>
              <a:t>analiz yoluyla, en etkili müdahalelerin, bir ekip tarafından desteklenen daha geniş bir hasta listesine kapsamlı bakım sağlayabilen, birincil bakımın yeniden düzenlenmiş bir modelini </a:t>
            </a:r>
            <a:r>
              <a:rPr lang="tr-TR" dirty="0" smtClean="0"/>
              <a:t>ele </a:t>
            </a:r>
            <a:r>
              <a:rPr lang="tr-TR" dirty="0"/>
              <a:t>alanlar </a:t>
            </a:r>
            <a:r>
              <a:rPr lang="tr-TR" dirty="0" smtClean="0"/>
              <a:t>olduğu </a:t>
            </a:r>
            <a:r>
              <a:rPr lang="tr-TR" dirty="0" smtClean="0"/>
              <a:t>gösterildi. </a:t>
            </a:r>
          </a:p>
          <a:p>
            <a:r>
              <a:rPr lang="tr-TR" dirty="0" smtClean="0"/>
              <a:t>Bu </a:t>
            </a:r>
            <a:r>
              <a:rPr lang="tr-TR" dirty="0"/>
              <a:t>modeller, Kanada Aile Hekimleri Koleji tarafından desteklenen Hastanın Tıbbi Evi (PMH) çerçevesiyle uyumludur. </a:t>
            </a:r>
            <a:endParaRPr lang="tr-TR" dirty="0" smtClean="0"/>
          </a:p>
          <a:p>
            <a:r>
              <a:rPr lang="tr-TR" dirty="0" smtClean="0"/>
              <a:t>PMH </a:t>
            </a:r>
            <a:r>
              <a:rPr lang="tr-TR" dirty="0"/>
              <a:t>yaklaşımı, sağlık hizmeti ekiplerini </a:t>
            </a:r>
            <a:r>
              <a:rPr lang="tr-TR" dirty="0" smtClean="0"/>
              <a:t>(aile hekimi uzmanları, eczacılar, </a:t>
            </a:r>
            <a:r>
              <a:rPr lang="tr-TR" dirty="0"/>
              <a:t>sosyal hizmetler, vb.) bireylere kişiselleştirilmiş, kolay erişilebilir ve koordineli bakım sağlamak için iş birliği yapmaya teşvik </a:t>
            </a:r>
            <a:r>
              <a:rPr lang="tr-TR" dirty="0" smtClean="0"/>
              <a:t>eder.</a:t>
            </a:r>
            <a:endParaRPr lang="tr-TR" dirty="0"/>
          </a:p>
        </p:txBody>
      </p:sp>
    </p:spTree>
    <p:extLst>
      <p:ext uri="{BB962C8B-B14F-4D97-AF65-F5344CB8AC3E}">
        <p14:creationId xmlns:p14="http://schemas.microsoft.com/office/powerpoint/2010/main" val="2833180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METOD</a:t>
            </a:r>
            <a:endParaRPr lang="tr-TR" dirty="0"/>
          </a:p>
        </p:txBody>
      </p:sp>
      <p:sp>
        <p:nvSpPr>
          <p:cNvPr id="3" name="İçerik Yer Tutucusu 2"/>
          <p:cNvSpPr>
            <a:spLocks noGrp="1"/>
          </p:cNvSpPr>
          <p:nvPr>
            <p:ph idx="1"/>
          </p:nvPr>
        </p:nvSpPr>
        <p:spPr/>
        <p:txBody>
          <a:bodyPr>
            <a:normAutofit/>
          </a:bodyPr>
          <a:lstStyle/>
          <a:p>
            <a:r>
              <a:rPr lang="tr-TR" dirty="0"/>
              <a:t>Haziran ve Temmuz 2021'de </a:t>
            </a:r>
            <a:r>
              <a:rPr lang="tr-TR" dirty="0" smtClean="0"/>
              <a:t>bir </a:t>
            </a:r>
            <a:r>
              <a:rPr lang="tr-TR" dirty="0"/>
              <a:t>akademik kütüphanecinin yardımıyla, bağımsız hastalar için sürekli bakıma erişim yaratma yaklaşımlarını belirlemek üzere literatürde hızlı bir inceleme gerçekleştirdi. </a:t>
            </a:r>
            <a:endParaRPr lang="tr-TR" dirty="0" smtClean="0"/>
          </a:p>
          <a:p>
            <a:r>
              <a:rPr lang="tr-TR" dirty="0" smtClean="0"/>
              <a:t>Hızlı derlemeler, sağlık </a:t>
            </a:r>
            <a:r>
              <a:rPr lang="tr-TR" dirty="0"/>
              <a:t>hizmeti karar vericilerine bilgi sentezi sunma amacıyla kısa sürede bilgi üretmek için sistematik </a:t>
            </a:r>
            <a:r>
              <a:rPr lang="tr-TR" dirty="0" smtClean="0"/>
              <a:t>derlemelerin </a:t>
            </a:r>
            <a:r>
              <a:rPr lang="tr-TR" dirty="0"/>
              <a:t>basitleştirilmiş versiyonlarıdır ve standart bir metodolojileri yoktur </a:t>
            </a:r>
            <a:endParaRPr lang="tr-TR" dirty="0" smtClean="0"/>
          </a:p>
          <a:p>
            <a:r>
              <a:rPr lang="tr-TR" dirty="0" err="1" smtClean="0"/>
              <a:t>Boolean</a:t>
            </a:r>
            <a:r>
              <a:rPr lang="tr-TR" dirty="0" smtClean="0"/>
              <a:t> operatörleri ile </a:t>
            </a:r>
            <a:r>
              <a:rPr lang="tr-TR" dirty="0"/>
              <a:t>birbirine bağlanan arama terimlerini kullanarak </a:t>
            </a:r>
            <a:r>
              <a:rPr lang="tr-TR" dirty="0" err="1"/>
              <a:t>Medline</a:t>
            </a:r>
            <a:r>
              <a:rPr lang="tr-TR" dirty="0"/>
              <a:t>, </a:t>
            </a:r>
            <a:r>
              <a:rPr lang="tr-TR" dirty="0" err="1"/>
              <a:t>PubMed</a:t>
            </a:r>
            <a:r>
              <a:rPr lang="tr-TR" dirty="0"/>
              <a:t>, Google ve Google </a:t>
            </a:r>
            <a:r>
              <a:rPr lang="tr-TR" dirty="0" err="1"/>
              <a:t>Akademik'te</a:t>
            </a:r>
            <a:r>
              <a:rPr lang="tr-TR" dirty="0"/>
              <a:t> arama </a:t>
            </a:r>
            <a:r>
              <a:rPr lang="tr-TR" dirty="0" smtClean="0"/>
              <a:t>yapıldı. </a:t>
            </a:r>
            <a:endParaRPr lang="tr-TR" dirty="0"/>
          </a:p>
        </p:txBody>
      </p:sp>
    </p:spTree>
    <p:extLst>
      <p:ext uri="{BB962C8B-B14F-4D97-AF65-F5344CB8AC3E}">
        <p14:creationId xmlns:p14="http://schemas.microsoft.com/office/powerpoint/2010/main" val="249887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METOD</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024128" y="1950180"/>
            <a:ext cx="8632436" cy="4486275"/>
          </a:xfrm>
          <a:prstGeom prst="rect">
            <a:avLst/>
          </a:prstGeom>
        </p:spPr>
      </p:pic>
    </p:spTree>
    <p:extLst>
      <p:ext uri="{BB962C8B-B14F-4D97-AF65-F5344CB8AC3E}">
        <p14:creationId xmlns:p14="http://schemas.microsoft.com/office/powerpoint/2010/main" val="856145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1067</TotalTime>
  <Words>1316</Words>
  <Application>Microsoft Office PowerPoint</Application>
  <PresentationFormat>Geniş ekran</PresentationFormat>
  <Paragraphs>116</Paragraphs>
  <Slides>27</Slides>
  <Notes>10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Calibri</vt:lpstr>
      <vt:lpstr>Tw Cen MT</vt:lpstr>
      <vt:lpstr>Tw Cen MT Condensed</vt:lpstr>
      <vt:lpstr>Wingdings 3</vt:lpstr>
      <vt:lpstr>Entegral</vt:lpstr>
      <vt:lpstr>PowerPoint Sunusu</vt:lpstr>
      <vt:lpstr>GİRİŞ</vt:lpstr>
      <vt:lpstr>GİRİŞ</vt:lpstr>
      <vt:lpstr>GİRİŞ</vt:lpstr>
      <vt:lpstr>GİRİŞ</vt:lpstr>
      <vt:lpstr>GİRİŞ</vt:lpstr>
      <vt:lpstr>GİRİŞ</vt:lpstr>
      <vt:lpstr>METOD</vt:lpstr>
      <vt:lpstr>METOD</vt:lpstr>
      <vt:lpstr>METOD</vt:lpstr>
      <vt:lpstr>METOD</vt:lpstr>
      <vt:lpstr>METOD</vt:lpstr>
      <vt:lpstr>BULGULAR</vt:lpstr>
      <vt:lpstr>PowerPoint Sunusu</vt:lpstr>
      <vt:lpstr>PowerPoint Sunusu</vt:lpstr>
      <vt:lpstr>PowerPoint Sunusu</vt:lpstr>
      <vt:lpstr>BULGULAR</vt:lpstr>
      <vt:lpstr>BULGULAR</vt:lpstr>
      <vt:lpstr>BULGULAR</vt:lpstr>
      <vt:lpstr>BULGULAR</vt:lpstr>
      <vt:lpstr>TARTIŞMA</vt:lpstr>
      <vt:lpstr>TARTIŞMA</vt:lpstr>
      <vt:lpstr>TARTIŞMA</vt:lpstr>
      <vt:lpstr>TARTIŞMA</vt:lpstr>
      <vt:lpstr>TARTIŞMA</vt:lpstr>
      <vt:lpstr>TARTIŞMA</vt:lpstr>
      <vt:lpstr>SONUÇ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hesabı</dc:creator>
  <cp:lastModifiedBy>Microsoft hesabı</cp:lastModifiedBy>
  <cp:revision>29</cp:revision>
  <dcterms:created xsi:type="dcterms:W3CDTF">2024-09-14T09:31:01Z</dcterms:created>
  <dcterms:modified xsi:type="dcterms:W3CDTF">2024-09-17T07:46:49Z</dcterms:modified>
</cp:coreProperties>
</file>