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61" r:id="rId3"/>
    <p:sldId id="299" r:id="rId4"/>
    <p:sldId id="262" r:id="rId5"/>
    <p:sldId id="295" r:id="rId6"/>
    <p:sldId id="263" r:id="rId7"/>
    <p:sldId id="296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1" r:id="rId18"/>
    <p:sldId id="297" r:id="rId19"/>
    <p:sldId id="275" r:id="rId20"/>
    <p:sldId id="277" r:id="rId21"/>
    <p:sldId id="272" r:id="rId22"/>
    <p:sldId id="278" r:id="rId23"/>
    <p:sldId id="29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300" r:id="rId41"/>
    <p:sldId id="301" r:id="rId4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9090"/>
    <a:srgbClr val="E2B5E5"/>
    <a:srgbClr val="DC9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811FF313-1042-82A9-AB9E-2B23C41BEC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52241B8-B12A-E3B1-0573-CFA2BF23E6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744E5-19F8-4475-AF35-7001F08FB092}" type="datetimeFigureOut">
              <a:rPr lang="tr-TR" smtClean="0"/>
              <a:t>28.09.2024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7D39DD0-660F-499A-A77A-3690A2CE95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5631946-F3A5-B38D-D386-825449C825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8B322-3B06-4420-ACD4-AC0CA452E1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7201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97C01-F052-4622-8361-E8705B4BB93D}" type="datetimeFigureOut">
              <a:rPr lang="tr-TR" smtClean="0"/>
              <a:t>28.09.2024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FAFF8-F22E-4C3F-877E-DE76F38398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31502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DD69CD-0AAD-436D-B9C2-645C3FDE5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EBFE3F0-CA58-6FCD-B222-3BC3EEB1D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812B2AB-6B9F-F076-8E2C-646D8096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0F00-7323-4564-9F70-0366282850B6}" type="datetime1">
              <a:rPr lang="tr-TR" smtClean="0"/>
              <a:t>28.09.2024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9AF405-C366-9148-C20D-BA5949CE8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1FCCE18-BDB6-24EF-F984-3BF42E6FD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228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A89F06-B8AA-7CB0-A26D-639165D9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9373AFF-F7AB-928F-1FF9-58BE6457F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0558A4B-1072-A828-12A2-AF7153FD9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126E-8F35-4FD2-8724-90B0C32BDA3E}" type="datetime1">
              <a:rPr lang="tr-TR" smtClean="0"/>
              <a:t>28.09.2024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2CDC9D1-074E-8738-F1E7-A378E1F20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2145D9-E4FE-DAD7-80C7-42B0EC962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388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D687306-525D-8513-E04D-360A6B5BB4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599706E-4576-5D4C-13C4-6ADEE9170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A2A1A7-065F-3710-015A-BB3754901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8F3-8E2E-4A1C-BE35-647A34C2483B}" type="datetime1">
              <a:rPr lang="tr-TR" smtClean="0"/>
              <a:t>28.09.2024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91030B-40D2-F149-8D84-880D39474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D5FEB19-57E9-B011-A9DB-412D53B1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061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4B0DF2-9B5E-B6DF-263C-D5986EBA6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BFF316-A657-9707-AFE1-03AC60460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2FA23FF-AF3A-C0FA-DB59-59F00DD6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3B99-3B5D-4582-BB09-63CF13909BCF}" type="datetime1">
              <a:rPr lang="tr-TR" smtClean="0"/>
              <a:t>28.09.2024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EE5B768-AEC8-A9F3-FE01-74D484E74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DFD4412-6CFE-B255-F63F-A419CCD9C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749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4D2110-7F39-6C25-89F6-84F4E4C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66C9D64-6CEB-7FF6-843D-B3AFAA497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6ADF42-838C-7C8B-8954-021916290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883E-F75C-436D-9323-22F4D6237E43}" type="datetime1">
              <a:rPr lang="tr-TR" smtClean="0"/>
              <a:t>28.09.2024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E6C5DDD-4CBC-74C0-F447-600C53130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C0AD31B-D46C-3C28-188E-ED6D9B4F7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220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D5A46A-93D5-E81D-A579-45603E9E5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90EAAA-E799-22B1-4DE6-E78C5BA89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3631B6A-F989-BD2E-9270-F91849AF6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2EED71F-14A1-643B-8BB5-308D2435B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96AA-A534-4424-B276-614F2F03EDA4}" type="datetime1">
              <a:rPr lang="tr-TR" smtClean="0"/>
              <a:t>28.09.2024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90D61BB-F173-4D98-B355-A16C651E4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4E5581F-5A0D-F898-3AF4-A8392FFF2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292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4066AC-1D3B-4BD7-3048-A848A385D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6112990-0418-5B2A-3D4B-A2245D443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5B4A294-3E39-4567-B1CA-E3C605027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6F92F08-6FCA-8B5F-5FF7-7F4100E8C5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8764F48-5CEC-C673-062B-D3460FA7E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D161CCC-5B38-C15D-B72C-2CEE2270C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DADC-C088-464A-8CE4-042D81BF2030}" type="datetime1">
              <a:rPr lang="tr-TR" smtClean="0"/>
              <a:t>28.09.2024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E55C2A8-7811-391F-5D26-B2B3FEAD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D7FF55C-2627-B307-43C4-AB8DAF813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075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ED65A8-EF3C-7641-B268-336740F70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90DBAA3-6B5E-D167-97FF-E5212007C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6C5C-ACD6-4222-B9D9-A46244B6687F}" type="datetime1">
              <a:rPr lang="tr-TR" smtClean="0"/>
              <a:t>28.09.2024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F1CBA6F-958E-69D0-AAB3-02CE88757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25A8D91-C20F-A621-B37A-54372216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580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286228D-0BB1-4C78-7EE6-F626C9C41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84EB-5354-4798-93F8-7C17974B830A}" type="datetime1">
              <a:rPr lang="tr-TR" smtClean="0"/>
              <a:t>28.09.2024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AB8CC70-4EED-69B7-357B-0BAE246B8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3657BD7-C608-A095-6E37-71685FEC6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763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A714AD-4CA2-04E9-DB94-767EBCBEB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95E2B8-41F4-1DD9-08F2-38C636BAA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1BFD323-C32E-26A0-1E1D-C7B4EE2FD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39759DB-5E64-E149-5427-3BA0A93DB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D3D8-9AAE-4248-8B3D-2EE8733E2A10}" type="datetime1">
              <a:rPr lang="tr-TR" smtClean="0"/>
              <a:t>28.09.2024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DE957FF-57DA-ADE9-E8E3-EF4BBA687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C418162-21EF-60D4-9557-28131182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3836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87C5DE-8338-103D-06FF-2CE2AEA71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32C976F-653F-E3B3-DED8-70C413686D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0473C15-73DC-F63D-07DD-F5CEA0EB4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4F63033-7B0B-253F-3FAB-71F8AE4EE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9B41D-5863-478C-B29B-82D4070D6C3B}" type="datetime1">
              <a:rPr lang="tr-TR" smtClean="0"/>
              <a:t>28.09.2024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3D035F8-F2B3-2C0F-236E-1F90C4659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C364A2E-C9EF-DDFA-29CB-FDCA93BB9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23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CF513ED-D82C-7C54-4D0F-33C0F4414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1D3EF7E-D271-6A7C-F654-FA11D24E9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863C817-DAA1-2FA3-9580-95E58B6C7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72B3B-CC71-4EE6-BEF0-9D4F11169048}" type="datetime1">
              <a:rPr lang="tr-TR" smtClean="0"/>
              <a:t>28.09.2024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8C71489-E9A9-1CD5-8416-1AB3F307B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A2FD080-6C05-BB75-2C06-A120AB65A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E66CC-6D4E-444D-94BA-CE4E15C2E8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626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A121C1-0484-5098-8DD8-495C263D64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926C5B2-D46A-BFD1-F6AB-3E7BD0E7B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/>
          <a:lstStyle/>
          <a:p>
            <a:r>
              <a:rPr lang="tr-TR" b="1" dirty="0"/>
              <a:t>ARAŞ. GÖR. DR. AYŞE NUR SALMAN</a:t>
            </a:r>
          </a:p>
          <a:p>
            <a:r>
              <a:rPr lang="tr-TR" b="1" dirty="0"/>
              <a:t>05/11/2024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9885E4B-8F9F-6954-85FE-CE4DE424B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034" y="995754"/>
            <a:ext cx="9923932" cy="3797299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FB21542-FBE7-209B-DB68-AD0E043A8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5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6D65E2-5D38-7F40-AD82-6E6712CDA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LABORATUVAR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EE7205-BF77-FDC5-EB04-B2CB80326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90646"/>
            <a:ext cx="10515600" cy="1611125"/>
          </a:xfrm>
        </p:spPr>
        <p:txBody>
          <a:bodyPr>
            <a:normAutofit/>
          </a:bodyPr>
          <a:lstStyle/>
          <a:p>
            <a:r>
              <a:rPr lang="tr-TR" dirty="0"/>
              <a:t>HB: 1,4 g/dl</a:t>
            </a:r>
          </a:p>
          <a:p>
            <a:r>
              <a:rPr lang="tr-TR" dirty="0"/>
              <a:t>Hemoglobinin kritik derecede düşük olduğu tespit edildikten sonra hasta doğrudan </a:t>
            </a:r>
            <a:r>
              <a:rPr lang="tr-TR" dirty="0" err="1"/>
              <a:t>YBÜ’ne</a:t>
            </a:r>
            <a:r>
              <a:rPr lang="tr-TR" dirty="0"/>
              <a:t> </a:t>
            </a:r>
            <a:r>
              <a:rPr lang="tr-TR" dirty="0" err="1"/>
              <a:t>interne</a:t>
            </a:r>
            <a:r>
              <a:rPr lang="tr-TR" dirty="0"/>
              <a:t> edildi.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570A210-5D08-72E0-5A69-B5951B8E9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10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2B996C0-BE95-35CA-4CAF-771F154D8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307" y="1445774"/>
            <a:ext cx="5645385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55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D3507E-8B50-05E4-9A58-6CF01C893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SEYİR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D55390-9DB2-E360-48F8-AA7E66A24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Başvuru sırasında kan kaybı etyolojisi belirsiz olan hastanın hemogram tetkiki tekrarlandı. </a:t>
            </a:r>
          </a:p>
          <a:p>
            <a:endParaRPr lang="tr-TR" dirty="0"/>
          </a:p>
          <a:p>
            <a:r>
              <a:rPr lang="tr-TR" dirty="0"/>
              <a:t>Ardışık iki tetkik bakılırken de hastaya intravenöz sıvı verilmedi. (</a:t>
            </a:r>
            <a:r>
              <a:rPr lang="tr-TR" dirty="0" err="1"/>
              <a:t>Dilüsyonel</a:t>
            </a:r>
            <a:r>
              <a:rPr lang="tr-TR" dirty="0"/>
              <a:t> anemi olmaması açısından)</a:t>
            </a:r>
          </a:p>
          <a:p>
            <a:endParaRPr lang="tr-TR" dirty="0"/>
          </a:p>
          <a:p>
            <a:r>
              <a:rPr lang="tr-TR" dirty="0"/>
              <a:t>Tekrarlanan ölçümde HB:1,4g/dl olarak görüldü.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0E3289D-4A24-B13C-E874-E1E0E62F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1620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89C2BF-1BB2-F418-FE8E-57C9EA3BA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SEYİR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BE3733-3EE4-2D48-E3D7-093380BF9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Hastanın anamnezi derinleştirildi.</a:t>
            </a:r>
          </a:p>
          <a:p>
            <a:r>
              <a:rPr lang="tr-TR" dirty="0"/>
              <a:t>Yaşamı boyunca </a:t>
            </a:r>
            <a:r>
              <a:rPr lang="tr-TR" dirty="0" err="1"/>
              <a:t>mens</a:t>
            </a:r>
            <a:r>
              <a:rPr lang="tr-TR" dirty="0"/>
              <a:t> dönemlerinin aşırı kanamalı geçtiği öğrenildi. </a:t>
            </a:r>
          </a:p>
          <a:p>
            <a:r>
              <a:rPr lang="tr-TR" dirty="0"/>
              <a:t>Menarş:10 yaş</a:t>
            </a:r>
          </a:p>
          <a:p>
            <a:r>
              <a:rPr lang="tr-TR" dirty="0" err="1"/>
              <a:t>Menstural</a:t>
            </a:r>
            <a:r>
              <a:rPr lang="tr-TR" dirty="0"/>
              <a:t> </a:t>
            </a:r>
            <a:r>
              <a:rPr lang="tr-TR" dirty="0" err="1"/>
              <a:t>siklus</a:t>
            </a:r>
            <a:r>
              <a:rPr lang="tr-TR" dirty="0"/>
              <a:t>: Düzensiz, 2-3 haftada bir kanaması oluyormuş, bazen daha sık oluyormuş. </a:t>
            </a:r>
          </a:p>
          <a:p>
            <a:r>
              <a:rPr lang="tr-TR" dirty="0"/>
              <a:t>Kanama miktarı: Her gün en az 7 ped değişimi, büyük boyutlu kan pıhtıları+</a:t>
            </a:r>
          </a:p>
          <a:p>
            <a:r>
              <a:rPr lang="tr-TR" dirty="0" err="1"/>
              <a:t>Mens</a:t>
            </a:r>
            <a:r>
              <a:rPr lang="tr-TR" dirty="0"/>
              <a:t> süresi: 5-7gün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EA72768-904C-3433-64EB-AAA65241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719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40596A-44EC-7D9E-E4E5-037207C8F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SEYİR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0F20F3-FFCB-5EE4-2FFF-0B9AA4570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30 yaşından beri </a:t>
            </a:r>
            <a:r>
              <a:rPr lang="tr-TR" dirty="0" err="1"/>
              <a:t>sikluslar</a:t>
            </a:r>
            <a:r>
              <a:rPr lang="tr-TR" dirty="0"/>
              <a:t> arasında aralıklı kanamalar olduğunu, son zamanlarda neredeyse ayın yarısında kanamasının olduğunu belirtti. </a:t>
            </a:r>
          </a:p>
          <a:p>
            <a:endParaRPr lang="tr-TR" dirty="0"/>
          </a:p>
          <a:p>
            <a:r>
              <a:rPr lang="tr-TR" dirty="0"/>
              <a:t>Başka bir kanama kaynağının olmadığını beyan etti. </a:t>
            </a:r>
          </a:p>
          <a:p>
            <a:r>
              <a:rPr lang="tr-TR" dirty="0"/>
              <a:t>Hastanın ciddi anemisini açıklayacak başka önemli bir kişisel öyküsü, ailesel öyküsü veya laboratuvar anormalliği yoktu.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C471EF4-4A94-E23F-88E0-62CD1335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9663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>
            <a:extLst>
              <a:ext uri="{FF2B5EF4-FFF2-40B4-BE49-F238E27FC236}">
                <a16:creationId xmlns:a16="http://schemas.microsoft.com/office/drawing/2014/main" id="{2CD5EB93-B88C-4E83-7AFA-07E10F919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LABORATUVAR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271224F6-1AE7-9957-D286-017F9C395D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1153" y="2203175"/>
            <a:ext cx="5644847" cy="2451649"/>
          </a:xfrm>
          <a:prstGeom prst="rect">
            <a:avLst/>
          </a:prstGeom>
        </p:spPr>
      </p:pic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D4A8DC60-52B1-E640-C5F8-549778769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664" y="1825625"/>
            <a:ext cx="4981135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TAM KAN SAYIMINA BAKILDIĞINDA;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KRİTİK DÜZEYDE ANEMİ+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TROMBOSİTOPENİ YOK.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2834AA3-2792-261A-F706-76599461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797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F5270B-167B-0B0A-09FF-A0FD28C83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LABORATUVAR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6B641D-9950-621E-2A28-B1EDDC2FA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72996" y="1825625"/>
            <a:ext cx="4080803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ANEMİ PANELİNE BAKILDIĞINDA;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DEA İLE UYUMLU</a:t>
            </a:r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D75B4AE7-E104-470D-DED3-0036251B4D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9461" y="2912012"/>
            <a:ext cx="6692330" cy="1446469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9770521-785E-F9C3-1D73-E2E0224A6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8084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2E07DD-6F39-BA30-C172-67385A823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LABORATUVAR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E1637FA-9B44-A213-E769-A37C5C50B7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7960" y="2152357"/>
            <a:ext cx="5286066" cy="2758575"/>
          </a:xfrm>
          <a:prstGeom prst="rect">
            <a:avLst/>
          </a:prstGeom>
        </p:spPr>
      </p:pic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FDA9AB6-50DB-8906-A3D0-DB7843F463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/>
              <a:t>HEMOLİZ PARAMETRELERİ NEGATİF.</a:t>
            </a:r>
          </a:p>
          <a:p>
            <a:pPr marL="0" indent="0">
              <a:buNone/>
            </a:pPr>
            <a:r>
              <a:rPr lang="tr-TR" dirty="0"/>
              <a:t>-HEMOLİTİK ANEMİLERİN DIŞLANMASI AÇISINDAN-</a:t>
            </a:r>
          </a:p>
          <a:p>
            <a:endParaRPr lang="tr-TR" dirty="0"/>
          </a:p>
          <a:p>
            <a:r>
              <a:rPr lang="tr-TR" dirty="0"/>
              <a:t>B12, FOLİK ASİT DÜZEYLERİ NORMAL SINIRLARDA 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F57139E-67CE-777D-FB15-BC5BD2AEB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5417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891DB18E-7DE4-5E65-B777-FB075E1A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LABORATUVAR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D878F436-8DED-8337-6F4F-F4F5D17AD4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914" y="2766218"/>
            <a:ext cx="5595086" cy="1454090"/>
          </a:xfrm>
          <a:prstGeom prst="rect">
            <a:avLst/>
          </a:prstGeom>
        </p:spPr>
      </p:pic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70CB849-DF91-7A91-B277-258C9C63EE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/>
              <a:t>KOAGÜLASYON PARAMETRELERİNDE PATOLOJİK BULGU İZLENMEDİ.</a:t>
            </a:r>
          </a:p>
          <a:p>
            <a:endParaRPr lang="tr-TR" dirty="0"/>
          </a:p>
          <a:p>
            <a:r>
              <a:rPr lang="tr-TR" dirty="0"/>
              <a:t>Hastada ve ailesinde kanama diyatezi semptom bulguları yoktu. Kalıtsal/edinsel kanama bozukluklarından uzaklaşıldı.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174ED32-B1F1-63ED-7DBB-966C8912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3121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4A9AB5-0D38-907B-31A0-E776C74C1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LABORATUVAR</a:t>
            </a:r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3DAE48F1-F6AC-5ADE-4DFB-6611B82C05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1618" y="365125"/>
            <a:ext cx="4754730" cy="6331097"/>
          </a:xfrm>
          <a:prstGeom prst="rect">
            <a:avLst/>
          </a:prstGeom>
        </p:spPr>
      </p:pic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56B487FA-2A63-BAE4-E4B3-D233424D71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PERİFERİK YAYMA: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BELİRGİN MİKROSİTOZ</a:t>
            </a:r>
          </a:p>
          <a:p>
            <a:r>
              <a:rPr lang="tr-TR" dirty="0"/>
              <a:t>ANİZOSİTOZ</a:t>
            </a:r>
          </a:p>
          <a:p>
            <a:r>
              <a:rPr lang="tr-TR" dirty="0"/>
              <a:t>HİPOKROMİ</a:t>
            </a:r>
          </a:p>
          <a:p>
            <a:endParaRPr lang="tr-TR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5C9184B-60E6-F9DF-D686-348DF993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3389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D48E0E-65FA-16EF-3124-5BE9BE4DC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LABORATUVAR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7A3B69-24C8-27A2-1EEC-4EBEC98865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İNDİREK ANTİGLOBULİN POZİTİF</a:t>
            </a:r>
          </a:p>
          <a:p>
            <a:r>
              <a:rPr lang="tr-TR" dirty="0"/>
              <a:t>DİREK ANTİGLOBULİN NEGATİF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9B1DC93-E081-D3C6-1073-11759319F2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Gebelik öyküsü yok</a:t>
            </a:r>
          </a:p>
          <a:p>
            <a:r>
              <a:rPr lang="tr-TR" dirty="0"/>
              <a:t>Transfüzyon öyküsü yok</a:t>
            </a:r>
          </a:p>
          <a:p>
            <a:r>
              <a:rPr lang="tr-TR" dirty="0"/>
              <a:t>IV ilaç kullanımı öyküsü yok</a:t>
            </a:r>
          </a:p>
          <a:p>
            <a:r>
              <a:rPr lang="tr-TR" dirty="0"/>
              <a:t>IVIG öyküsü yok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9A244C0-F7DF-E143-F2CF-8A3AC454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2065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30386E-E2A7-EB75-5345-FFE86862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AA7512A-EF1D-31B0-96A0-642B7A30A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pPr marL="0" indent="0">
              <a:buNone/>
            </a:pPr>
            <a:r>
              <a:rPr lang="tr-TR" dirty="0"/>
              <a:t>     Anemi ve </a:t>
            </a:r>
            <a:r>
              <a:rPr lang="tr-TR" dirty="0" err="1"/>
              <a:t>menometroraji</a:t>
            </a:r>
            <a:r>
              <a:rPr lang="tr-TR" dirty="0"/>
              <a:t> premenopozal kadınlarda sık görülen ve birlikte ortaya çıkan durumlardır.</a:t>
            </a:r>
          </a:p>
          <a:p>
            <a:pPr marL="0" indent="0">
              <a:buNone/>
            </a:pPr>
            <a:r>
              <a:rPr lang="tr-TR" dirty="0"/>
              <a:t>     1990’dan 2010’a kadar küresel anemi yükü analiz edildiğinde demir eksikliği anemisi(DEA) prevalansının her yıl azalma göstermesine rağmen neredeyse her beş kadından birini etkileyerek önemli ölçüde yüksek seyrettiği izlenmiştir.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ADF73B0-8E5C-19D3-2F06-624C20DC8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7062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75A1EC-12C9-48E7-EA65-69EBB84DA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GÖRÜNTÜLEME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C2338D-F3DA-08F5-35C2-ED14199844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739511" cy="4351338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TVUSG ve endometrial biyopsi önerildi. Ancak hasta kabul etmedi.</a:t>
            </a:r>
          </a:p>
          <a:p>
            <a:endParaRPr lang="tr-TR" dirty="0"/>
          </a:p>
          <a:p>
            <a:r>
              <a:rPr lang="tr-TR" dirty="0"/>
              <a:t>Abdomen ve Pelvik Kontrastlı BT çekildi. 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9A40780-F1C1-E491-ED30-9ECA63B43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1141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C9BB0C-2ED0-63D8-AEE6-1639E4EBC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GÖRÜNTÜLEME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A45AE03-1835-87DA-7330-2A8D1AD75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65652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KONTRASTLI ABDOMEN-PELVİK BT:</a:t>
            </a:r>
          </a:p>
          <a:p>
            <a:pPr marL="0" indent="0">
              <a:buNone/>
            </a:pPr>
            <a:r>
              <a:rPr lang="tr-TR" dirty="0"/>
              <a:t>Uterusta,</a:t>
            </a:r>
          </a:p>
          <a:p>
            <a:pPr marL="0" indent="0">
              <a:buNone/>
            </a:pPr>
            <a:r>
              <a:rPr lang="tr-TR" dirty="0" err="1"/>
              <a:t>İntrakaviter</a:t>
            </a:r>
            <a:r>
              <a:rPr lang="tr-TR" dirty="0"/>
              <a:t> submukozal,</a:t>
            </a:r>
          </a:p>
          <a:p>
            <a:pPr marL="0" indent="0">
              <a:buNone/>
            </a:pPr>
            <a:r>
              <a:rPr lang="tr-TR" dirty="0" err="1"/>
              <a:t>Leiyomyom</a:t>
            </a:r>
            <a:r>
              <a:rPr lang="tr-TR" dirty="0"/>
              <a:t> olduğu düşünülen, </a:t>
            </a:r>
          </a:p>
          <a:p>
            <a:pPr marL="0" indent="0">
              <a:buNone/>
            </a:pPr>
            <a:r>
              <a:rPr lang="tr-TR" dirty="0"/>
              <a:t>Endometrium içine çıkıntı yapan </a:t>
            </a:r>
          </a:p>
          <a:p>
            <a:pPr marL="0" indent="0">
              <a:buNone/>
            </a:pPr>
            <a:r>
              <a:rPr lang="tr-TR" dirty="0"/>
              <a:t>3,5 cm kitle izlendi.</a:t>
            </a: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2BFD563-820C-8D8F-7AF2-8E40D9903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26277"/>
            <a:ext cx="5868036" cy="4805446"/>
          </a:xfrm>
          <a:prstGeom prst="rect">
            <a:avLst/>
          </a:prstGeom>
        </p:spPr>
      </p:pic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765EFB73-FEF0-0BC8-B856-36F94A87C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9524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4AB667-93C9-85D0-4B6F-FA6939B05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AYIRICI TANI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2B9789-7782-DD2B-ECB2-81B525ADD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Hastanın yorgunluk ve  baş dönmesi semptomları geniş bir etyolojiye sahip yaygın ve </a:t>
            </a:r>
            <a:r>
              <a:rPr lang="tr-TR" dirty="0" err="1"/>
              <a:t>non</a:t>
            </a:r>
            <a:r>
              <a:rPr lang="tr-TR" dirty="0"/>
              <a:t>-spesifik semptomlardır. </a:t>
            </a:r>
          </a:p>
          <a:p>
            <a:endParaRPr lang="tr-TR" dirty="0"/>
          </a:p>
          <a:p>
            <a:r>
              <a:rPr lang="tr-TR" dirty="0"/>
              <a:t>Hastanın </a:t>
            </a:r>
            <a:r>
              <a:rPr lang="tr-TR" dirty="0" err="1"/>
              <a:t>vital</a:t>
            </a:r>
            <a:r>
              <a:rPr lang="tr-TR" dirty="0"/>
              <a:t> bulgularının doğal olması ve semptomların süresi göz önüne alınarak akut tıbbi nedenlerden ziyade kronik </a:t>
            </a:r>
            <a:r>
              <a:rPr lang="tr-TR" dirty="0" err="1"/>
              <a:t>subakut</a:t>
            </a:r>
            <a:r>
              <a:rPr lang="tr-TR" dirty="0"/>
              <a:t> nedenlere odaklanıldı.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769DD1A-858B-A079-0C63-45ED3446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4098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6A49DD-D672-8497-F521-5E0409F3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F59CBB-6582-5A1D-EDF3-B92DC96E5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B709CC3-DEAE-EEB4-2260-58DFD4137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" y="442912"/>
            <a:ext cx="11268075" cy="5972175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9E39B92-3F93-CE9F-80C7-C9ED15FD9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4829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9044A5-ECD8-6F13-0360-965EFE1D6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AYIRICI TANI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AF97DD-1069-E2CB-BD07-158000861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Hemogram bulguları ile hastada </a:t>
            </a:r>
            <a:r>
              <a:rPr lang="tr-TR" dirty="0" err="1"/>
              <a:t>talasemi</a:t>
            </a:r>
            <a:r>
              <a:rPr lang="tr-TR" dirty="0"/>
              <a:t> düşünülmedi, ailede </a:t>
            </a:r>
            <a:r>
              <a:rPr lang="tr-TR" dirty="0" err="1"/>
              <a:t>talasemi</a:t>
            </a:r>
            <a:r>
              <a:rPr lang="tr-TR" dirty="0"/>
              <a:t> öyküsü yok</a:t>
            </a:r>
          </a:p>
          <a:p>
            <a:r>
              <a:rPr lang="tr-TR" dirty="0"/>
              <a:t>Alkol kullanım bozukluğu yok</a:t>
            </a:r>
          </a:p>
          <a:p>
            <a:r>
              <a:rPr lang="tr-TR" dirty="0"/>
              <a:t>Karaciğer hastalığı yok</a:t>
            </a:r>
          </a:p>
          <a:p>
            <a:r>
              <a:rPr lang="tr-TR" dirty="0"/>
              <a:t>Madde kullanım bozukluğu yok</a:t>
            </a:r>
          </a:p>
          <a:p>
            <a:r>
              <a:rPr lang="tr-TR" dirty="0"/>
              <a:t>Çölyak için </a:t>
            </a:r>
            <a:r>
              <a:rPr lang="tr-TR" dirty="0" err="1"/>
              <a:t>gastrointestinal</a:t>
            </a:r>
            <a:r>
              <a:rPr lang="tr-TR" dirty="0"/>
              <a:t> veya </a:t>
            </a:r>
            <a:r>
              <a:rPr lang="tr-TR" dirty="0" err="1"/>
              <a:t>ekstraintestinal</a:t>
            </a:r>
            <a:r>
              <a:rPr lang="tr-TR" dirty="0"/>
              <a:t> semptomlar yok</a:t>
            </a:r>
          </a:p>
          <a:p>
            <a:r>
              <a:rPr lang="tr-TR" dirty="0" err="1"/>
              <a:t>Otoimmun</a:t>
            </a:r>
            <a:r>
              <a:rPr lang="tr-TR" dirty="0"/>
              <a:t> bozukluklara ilişkin hasta öyküsü yok, aile öyküsü yok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8A31F6F-2E4D-D2C4-020B-CDC2BCCE9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0161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06B5B0-0964-266B-94E1-EDD47E724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E51574-71B8-BBDA-018B-BD1492F9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pPr marL="0" indent="0">
              <a:buNone/>
            </a:pPr>
            <a:r>
              <a:rPr lang="tr-TR" dirty="0"/>
              <a:t>       Alınan </a:t>
            </a:r>
            <a:r>
              <a:rPr lang="tr-TR" dirty="0" err="1"/>
              <a:t>anamnez</a:t>
            </a:r>
            <a:r>
              <a:rPr lang="tr-TR" dirty="0"/>
              <a:t>, yapılan fizik muayene, bakılan tetkikler ve görüntüleme raporları sonucunda;</a:t>
            </a:r>
          </a:p>
          <a:p>
            <a:pPr marL="0" indent="0">
              <a:buNone/>
            </a:pPr>
            <a:r>
              <a:rPr lang="tr-TR" dirty="0"/>
              <a:t>Hastada saptanan belirgin </a:t>
            </a:r>
            <a:r>
              <a:rPr lang="tr-TR" dirty="0" err="1"/>
              <a:t>mikrositer</a:t>
            </a:r>
            <a:r>
              <a:rPr lang="tr-TR" dirty="0"/>
              <a:t> aneminin sebebinin, </a:t>
            </a:r>
          </a:p>
          <a:p>
            <a:pPr marL="0" indent="0">
              <a:buNone/>
            </a:pPr>
            <a:r>
              <a:rPr lang="tr-TR" dirty="0" err="1"/>
              <a:t>Mensturasyona</a:t>
            </a:r>
            <a:r>
              <a:rPr lang="tr-TR" dirty="0"/>
              <a:t> bağlı kronik kan kaybının yol açtığı demir eksikliği olduğuna karar verildi.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889B425-CBF0-FD5C-B888-93B70BB97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940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873B51-6E20-3B8C-E156-C77CE6D62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EAA361C-88F7-547A-0C0D-723FDC0EC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Yatışı süresinde 4 gün boyunca  5 ÜNİTE ERİTROSİT SÜSPANSİYONU ve 2GR IV DEMİR DEXTRAN verildi. </a:t>
            </a:r>
          </a:p>
          <a:p>
            <a:endParaRPr lang="tr-TR" dirty="0"/>
          </a:p>
          <a:p>
            <a:r>
              <a:rPr lang="tr-TR" dirty="0"/>
              <a:t>Hematoloji ve jinekoloji konsültasyonları istendi.</a:t>
            </a:r>
          </a:p>
          <a:p>
            <a:endParaRPr lang="tr-TR" dirty="0"/>
          </a:p>
          <a:p>
            <a:r>
              <a:rPr lang="tr-TR" dirty="0"/>
              <a:t>Yatışın 2. Gününde 150MG IM MEDROKSİPROGESTERON uygulandı. </a:t>
            </a:r>
          </a:p>
          <a:p>
            <a:pPr marL="0" indent="0">
              <a:buNone/>
            </a:pPr>
            <a:r>
              <a:rPr lang="tr-TR" dirty="0"/>
              <a:t>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CF5B35C-BA4F-5898-EB7E-13C9C8206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8791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12F3FF-577B-A82C-E647-D74A4306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8ACCA4E-E9E3-5D89-8D09-AA397AD80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Yatışının 4. gününde takip planları ile taburcu edildi. </a:t>
            </a:r>
          </a:p>
          <a:p>
            <a:endParaRPr lang="tr-TR" dirty="0"/>
          </a:p>
          <a:p>
            <a:r>
              <a:rPr lang="tr-TR" dirty="0"/>
              <a:t>Taburculuk </a:t>
            </a:r>
            <a:r>
              <a:rPr lang="tr-TR" dirty="0" err="1"/>
              <a:t>Lab</a:t>
            </a:r>
            <a:r>
              <a:rPr lang="tr-TR" dirty="0"/>
              <a:t> Bulguları:</a:t>
            </a:r>
          </a:p>
          <a:p>
            <a:r>
              <a:rPr lang="tr-TR" dirty="0"/>
              <a:t>HB: 8,1g/dl</a:t>
            </a:r>
          </a:p>
          <a:p>
            <a:r>
              <a:rPr lang="tr-TR" dirty="0"/>
              <a:t>HCT:%24,3</a:t>
            </a:r>
          </a:p>
          <a:p>
            <a:endParaRPr lang="tr-TR" dirty="0"/>
          </a:p>
          <a:p>
            <a:r>
              <a:rPr lang="tr-TR" dirty="0"/>
              <a:t>Hastanın yorgunluk ve baş dönmesi semptomları düzelmiş, normal yürüme ve aktivite düzeyine geri dönmüştü.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BA98AEA-5791-DA99-FC42-A654CB7F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6514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A134FF-3C04-368B-EFFC-179611EE1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VAKA-1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C55455-83FB-BA92-B6A4-24EDFCB1C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2013 yılında 1,7g/dl HB ile uzun süreli </a:t>
            </a:r>
            <a:r>
              <a:rPr lang="tr-TR" dirty="0" err="1"/>
              <a:t>menoraji</a:t>
            </a:r>
            <a:r>
              <a:rPr lang="tr-TR" dirty="0"/>
              <a:t> öyküsü olan 21 yaşında bir vaka bildirilmiştir. </a:t>
            </a:r>
          </a:p>
          <a:p>
            <a:r>
              <a:rPr lang="tr-TR" dirty="0"/>
              <a:t>Bu vaka bizim hastamızdan daha genç olmasına rağmen Nb:125/dk ile hemodinamik olarak daha az stabildi. </a:t>
            </a:r>
            <a:r>
              <a:rPr lang="tr-TR" dirty="0" err="1"/>
              <a:t>Menorajisi</a:t>
            </a:r>
            <a:r>
              <a:rPr lang="tr-TR" dirty="0"/>
              <a:t> daha kısa süreli ve muhtemelen daha büyük hacimde idi.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9B7EA9D-5570-0C4F-F0BE-36B8EFA2D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0791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F71D01-A9EC-A9DB-791A-B7B34F85D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VAKA-2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61F32E-B27D-25E3-DAAB-96B5295B4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Çölyak Hastalığı ve </a:t>
            </a:r>
            <a:r>
              <a:rPr lang="tr-TR" dirty="0" err="1"/>
              <a:t>Bulimia</a:t>
            </a:r>
            <a:r>
              <a:rPr lang="tr-TR" dirty="0"/>
              <a:t> </a:t>
            </a:r>
            <a:r>
              <a:rPr lang="tr-TR" dirty="0" err="1"/>
              <a:t>Nervosa</a:t>
            </a:r>
            <a:r>
              <a:rPr lang="tr-TR" dirty="0"/>
              <a:t> tanıları olan 29 yaş kadın  HB:1,7g/dl  olarak bulunulmuş. </a:t>
            </a:r>
          </a:p>
          <a:p>
            <a:r>
              <a:rPr lang="tr-TR" dirty="0"/>
              <a:t>Şiddetli yorgunluk, karın ağrısı, ayakta duramama ve yürüyememe ile daha dramatik bir şekilde başvurmuştur. </a:t>
            </a:r>
          </a:p>
          <a:p>
            <a:endParaRPr lang="tr-TR" dirty="0"/>
          </a:p>
          <a:p>
            <a:r>
              <a:rPr lang="tr-TR" dirty="0"/>
              <a:t>Diğer vitamin ve </a:t>
            </a:r>
            <a:r>
              <a:rPr lang="tr-TR" dirty="0" err="1"/>
              <a:t>mikrobesin</a:t>
            </a:r>
            <a:r>
              <a:rPr lang="tr-TR" dirty="0"/>
              <a:t> eksiklikleri mevcut</a:t>
            </a:r>
          </a:p>
          <a:p>
            <a:r>
              <a:rPr lang="tr-TR" dirty="0"/>
              <a:t>BKI:15kg/m2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D6A6B22-F9CA-91CF-2AF9-3EBA1454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392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4DB264-E944-8F97-6927-40A261CD0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CD58E1-448B-E3C0-782B-5AD4C126A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pPr marL="0" indent="0">
              <a:buNone/>
            </a:pPr>
            <a:r>
              <a:rPr lang="tr-TR" dirty="0"/>
              <a:t>     Menopoz öncesi kadınlarda vücut demir depolarının tükenmesinden, büyük ölçüde </a:t>
            </a:r>
            <a:r>
              <a:rPr lang="tr-TR" dirty="0" err="1"/>
              <a:t>mensturasyonun</a:t>
            </a:r>
            <a:r>
              <a:rPr lang="tr-TR" dirty="0"/>
              <a:t> sorumlu olduğu düşünülmektedir.</a:t>
            </a:r>
          </a:p>
          <a:p>
            <a:pPr marL="0" indent="0">
              <a:buNone/>
            </a:pPr>
            <a:r>
              <a:rPr lang="tr-TR" dirty="0"/>
              <a:t>     Yapılan bazı çalışmalardan elde edilen verilere göre menopoz öncesi bir kadının demir depo seviyelerinin menopozdan 10 yıl sonraki bir kadınınkinden yaklaşık 2 ila 3 kat daha düşük olabileceği görülmüştür.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577A2E8-399A-9ABD-DA28-7D1E94C22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715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72CFB1-F047-28B8-6267-B5DF994C5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B11265-C427-1F26-96DC-93827FB71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Vakamız bu iki hastaya göre daha yaşlı, fizyolojik kompanzasyon ve denge için daha uzun bir süreye sahipti.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E1302FD-712D-658C-ED9A-2ACFFBCAF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4326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72882E-4D69-FA60-83D2-BF4BEA11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BENZER VAKALAR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FED328-9C7B-96B5-2B97-BE76AB480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       Daha düşük HB bildirilmiş vakalar:</a:t>
            </a:r>
          </a:p>
          <a:p>
            <a:r>
              <a:rPr lang="tr-TR" dirty="0"/>
              <a:t>İntraoperatif dönemde kadavradan karaciğer nakli yapılan HB:0,6g/dl olan masif kanamalı hasta</a:t>
            </a:r>
          </a:p>
          <a:p>
            <a:r>
              <a:rPr lang="tr-TR" dirty="0"/>
              <a:t>İntraoperatif dönemde çok sayıda bıçak yarasına bağlı hemorajik şok ve aşırı hemodilüsyon geçiren ve HB:0,7g/dl olan hasta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C5E7D24-3868-830E-2B64-9ABD1690C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4848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EF24B9-BC21-7438-99B0-08B31963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BENZER VAKALAR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B341A2-34C7-F622-39DD-34BCD29C6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Her iki hasta da </a:t>
            </a:r>
            <a:r>
              <a:rPr lang="tr-TR" dirty="0" err="1"/>
              <a:t>inotrop</a:t>
            </a:r>
            <a:r>
              <a:rPr lang="tr-TR" dirty="0"/>
              <a:t> ve </a:t>
            </a:r>
            <a:r>
              <a:rPr lang="tr-TR" dirty="0" err="1"/>
              <a:t>vazopressor</a:t>
            </a:r>
            <a:r>
              <a:rPr lang="tr-TR" dirty="0"/>
              <a:t> desteği gerektiren hemodinamik olarak stabil olmayan ameliyat öncesi HB daha yüksek olan ve büyük hacimlerde kolloid ve </a:t>
            </a:r>
            <a:r>
              <a:rPr lang="tr-TR" dirty="0" err="1"/>
              <a:t>kristaloidlerle</a:t>
            </a:r>
            <a:r>
              <a:rPr lang="tr-TR" dirty="0"/>
              <a:t> </a:t>
            </a:r>
            <a:r>
              <a:rPr lang="tr-TR" dirty="0" err="1"/>
              <a:t>resüsite</a:t>
            </a:r>
            <a:r>
              <a:rPr lang="tr-TR" dirty="0"/>
              <a:t> edilerek ciddi hemodilüsyona yol açan hastalardı. </a:t>
            </a:r>
          </a:p>
          <a:p>
            <a:endParaRPr lang="tr-TR" dirty="0"/>
          </a:p>
          <a:p>
            <a:r>
              <a:rPr lang="tr-TR" dirty="0"/>
              <a:t>Her ikisi de entübe, %100 O2 desteği almıştır. </a:t>
            </a:r>
          </a:p>
          <a:p>
            <a:r>
              <a:rPr lang="tr-TR" dirty="0"/>
              <a:t>Derin anestezi ve düşük vücut ısısının O2 tüketimini en aza indirdiği ve arteriyel kandaki mevcut oksijeni artırdığı vurgulanmalıdır.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A6ECBE8-6E2B-E33F-728A-59D01EA9E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5833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17E93E-B138-B2E6-4C8B-441585366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47E838-B6B0-F12A-643E-7E2ED9102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pPr marL="0" indent="0">
              <a:buNone/>
            </a:pPr>
            <a:r>
              <a:rPr lang="tr-TR" dirty="0"/>
              <a:t>     Vakamız kardiyak veya ek O2 desteği gerektirmeyen kaydedilmiş en düşük HB düzeyi ile oldukça benzerdir.</a:t>
            </a:r>
          </a:p>
          <a:p>
            <a:pPr marL="0" indent="0">
              <a:buNone/>
            </a:pPr>
            <a:r>
              <a:rPr lang="tr-TR" dirty="0"/>
              <a:t>     Hasta hemodinamik olarak stabil ancak HB kritik düzeyde düşük.</a:t>
            </a:r>
          </a:p>
          <a:p>
            <a:pPr marL="0" indent="0">
              <a:buNone/>
            </a:pPr>
            <a:r>
              <a:rPr lang="tr-TR" dirty="0"/>
              <a:t>     Muhtemelen kronik, onlarca yıl süren kan kaybına bağlı demir eksiği anemisine bağlıydı.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A01D554-162A-7D09-223D-921F67232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4304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D739F6-185E-DD85-7B54-3A111A3D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54C1E8-134F-FDA0-1F12-35874611D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pPr marL="0" indent="0">
              <a:buNone/>
            </a:pPr>
            <a:r>
              <a:rPr lang="tr-TR" dirty="0"/>
              <a:t>     Vakadaki kompanzasyon etkileyici düzeydedir.</a:t>
            </a:r>
          </a:p>
          <a:p>
            <a:pPr marL="0" indent="0">
              <a:buNone/>
            </a:pPr>
            <a:r>
              <a:rPr lang="tr-TR" dirty="0"/>
              <a:t>     Çünkü semptomları başlamadan önce(başvurudan 2 hafta önce) çok aktif bir yaşam tarzı sürdürdüğünü, her gün rutin olarak bisiklet ile işe gittiğini ve yüksek düzeyde fiziksel aktiviteyi sorunsuz bir şekilde sürdürdüğünü bildirmiştir.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8337648-6249-733B-6DD3-5C02C1E05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16565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4F765-4822-1623-9231-63D7918D5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4ECB0B-9861-7662-0D90-532286339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     Vakanın yatışı süresince öncelik; şiddetli aneminin düzeltilmesi oldu. Bunun yanında hastanın eğitimi ile tedavi planı; şiddetli aneminin düzeltilmesi kadar önemlidir.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09D0083-88A1-1E36-BC17-AA196361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7928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783D50-3A2E-15BE-4041-6FE22C83F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C6A93C-A76A-10DC-D985-99D8C6DAF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     Vakanın başvurduğu tedavi edildiği merkez, ABD’nin en kalabalık ilçesinin devlet hastanesi olup çoğu düşük sağlık okuryazarlığına ve ne zaman sağlık hizmetlerine başvuracağı konusunda farkındalık eksikliğine sahip bireylere hizmet etmektedir.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ABBC646-DA96-19ED-E1EE-BB797A64B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55275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1A557A-2381-362F-DCAD-39000E4F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4451DC-076E-24A8-1993-C008D25E5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     Vaka 30 yılı aşkın süre düzensiz adet dönemleri ve ağır kanamaları olmasına rağmen sağlık hizmeti almak için başvurmamıştı. </a:t>
            </a:r>
          </a:p>
          <a:p>
            <a:pPr marL="0" indent="0">
              <a:buNone/>
            </a:pPr>
            <a:r>
              <a:rPr lang="tr-TR" dirty="0"/>
              <a:t>     Aslında uzun yıllar boyunca birinci basamak hekimine gitmemiş, daha önce bir jinekoloğa görünmemişti.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73303A8-4C7E-1C47-9468-04C7D00BB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56352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73BDD2-757C-E05D-BFCA-1DD5C5E33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7E569B-1070-A7ED-885D-FA54F0882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Yakın takibin,</a:t>
            </a:r>
          </a:p>
          <a:p>
            <a:r>
              <a:rPr lang="tr-TR" dirty="0"/>
              <a:t>Semptomlarını kendi kendine izlemenin,</a:t>
            </a:r>
          </a:p>
          <a:p>
            <a:r>
              <a:rPr lang="tr-TR" dirty="0"/>
              <a:t>Devam eden ağır kanama ile ilgili risklerin önemi vurgulandı.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2CF47B6-80CC-CB4F-53CB-E83C5E3DE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5336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C402E9-97A3-4F4C-BD3A-AF343F287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FB8569-97BF-0468-713A-A738A1C0E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      Aneminin uzun sürede gelişmiş olmasından dolayı kompanzasyon mekanizmaları ile hastanın </a:t>
            </a:r>
            <a:r>
              <a:rPr lang="tr-TR" dirty="0" err="1"/>
              <a:t>hemodinamisinin</a:t>
            </a:r>
            <a:r>
              <a:rPr lang="tr-TR" dirty="0"/>
              <a:t> stabil kalabilmiş olması olumlu sayılabilir. </a:t>
            </a:r>
          </a:p>
          <a:p>
            <a:pPr marL="0" indent="0">
              <a:buNone/>
            </a:pPr>
            <a:r>
              <a:rPr lang="tr-TR" dirty="0"/>
              <a:t>Ancak;</a:t>
            </a:r>
          </a:p>
          <a:p>
            <a:pPr marL="0" indent="0">
              <a:buNone/>
            </a:pPr>
            <a:r>
              <a:rPr lang="tr-TR" dirty="0"/>
              <a:t>Tedavi edilmeyen kronik aneminin komplikasyonları basit değildir.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BFE7D18-6307-DC26-3FC8-F3C9A5A43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97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2C0ADE-CE94-5375-3B1C-8AE8DC28F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92CF68-356F-9947-5F1A-0837D81C4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pPr marL="0" indent="0">
              <a:buNone/>
            </a:pPr>
            <a:r>
              <a:rPr lang="tr-TR" dirty="0"/>
              <a:t>     Düzensiz ve sık aralıklarla aşırı ve uzun süreli </a:t>
            </a:r>
            <a:r>
              <a:rPr lang="tr-TR" dirty="0" err="1"/>
              <a:t>uterin</a:t>
            </a:r>
            <a:r>
              <a:rPr lang="tr-TR" dirty="0"/>
              <a:t> kanaması -</a:t>
            </a:r>
            <a:r>
              <a:rPr lang="tr-TR" dirty="0" err="1"/>
              <a:t>menometroraji</a:t>
            </a:r>
            <a:r>
              <a:rPr lang="tr-TR" dirty="0"/>
              <a:t>-  olan kadınlar genellikle bir adet döngüsü sırasında 80ml’den fazla kan kaybeder, bu nedenle demir eksikliği ve DEA gelişimi açısından daha büyük risk altındadır.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EC09ED8-3C31-39A5-36B2-7ABFDCAF5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84886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DBC9E9-98E5-B59D-0CD6-6D54003D9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49187A-ADA8-E09B-3796-A8E0849D9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     Tedavi edilmeyen kronik anemi,</a:t>
            </a:r>
          </a:p>
          <a:p>
            <a:pPr marL="0" indent="0">
              <a:buNone/>
            </a:pPr>
            <a:r>
              <a:rPr lang="tr-TR" dirty="0"/>
              <a:t>-Kardiyovasküler fonksiyonları olumsuz etkiler, </a:t>
            </a:r>
          </a:p>
          <a:p>
            <a:pPr marL="0" indent="0">
              <a:buNone/>
            </a:pPr>
            <a:r>
              <a:rPr lang="tr-TR" dirty="0"/>
              <a:t>-Kronik durumların kötüleşmesine neden olabilir ve </a:t>
            </a:r>
          </a:p>
          <a:p>
            <a:pPr marL="0" indent="0">
              <a:buNone/>
            </a:pPr>
            <a:r>
              <a:rPr lang="tr-TR" dirty="0"/>
              <a:t>-Sonunda </a:t>
            </a:r>
            <a:r>
              <a:rPr lang="tr-TR" dirty="0" err="1"/>
              <a:t>multiorgan</a:t>
            </a:r>
            <a:r>
              <a:rPr lang="tr-TR" dirty="0"/>
              <a:t> yetmezliği ve hatta </a:t>
            </a:r>
          </a:p>
          <a:p>
            <a:pPr marL="0" indent="0">
              <a:buNone/>
            </a:pPr>
            <a:r>
              <a:rPr lang="tr-TR" dirty="0"/>
              <a:t>-Ölüme yol açabilir.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E19691F-4847-450D-4BEC-D54DA023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30007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9C8744-3AF1-CD09-45EF-1680C8A6F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tr-TR" dirty="0"/>
              <a:t>TEŞEKKÜRLER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10D6674-E639-3988-1377-5FC10DB9A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731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908100-7B71-A3C7-D61A-7FDD5143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tr-TR" b="1" dirty="0"/>
              <a:t>VAKA</a:t>
            </a:r>
            <a:br>
              <a:rPr lang="tr-TR" b="1" dirty="0"/>
            </a:br>
            <a:r>
              <a:rPr lang="tr-TR" b="1" dirty="0"/>
              <a:t>42 YAŞ KADIN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84E7AB6-7001-9600-29E0-FAF8E88F6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6936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04011F-980E-CD75-48C3-BA3218226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ŞİKAYET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618028-7FBC-7198-3456-38F1D496E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Acil servise evde mekanik düşme nedeniyle başvurdu.</a:t>
            </a:r>
          </a:p>
          <a:p>
            <a:r>
              <a:rPr lang="tr-TR" dirty="0"/>
              <a:t>Son 2 haftadır var olan ve giderek artan halsizlik ve baş dönmesi şikayetleri varmış.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728AFEA-C9FB-945D-A769-B16A4A37F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0773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B3AA48-CFEB-58B4-E7A6-FA073DBD2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ANAMNEZ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18A6F6-5BE1-0AC3-9EB9-C4001296C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Kronik hastalık yok</a:t>
            </a:r>
          </a:p>
          <a:p>
            <a:r>
              <a:rPr lang="tr-TR" dirty="0"/>
              <a:t>Devamlı kullanılan ilaç yok</a:t>
            </a:r>
          </a:p>
          <a:p>
            <a:r>
              <a:rPr lang="tr-TR" dirty="0"/>
              <a:t>Operasyon öyküsü yok</a:t>
            </a:r>
          </a:p>
          <a:p>
            <a:r>
              <a:rPr lang="tr-TR" dirty="0" err="1"/>
              <a:t>Allerji</a:t>
            </a:r>
            <a:r>
              <a:rPr lang="tr-TR" dirty="0"/>
              <a:t> öyküsü yok </a:t>
            </a:r>
          </a:p>
          <a:p>
            <a:endParaRPr lang="tr-TR" dirty="0"/>
          </a:p>
          <a:p>
            <a:r>
              <a:rPr lang="tr-TR" dirty="0" err="1"/>
              <a:t>Soygeçmişte</a:t>
            </a:r>
            <a:r>
              <a:rPr lang="tr-TR" dirty="0"/>
              <a:t> özellik yok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E0DB8E4-8155-C76A-A024-EB87C786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5231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DD4904-2F78-E036-A11B-6F783702A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FİZİK MUAYENE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25E1A4-0FAD-9978-1F7E-00F5D1FC7E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A:36,1 C </a:t>
            </a:r>
          </a:p>
          <a:p>
            <a:r>
              <a:rPr lang="tr-TR" dirty="0"/>
              <a:t>KB:107/47 mmHg </a:t>
            </a:r>
          </a:p>
          <a:p>
            <a:r>
              <a:rPr lang="tr-TR" dirty="0"/>
              <a:t>NB:87/dk</a:t>
            </a:r>
          </a:p>
          <a:p>
            <a:r>
              <a:rPr lang="tr-TR" dirty="0"/>
              <a:t>SS:17/dk </a:t>
            </a:r>
          </a:p>
          <a:p>
            <a:r>
              <a:rPr lang="tr-TR" dirty="0"/>
              <a:t>SPO2:100(OH)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C006DDC-454A-7897-3F24-6FFC3A3836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/>
              <a:t>BOY:143cm</a:t>
            </a:r>
          </a:p>
          <a:p>
            <a:r>
              <a:rPr lang="tr-TR" dirty="0"/>
              <a:t>KİLO:45kg</a:t>
            </a:r>
          </a:p>
          <a:p>
            <a:r>
              <a:rPr lang="tr-TR" dirty="0"/>
              <a:t>BKI:22kg/m2</a:t>
            </a:r>
          </a:p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02AF631-9C26-2027-8504-606804B6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0420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F47D06-E4B3-E111-4666-4CA699838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FİZİK MUAYENE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30DCA7-4DBF-5108-6D61-C1FC5D663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Bilinç açık oryante koopere </a:t>
            </a:r>
          </a:p>
          <a:p>
            <a:r>
              <a:rPr lang="tr-TR" dirty="0"/>
              <a:t>Nörolojik defisit yok</a:t>
            </a:r>
          </a:p>
          <a:p>
            <a:r>
              <a:rPr lang="tr-TR" dirty="0"/>
              <a:t>Soluk mukoz membranlar+</a:t>
            </a:r>
          </a:p>
          <a:p>
            <a:r>
              <a:rPr lang="tr-TR" dirty="0"/>
              <a:t>Konjonktiva soluk+</a:t>
            </a:r>
          </a:p>
          <a:p>
            <a:r>
              <a:rPr lang="tr-TR" dirty="0" err="1"/>
              <a:t>Palpable</a:t>
            </a:r>
            <a:r>
              <a:rPr lang="tr-TR" dirty="0"/>
              <a:t> LAP yok</a:t>
            </a:r>
          </a:p>
          <a:p>
            <a:r>
              <a:rPr lang="tr-TR" dirty="0"/>
              <a:t>S1+s2+ 2. Derece sistolik üfürüm duyuldu.</a:t>
            </a:r>
          </a:p>
          <a:p>
            <a:r>
              <a:rPr lang="tr-TR" dirty="0"/>
              <a:t>Batında </a:t>
            </a:r>
            <a:r>
              <a:rPr lang="tr-TR" dirty="0" err="1"/>
              <a:t>palpable</a:t>
            </a:r>
            <a:r>
              <a:rPr lang="tr-TR" dirty="0"/>
              <a:t> kitle yok HSM yok</a:t>
            </a:r>
          </a:p>
          <a:p>
            <a:r>
              <a:rPr lang="tr-TR" dirty="0"/>
              <a:t>Ekstremiteler ince, tırnaklarda </a:t>
            </a:r>
            <a:r>
              <a:rPr lang="tr-TR" dirty="0" err="1"/>
              <a:t>koilonişi</a:t>
            </a:r>
            <a:r>
              <a:rPr lang="tr-TR" dirty="0"/>
              <a:t>+ </a:t>
            </a:r>
          </a:p>
          <a:p>
            <a:r>
              <a:rPr lang="tr-TR" dirty="0"/>
              <a:t>Hasta pelvik muayeneyi kabul etmedi. </a:t>
            </a:r>
          </a:p>
          <a:p>
            <a:r>
              <a:rPr lang="tr-TR" dirty="0"/>
              <a:t>Fizik muayene hiçbir sistemde kanama </a:t>
            </a:r>
          </a:p>
          <a:p>
            <a:r>
              <a:rPr lang="tr-TR" dirty="0"/>
              <a:t>bulgusuna rastlanmadı.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754CB37-744D-D478-DE70-E5C2583F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CC-6D4E-444D-94BA-CE4E15C2E8CD}" type="slidenum">
              <a:rPr lang="tr-TR" smtClean="0"/>
              <a:t>9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0D8B99F-7AF7-ED05-5C79-AD3955DFC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683" y="136525"/>
            <a:ext cx="4570973" cy="654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35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6205</TotalTime>
  <Words>1291</Words>
  <Application>Microsoft Office PowerPoint</Application>
  <PresentationFormat>Geniş ekran</PresentationFormat>
  <Paragraphs>249</Paragraphs>
  <Slides>41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5" baseType="lpstr">
      <vt:lpstr>Arial</vt:lpstr>
      <vt:lpstr>Arial Black</vt:lpstr>
      <vt:lpstr>Calibri</vt:lpstr>
      <vt:lpstr>Office Teması</vt:lpstr>
      <vt:lpstr>PowerPoint Sunusu</vt:lpstr>
      <vt:lpstr>GİRİŞ</vt:lpstr>
      <vt:lpstr>GİRİŞ</vt:lpstr>
      <vt:lpstr>GİRİŞ</vt:lpstr>
      <vt:lpstr>VAKA 42 YAŞ KADIN </vt:lpstr>
      <vt:lpstr>ŞİKAYET</vt:lpstr>
      <vt:lpstr>ANAMNEZ</vt:lpstr>
      <vt:lpstr>FİZİK MUAYENE</vt:lpstr>
      <vt:lpstr>FİZİK MUAYENE</vt:lpstr>
      <vt:lpstr>LABORATUVAR</vt:lpstr>
      <vt:lpstr>SEYİR</vt:lpstr>
      <vt:lpstr>SEYİR</vt:lpstr>
      <vt:lpstr>SEYİR</vt:lpstr>
      <vt:lpstr>LABORATUVAR</vt:lpstr>
      <vt:lpstr>LABORATUVAR</vt:lpstr>
      <vt:lpstr>LABORATUVAR</vt:lpstr>
      <vt:lpstr>LABORATUVAR</vt:lpstr>
      <vt:lpstr>LABORATUVAR</vt:lpstr>
      <vt:lpstr>LABORATUVAR</vt:lpstr>
      <vt:lpstr>GÖRÜNTÜLEME</vt:lpstr>
      <vt:lpstr>GÖRÜNTÜLEME</vt:lpstr>
      <vt:lpstr>AYIRICI TANI</vt:lpstr>
      <vt:lpstr>PowerPoint Sunusu</vt:lpstr>
      <vt:lpstr>AYIRICI TANI</vt:lpstr>
      <vt:lpstr>TANI</vt:lpstr>
      <vt:lpstr>TEDAVİ</vt:lpstr>
      <vt:lpstr>TEDAVİ</vt:lpstr>
      <vt:lpstr>ÖRNEK VAKA-1 </vt:lpstr>
      <vt:lpstr>ÖRNEK VAKA-2</vt:lpstr>
      <vt:lpstr>PowerPoint Sunusu</vt:lpstr>
      <vt:lpstr>BENZER VAKALAR</vt:lpstr>
      <vt:lpstr>BENZER VAKALAR</vt:lpstr>
      <vt:lpstr>SONUÇ</vt:lpstr>
      <vt:lpstr>SONUÇ</vt:lpstr>
      <vt:lpstr>SONUÇ</vt:lpstr>
      <vt:lpstr>SONUÇ</vt:lpstr>
      <vt:lpstr>SONUÇ</vt:lpstr>
      <vt:lpstr>SONUÇ</vt:lpstr>
      <vt:lpstr>SONUÇ</vt:lpstr>
      <vt:lpstr>SONUÇ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Ayşe Nur Salman</dc:creator>
  <cp:lastModifiedBy>Ayşe Nur Salman</cp:lastModifiedBy>
  <cp:revision>8</cp:revision>
  <dcterms:created xsi:type="dcterms:W3CDTF">2024-09-24T08:40:21Z</dcterms:created>
  <dcterms:modified xsi:type="dcterms:W3CDTF">2024-09-28T16:26:37Z</dcterms:modified>
</cp:coreProperties>
</file>