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82"/>
  </p:notesMasterIdLst>
  <p:sldIdLst>
    <p:sldId id="275" r:id="rId2"/>
    <p:sldId id="278" r:id="rId3"/>
    <p:sldId id="378" r:id="rId4"/>
    <p:sldId id="276" r:id="rId5"/>
    <p:sldId id="281" r:id="rId6"/>
    <p:sldId id="282" r:id="rId7"/>
    <p:sldId id="280" r:id="rId8"/>
    <p:sldId id="283" r:id="rId9"/>
    <p:sldId id="284" r:id="rId10"/>
    <p:sldId id="285" r:id="rId11"/>
    <p:sldId id="286" r:id="rId12"/>
    <p:sldId id="287" r:id="rId13"/>
    <p:sldId id="288" r:id="rId14"/>
    <p:sldId id="289" r:id="rId15"/>
    <p:sldId id="290" r:id="rId16"/>
    <p:sldId id="291" r:id="rId17"/>
    <p:sldId id="292" r:id="rId18"/>
    <p:sldId id="308" r:id="rId19"/>
    <p:sldId id="379" r:id="rId20"/>
    <p:sldId id="307" r:id="rId21"/>
    <p:sldId id="306" r:id="rId22"/>
    <p:sldId id="277" r:id="rId23"/>
    <p:sldId id="293" r:id="rId24"/>
    <p:sldId id="294" r:id="rId25"/>
    <p:sldId id="309" r:id="rId26"/>
    <p:sldId id="295" r:id="rId27"/>
    <p:sldId id="311" r:id="rId28"/>
    <p:sldId id="370" r:id="rId29"/>
    <p:sldId id="371" r:id="rId30"/>
    <p:sldId id="372" r:id="rId31"/>
    <p:sldId id="373" r:id="rId32"/>
    <p:sldId id="322" r:id="rId33"/>
    <p:sldId id="314" r:id="rId34"/>
    <p:sldId id="316" r:id="rId35"/>
    <p:sldId id="321" r:id="rId36"/>
    <p:sldId id="319" r:id="rId37"/>
    <p:sldId id="317" r:id="rId38"/>
    <p:sldId id="310" r:id="rId39"/>
    <p:sldId id="325" r:id="rId40"/>
    <p:sldId id="326" r:id="rId41"/>
    <p:sldId id="328" r:id="rId42"/>
    <p:sldId id="363" r:id="rId43"/>
    <p:sldId id="333" r:id="rId44"/>
    <p:sldId id="334" r:id="rId45"/>
    <p:sldId id="364" r:id="rId46"/>
    <p:sldId id="368" r:id="rId47"/>
    <p:sldId id="369" r:id="rId48"/>
    <p:sldId id="336" r:id="rId49"/>
    <p:sldId id="337" r:id="rId50"/>
    <p:sldId id="340" r:id="rId51"/>
    <p:sldId id="341" r:id="rId52"/>
    <p:sldId id="342" r:id="rId53"/>
    <p:sldId id="344" r:id="rId54"/>
    <p:sldId id="345" r:id="rId55"/>
    <p:sldId id="346" r:id="rId56"/>
    <p:sldId id="347" r:id="rId57"/>
    <p:sldId id="349" r:id="rId58"/>
    <p:sldId id="352" r:id="rId59"/>
    <p:sldId id="355" r:id="rId60"/>
    <p:sldId id="356" r:id="rId61"/>
    <p:sldId id="357" r:id="rId62"/>
    <p:sldId id="365" r:id="rId63"/>
    <p:sldId id="358" r:id="rId64"/>
    <p:sldId id="359" r:id="rId65"/>
    <p:sldId id="361" r:id="rId66"/>
    <p:sldId id="362" r:id="rId67"/>
    <p:sldId id="367" r:id="rId68"/>
    <p:sldId id="324" r:id="rId69"/>
    <p:sldId id="366" r:id="rId70"/>
    <p:sldId id="305" r:id="rId71"/>
    <p:sldId id="374" r:id="rId72"/>
    <p:sldId id="375" r:id="rId73"/>
    <p:sldId id="376" r:id="rId74"/>
    <p:sldId id="377" r:id="rId75"/>
    <p:sldId id="381" r:id="rId76"/>
    <p:sldId id="382" r:id="rId77"/>
    <p:sldId id="383" r:id="rId78"/>
    <p:sldId id="384" r:id="rId79"/>
    <p:sldId id="385" r:id="rId80"/>
    <p:sldId id="380" r:id="rId81"/>
  </p:sldIdLst>
  <p:sldSz cx="18288000" cy="10287000"/>
  <p:notesSz cx="6858000" cy="9144000"/>
  <p:embeddedFontLst>
    <p:embeddedFont>
      <p:font typeface="Alatsi" panose="020B0604020202020204" charset="-94"/>
      <p:regular r:id="rId83"/>
    </p:embeddedFont>
    <p:embeddedFont>
      <p:font typeface="Cambria" panose="02040503050406030204" pitchFamily="18" charset="0"/>
      <p:regular r:id="rId84"/>
      <p:bold r:id="rId85"/>
      <p:italic r:id="rId86"/>
      <p:boldItalic r:id="rId87"/>
    </p:embeddedFont>
    <p:embeddedFont>
      <p:font typeface="Nunito" pitchFamily="2" charset="-94"/>
      <p:regular r:id="rId88"/>
      <p:bold r:id="rId89"/>
      <p:italic r:id="rId90"/>
      <p:boldItalic r:id="rId91"/>
    </p:embeddedFont>
    <p:embeddedFont>
      <p:font typeface="Open Sans Bold" panose="020B0604020202020204" charset="0"/>
      <p:regular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3D0"/>
    <a:srgbClr val="E9C7C6"/>
    <a:srgbClr val="F6F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6667" autoAdjust="0"/>
  </p:normalViewPr>
  <p:slideViewPr>
    <p:cSldViewPr>
      <p:cViewPr varScale="1">
        <p:scale>
          <a:sx n="48" d="100"/>
          <a:sy n="48" d="100"/>
        </p:scale>
        <p:origin x="1090" y="77"/>
      </p:cViewPr>
      <p:guideLst>
        <p:guide orient="horz" pos="2160"/>
        <p:guide pos="2880"/>
      </p:guideLst>
    </p:cSldViewPr>
  </p:slideViewPr>
  <p:outlineViewPr>
    <p:cViewPr>
      <p:scale>
        <a:sx n="33" d="100"/>
        <a:sy n="33" d="100"/>
      </p:scale>
      <p:origin x="0" y="-2429"/>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6158A-318D-467C-B9F9-6ABA7528E5E8}" type="datetimeFigureOut">
              <a:rPr lang="tr-TR" smtClean="0"/>
              <a:t>28.12.2024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42F66-99C4-4E33-98CE-44EFC1A6B47C}" type="slidenum">
              <a:rPr lang="tr-TR" smtClean="0"/>
              <a:t>‹#›</a:t>
            </a:fld>
            <a:endParaRPr lang="tr-TR"/>
          </a:p>
        </p:txBody>
      </p:sp>
    </p:spTree>
    <p:extLst>
      <p:ext uri="{BB962C8B-B14F-4D97-AF65-F5344CB8AC3E}">
        <p14:creationId xmlns:p14="http://schemas.microsoft.com/office/powerpoint/2010/main" val="626950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err="1"/>
              <a:t>Makülopapüler</a:t>
            </a:r>
            <a:r>
              <a:rPr lang="tr-TR" b="1" dirty="0"/>
              <a:t> döküntüler</a:t>
            </a:r>
            <a:r>
              <a:rPr lang="tr-TR" dirty="0"/>
              <a:t>: Genellikle inflamasyon ve viral yükle ilişkili (ör., kızamık, kızamıkçık).</a:t>
            </a:r>
          </a:p>
          <a:p>
            <a:r>
              <a:rPr lang="tr-TR" b="1" dirty="0" err="1"/>
              <a:t>Veziküler</a:t>
            </a:r>
            <a:r>
              <a:rPr lang="tr-TR" b="1" dirty="0"/>
              <a:t> döküntüler</a:t>
            </a:r>
            <a:r>
              <a:rPr lang="tr-TR" dirty="0"/>
              <a:t>: Epidermis hücrelerinde viral replikasyon ve </a:t>
            </a:r>
            <a:r>
              <a:rPr lang="tr-TR" dirty="0" err="1"/>
              <a:t>lizis</a:t>
            </a:r>
            <a:r>
              <a:rPr lang="tr-TR" dirty="0"/>
              <a:t> (ör., suçiçeği, </a:t>
            </a:r>
            <a:r>
              <a:rPr lang="tr-TR" dirty="0" err="1"/>
              <a:t>herpes</a:t>
            </a:r>
            <a:r>
              <a:rPr lang="tr-TR" dirty="0"/>
              <a:t>).</a:t>
            </a:r>
          </a:p>
          <a:p>
            <a:r>
              <a:rPr lang="tr-TR" b="1" dirty="0" err="1"/>
              <a:t>Peteşiyal</a:t>
            </a:r>
            <a:r>
              <a:rPr lang="tr-TR" b="1" dirty="0"/>
              <a:t>/</a:t>
            </a:r>
            <a:r>
              <a:rPr lang="tr-TR" b="1" dirty="0" err="1"/>
              <a:t>purpura</a:t>
            </a:r>
            <a:r>
              <a:rPr lang="tr-TR" dirty="0"/>
              <a:t>: Kapiller hasar ve trombositopeni (ör., </a:t>
            </a:r>
            <a:r>
              <a:rPr lang="tr-TR" dirty="0" err="1"/>
              <a:t>meningokoksemi</a:t>
            </a:r>
            <a:r>
              <a:rPr lang="tr-TR" dirty="0"/>
              <a:t>, </a:t>
            </a:r>
            <a:r>
              <a:rPr lang="tr-TR" dirty="0" err="1"/>
              <a:t>dengue</a:t>
            </a:r>
            <a:r>
              <a:rPr lang="tr-TR" dirty="0"/>
              <a:t>).</a:t>
            </a:r>
          </a:p>
          <a:p>
            <a:r>
              <a:rPr lang="tr-TR" b="1" dirty="0"/>
              <a:t>Ürtiker</a:t>
            </a:r>
            <a:r>
              <a:rPr lang="tr-TR" dirty="0"/>
              <a:t>: Virüsün bağışıklık sistemi üzerindeki etkisi sonucu histamin salınımı (ör., viral ürtiker).</a:t>
            </a:r>
          </a:p>
        </p:txBody>
      </p:sp>
      <p:sp>
        <p:nvSpPr>
          <p:cNvPr id="4" name="Slayt Numarası Yer Tutucusu 3"/>
          <p:cNvSpPr>
            <a:spLocks noGrp="1"/>
          </p:cNvSpPr>
          <p:nvPr>
            <p:ph type="sldNum" sz="quarter" idx="5"/>
          </p:nvPr>
        </p:nvSpPr>
        <p:spPr/>
        <p:txBody>
          <a:bodyPr/>
          <a:lstStyle/>
          <a:p>
            <a:fld id="{81A42F66-99C4-4E33-98CE-44EFC1A6B47C}" type="slidenum">
              <a:rPr lang="tr-TR" smtClean="0"/>
              <a:t>8</a:t>
            </a:fld>
            <a:endParaRPr lang="tr-TR"/>
          </a:p>
        </p:txBody>
      </p:sp>
    </p:spTree>
    <p:extLst>
      <p:ext uri="{BB962C8B-B14F-4D97-AF65-F5344CB8AC3E}">
        <p14:creationId xmlns:p14="http://schemas.microsoft.com/office/powerpoint/2010/main" val="986997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1A42F66-99C4-4E33-98CE-44EFC1A6B47C}" type="slidenum">
              <a:rPr lang="tr-TR" smtClean="0"/>
              <a:t>41</a:t>
            </a:fld>
            <a:endParaRPr lang="tr-TR"/>
          </a:p>
        </p:txBody>
      </p:sp>
    </p:spTree>
    <p:extLst>
      <p:ext uri="{BB962C8B-B14F-4D97-AF65-F5344CB8AC3E}">
        <p14:creationId xmlns:p14="http://schemas.microsoft.com/office/powerpoint/2010/main" val="1236320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33903" y="637870"/>
            <a:ext cx="7772400" cy="1257299"/>
          </a:xfrm>
        </p:spPr>
        <p:txBody>
          <a:bodyPr/>
          <a:lstStyle/>
          <a:p>
            <a:r>
              <a:rPr lang="en-US" dirty="0"/>
              <a:t>Click to edit Master title style</a:t>
            </a:r>
          </a:p>
        </p:txBody>
      </p:sp>
      <p:sp>
        <p:nvSpPr>
          <p:cNvPr id="3" name="Subtitle 2"/>
          <p:cNvSpPr>
            <a:spLocks noGrp="1"/>
          </p:cNvSpPr>
          <p:nvPr>
            <p:ph type="subTitle" idx="1"/>
          </p:nvPr>
        </p:nvSpPr>
        <p:spPr>
          <a:xfrm>
            <a:off x="1219200" y="2156154"/>
            <a:ext cx="11787103" cy="692054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10" name="Grup 9">
            <a:extLst>
              <a:ext uri="{FF2B5EF4-FFF2-40B4-BE49-F238E27FC236}">
                <a16:creationId xmlns:a16="http://schemas.microsoft.com/office/drawing/2014/main" id="{D80F60C0-6BE5-CAB4-4818-F18A1F064E4D}"/>
              </a:ext>
            </a:extLst>
          </p:cNvPr>
          <p:cNvGrpSpPr/>
          <p:nvPr userDrawn="1"/>
        </p:nvGrpSpPr>
        <p:grpSpPr>
          <a:xfrm>
            <a:off x="-284496" y="9563100"/>
            <a:ext cx="18796032" cy="464820"/>
            <a:chOff x="-260599" y="8800282"/>
            <a:chExt cx="18796032" cy="464820"/>
          </a:xfrm>
        </p:grpSpPr>
        <p:sp>
          <p:nvSpPr>
            <p:cNvPr id="7" name="TextBox 3">
              <a:extLst>
                <a:ext uri="{FF2B5EF4-FFF2-40B4-BE49-F238E27FC236}">
                  <a16:creationId xmlns:a16="http://schemas.microsoft.com/office/drawing/2014/main" id="{0D748C16-1459-EB83-6D50-153D3F79AEEB}"/>
                </a:ext>
              </a:extLst>
            </p:cNvPr>
            <p:cNvSpPr txBox="1"/>
            <p:nvPr userDrawn="1"/>
          </p:nvSpPr>
          <p:spPr>
            <a:xfrm>
              <a:off x="5702946" y="8800282"/>
              <a:ext cx="6882108" cy="464820"/>
            </a:xfrm>
            <a:prstGeom prst="rect">
              <a:avLst/>
            </a:prstGeom>
          </p:spPr>
          <p:txBody>
            <a:bodyPr lIns="0" tIns="0" rIns="0" bIns="0" rtlCol="0" anchor="t">
              <a:spAutoFit/>
            </a:bodyPr>
            <a:lstStyle/>
            <a:p>
              <a:pPr algn="ctr">
                <a:lnSpc>
                  <a:spcPts val="3779"/>
                </a:lnSpc>
              </a:pPr>
              <a:r>
                <a:rPr lang="en-US" sz="2700" dirty="0" err="1">
                  <a:solidFill>
                    <a:srgbClr val="000000"/>
                  </a:solidFill>
                  <a:latin typeface="Alatsi"/>
                  <a:ea typeface="Alatsi"/>
                  <a:cs typeface="Alatsi"/>
                  <a:sym typeface="Alatsi"/>
                </a:rPr>
                <a:t>Larana</a:t>
              </a:r>
              <a:r>
                <a:rPr lang="en-US" sz="2700" dirty="0">
                  <a:solidFill>
                    <a:srgbClr val="000000"/>
                  </a:solidFill>
                  <a:latin typeface="Alatsi"/>
                  <a:ea typeface="Alatsi"/>
                  <a:cs typeface="Alatsi"/>
                  <a:sym typeface="Alatsi"/>
                </a:rPr>
                <a:t> University | 2024</a:t>
              </a:r>
            </a:p>
          </p:txBody>
        </p:sp>
        <p:sp>
          <p:nvSpPr>
            <p:cNvPr id="8" name="AutoShape 16">
              <a:extLst>
                <a:ext uri="{FF2B5EF4-FFF2-40B4-BE49-F238E27FC236}">
                  <a16:creationId xmlns:a16="http://schemas.microsoft.com/office/drawing/2014/main" id="{71360585-B2A7-A476-FC65-F7D06A5C7876}"/>
                </a:ext>
              </a:extLst>
            </p:cNvPr>
            <p:cNvSpPr/>
            <p:nvPr userDrawn="1"/>
          </p:nvSpPr>
          <p:spPr>
            <a:xfrm>
              <a:off x="-260599" y="9061267"/>
              <a:ext cx="7105264" cy="19050"/>
            </a:xfrm>
            <a:prstGeom prst="line">
              <a:avLst/>
            </a:prstGeom>
            <a:ln w="114300" cap="flat">
              <a:solidFill>
                <a:srgbClr val="9FC3D0"/>
              </a:solidFill>
              <a:prstDash val="solid"/>
              <a:headEnd type="none" w="sm" len="sm"/>
              <a:tailEnd type="none" w="sm" len="sm"/>
            </a:ln>
          </p:spPr>
        </p:sp>
        <p:sp>
          <p:nvSpPr>
            <p:cNvPr id="9" name="AutoShape 17">
              <a:extLst>
                <a:ext uri="{FF2B5EF4-FFF2-40B4-BE49-F238E27FC236}">
                  <a16:creationId xmlns:a16="http://schemas.microsoft.com/office/drawing/2014/main" id="{B955313C-D441-F246-093C-67492C14A9BE}"/>
                </a:ext>
              </a:extLst>
            </p:cNvPr>
            <p:cNvSpPr/>
            <p:nvPr userDrawn="1"/>
          </p:nvSpPr>
          <p:spPr>
            <a:xfrm>
              <a:off x="11430169" y="9061267"/>
              <a:ext cx="7105264" cy="19050"/>
            </a:xfrm>
            <a:prstGeom prst="line">
              <a:avLst/>
            </a:prstGeom>
            <a:ln w="114300" cap="flat">
              <a:solidFill>
                <a:srgbClr val="9FC3D0"/>
              </a:solidFill>
              <a:prstDash val="solid"/>
              <a:headEnd type="none" w="sm" len="sm"/>
              <a:tailEnd type="none" w="sm" len="sm"/>
            </a:ln>
          </p:spPr>
        </p:sp>
      </p:grpSp>
      <p:grpSp>
        <p:nvGrpSpPr>
          <p:cNvPr id="13" name="Group 8">
            <a:extLst>
              <a:ext uri="{FF2B5EF4-FFF2-40B4-BE49-F238E27FC236}">
                <a16:creationId xmlns:a16="http://schemas.microsoft.com/office/drawing/2014/main" id="{90BC048F-A817-206A-7677-151BA88DABDD}"/>
              </a:ext>
            </a:extLst>
          </p:cNvPr>
          <p:cNvGrpSpPr/>
          <p:nvPr userDrawn="1"/>
        </p:nvGrpSpPr>
        <p:grpSpPr>
          <a:xfrm>
            <a:off x="16217858" y="0"/>
            <a:ext cx="1191166" cy="1257300"/>
            <a:chOff x="-22287" y="-2"/>
            <a:chExt cx="2083482" cy="2230969"/>
          </a:xfrm>
        </p:grpSpPr>
        <p:grpSp>
          <p:nvGrpSpPr>
            <p:cNvPr id="14" name="Group 9">
              <a:extLst>
                <a:ext uri="{FF2B5EF4-FFF2-40B4-BE49-F238E27FC236}">
                  <a16:creationId xmlns:a16="http://schemas.microsoft.com/office/drawing/2014/main" id="{A90C669F-4684-6C79-2971-FB25F0873B78}"/>
                </a:ext>
              </a:extLst>
            </p:cNvPr>
            <p:cNvGrpSpPr/>
            <p:nvPr/>
          </p:nvGrpSpPr>
          <p:grpSpPr>
            <a:xfrm>
              <a:off x="75599" y="0"/>
              <a:ext cx="1932284" cy="2230967"/>
              <a:chOff x="0" y="0"/>
              <a:chExt cx="703982" cy="812800"/>
            </a:xfrm>
          </p:grpSpPr>
          <p:sp>
            <p:nvSpPr>
              <p:cNvPr id="16" name="Freeform 10">
                <a:extLst>
                  <a:ext uri="{FF2B5EF4-FFF2-40B4-BE49-F238E27FC236}">
                    <a16:creationId xmlns:a16="http://schemas.microsoft.com/office/drawing/2014/main" id="{233D2D60-3A69-E147-43CB-475205F5C079}"/>
                  </a:ext>
                </a:extLst>
              </p:cNvPr>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id="17" name="TextBox 11">
                <a:extLst>
                  <a:ext uri="{FF2B5EF4-FFF2-40B4-BE49-F238E27FC236}">
                    <a16:creationId xmlns:a16="http://schemas.microsoft.com/office/drawing/2014/main" id="{0E22C531-C927-DBC5-CD22-54D1959D8281}"/>
                  </a:ext>
                </a:extLst>
              </p:cNvPr>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5" name="TextBox 12">
              <a:extLst>
                <a:ext uri="{FF2B5EF4-FFF2-40B4-BE49-F238E27FC236}">
                  <a16:creationId xmlns:a16="http://schemas.microsoft.com/office/drawing/2014/main" id="{24BA4BEE-ADF0-47DC-05A7-290843387077}"/>
                </a:ext>
              </a:extLst>
            </p:cNvPr>
            <p:cNvSpPr txBox="1"/>
            <p:nvPr/>
          </p:nvSpPr>
          <p:spPr>
            <a:xfrm>
              <a:off x="-22287" y="-2"/>
              <a:ext cx="2083482" cy="1241503"/>
            </a:xfrm>
            <a:prstGeom prst="rect">
              <a:avLst/>
            </a:prstGeom>
          </p:spPr>
          <p:txBody>
            <a:bodyPr lIns="0" tIns="0" rIns="0" bIns="0" rtlCol="0" anchor="t">
              <a:spAutoFit/>
            </a:bodyPr>
            <a:lstStyle/>
            <a:p>
              <a:pPr algn="ctr">
                <a:lnSpc>
                  <a:spcPts val="7805"/>
                </a:lnSpc>
              </a:pPr>
              <a:r>
                <a:rPr lang="en-US" sz="5575" b="1" dirty="0">
                  <a:solidFill>
                    <a:srgbClr val="000000"/>
                  </a:solidFill>
                  <a:latin typeface="Open Sans Bold"/>
                  <a:ea typeface="Open Sans Bold"/>
                  <a:cs typeface="Open Sans Bold"/>
                  <a:sym typeface="Open Sans Bold"/>
                </a:rPr>
                <a:t>1</a:t>
              </a:r>
            </a:p>
          </p:txBody>
        </p:sp>
      </p:grpSp>
      <p:sp>
        <p:nvSpPr>
          <p:cNvPr id="18" name="Freeform 13">
            <a:extLst>
              <a:ext uri="{FF2B5EF4-FFF2-40B4-BE49-F238E27FC236}">
                <a16:creationId xmlns:a16="http://schemas.microsoft.com/office/drawing/2014/main" id="{8CD5B710-3407-A643-05F6-8A069101C3EC}"/>
              </a:ext>
            </a:extLst>
          </p:cNvPr>
          <p:cNvSpPr/>
          <p:nvPr userDrawn="1"/>
        </p:nvSpPr>
        <p:spPr>
          <a:xfrm>
            <a:off x="-3810000" y="-11049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3">
            <a:extLst>
              <a:ext uri="{FF2B5EF4-FFF2-40B4-BE49-F238E27FC236}">
                <a16:creationId xmlns:a16="http://schemas.microsoft.com/office/drawing/2014/main" id="{59DAAD6F-4C09-1CCF-E61C-738093A23F6D}"/>
              </a:ext>
            </a:extLst>
          </p:cNvPr>
          <p:cNvSpPr/>
          <p:nvPr userDrawn="1"/>
        </p:nvSpPr>
        <p:spPr>
          <a:xfrm rot="10800000">
            <a:off x="14554200" y="8789028"/>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274E6-AB68-4491-9DE9-95573E2E3FF3}" type="datetime1">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AD6936-17FD-4D44-AFB5-F639E913B344}" type="datetime1">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DF9C51-9255-48C6-9365-4D12C1B5AB28}" type="datetime1">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13E061-F0DF-4D38-98CE-BA5FD5AD1D89}" type="datetime1">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128F4C-2BC6-480F-8619-6ED893AC6972}" type="datetime1">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C8F27F-F7DB-4C4E-ACA5-F919FE505E0C}" type="datetime1">
              <a:rPr lang="en-US" smtClean="0"/>
              <a:t>12/28/2024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10000D-9DD4-448F-B692-5B108315C1DF}" type="datetime1">
              <a:rPr lang="en-US" smtClean="0"/>
              <a:t>12/28/2024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B26F6299-AE3A-A6F4-9E61-DB527FFFBB5E}"/>
              </a:ext>
            </a:extLst>
          </p:cNvPr>
          <p:cNvGrpSpPr/>
          <p:nvPr userDrawn="1"/>
        </p:nvGrpSpPr>
        <p:grpSpPr>
          <a:xfrm>
            <a:off x="16217858" y="0"/>
            <a:ext cx="1191166" cy="1257300"/>
            <a:chOff x="-22287" y="-2"/>
            <a:chExt cx="2083482" cy="2230969"/>
          </a:xfrm>
        </p:grpSpPr>
        <p:grpSp>
          <p:nvGrpSpPr>
            <p:cNvPr id="6" name="Group 9">
              <a:extLst>
                <a:ext uri="{FF2B5EF4-FFF2-40B4-BE49-F238E27FC236}">
                  <a16:creationId xmlns:a16="http://schemas.microsoft.com/office/drawing/2014/main" id="{46DC616F-634C-6566-4FD5-A5AE977939F7}"/>
                </a:ext>
              </a:extLst>
            </p:cNvPr>
            <p:cNvGrpSpPr/>
            <p:nvPr/>
          </p:nvGrpSpPr>
          <p:grpSpPr>
            <a:xfrm>
              <a:off x="75599" y="0"/>
              <a:ext cx="1932284" cy="2230967"/>
              <a:chOff x="0" y="0"/>
              <a:chExt cx="703982" cy="812800"/>
            </a:xfrm>
          </p:grpSpPr>
          <p:sp>
            <p:nvSpPr>
              <p:cNvPr id="8" name="Freeform 10">
                <a:extLst>
                  <a:ext uri="{FF2B5EF4-FFF2-40B4-BE49-F238E27FC236}">
                    <a16:creationId xmlns:a16="http://schemas.microsoft.com/office/drawing/2014/main" id="{55D3B723-3302-0B3E-CC7D-E3C9891E7900}"/>
                  </a:ext>
                </a:extLst>
              </p:cNvPr>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id="9" name="TextBox 11">
                <a:extLst>
                  <a:ext uri="{FF2B5EF4-FFF2-40B4-BE49-F238E27FC236}">
                    <a16:creationId xmlns:a16="http://schemas.microsoft.com/office/drawing/2014/main" id="{C9C54006-499D-0282-3553-1CDEECCCC6EB}"/>
                  </a:ext>
                </a:extLst>
              </p:cNvPr>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id="{FE846DF8-A7BD-22F2-891C-9302409569F9}"/>
                </a:ext>
              </a:extLst>
            </p:cNvPr>
            <p:cNvSpPr txBox="1"/>
            <p:nvPr/>
          </p:nvSpPr>
          <p:spPr>
            <a:xfrm>
              <a:off x="-22287" y="-2"/>
              <a:ext cx="2083482" cy="1658735"/>
            </a:xfrm>
            <a:prstGeom prst="rect">
              <a:avLst/>
            </a:prstGeom>
          </p:spPr>
          <p:txBody>
            <a:bodyPr lIns="0" tIns="0" rIns="0" bIns="0" rtlCol="0" anchor="t">
              <a:spAutoFit/>
            </a:bodyPr>
            <a:lstStyle/>
            <a:p>
              <a:pPr algn="ctr">
                <a:lnSpc>
                  <a:spcPts val="7805"/>
                </a:lnSpc>
              </a:pPr>
              <a:endParaRPr lang="en-US" sz="5575" b="1" dirty="0">
                <a:solidFill>
                  <a:srgbClr val="000000"/>
                </a:solidFill>
                <a:latin typeface="Open Sans Bold"/>
                <a:ea typeface="Open Sans Bold"/>
                <a:cs typeface="Open Sans Bold"/>
                <a:sym typeface="Open Sans Bold"/>
              </a:endParaRPr>
            </a:p>
          </p:txBody>
        </p:sp>
      </p:grpSp>
      <p:sp>
        <p:nvSpPr>
          <p:cNvPr id="11" name="Freeform 13">
            <a:extLst>
              <a:ext uri="{FF2B5EF4-FFF2-40B4-BE49-F238E27FC236}">
                <a16:creationId xmlns:a16="http://schemas.microsoft.com/office/drawing/2014/main" id="{9A1FF2AB-352D-8453-7559-C96D63530120}"/>
              </a:ext>
            </a:extLst>
          </p:cNvPr>
          <p:cNvSpPr/>
          <p:nvPr userDrawn="1"/>
        </p:nvSpPr>
        <p:spPr>
          <a:xfrm rot="10800000">
            <a:off x="16217858" y="7968613"/>
            <a:ext cx="6427928" cy="1724979"/>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up 12">
            <a:extLst>
              <a:ext uri="{FF2B5EF4-FFF2-40B4-BE49-F238E27FC236}">
                <a16:creationId xmlns:a16="http://schemas.microsoft.com/office/drawing/2014/main" id="{C6527D17-299D-9209-4298-9C8F6D944EAA}"/>
              </a:ext>
            </a:extLst>
          </p:cNvPr>
          <p:cNvGrpSpPr/>
          <p:nvPr userDrawn="1"/>
        </p:nvGrpSpPr>
        <p:grpSpPr>
          <a:xfrm>
            <a:off x="-284496" y="9563100"/>
            <a:ext cx="18796032" cy="464820"/>
            <a:chOff x="-260599" y="8800282"/>
            <a:chExt cx="18796032" cy="464820"/>
          </a:xfrm>
        </p:grpSpPr>
        <p:sp>
          <p:nvSpPr>
            <p:cNvPr id="14" name="TextBox 3">
              <a:extLst>
                <a:ext uri="{FF2B5EF4-FFF2-40B4-BE49-F238E27FC236}">
                  <a16:creationId xmlns:a16="http://schemas.microsoft.com/office/drawing/2014/main" id="{42F96EEE-44B3-EF60-1E22-9114569B900D}"/>
                </a:ext>
              </a:extLst>
            </p:cNvPr>
            <p:cNvSpPr txBox="1"/>
            <p:nvPr userDrawn="1"/>
          </p:nvSpPr>
          <p:spPr>
            <a:xfrm>
              <a:off x="5702946" y="8800282"/>
              <a:ext cx="6882108" cy="464820"/>
            </a:xfrm>
            <a:prstGeom prst="rect">
              <a:avLst/>
            </a:prstGeom>
          </p:spPr>
          <p:txBody>
            <a:bodyPr lIns="0" tIns="0" rIns="0" bIns="0" rtlCol="0" anchor="t">
              <a:spAutoFit/>
            </a:bodyPr>
            <a:lstStyle/>
            <a:p>
              <a:pPr algn="ctr">
                <a:lnSpc>
                  <a:spcPts val="3779"/>
                </a:lnSpc>
              </a:pPr>
              <a:r>
                <a:rPr lang="tr-TR" sz="2700" dirty="0">
                  <a:solidFill>
                    <a:srgbClr val="000000"/>
                  </a:solidFill>
                  <a:latin typeface="Alatsi"/>
                  <a:ea typeface="Alatsi"/>
                  <a:cs typeface="Alatsi"/>
                  <a:sym typeface="Alatsi"/>
                </a:rPr>
                <a:t>KTÜ Aile Hekimliği</a:t>
              </a:r>
              <a:r>
                <a:rPr lang="en-US" sz="2700" dirty="0">
                  <a:solidFill>
                    <a:srgbClr val="000000"/>
                  </a:solidFill>
                  <a:latin typeface="Alatsi"/>
                  <a:ea typeface="Alatsi"/>
                  <a:cs typeface="Alatsi"/>
                  <a:sym typeface="Alatsi"/>
                </a:rPr>
                <a:t>| 2024</a:t>
              </a:r>
            </a:p>
          </p:txBody>
        </p:sp>
        <p:sp>
          <p:nvSpPr>
            <p:cNvPr id="15" name="AutoShape 16">
              <a:extLst>
                <a:ext uri="{FF2B5EF4-FFF2-40B4-BE49-F238E27FC236}">
                  <a16:creationId xmlns:a16="http://schemas.microsoft.com/office/drawing/2014/main" id="{AF77A55E-5616-0F39-5B6E-C0051E75C4ED}"/>
                </a:ext>
              </a:extLst>
            </p:cNvPr>
            <p:cNvSpPr/>
            <p:nvPr userDrawn="1"/>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6" name="AutoShape 17">
              <a:extLst>
                <a:ext uri="{FF2B5EF4-FFF2-40B4-BE49-F238E27FC236}">
                  <a16:creationId xmlns:a16="http://schemas.microsoft.com/office/drawing/2014/main" id="{909AABE2-9A25-FBD1-AE6E-3C3972B14522}"/>
                </a:ext>
              </a:extLst>
            </p:cNvPr>
            <p:cNvSpPr/>
            <p:nvPr userDrawn="1"/>
          </p:nvSpPr>
          <p:spPr>
            <a:xfrm>
              <a:off x="11430169" y="9061267"/>
              <a:ext cx="7105264" cy="19050"/>
            </a:xfrm>
            <a:prstGeom prst="line">
              <a:avLst/>
            </a:prstGeom>
            <a:ln w="114300" cap="flat">
              <a:solidFill>
                <a:srgbClr val="9FC3D0"/>
              </a:solidFill>
              <a:prstDash val="solid"/>
              <a:headEnd type="none" w="sm" len="sm"/>
              <a:tailEnd type="none" w="sm" len="sm"/>
            </a:ln>
          </p:spPr>
        </p:sp>
      </p:grpSp>
      <p:sp>
        <p:nvSpPr>
          <p:cNvPr id="17" name="Title 1">
            <a:extLst>
              <a:ext uri="{FF2B5EF4-FFF2-40B4-BE49-F238E27FC236}">
                <a16:creationId xmlns:a16="http://schemas.microsoft.com/office/drawing/2014/main" id="{2C550D31-5914-0C3B-B356-4154FFBAD28C}"/>
              </a:ext>
            </a:extLst>
          </p:cNvPr>
          <p:cNvSpPr>
            <a:spLocks noGrp="1"/>
          </p:cNvSpPr>
          <p:nvPr>
            <p:ph type="ctrTitle"/>
          </p:nvPr>
        </p:nvSpPr>
        <p:spPr>
          <a:xfrm>
            <a:off x="5224462" y="158115"/>
            <a:ext cx="7772400" cy="1257299"/>
          </a:xfrm>
        </p:spPr>
        <p:txBody>
          <a:bodyPr>
            <a:noAutofit/>
          </a:bodyPr>
          <a:lstStyle>
            <a:lvl1pPr>
              <a:defRPr sz="5400"/>
            </a:lvl1pPr>
          </a:lstStyle>
          <a:p>
            <a:r>
              <a:rPr lang="en-US" dirty="0"/>
              <a:t>Click to edit Master title style</a:t>
            </a:r>
          </a:p>
        </p:txBody>
      </p:sp>
      <p:sp>
        <p:nvSpPr>
          <p:cNvPr id="19" name="Freeform 13">
            <a:extLst>
              <a:ext uri="{FF2B5EF4-FFF2-40B4-BE49-F238E27FC236}">
                <a16:creationId xmlns:a16="http://schemas.microsoft.com/office/drawing/2014/main" id="{A09FB1B3-1DB0-F0E9-097A-3D42DA6FFF87}"/>
              </a:ext>
            </a:extLst>
          </p:cNvPr>
          <p:cNvSpPr/>
          <p:nvPr userDrawn="1"/>
        </p:nvSpPr>
        <p:spPr>
          <a:xfrm>
            <a:off x="-2334988" y="158115"/>
            <a:ext cx="6427928" cy="1467387"/>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Content Placeholder 2">
            <a:extLst>
              <a:ext uri="{FF2B5EF4-FFF2-40B4-BE49-F238E27FC236}">
                <a16:creationId xmlns:a16="http://schemas.microsoft.com/office/drawing/2014/main" id="{BEF21641-495D-2D87-BA0F-CCF3EA4A46ED}"/>
              </a:ext>
            </a:extLst>
          </p:cNvPr>
          <p:cNvSpPr>
            <a:spLocks noGrp="1"/>
          </p:cNvSpPr>
          <p:nvPr>
            <p:ph idx="1"/>
          </p:nvPr>
        </p:nvSpPr>
        <p:spPr>
          <a:xfrm>
            <a:off x="1295400" y="2276473"/>
            <a:ext cx="11734800" cy="7082792"/>
          </a:xfrm>
        </p:spPr>
        <p:txBody>
          <a:bodyPr>
            <a:normAutofit/>
          </a:bodyPr>
          <a:lstStyle>
            <a:lvl1pPr>
              <a:defRPr sz="3000"/>
            </a:lvl1pPr>
            <a:lvl2pPr>
              <a:defRPr sz="3000"/>
            </a:lvl2pPr>
            <a:lvl3pPr>
              <a:defRPr sz="3000"/>
            </a:lvl3pPr>
            <a:lvl4pPr>
              <a:defRPr sz="3000"/>
            </a:lvl4pPr>
            <a:lvl5pPr>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Metin Yer Tutucusu 2">
            <a:extLst>
              <a:ext uri="{FF2B5EF4-FFF2-40B4-BE49-F238E27FC236}">
                <a16:creationId xmlns:a16="http://schemas.microsoft.com/office/drawing/2014/main" id="{F34223FB-285B-7A24-C180-5F40FAB0686C}"/>
              </a:ext>
            </a:extLst>
          </p:cNvPr>
          <p:cNvSpPr>
            <a:spLocks noGrp="1"/>
          </p:cNvSpPr>
          <p:nvPr>
            <p:ph type="body" sz="quarter" idx="10" hasCustomPrompt="1"/>
          </p:nvPr>
        </p:nvSpPr>
        <p:spPr>
          <a:xfrm>
            <a:off x="16508641" y="55721"/>
            <a:ext cx="609600" cy="776288"/>
          </a:xfrm>
        </p:spPr>
        <p:txBody>
          <a:bodyPr>
            <a:noAutofit/>
          </a:bodyPr>
          <a:lstStyle>
            <a:lvl1pPr marL="0" indent="0" algn="ctr">
              <a:buNone/>
              <a:defRPr sz="4400" b="1"/>
            </a:lvl1pPr>
          </a:lstStyle>
          <a:p>
            <a:pPr lvl="0"/>
            <a:r>
              <a:rPr lang="tr-TR" dirty="0"/>
              <a:t>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618D21-BE3D-45C6-B23E-E8721F14ADBA}" type="datetime1">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BBFFB-6477-4E43-94FD-48D125B52E4A}" type="datetime1">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E3F88-9E02-4165-84F1-B8D9B6A16776}" type="datetime1">
              <a:rPr lang="en-US" smtClean="0"/>
              <a:t>12/28/2024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DC669F6-B437-8C93-A9BA-659D44EA415E}"/>
              </a:ext>
            </a:extLst>
          </p:cNvPr>
          <p:cNvGrpSpPr/>
          <p:nvPr/>
        </p:nvGrpSpPr>
        <p:grpSpPr>
          <a:xfrm>
            <a:off x="-31071" y="0"/>
            <a:ext cx="4239083" cy="10287000"/>
            <a:chOff x="0" y="0"/>
            <a:chExt cx="5652111" cy="13716000"/>
          </a:xfrm>
        </p:grpSpPr>
        <p:grpSp>
          <p:nvGrpSpPr>
            <p:cNvPr id="8" name="Group 3">
              <a:extLst>
                <a:ext uri="{FF2B5EF4-FFF2-40B4-BE49-F238E27FC236}">
                  <a16:creationId xmlns:a16="http://schemas.microsoft.com/office/drawing/2014/main" id="{C25E6B34-0B97-82EA-AE98-B3F1B5C47F34}"/>
                </a:ext>
              </a:extLst>
            </p:cNvPr>
            <p:cNvGrpSpPr/>
            <p:nvPr/>
          </p:nvGrpSpPr>
          <p:grpSpPr>
            <a:xfrm>
              <a:off x="2826056" y="0"/>
              <a:ext cx="2826056" cy="13716000"/>
              <a:chOff x="0" y="0"/>
              <a:chExt cx="558233" cy="2709333"/>
            </a:xfrm>
          </p:grpSpPr>
          <p:sp>
            <p:nvSpPr>
              <p:cNvPr id="15" name="Freeform 4">
                <a:extLst>
                  <a:ext uri="{FF2B5EF4-FFF2-40B4-BE49-F238E27FC236}">
                    <a16:creationId xmlns:a16="http://schemas.microsoft.com/office/drawing/2014/main" id="{B7C9A3FA-FA55-6875-0E5C-91DC26A6A8BE}"/>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E0D9"/>
              </a:solidFill>
            </p:spPr>
          </p:sp>
          <p:sp>
            <p:nvSpPr>
              <p:cNvPr id="16" name="TextBox 5">
                <a:extLst>
                  <a:ext uri="{FF2B5EF4-FFF2-40B4-BE49-F238E27FC236}">
                    <a16:creationId xmlns:a16="http://schemas.microsoft.com/office/drawing/2014/main" id="{C30CCCC1-4DA9-0049-0F4C-C5633480FD71}"/>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9" name="Group 6">
              <a:extLst>
                <a:ext uri="{FF2B5EF4-FFF2-40B4-BE49-F238E27FC236}">
                  <a16:creationId xmlns:a16="http://schemas.microsoft.com/office/drawing/2014/main" id="{A1366CE9-92A1-CB18-A8F8-28C240971B37}"/>
                </a:ext>
              </a:extLst>
            </p:cNvPr>
            <p:cNvGrpSpPr/>
            <p:nvPr/>
          </p:nvGrpSpPr>
          <p:grpSpPr>
            <a:xfrm>
              <a:off x="1413028" y="0"/>
              <a:ext cx="2826056" cy="13716000"/>
              <a:chOff x="0" y="0"/>
              <a:chExt cx="558233" cy="2709333"/>
            </a:xfrm>
          </p:grpSpPr>
          <p:sp>
            <p:nvSpPr>
              <p:cNvPr id="13" name="Freeform 7">
                <a:extLst>
                  <a:ext uri="{FF2B5EF4-FFF2-40B4-BE49-F238E27FC236}">
                    <a16:creationId xmlns:a16="http://schemas.microsoft.com/office/drawing/2014/main" id="{8E848396-4271-3333-7408-A17F7CCD9811}"/>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9FC3D0"/>
              </a:solidFill>
            </p:spPr>
          </p:sp>
          <p:sp>
            <p:nvSpPr>
              <p:cNvPr id="14" name="TextBox 8">
                <a:extLst>
                  <a:ext uri="{FF2B5EF4-FFF2-40B4-BE49-F238E27FC236}">
                    <a16:creationId xmlns:a16="http://schemas.microsoft.com/office/drawing/2014/main" id="{3D9FEFC9-0364-6725-FBEB-06E395A791CA}"/>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10" name="Group 9">
              <a:extLst>
                <a:ext uri="{FF2B5EF4-FFF2-40B4-BE49-F238E27FC236}">
                  <a16:creationId xmlns:a16="http://schemas.microsoft.com/office/drawing/2014/main" id="{754582EF-BB35-99B4-BDB9-8B17EE02DF83}"/>
                </a:ext>
              </a:extLst>
            </p:cNvPr>
            <p:cNvGrpSpPr/>
            <p:nvPr/>
          </p:nvGrpSpPr>
          <p:grpSpPr>
            <a:xfrm>
              <a:off x="0" y="0"/>
              <a:ext cx="2826056" cy="13716000"/>
              <a:chOff x="0" y="0"/>
              <a:chExt cx="558233" cy="2709333"/>
            </a:xfrm>
          </p:grpSpPr>
          <p:sp>
            <p:nvSpPr>
              <p:cNvPr id="11" name="Freeform 10">
                <a:extLst>
                  <a:ext uri="{FF2B5EF4-FFF2-40B4-BE49-F238E27FC236}">
                    <a16:creationId xmlns:a16="http://schemas.microsoft.com/office/drawing/2014/main" id="{F31548A4-0A0E-60A8-04BD-AD0AB05CE907}"/>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C7C6"/>
              </a:solidFill>
            </p:spPr>
          </p:sp>
          <p:sp>
            <p:nvSpPr>
              <p:cNvPr id="12" name="TextBox 11">
                <a:extLst>
                  <a:ext uri="{FF2B5EF4-FFF2-40B4-BE49-F238E27FC236}">
                    <a16:creationId xmlns:a16="http://schemas.microsoft.com/office/drawing/2014/main" id="{9D2D272C-093F-0D5D-63E9-6FC368EF7C97}"/>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sp>
        <p:nvSpPr>
          <p:cNvPr id="17" name="TextBox 12">
            <a:extLst>
              <a:ext uri="{FF2B5EF4-FFF2-40B4-BE49-F238E27FC236}">
                <a16:creationId xmlns:a16="http://schemas.microsoft.com/office/drawing/2014/main" id="{ED79D28C-56FC-213D-1B2D-E210C1C0231A}"/>
              </a:ext>
            </a:extLst>
          </p:cNvPr>
          <p:cNvSpPr txBox="1"/>
          <p:nvPr/>
        </p:nvSpPr>
        <p:spPr>
          <a:xfrm>
            <a:off x="4633952" y="2486139"/>
            <a:ext cx="12625348" cy="3530454"/>
          </a:xfrm>
          <a:prstGeom prst="rect">
            <a:avLst/>
          </a:prstGeom>
        </p:spPr>
        <p:txBody>
          <a:bodyPr wrap="square" lIns="0" tIns="0" rIns="0" bIns="0" rtlCol="0" anchor="t">
            <a:spAutoFit/>
          </a:bodyPr>
          <a:lstStyle/>
          <a:p>
            <a:pPr algn="ctr">
              <a:lnSpc>
                <a:spcPts val="14550"/>
              </a:lnSpc>
            </a:pPr>
            <a:r>
              <a:rPr lang="tr-TR" sz="7500" b="1" dirty="0">
                <a:solidFill>
                  <a:srgbClr val="000000"/>
                </a:solidFill>
                <a:latin typeface="+mj-lt"/>
                <a:ea typeface="Alatsi"/>
                <a:cs typeface="Alatsi"/>
                <a:sym typeface="Alatsi"/>
              </a:rPr>
              <a:t>ÇOCUKLUKLUK ÇAĞI </a:t>
            </a:r>
          </a:p>
          <a:p>
            <a:pPr algn="ctr">
              <a:lnSpc>
                <a:spcPts val="14550"/>
              </a:lnSpc>
            </a:pPr>
            <a:r>
              <a:rPr lang="tr-TR" sz="7500" b="1" dirty="0">
                <a:solidFill>
                  <a:srgbClr val="000000"/>
                </a:solidFill>
                <a:latin typeface="+mj-lt"/>
                <a:ea typeface="Alatsi"/>
                <a:cs typeface="Alatsi"/>
                <a:sym typeface="Alatsi"/>
              </a:rPr>
              <a:t>DÖKÜNTÜLÜ HASTALIKLAR</a:t>
            </a:r>
            <a:endParaRPr lang="en-US" sz="7500" b="1" dirty="0">
              <a:solidFill>
                <a:srgbClr val="000000"/>
              </a:solidFill>
              <a:latin typeface="+mj-lt"/>
              <a:ea typeface="Alatsi"/>
              <a:cs typeface="Alatsi"/>
              <a:sym typeface="Alatsi"/>
            </a:endParaRPr>
          </a:p>
        </p:txBody>
      </p:sp>
      <p:sp>
        <p:nvSpPr>
          <p:cNvPr id="18" name="TextBox 14">
            <a:extLst>
              <a:ext uri="{FF2B5EF4-FFF2-40B4-BE49-F238E27FC236}">
                <a16:creationId xmlns:a16="http://schemas.microsoft.com/office/drawing/2014/main" id="{7C7CC450-00B7-3A35-E42F-D9A36D0391F5}"/>
              </a:ext>
            </a:extLst>
          </p:cNvPr>
          <p:cNvSpPr txBox="1"/>
          <p:nvPr/>
        </p:nvSpPr>
        <p:spPr>
          <a:xfrm>
            <a:off x="4633952" y="6469533"/>
            <a:ext cx="12625348" cy="904863"/>
          </a:xfrm>
          <a:prstGeom prst="rect">
            <a:avLst/>
          </a:prstGeom>
        </p:spPr>
        <p:txBody>
          <a:bodyPr wrap="square" lIns="0" tIns="0" rIns="0" bIns="0" rtlCol="0" anchor="t">
            <a:spAutoFit/>
          </a:bodyPr>
          <a:lstStyle/>
          <a:p>
            <a:pPr algn="ctr">
              <a:lnSpc>
                <a:spcPts val="8029"/>
              </a:lnSpc>
            </a:pPr>
            <a:r>
              <a:rPr lang="tr-TR" sz="4000" dirty="0">
                <a:solidFill>
                  <a:srgbClr val="000000"/>
                </a:solidFill>
                <a:latin typeface="+mj-lt"/>
                <a:ea typeface="Alatsi"/>
                <a:cs typeface="Alatsi"/>
                <a:sym typeface="Alatsi"/>
              </a:rPr>
              <a:t>Dr. Mustafa Mert SAĞLAM</a:t>
            </a:r>
            <a:endParaRPr lang="en-US" sz="4000" dirty="0">
              <a:solidFill>
                <a:srgbClr val="000000"/>
              </a:solidFill>
              <a:latin typeface="+mj-lt"/>
              <a:ea typeface="Alatsi"/>
              <a:cs typeface="Alatsi"/>
              <a:sym typeface="Alatsi"/>
            </a:endParaRPr>
          </a:p>
        </p:txBody>
      </p:sp>
      <p:sp>
        <p:nvSpPr>
          <p:cNvPr id="19" name="TextBox 15">
            <a:extLst>
              <a:ext uri="{FF2B5EF4-FFF2-40B4-BE49-F238E27FC236}">
                <a16:creationId xmlns:a16="http://schemas.microsoft.com/office/drawing/2014/main" id="{2EDD0520-D68B-5C72-017A-D7444DC15070}"/>
              </a:ext>
            </a:extLst>
          </p:cNvPr>
          <p:cNvSpPr txBox="1"/>
          <p:nvPr/>
        </p:nvSpPr>
        <p:spPr>
          <a:xfrm>
            <a:off x="4633952" y="8049698"/>
            <a:ext cx="12625348" cy="533299"/>
          </a:xfrm>
          <a:prstGeom prst="rect">
            <a:avLst/>
          </a:prstGeom>
        </p:spPr>
        <p:txBody>
          <a:bodyPr wrap="square" lIns="0" tIns="0" rIns="0" bIns="0" rtlCol="0" anchor="t">
            <a:spAutoFit/>
          </a:bodyPr>
          <a:lstStyle/>
          <a:p>
            <a:pPr algn="ctr">
              <a:lnSpc>
                <a:spcPts val="4376"/>
              </a:lnSpc>
            </a:pPr>
            <a:r>
              <a:rPr lang="tr-TR" sz="3126" dirty="0">
                <a:solidFill>
                  <a:srgbClr val="000000"/>
                </a:solidFill>
                <a:latin typeface="+mj-lt"/>
                <a:ea typeface="Alatsi"/>
                <a:cs typeface="Alatsi"/>
                <a:sym typeface="Alatsi"/>
              </a:rPr>
              <a:t>KTÜ Aile Hekimliği</a:t>
            </a:r>
            <a:r>
              <a:rPr lang="en-US" sz="3126" dirty="0">
                <a:solidFill>
                  <a:srgbClr val="000000"/>
                </a:solidFill>
                <a:latin typeface="+mj-lt"/>
                <a:ea typeface="Alatsi"/>
                <a:cs typeface="Alatsi"/>
                <a:sym typeface="Alatsi"/>
              </a:rPr>
              <a:t>| </a:t>
            </a:r>
            <a:r>
              <a:rPr lang="tr-TR" sz="3126" dirty="0">
                <a:solidFill>
                  <a:srgbClr val="000000"/>
                </a:solidFill>
                <a:latin typeface="+mj-lt"/>
                <a:ea typeface="Alatsi"/>
                <a:cs typeface="Alatsi"/>
                <a:sym typeface="Alatsi"/>
              </a:rPr>
              <a:t>17 Aralık </a:t>
            </a:r>
            <a:r>
              <a:rPr lang="en-US" sz="3126" dirty="0">
                <a:solidFill>
                  <a:srgbClr val="000000"/>
                </a:solidFill>
                <a:latin typeface="+mj-lt"/>
                <a:ea typeface="Alatsi"/>
                <a:cs typeface="Alatsi"/>
                <a:sym typeface="Alatsi"/>
              </a:rPr>
              <a:t>2024</a:t>
            </a:r>
          </a:p>
        </p:txBody>
      </p:sp>
      <p:sp>
        <p:nvSpPr>
          <p:cNvPr id="2" name="Slayt Numarası Yer Tutucusu 1">
            <a:extLst>
              <a:ext uri="{FF2B5EF4-FFF2-40B4-BE49-F238E27FC236}">
                <a16:creationId xmlns:a16="http://schemas.microsoft.com/office/drawing/2014/main" id="{7F71B219-4F0B-8F73-D296-6CD8D02C9A68}"/>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11886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58E614C9-BC04-AA1B-4392-4E1B2AD5621F}"/>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pSp>
        <p:nvGrpSpPr>
          <p:cNvPr id="9" name="Group 3">
            <a:extLst>
              <a:ext uri="{FF2B5EF4-FFF2-40B4-BE49-F238E27FC236}">
                <a16:creationId xmlns:a16="http://schemas.microsoft.com/office/drawing/2014/main" id="{923F9B33-2768-62B4-E033-B46B01F0617F}"/>
              </a:ext>
            </a:extLst>
          </p:cNvPr>
          <p:cNvGrpSpPr/>
          <p:nvPr/>
        </p:nvGrpSpPr>
        <p:grpSpPr>
          <a:xfrm>
            <a:off x="1420063" y="3771900"/>
            <a:ext cx="6651535" cy="2465844"/>
            <a:chOff x="0" y="0"/>
            <a:chExt cx="8868713" cy="3287792"/>
          </a:xfrm>
        </p:grpSpPr>
        <p:grpSp>
          <p:nvGrpSpPr>
            <p:cNvPr id="10" name="Group 4">
              <a:extLst>
                <a:ext uri="{FF2B5EF4-FFF2-40B4-BE49-F238E27FC236}">
                  <a16:creationId xmlns:a16="http://schemas.microsoft.com/office/drawing/2014/main" id="{E603733A-2790-CDDB-23BB-074F077BF687}"/>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04AA3AEA-B869-4359-01A2-546C0129C03B}"/>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3F2781E9-E82D-6640-557F-B01F4F56B511}"/>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33334C4E-4C7F-44F2-28E5-C992B132A401}"/>
                </a:ext>
              </a:extLst>
            </p:cNvPr>
            <p:cNvSpPr txBox="1"/>
            <p:nvPr/>
          </p:nvSpPr>
          <p:spPr>
            <a:xfrm>
              <a:off x="1083236" y="851879"/>
              <a:ext cx="7735510" cy="1391151"/>
            </a:xfrm>
            <a:prstGeom prst="rect">
              <a:avLst/>
            </a:prstGeom>
          </p:spPr>
          <p:txBody>
            <a:bodyPr lIns="0" tIns="0" rIns="0" bIns="0" rtlCol="0" anchor="t">
              <a:spAutoFit/>
            </a:bodyPr>
            <a:lstStyle/>
            <a:p>
              <a:pPr algn="l">
                <a:lnSpc>
                  <a:spcPts val="4193"/>
                </a:lnSpc>
              </a:pPr>
              <a:r>
                <a:rPr lang="tr-TR" sz="2995" dirty="0">
                  <a:solidFill>
                    <a:srgbClr val="000000"/>
                  </a:solidFill>
                  <a:latin typeface="Alatsi"/>
                  <a:ea typeface="Alatsi"/>
                  <a:cs typeface="Alatsi"/>
                  <a:sym typeface="Alatsi"/>
                </a:rPr>
                <a:t>DÖKÜNTÜLERİN OLUŞMASINDA PATOFİZYOLOJİK MEKANİZMALAR</a:t>
              </a:r>
              <a:endParaRPr lang="en-US" sz="2995" dirty="0">
                <a:solidFill>
                  <a:srgbClr val="000000"/>
                </a:solidFill>
                <a:latin typeface="Alatsi"/>
                <a:ea typeface="Alatsi"/>
                <a:cs typeface="Alatsi"/>
                <a:sym typeface="Alatsi"/>
              </a:endParaRPr>
            </a:p>
          </p:txBody>
        </p:sp>
      </p:grpSp>
      <p:grpSp>
        <p:nvGrpSpPr>
          <p:cNvPr id="28" name="Grup 27">
            <a:extLst>
              <a:ext uri="{FF2B5EF4-FFF2-40B4-BE49-F238E27FC236}">
                <a16:creationId xmlns:a16="http://schemas.microsoft.com/office/drawing/2014/main" id="{2034B755-F3D9-F216-D508-2D424A793DF3}"/>
              </a:ext>
            </a:extLst>
          </p:cNvPr>
          <p:cNvGrpSpPr/>
          <p:nvPr/>
        </p:nvGrpSpPr>
        <p:grpSpPr>
          <a:xfrm>
            <a:off x="8305800" y="2071122"/>
            <a:ext cx="8796338" cy="5867400"/>
            <a:chOff x="9753600" y="2932934"/>
            <a:chExt cx="7362681" cy="4421131"/>
          </a:xfrm>
        </p:grpSpPr>
        <p:grpSp>
          <p:nvGrpSpPr>
            <p:cNvPr id="20" name="Group 4">
              <a:extLst>
                <a:ext uri="{FF2B5EF4-FFF2-40B4-BE49-F238E27FC236}">
                  <a16:creationId xmlns:a16="http://schemas.microsoft.com/office/drawing/2014/main" id="{27B30931-BD56-4E29-3FF0-3D82BFC541F8}"/>
                </a:ext>
              </a:extLst>
            </p:cNvPr>
            <p:cNvGrpSpPr/>
            <p:nvPr/>
          </p:nvGrpSpPr>
          <p:grpSpPr>
            <a:xfrm>
              <a:off x="9753600" y="2932934"/>
              <a:ext cx="7362681" cy="4421131"/>
              <a:chOff x="0" y="0"/>
              <a:chExt cx="1939142" cy="1164413"/>
            </a:xfrm>
          </p:grpSpPr>
          <p:sp>
            <p:nvSpPr>
              <p:cNvPr id="21" name="Freeform 5">
                <a:extLst>
                  <a:ext uri="{FF2B5EF4-FFF2-40B4-BE49-F238E27FC236}">
                    <a16:creationId xmlns:a16="http://schemas.microsoft.com/office/drawing/2014/main" id="{6D210B29-ABB0-7867-20B6-44EFC0E55EBE}"/>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2" name="TextBox 6">
                <a:extLst>
                  <a:ext uri="{FF2B5EF4-FFF2-40B4-BE49-F238E27FC236}">
                    <a16:creationId xmlns:a16="http://schemas.microsoft.com/office/drawing/2014/main" id="{907B7344-A3C0-0E8B-7AE1-A0CC32293B63}"/>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3" name="TextBox 7">
              <a:extLst>
                <a:ext uri="{FF2B5EF4-FFF2-40B4-BE49-F238E27FC236}">
                  <a16:creationId xmlns:a16="http://schemas.microsoft.com/office/drawing/2014/main" id="{B322B4BF-3392-3062-FEE8-30C14ED14806}"/>
                </a:ext>
              </a:extLst>
            </p:cNvPr>
            <p:cNvSpPr txBox="1"/>
            <p:nvPr/>
          </p:nvSpPr>
          <p:spPr>
            <a:xfrm>
              <a:off x="10128895" y="3032782"/>
              <a:ext cx="6671017" cy="4112429"/>
            </a:xfrm>
            <a:prstGeom prst="rect">
              <a:avLst/>
            </a:prstGeom>
          </p:spPr>
          <p:txBody>
            <a:bodyPr wrap="square" lIns="0" tIns="0" rIns="0" bIns="0" rtlCol="0" anchor="t">
              <a:spAutoFit/>
            </a:bodyPr>
            <a:lstStyle/>
            <a:p>
              <a:pPr algn="l">
                <a:lnSpc>
                  <a:spcPts val="4339"/>
                </a:lnSpc>
              </a:pPr>
              <a:r>
                <a:rPr lang="en-US" sz="2800" b="1" dirty="0" err="1">
                  <a:solidFill>
                    <a:srgbClr val="000000"/>
                  </a:solidFill>
                  <a:ea typeface="Alatsi"/>
                  <a:cs typeface="Alatsi"/>
                  <a:sym typeface="Alatsi"/>
                </a:rPr>
                <a:t>Virüsün</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Doğrudan</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Hücre</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Hasarı</a:t>
              </a:r>
              <a:endParaRPr lang="tr-TR" sz="2800" b="1"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Enfekte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virüs</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replikasyonu</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sırasında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sitopatik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etki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gösterir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morfolojisi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bozulur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ölümü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gerçekleşir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Örnek</a:t>
              </a:r>
              <a:r>
                <a:rPr lang="en-US" sz="2400" dirty="0">
                  <a:solidFill>
                    <a:srgbClr val="000000"/>
                  </a:solidFill>
                  <a:ea typeface="Alatsi"/>
                  <a:cs typeface="Alatsi"/>
                  <a:sym typeface="Alatsi"/>
                </a:rPr>
                <a:t>:</a:t>
              </a:r>
              <a:r>
                <a:rPr lang="tr-TR" sz="2400" dirty="0">
                  <a:solidFill>
                    <a:srgbClr val="000000"/>
                  </a:solidFill>
                  <a:ea typeface="Alatsi"/>
                  <a:cs typeface="Alatsi"/>
                  <a:sym typeface="Alatsi"/>
                </a:rPr>
                <a:t> </a:t>
              </a:r>
            </a:p>
            <a:p>
              <a:pPr marL="800100" lvl="1" indent="-342900">
                <a:lnSpc>
                  <a:spcPts val="4339"/>
                </a:lnSpc>
                <a:buFont typeface="Arial" panose="020B0604020202020204" pitchFamily="34" charset="0"/>
                <a:buChar char="•"/>
              </a:pPr>
              <a:r>
                <a:rPr lang="en-US" sz="2400" b="1" dirty="0" err="1">
                  <a:solidFill>
                    <a:srgbClr val="000000"/>
                  </a:solidFill>
                  <a:ea typeface="Alatsi"/>
                  <a:cs typeface="Alatsi"/>
                  <a:sym typeface="Alatsi"/>
                </a:rPr>
                <a:t>Suçiçeği</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Varisella</a:t>
              </a:r>
              <a:r>
                <a:rPr lang="en-US" sz="2400" b="1" dirty="0">
                  <a:solidFill>
                    <a:srgbClr val="000000"/>
                  </a:solidFill>
                  <a:ea typeface="Alatsi"/>
                  <a:cs typeface="Alatsi"/>
                  <a:sym typeface="Alatsi"/>
                </a:rPr>
                <a:t> Zoster Virus): </a:t>
              </a:r>
              <a:r>
                <a:rPr lang="en-US" sz="2400" dirty="0" err="1">
                  <a:solidFill>
                    <a:srgbClr val="000000"/>
                  </a:solidFill>
                  <a:ea typeface="Alatsi"/>
                  <a:cs typeface="Alatsi"/>
                  <a:sym typeface="Alatsi"/>
                </a:rPr>
                <a:t>Virüs</a:t>
              </a:r>
              <a:r>
                <a:rPr lang="en-US" sz="2400" dirty="0">
                  <a:solidFill>
                    <a:srgbClr val="000000"/>
                  </a:solidFill>
                  <a:ea typeface="Alatsi"/>
                  <a:cs typeface="Alatsi"/>
                  <a:sym typeface="Alatsi"/>
                </a:rPr>
                <a:t> epidermis </a:t>
              </a:r>
              <a:r>
                <a:rPr lang="en-US" sz="2400" dirty="0" err="1">
                  <a:solidFill>
                    <a:srgbClr val="000000"/>
                  </a:solidFill>
                  <a:ea typeface="Alatsi"/>
                  <a:cs typeface="Alatsi"/>
                  <a:sym typeface="Alatsi"/>
                </a:rPr>
                <a:t>hücrelerini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enfekte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eder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lizisine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veziküler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döküntülere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neden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800100" lvl="1" indent="-342900">
                <a:lnSpc>
                  <a:spcPts val="4339"/>
                </a:lnSpc>
                <a:buFont typeface="Arial" panose="020B0604020202020204" pitchFamily="34" charset="0"/>
                <a:buChar char="•"/>
              </a:pPr>
              <a:r>
                <a:rPr lang="en-US" sz="2400" b="1" dirty="0" err="1">
                  <a:solidFill>
                    <a:srgbClr val="000000"/>
                  </a:solidFill>
                  <a:ea typeface="Alatsi"/>
                  <a:cs typeface="Alatsi"/>
                  <a:sym typeface="Alatsi"/>
                </a:rPr>
                <a:t>Kızamıkçık</a:t>
              </a:r>
              <a:r>
                <a:rPr lang="en-US" sz="2400" b="1" dirty="0">
                  <a:solidFill>
                    <a:srgbClr val="000000"/>
                  </a:solidFill>
                  <a:ea typeface="Alatsi"/>
                  <a:cs typeface="Alatsi"/>
                  <a:sym typeface="Alatsi"/>
                </a:rPr>
                <a:t> (Rubella): </a:t>
              </a:r>
              <a:r>
                <a:rPr lang="en-US" sz="2400" dirty="0">
                  <a:solidFill>
                    <a:srgbClr val="000000"/>
                  </a:solidFill>
                  <a:ea typeface="Alatsi"/>
                  <a:cs typeface="Alatsi"/>
                  <a:sym typeface="Alatsi"/>
                </a:rPr>
                <a:t>Deri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mukoza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hücrelerinde</a:t>
              </a:r>
              <a:r>
                <a:rPr lang="en-US" sz="2400" dirty="0">
                  <a:solidFill>
                    <a:srgbClr val="000000"/>
                  </a:solidFill>
                  <a:ea typeface="Alatsi"/>
                  <a:cs typeface="Alatsi"/>
                  <a:sym typeface="Alatsi"/>
                </a:rPr>
                <a:t> minimal </a:t>
              </a:r>
              <a:r>
                <a:rPr lang="en-US" sz="2400" dirty="0" err="1">
                  <a:solidFill>
                    <a:srgbClr val="000000"/>
                  </a:solidFill>
                  <a:ea typeface="Alatsi"/>
                  <a:cs typeface="Alatsi"/>
                  <a:sym typeface="Alatsi"/>
                </a:rPr>
                <a:t>doğrudan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hasar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yaratırken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daha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çok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immün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yanıtla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gelişir</a:t>
              </a:r>
              <a:r>
                <a:rPr lang="en-US" sz="2400" dirty="0">
                  <a:solidFill>
                    <a:srgbClr val="000000"/>
                  </a:solidFill>
                  <a:ea typeface="Alatsi"/>
                  <a:cs typeface="Alatsi"/>
                  <a:sym typeface="Alatsi"/>
                </a:rPr>
                <a:t>.</a:t>
              </a:r>
            </a:p>
          </p:txBody>
        </p:sp>
        <p:sp>
          <p:nvSpPr>
            <p:cNvPr id="27" name="TextBox 17">
              <a:extLst>
                <a:ext uri="{FF2B5EF4-FFF2-40B4-BE49-F238E27FC236}">
                  <a16:creationId xmlns:a16="http://schemas.microsoft.com/office/drawing/2014/main" id="{7BB8670E-2B20-BCD2-7C96-7BEE9A8C2D3D}"/>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5" name="Metin Yer Tutucusu 4">
            <a:extLst>
              <a:ext uri="{FF2B5EF4-FFF2-40B4-BE49-F238E27FC236}">
                <a16:creationId xmlns:a16="http://schemas.microsoft.com/office/drawing/2014/main" id="{A9963525-6B90-E41C-A698-6BF8CF2F2299}"/>
              </a:ext>
            </a:extLst>
          </p:cNvPr>
          <p:cNvSpPr>
            <a:spLocks noGrp="1"/>
          </p:cNvSpPr>
          <p:nvPr>
            <p:ph type="body" sz="quarter" idx="10"/>
          </p:nvPr>
        </p:nvSpPr>
        <p:spPr>
          <a:xfrm>
            <a:off x="16383000" y="55721"/>
            <a:ext cx="838200" cy="776288"/>
          </a:xfrm>
        </p:spPr>
        <p:txBody>
          <a:bodyPr/>
          <a:lstStyle/>
          <a:p>
            <a:r>
              <a:rPr lang="tr-TR" dirty="0"/>
              <a:t>10</a:t>
            </a:r>
          </a:p>
        </p:txBody>
      </p:sp>
    </p:spTree>
    <p:extLst>
      <p:ext uri="{BB962C8B-B14F-4D97-AF65-F5344CB8AC3E}">
        <p14:creationId xmlns:p14="http://schemas.microsoft.com/office/powerpoint/2010/main" val="413178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15278-4A30-243A-AFF6-983A053B3603}"/>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57852151-56ED-FBA6-E326-0E10B7419E5A}"/>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pSp>
        <p:nvGrpSpPr>
          <p:cNvPr id="9" name="Group 3">
            <a:extLst>
              <a:ext uri="{FF2B5EF4-FFF2-40B4-BE49-F238E27FC236}">
                <a16:creationId xmlns:a16="http://schemas.microsoft.com/office/drawing/2014/main" id="{8C86B7DB-5D6C-8F3C-662C-79FAEFCF13E7}"/>
              </a:ext>
            </a:extLst>
          </p:cNvPr>
          <p:cNvGrpSpPr/>
          <p:nvPr/>
        </p:nvGrpSpPr>
        <p:grpSpPr>
          <a:xfrm>
            <a:off x="1420063" y="3771900"/>
            <a:ext cx="6651535" cy="2465844"/>
            <a:chOff x="0" y="0"/>
            <a:chExt cx="8868713" cy="3287792"/>
          </a:xfrm>
        </p:grpSpPr>
        <p:grpSp>
          <p:nvGrpSpPr>
            <p:cNvPr id="10" name="Group 4">
              <a:extLst>
                <a:ext uri="{FF2B5EF4-FFF2-40B4-BE49-F238E27FC236}">
                  <a16:creationId xmlns:a16="http://schemas.microsoft.com/office/drawing/2014/main" id="{85634FCC-D4D3-D58F-5CF1-FC3125A8CB7A}"/>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8248EBB8-408D-4EEB-F4C8-42D89A0C286A}"/>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CC244AF3-ED84-1928-8E6A-F6573BF6FDB1}"/>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028EEFC0-9ECF-A788-3FE4-CA4E51396C47}"/>
                </a:ext>
              </a:extLst>
            </p:cNvPr>
            <p:cNvSpPr txBox="1"/>
            <p:nvPr/>
          </p:nvSpPr>
          <p:spPr>
            <a:xfrm>
              <a:off x="1083236" y="851879"/>
              <a:ext cx="7735510" cy="1391151"/>
            </a:xfrm>
            <a:prstGeom prst="rect">
              <a:avLst/>
            </a:prstGeom>
          </p:spPr>
          <p:txBody>
            <a:bodyPr lIns="0" tIns="0" rIns="0" bIns="0" rtlCol="0" anchor="t">
              <a:spAutoFit/>
            </a:bodyPr>
            <a:lstStyle/>
            <a:p>
              <a:pPr algn="l">
                <a:lnSpc>
                  <a:spcPts val="4193"/>
                </a:lnSpc>
              </a:pPr>
              <a:r>
                <a:rPr lang="tr-TR" sz="2995" dirty="0">
                  <a:solidFill>
                    <a:srgbClr val="000000"/>
                  </a:solidFill>
                  <a:latin typeface="Alatsi"/>
                  <a:ea typeface="Alatsi"/>
                  <a:cs typeface="Alatsi"/>
                  <a:sym typeface="Alatsi"/>
                </a:rPr>
                <a:t>DÖKÜNTÜLERİN OLUŞMASINDA PATOFİZYOLOJİK MEKANİZMALAR</a:t>
              </a:r>
              <a:endParaRPr lang="en-US" sz="2995" dirty="0">
                <a:solidFill>
                  <a:srgbClr val="000000"/>
                </a:solidFill>
                <a:latin typeface="Alatsi"/>
                <a:ea typeface="Alatsi"/>
                <a:cs typeface="Alatsi"/>
                <a:sym typeface="Alatsi"/>
              </a:endParaRPr>
            </a:p>
          </p:txBody>
        </p:sp>
      </p:grpSp>
      <p:grpSp>
        <p:nvGrpSpPr>
          <p:cNvPr id="28" name="Grup 27">
            <a:extLst>
              <a:ext uri="{FF2B5EF4-FFF2-40B4-BE49-F238E27FC236}">
                <a16:creationId xmlns:a16="http://schemas.microsoft.com/office/drawing/2014/main" id="{49F5AEB3-3AED-19AC-6500-9C735E0A4BC6}"/>
              </a:ext>
            </a:extLst>
          </p:cNvPr>
          <p:cNvGrpSpPr/>
          <p:nvPr/>
        </p:nvGrpSpPr>
        <p:grpSpPr>
          <a:xfrm>
            <a:off x="8305800" y="1568220"/>
            <a:ext cx="9220200" cy="7150560"/>
            <a:chOff x="9753600" y="2788273"/>
            <a:chExt cx="7362681" cy="5388002"/>
          </a:xfrm>
        </p:grpSpPr>
        <p:grpSp>
          <p:nvGrpSpPr>
            <p:cNvPr id="20" name="Group 4">
              <a:extLst>
                <a:ext uri="{FF2B5EF4-FFF2-40B4-BE49-F238E27FC236}">
                  <a16:creationId xmlns:a16="http://schemas.microsoft.com/office/drawing/2014/main" id="{C036926D-29B0-EC7E-810C-4A48EBF511A8}"/>
                </a:ext>
              </a:extLst>
            </p:cNvPr>
            <p:cNvGrpSpPr/>
            <p:nvPr/>
          </p:nvGrpSpPr>
          <p:grpSpPr>
            <a:xfrm>
              <a:off x="9753600" y="2788273"/>
              <a:ext cx="7362681" cy="5388002"/>
              <a:chOff x="0" y="-38100"/>
              <a:chExt cx="1939142" cy="1419062"/>
            </a:xfrm>
          </p:grpSpPr>
          <p:sp>
            <p:nvSpPr>
              <p:cNvPr id="21" name="Freeform 5">
                <a:extLst>
                  <a:ext uri="{FF2B5EF4-FFF2-40B4-BE49-F238E27FC236}">
                    <a16:creationId xmlns:a16="http://schemas.microsoft.com/office/drawing/2014/main" id="{A1EEDE3A-A2B8-664D-6773-138B88B68C7B}"/>
                  </a:ext>
                </a:extLst>
              </p:cNvPr>
              <p:cNvSpPr/>
              <p:nvPr/>
            </p:nvSpPr>
            <p:spPr>
              <a:xfrm>
                <a:off x="0" y="0"/>
                <a:ext cx="1939142" cy="1380962"/>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2" name="TextBox 6">
                <a:extLst>
                  <a:ext uri="{FF2B5EF4-FFF2-40B4-BE49-F238E27FC236}">
                    <a16:creationId xmlns:a16="http://schemas.microsoft.com/office/drawing/2014/main" id="{14CC20BD-F580-C2D4-E77E-94E99E5C79BA}"/>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3" name="TextBox 7">
              <a:extLst>
                <a:ext uri="{FF2B5EF4-FFF2-40B4-BE49-F238E27FC236}">
                  <a16:creationId xmlns:a16="http://schemas.microsoft.com/office/drawing/2014/main" id="{888040F6-E50D-A9F6-8799-73655A7E4368}"/>
                </a:ext>
              </a:extLst>
            </p:cNvPr>
            <p:cNvSpPr txBox="1"/>
            <p:nvPr/>
          </p:nvSpPr>
          <p:spPr>
            <a:xfrm>
              <a:off x="10128895" y="3032782"/>
              <a:ext cx="6671017" cy="4943447"/>
            </a:xfrm>
            <a:prstGeom prst="rect">
              <a:avLst/>
            </a:prstGeom>
          </p:spPr>
          <p:txBody>
            <a:bodyPr wrap="square" lIns="0" tIns="0" rIns="0" bIns="0" rtlCol="0" anchor="t">
              <a:spAutoFit/>
            </a:bodyPr>
            <a:lstStyle/>
            <a:p>
              <a:pPr algn="l">
                <a:lnSpc>
                  <a:spcPts val="4339"/>
                </a:lnSpc>
              </a:pPr>
              <a:r>
                <a:rPr lang="en-US" sz="2400" b="1" dirty="0" err="1">
                  <a:solidFill>
                    <a:srgbClr val="000000"/>
                  </a:solidFill>
                  <a:ea typeface="Alatsi"/>
                  <a:cs typeface="Alatsi"/>
                  <a:sym typeface="Alatsi"/>
                </a:rPr>
                <a:t>Bağışıklık</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Yanıtı</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ve</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İnflamasyon</a:t>
              </a:r>
              <a:endParaRPr lang="tr-TR" sz="2400" b="1" dirty="0">
                <a:solidFill>
                  <a:srgbClr val="000000"/>
                </a:solidFill>
                <a:ea typeface="Alatsi"/>
                <a:cs typeface="Alatsi"/>
                <a:sym typeface="Alatsi"/>
              </a:endParaRPr>
            </a:p>
            <a:p>
              <a:pPr algn="l">
                <a:lnSpc>
                  <a:spcPts val="4339"/>
                </a:lnSpc>
              </a:pPr>
              <a:r>
                <a:rPr lang="en-US" sz="2400" dirty="0">
                  <a:solidFill>
                    <a:srgbClr val="000000"/>
                  </a:solidFill>
                  <a:ea typeface="Alatsi"/>
                  <a:cs typeface="Alatsi"/>
                  <a:sym typeface="Alatsi"/>
                </a:rPr>
                <a:t>Viral </a:t>
              </a:r>
              <a:r>
                <a:rPr lang="en-US" sz="2400" dirty="0" err="1">
                  <a:solidFill>
                    <a:srgbClr val="000000"/>
                  </a:solidFill>
                  <a:ea typeface="Alatsi"/>
                  <a:cs typeface="Alatsi"/>
                  <a:sym typeface="Alatsi"/>
                </a:rPr>
                <a:t>enfeksiyonlar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vücudun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bağışıklık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sistemini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aktive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ederek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gelişimine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katkı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sağlar</a:t>
              </a:r>
              <a:r>
                <a:rPr lang="en-US" sz="2400" dirty="0">
                  <a:solidFill>
                    <a:srgbClr val="000000"/>
                  </a:solidFill>
                  <a:ea typeface="Alatsi"/>
                  <a:cs typeface="Alatsi"/>
                  <a:sym typeface="Alatsi"/>
                </a:rPr>
                <a:t>. </a:t>
              </a:r>
              <a:endParaRPr lang="tr-TR" sz="2400" dirty="0">
                <a:solidFill>
                  <a:srgbClr val="000000"/>
                </a:solidFill>
                <a:ea typeface="Alatsi"/>
                <a:cs typeface="Alatsi"/>
                <a:sym typeface="Alatsi"/>
              </a:endParaRPr>
            </a:p>
            <a:p>
              <a:pPr algn="l">
                <a:lnSpc>
                  <a:spcPts val="4339"/>
                </a:lnSpc>
              </a:pPr>
              <a:r>
                <a:rPr lang="en-US" sz="2400" dirty="0" err="1">
                  <a:solidFill>
                    <a:srgbClr val="000000"/>
                  </a:solidFill>
                  <a:ea typeface="Alatsi"/>
                  <a:cs typeface="Alatsi"/>
                  <a:sym typeface="Alatsi"/>
                </a:rPr>
                <a:t>Hücresel</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bağışıklık</a:t>
              </a:r>
              <a:r>
                <a:rPr lang="en-US" sz="2400" dirty="0">
                  <a:solidFill>
                    <a:srgbClr val="000000"/>
                  </a:solidFill>
                  <a:ea typeface="Alatsi"/>
                  <a:cs typeface="Alatsi"/>
                  <a:sym typeface="Alatsi"/>
                </a:rPr>
                <a:t>: T </a:t>
              </a:r>
              <a:r>
                <a:rPr lang="en-US" sz="2400" dirty="0" err="1">
                  <a:solidFill>
                    <a:srgbClr val="000000"/>
                  </a:solidFill>
                  <a:ea typeface="Alatsi"/>
                  <a:cs typeface="Alatsi"/>
                  <a:sym typeface="Alatsi"/>
                </a:rPr>
                <a:t>hücreleri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enfekte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hücreleri</a:t>
              </a:r>
              <a:r>
                <a:rPr lang="en-US" sz="2400" dirty="0">
                  <a:solidFill>
                    <a:srgbClr val="000000"/>
                  </a:solidFill>
                  <a:ea typeface="Alatsi"/>
                  <a:cs typeface="Alatsi"/>
                  <a:sym typeface="Alatsi"/>
                </a:rPr>
                <a:t> yok </a:t>
              </a:r>
              <a:r>
                <a:rPr lang="en-US" sz="2400" dirty="0" err="1">
                  <a:solidFill>
                    <a:srgbClr val="000000"/>
                  </a:solidFill>
                  <a:ea typeface="Alatsi"/>
                  <a:cs typeface="Alatsi"/>
                  <a:sym typeface="Alatsi"/>
                </a:rPr>
                <a:t>etmek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için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sitokinler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salgılar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ör</a:t>
              </a:r>
              <a:r>
                <a:rPr lang="en-US" sz="2400" dirty="0">
                  <a:solidFill>
                    <a:srgbClr val="000000"/>
                  </a:solidFill>
                  <a:ea typeface="Alatsi"/>
                  <a:cs typeface="Alatsi"/>
                  <a:sym typeface="Alatsi"/>
                </a:rPr>
                <a:t>., interferon-gamma, TNF-alfa). </a:t>
              </a:r>
              <a:endParaRPr lang="tr-TR" sz="2400" dirty="0">
                <a:solidFill>
                  <a:srgbClr val="000000"/>
                </a:solidFill>
                <a:ea typeface="Alatsi"/>
                <a:cs typeface="Alatsi"/>
                <a:sym typeface="Alatsi"/>
              </a:endParaRPr>
            </a:p>
            <a:p>
              <a:pPr algn="l">
                <a:lnSpc>
                  <a:spcPts val="4339"/>
                </a:lnSpc>
              </a:pPr>
              <a:r>
                <a:rPr lang="en-US" sz="2400" dirty="0">
                  <a:solidFill>
                    <a:srgbClr val="000000"/>
                  </a:solidFill>
                  <a:ea typeface="Alatsi"/>
                  <a:cs typeface="Alatsi"/>
                  <a:sym typeface="Alatsi"/>
                </a:rPr>
                <a:t>Bu </a:t>
              </a:r>
              <a:r>
                <a:rPr lang="en-US" sz="2400" dirty="0" err="1">
                  <a:solidFill>
                    <a:srgbClr val="000000"/>
                  </a:solidFill>
                  <a:ea typeface="Alatsi"/>
                  <a:cs typeface="Alatsi"/>
                  <a:sym typeface="Alatsi"/>
                </a:rPr>
                <a:t>sitokinler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inflamasyon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damar </a:t>
              </a:r>
              <a:r>
                <a:rPr lang="en-US" sz="2400" dirty="0" err="1">
                  <a:solidFill>
                    <a:srgbClr val="000000"/>
                  </a:solidFill>
                  <a:ea typeface="Alatsi"/>
                  <a:cs typeface="Alatsi"/>
                  <a:sym typeface="Alatsi"/>
                </a:rPr>
                <a:t>geçirgenliğini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artırır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algn="l">
                <a:lnSpc>
                  <a:spcPts val="4339"/>
                </a:lnSpc>
              </a:pPr>
              <a:r>
                <a:rPr lang="en-US" sz="2400" dirty="0">
                  <a:solidFill>
                    <a:srgbClr val="000000"/>
                  </a:solidFill>
                  <a:ea typeface="Alatsi"/>
                  <a:cs typeface="Alatsi"/>
                  <a:sym typeface="Alatsi"/>
                </a:rPr>
                <a:t>Humoral </a:t>
              </a:r>
              <a:r>
                <a:rPr lang="en-US" sz="2400" dirty="0" err="1">
                  <a:solidFill>
                    <a:srgbClr val="000000"/>
                  </a:solidFill>
                  <a:ea typeface="Alatsi"/>
                  <a:cs typeface="Alatsi"/>
                  <a:sym typeface="Alatsi"/>
                </a:rPr>
                <a:t>bağışıklık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Antikor-virüs</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kompleksleri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vasküler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inflamasyon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oluşumunu</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tetikleyebilir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b="1" dirty="0" err="1">
                  <a:solidFill>
                    <a:srgbClr val="000000"/>
                  </a:solidFill>
                  <a:ea typeface="Alatsi"/>
                  <a:cs typeface="Alatsi"/>
                  <a:sym typeface="Alatsi"/>
                </a:rPr>
                <a:t>Kızamık</a:t>
              </a:r>
              <a:r>
                <a:rPr lang="en-US" sz="2400" b="1" dirty="0">
                  <a:solidFill>
                    <a:srgbClr val="000000"/>
                  </a:solidFill>
                  <a:ea typeface="Alatsi"/>
                  <a:cs typeface="Alatsi"/>
                  <a:sym typeface="Alatsi"/>
                </a:rPr>
                <a:t>:</a:t>
              </a:r>
              <a:r>
                <a:rPr lang="en-US" sz="2400" dirty="0">
                  <a:solidFill>
                    <a:srgbClr val="000000"/>
                  </a:solidFill>
                  <a:ea typeface="Alatsi"/>
                  <a:cs typeface="Alatsi"/>
                  <a:sym typeface="Alatsi"/>
                </a:rPr>
                <a:t> T </a:t>
              </a:r>
              <a:r>
                <a:rPr lang="en-US" sz="2400" dirty="0" err="1">
                  <a:solidFill>
                    <a:srgbClr val="000000"/>
                  </a:solidFill>
                  <a:ea typeface="Alatsi"/>
                  <a:cs typeface="Alatsi"/>
                  <a:sym typeface="Alatsi"/>
                </a:rPr>
                <a:t>hücreleri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sitokinlerin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yoğun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inflamatuar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yanıtı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döküntünün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önemli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nedenidir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b="1" dirty="0">
                  <a:solidFill>
                    <a:srgbClr val="000000"/>
                  </a:solidFill>
                  <a:ea typeface="Alatsi"/>
                  <a:cs typeface="Alatsi"/>
                  <a:sym typeface="Alatsi"/>
                </a:rPr>
                <a:t>Kawasaki </a:t>
              </a:r>
              <a:r>
                <a:rPr lang="en-US" sz="2400" b="1" dirty="0" err="1">
                  <a:solidFill>
                    <a:srgbClr val="000000"/>
                  </a:solidFill>
                  <a:ea typeface="Alatsi"/>
                  <a:cs typeface="Alatsi"/>
                  <a:sym typeface="Alatsi"/>
                </a:rPr>
                <a:t>hastalığı</a:t>
              </a:r>
              <a:r>
                <a:rPr lang="en-US" sz="2400" b="1" dirty="0">
                  <a:solidFill>
                    <a:srgbClr val="000000"/>
                  </a:solidFill>
                  <a:ea typeface="Alatsi"/>
                  <a:cs typeface="Alatsi"/>
                  <a:sym typeface="Alatsi"/>
                </a:rPr>
                <a:t>: </a:t>
              </a:r>
              <a:r>
                <a:rPr lang="en-US" sz="2400" dirty="0" err="1">
                  <a:solidFill>
                    <a:srgbClr val="000000"/>
                  </a:solidFill>
                  <a:ea typeface="Alatsi"/>
                  <a:cs typeface="Alatsi"/>
                  <a:sym typeface="Alatsi"/>
                </a:rPr>
                <a:t>Bağışıklık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sisteminin</a:t>
              </a:r>
              <a:r>
                <a:rPr lang="en-US" sz="2400" dirty="0">
                  <a:solidFill>
                    <a:srgbClr val="000000"/>
                  </a:solidFill>
                  <a:ea typeface="Alatsi"/>
                  <a:cs typeface="Alatsi"/>
                  <a:sym typeface="Alatsi"/>
                </a:rPr>
                <a:t> anormal </a:t>
              </a:r>
              <a:r>
                <a:rPr lang="en-US" sz="2400" dirty="0" err="1">
                  <a:solidFill>
                    <a:srgbClr val="000000"/>
                  </a:solidFill>
                  <a:ea typeface="Alatsi"/>
                  <a:cs typeface="Alatsi"/>
                  <a:sym typeface="Alatsi"/>
                </a:rPr>
                <a:t>aktivasyonu</a:t>
              </a:r>
              <a:r>
                <a:rPr lang="en-US" sz="2400" dirty="0">
                  <a:solidFill>
                    <a:srgbClr val="000000"/>
                  </a:solidFill>
                  <a:ea typeface="Alatsi"/>
                  <a:cs typeface="Alatsi"/>
                  <a:sym typeface="Alatsi"/>
                </a:rPr>
                <a:t> damar </a:t>
              </a:r>
              <a:r>
                <a:rPr lang="en-US" sz="2400" dirty="0" err="1">
                  <a:solidFill>
                    <a:srgbClr val="000000"/>
                  </a:solidFill>
                  <a:ea typeface="Alatsi"/>
                  <a:cs typeface="Alatsi"/>
                  <a:sym typeface="Alatsi"/>
                </a:rPr>
                <a:t>duvarlarını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etkiler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oluşturur</a:t>
              </a:r>
              <a:r>
                <a:rPr lang="en-US" sz="2400" dirty="0">
                  <a:solidFill>
                    <a:srgbClr val="000000"/>
                  </a:solidFill>
                  <a:ea typeface="Alatsi"/>
                  <a:cs typeface="Alatsi"/>
                  <a:sym typeface="Alatsi"/>
                </a:rPr>
                <a:t>.</a:t>
              </a:r>
            </a:p>
          </p:txBody>
        </p:sp>
        <p:sp>
          <p:nvSpPr>
            <p:cNvPr id="27" name="TextBox 17">
              <a:extLst>
                <a:ext uri="{FF2B5EF4-FFF2-40B4-BE49-F238E27FC236}">
                  <a16:creationId xmlns:a16="http://schemas.microsoft.com/office/drawing/2014/main" id="{E3D5A231-7FE7-1A29-1802-23AB2EB72CCD}"/>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6" name="Metin Yer Tutucusu 4">
            <a:extLst>
              <a:ext uri="{FF2B5EF4-FFF2-40B4-BE49-F238E27FC236}">
                <a16:creationId xmlns:a16="http://schemas.microsoft.com/office/drawing/2014/main" id="{8441C229-AA61-59CA-1636-B96F8915BBBA}"/>
              </a:ext>
            </a:extLst>
          </p:cNvPr>
          <p:cNvSpPr>
            <a:spLocks noGrp="1"/>
          </p:cNvSpPr>
          <p:nvPr>
            <p:ph type="body" sz="quarter" idx="10"/>
          </p:nvPr>
        </p:nvSpPr>
        <p:spPr>
          <a:xfrm>
            <a:off x="16383000" y="55721"/>
            <a:ext cx="838200" cy="776288"/>
          </a:xfrm>
        </p:spPr>
        <p:txBody>
          <a:bodyPr/>
          <a:lstStyle/>
          <a:p>
            <a:r>
              <a:rPr lang="tr-TR" dirty="0"/>
              <a:t>11</a:t>
            </a:r>
          </a:p>
        </p:txBody>
      </p:sp>
    </p:spTree>
    <p:extLst>
      <p:ext uri="{BB962C8B-B14F-4D97-AF65-F5344CB8AC3E}">
        <p14:creationId xmlns:p14="http://schemas.microsoft.com/office/powerpoint/2010/main" val="855937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F7370-259E-39D4-2366-BB1CE21307E6}"/>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757D7045-87A9-1CE1-DE43-936FF605F220}"/>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pSp>
        <p:nvGrpSpPr>
          <p:cNvPr id="9" name="Group 3">
            <a:extLst>
              <a:ext uri="{FF2B5EF4-FFF2-40B4-BE49-F238E27FC236}">
                <a16:creationId xmlns:a16="http://schemas.microsoft.com/office/drawing/2014/main" id="{365980EF-4D20-D2BD-B8FD-40F97DEFF6A7}"/>
              </a:ext>
            </a:extLst>
          </p:cNvPr>
          <p:cNvGrpSpPr/>
          <p:nvPr/>
        </p:nvGrpSpPr>
        <p:grpSpPr>
          <a:xfrm>
            <a:off x="1420063" y="3771900"/>
            <a:ext cx="6651535" cy="2465844"/>
            <a:chOff x="0" y="0"/>
            <a:chExt cx="8868713" cy="3287792"/>
          </a:xfrm>
        </p:grpSpPr>
        <p:grpSp>
          <p:nvGrpSpPr>
            <p:cNvPr id="10" name="Group 4">
              <a:extLst>
                <a:ext uri="{FF2B5EF4-FFF2-40B4-BE49-F238E27FC236}">
                  <a16:creationId xmlns:a16="http://schemas.microsoft.com/office/drawing/2014/main" id="{4CDDC6E9-0A8E-0CF8-AED5-69A045AF2ABA}"/>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4EA9CAED-73AD-A948-AD13-FD2EECDCFA32}"/>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6B53DE8C-4FFA-9EDA-4F43-36DE4CC9F047}"/>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D964D6C8-06E9-E4D4-40F5-77D84CB6D080}"/>
                </a:ext>
              </a:extLst>
            </p:cNvPr>
            <p:cNvSpPr txBox="1"/>
            <p:nvPr/>
          </p:nvSpPr>
          <p:spPr>
            <a:xfrm>
              <a:off x="1083236" y="851879"/>
              <a:ext cx="7735510" cy="1391151"/>
            </a:xfrm>
            <a:prstGeom prst="rect">
              <a:avLst/>
            </a:prstGeom>
          </p:spPr>
          <p:txBody>
            <a:bodyPr lIns="0" tIns="0" rIns="0" bIns="0" rtlCol="0" anchor="t">
              <a:spAutoFit/>
            </a:bodyPr>
            <a:lstStyle/>
            <a:p>
              <a:pPr algn="l">
                <a:lnSpc>
                  <a:spcPts val="4193"/>
                </a:lnSpc>
              </a:pPr>
              <a:r>
                <a:rPr lang="tr-TR" sz="2995" dirty="0">
                  <a:solidFill>
                    <a:srgbClr val="000000"/>
                  </a:solidFill>
                  <a:latin typeface="Alatsi"/>
                  <a:ea typeface="Alatsi"/>
                  <a:cs typeface="Alatsi"/>
                  <a:sym typeface="Alatsi"/>
                </a:rPr>
                <a:t>DÖKÜNTÜLERİN OLUŞMASINDA PATOFİZYOLOJİK MEKANİZMALAR</a:t>
              </a:r>
              <a:endParaRPr lang="en-US" sz="2995" dirty="0">
                <a:solidFill>
                  <a:srgbClr val="000000"/>
                </a:solidFill>
                <a:latin typeface="Alatsi"/>
                <a:ea typeface="Alatsi"/>
                <a:cs typeface="Alatsi"/>
                <a:sym typeface="Alatsi"/>
              </a:endParaRPr>
            </a:p>
          </p:txBody>
        </p:sp>
      </p:grpSp>
      <p:grpSp>
        <p:nvGrpSpPr>
          <p:cNvPr id="28" name="Grup 27">
            <a:extLst>
              <a:ext uri="{FF2B5EF4-FFF2-40B4-BE49-F238E27FC236}">
                <a16:creationId xmlns:a16="http://schemas.microsoft.com/office/drawing/2014/main" id="{155FA66E-AB6C-C9CA-2039-5B4178DDB469}"/>
              </a:ext>
            </a:extLst>
          </p:cNvPr>
          <p:cNvGrpSpPr/>
          <p:nvPr/>
        </p:nvGrpSpPr>
        <p:grpSpPr>
          <a:xfrm>
            <a:off x="8305800" y="2071122"/>
            <a:ext cx="8796338" cy="5867400"/>
            <a:chOff x="9753600" y="2932934"/>
            <a:chExt cx="7362681" cy="4421131"/>
          </a:xfrm>
        </p:grpSpPr>
        <p:grpSp>
          <p:nvGrpSpPr>
            <p:cNvPr id="20" name="Group 4">
              <a:extLst>
                <a:ext uri="{FF2B5EF4-FFF2-40B4-BE49-F238E27FC236}">
                  <a16:creationId xmlns:a16="http://schemas.microsoft.com/office/drawing/2014/main" id="{2ED4337E-F88E-523B-D896-DEC4C8D9A3AC}"/>
                </a:ext>
              </a:extLst>
            </p:cNvPr>
            <p:cNvGrpSpPr/>
            <p:nvPr/>
          </p:nvGrpSpPr>
          <p:grpSpPr>
            <a:xfrm>
              <a:off x="9753600" y="2932934"/>
              <a:ext cx="7362681" cy="4421131"/>
              <a:chOff x="0" y="0"/>
              <a:chExt cx="1939142" cy="1164413"/>
            </a:xfrm>
          </p:grpSpPr>
          <p:sp>
            <p:nvSpPr>
              <p:cNvPr id="21" name="Freeform 5">
                <a:extLst>
                  <a:ext uri="{FF2B5EF4-FFF2-40B4-BE49-F238E27FC236}">
                    <a16:creationId xmlns:a16="http://schemas.microsoft.com/office/drawing/2014/main" id="{07CEF4BA-B633-E6D1-854B-56A97FF196DB}"/>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2" name="TextBox 6">
                <a:extLst>
                  <a:ext uri="{FF2B5EF4-FFF2-40B4-BE49-F238E27FC236}">
                    <a16:creationId xmlns:a16="http://schemas.microsoft.com/office/drawing/2014/main" id="{2D530871-0AB5-9639-880D-0A42D42BF17E}"/>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3" name="TextBox 7">
              <a:extLst>
                <a:ext uri="{FF2B5EF4-FFF2-40B4-BE49-F238E27FC236}">
                  <a16:creationId xmlns:a16="http://schemas.microsoft.com/office/drawing/2014/main" id="{9DEC3D95-2B85-DF66-07C0-576247B42625}"/>
                </a:ext>
              </a:extLst>
            </p:cNvPr>
            <p:cNvSpPr txBox="1"/>
            <p:nvPr/>
          </p:nvSpPr>
          <p:spPr>
            <a:xfrm>
              <a:off x="10128895" y="3032782"/>
              <a:ext cx="6671017" cy="3707113"/>
            </a:xfrm>
            <a:prstGeom prst="rect">
              <a:avLst/>
            </a:prstGeom>
          </p:spPr>
          <p:txBody>
            <a:bodyPr wrap="square" lIns="0" tIns="0" rIns="0" bIns="0" rtlCol="0" anchor="t">
              <a:spAutoFit/>
            </a:bodyPr>
            <a:lstStyle/>
            <a:p>
              <a:pPr algn="l">
                <a:lnSpc>
                  <a:spcPts val="4339"/>
                </a:lnSpc>
              </a:pPr>
              <a:r>
                <a:rPr lang="en-US" sz="2800" b="1" dirty="0">
                  <a:solidFill>
                    <a:srgbClr val="000000"/>
                  </a:solidFill>
                  <a:ea typeface="Alatsi"/>
                  <a:cs typeface="Alatsi"/>
                  <a:sym typeface="Alatsi"/>
                </a:rPr>
                <a:t>Damar </a:t>
              </a:r>
              <a:r>
                <a:rPr lang="en-US" sz="2800" b="1" dirty="0" err="1">
                  <a:solidFill>
                    <a:srgbClr val="000000"/>
                  </a:solidFill>
                  <a:ea typeface="Alatsi"/>
                  <a:cs typeface="Alatsi"/>
                  <a:sym typeface="Alatsi"/>
                </a:rPr>
                <a:t>Hasarı</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ve</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Artan</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Geçirgenlik</a:t>
              </a:r>
              <a:endParaRPr lang="tr-TR" sz="2800" b="1" dirty="0">
                <a:solidFill>
                  <a:srgbClr val="000000"/>
                </a:solidFill>
                <a:ea typeface="Alatsi"/>
                <a:cs typeface="Alatsi"/>
                <a:sym typeface="Alatsi"/>
              </a:endParaRPr>
            </a:p>
            <a:p>
              <a:pPr algn="l">
                <a:lnSpc>
                  <a:spcPts val="4339"/>
                </a:lnSpc>
              </a:pPr>
              <a:r>
                <a:rPr lang="en-US" sz="2800" dirty="0" err="1">
                  <a:solidFill>
                    <a:srgbClr val="000000"/>
                  </a:solidFill>
                  <a:ea typeface="Alatsi"/>
                  <a:cs typeface="Alatsi"/>
                  <a:sym typeface="Alatsi"/>
                </a:rPr>
                <a:t>Virüsler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endotelyal</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hücreleri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enfekte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ederek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veya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immün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mekanizmalarla</a:t>
              </a:r>
              <a:r>
                <a:rPr lang="en-US" sz="2800" dirty="0">
                  <a:solidFill>
                    <a:srgbClr val="000000"/>
                  </a:solidFill>
                  <a:ea typeface="Alatsi"/>
                  <a:cs typeface="Alatsi"/>
                  <a:sym typeface="Alatsi"/>
                </a:rPr>
                <a:t> damar </a:t>
              </a:r>
              <a:r>
                <a:rPr lang="en-US" sz="2800" dirty="0" err="1">
                  <a:solidFill>
                    <a:srgbClr val="000000"/>
                  </a:solidFill>
                  <a:ea typeface="Alatsi"/>
                  <a:cs typeface="Alatsi"/>
                  <a:sym typeface="Alatsi"/>
                </a:rPr>
                <a:t>geçirgenliğini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artırabilir</a:t>
              </a:r>
              <a:r>
                <a:rPr lang="en-US" sz="2800" dirty="0">
                  <a:solidFill>
                    <a:srgbClr val="000000"/>
                  </a:solidFill>
                  <a:ea typeface="Alatsi"/>
                  <a:cs typeface="Alatsi"/>
                  <a:sym typeface="Alatsi"/>
                </a:rPr>
                <a:t>.</a:t>
              </a:r>
              <a:endParaRPr lang="tr-TR" sz="2800" dirty="0">
                <a:solidFill>
                  <a:srgbClr val="000000"/>
                </a:solidFill>
                <a:ea typeface="Alatsi"/>
                <a:cs typeface="Alatsi"/>
                <a:sym typeface="Alatsi"/>
              </a:endParaRPr>
            </a:p>
            <a:p>
              <a:pPr algn="l">
                <a:lnSpc>
                  <a:spcPts val="4339"/>
                </a:lnSpc>
              </a:pPr>
              <a:r>
                <a:rPr lang="en-US" sz="2800" dirty="0" err="1">
                  <a:solidFill>
                    <a:srgbClr val="000000"/>
                  </a:solidFill>
                  <a:ea typeface="Alatsi"/>
                  <a:cs typeface="Alatsi"/>
                  <a:sym typeface="Alatsi"/>
                </a:rPr>
                <a:t>İnflamasyon</a:t>
              </a:r>
              <a:r>
                <a:rPr lang="en-US" sz="2800" dirty="0">
                  <a:solidFill>
                    <a:srgbClr val="000000"/>
                  </a:solidFill>
                  <a:ea typeface="Alatsi"/>
                  <a:cs typeface="Alatsi"/>
                  <a:sym typeface="Alatsi"/>
                </a:rPr>
                <a:t>, damar </a:t>
              </a:r>
              <a:r>
                <a:rPr lang="en-US" sz="2800" dirty="0" err="1">
                  <a:solidFill>
                    <a:srgbClr val="000000"/>
                  </a:solidFill>
                  <a:ea typeface="Alatsi"/>
                  <a:cs typeface="Alatsi"/>
                  <a:sym typeface="Alatsi"/>
                </a:rPr>
                <a:t>duvarında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ödem</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pıhtılaşma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küçük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damarların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hasarına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yol</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açabilir</a:t>
              </a:r>
              <a:r>
                <a:rPr lang="en-US" sz="2800" dirty="0">
                  <a:solidFill>
                    <a:srgbClr val="000000"/>
                  </a:solidFill>
                  <a:ea typeface="Alatsi"/>
                  <a:cs typeface="Alatsi"/>
                  <a:sym typeface="Alatsi"/>
                </a:rPr>
                <a:t>. Bu </a:t>
              </a:r>
              <a:r>
                <a:rPr lang="en-US" sz="2800" dirty="0" err="1">
                  <a:solidFill>
                    <a:srgbClr val="000000"/>
                  </a:solidFill>
                  <a:ea typeface="Alatsi"/>
                  <a:cs typeface="Alatsi"/>
                  <a:sym typeface="Alatsi"/>
                </a:rPr>
                <a:t>süreç</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deri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mukozalarda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döküntü</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olarak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görülür</a:t>
              </a:r>
              <a:r>
                <a:rPr lang="en-US" sz="2800" dirty="0">
                  <a:solidFill>
                    <a:srgbClr val="000000"/>
                  </a:solidFill>
                  <a:ea typeface="Alatsi"/>
                  <a:cs typeface="Alatsi"/>
                  <a:sym typeface="Alatsi"/>
                </a:rPr>
                <a:t>.</a:t>
              </a:r>
              <a:endParaRPr lang="tr-TR" sz="28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800" b="1" dirty="0" err="1">
                  <a:solidFill>
                    <a:srgbClr val="000000"/>
                  </a:solidFill>
                  <a:ea typeface="Alatsi"/>
                  <a:cs typeface="Alatsi"/>
                  <a:sym typeface="Alatsi"/>
                </a:rPr>
                <a:t>Meningokoksemi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Vaskülit</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trombotik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mikroanjiyopati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sonucu</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peteşiyal</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veya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purpurik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döküntüler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oluşur</a:t>
              </a:r>
              <a:r>
                <a:rPr lang="en-US" sz="2800" dirty="0">
                  <a:solidFill>
                    <a:srgbClr val="000000"/>
                  </a:solidFill>
                  <a:ea typeface="Alatsi"/>
                  <a:cs typeface="Alatsi"/>
                  <a:sym typeface="Alatsi"/>
                </a:rPr>
                <a:t>.</a:t>
              </a:r>
              <a:endParaRPr lang="en-US" sz="2400" dirty="0">
                <a:solidFill>
                  <a:srgbClr val="000000"/>
                </a:solidFill>
                <a:ea typeface="Alatsi"/>
                <a:cs typeface="Alatsi"/>
                <a:sym typeface="Alatsi"/>
              </a:endParaRPr>
            </a:p>
          </p:txBody>
        </p:sp>
        <p:sp>
          <p:nvSpPr>
            <p:cNvPr id="27" name="TextBox 17">
              <a:extLst>
                <a:ext uri="{FF2B5EF4-FFF2-40B4-BE49-F238E27FC236}">
                  <a16:creationId xmlns:a16="http://schemas.microsoft.com/office/drawing/2014/main" id="{B282B01F-1DD3-44CE-C8FB-C72EE6CC88FA}"/>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2" name="Metin Yer Tutucusu 3">
            <a:extLst>
              <a:ext uri="{FF2B5EF4-FFF2-40B4-BE49-F238E27FC236}">
                <a16:creationId xmlns:a16="http://schemas.microsoft.com/office/drawing/2014/main" id="{8ADEA8F3-B813-292A-5517-1E1FF9F1A5A1}"/>
              </a:ext>
            </a:extLst>
          </p:cNvPr>
          <p:cNvSpPr>
            <a:spLocks noGrp="1"/>
          </p:cNvSpPr>
          <p:nvPr>
            <p:ph type="body" sz="quarter" idx="10"/>
          </p:nvPr>
        </p:nvSpPr>
        <p:spPr>
          <a:xfrm>
            <a:off x="16383000" y="55721"/>
            <a:ext cx="914400" cy="776288"/>
          </a:xfrm>
        </p:spPr>
        <p:txBody>
          <a:bodyPr/>
          <a:lstStyle/>
          <a:p>
            <a:r>
              <a:rPr lang="tr-TR" dirty="0"/>
              <a:t>12</a:t>
            </a:r>
          </a:p>
        </p:txBody>
      </p:sp>
    </p:spTree>
    <p:extLst>
      <p:ext uri="{BB962C8B-B14F-4D97-AF65-F5344CB8AC3E}">
        <p14:creationId xmlns:p14="http://schemas.microsoft.com/office/powerpoint/2010/main" val="3856523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A793-1291-3C3C-6C3E-26CB968977F6}"/>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98B0EF2D-78D8-AAF7-2AAA-91071068454A}"/>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pSp>
        <p:nvGrpSpPr>
          <p:cNvPr id="9" name="Group 3">
            <a:extLst>
              <a:ext uri="{FF2B5EF4-FFF2-40B4-BE49-F238E27FC236}">
                <a16:creationId xmlns:a16="http://schemas.microsoft.com/office/drawing/2014/main" id="{621B522D-4003-E0AC-B7CB-EAD300D9B4CE}"/>
              </a:ext>
            </a:extLst>
          </p:cNvPr>
          <p:cNvGrpSpPr/>
          <p:nvPr/>
        </p:nvGrpSpPr>
        <p:grpSpPr>
          <a:xfrm>
            <a:off x="1420063" y="3771900"/>
            <a:ext cx="6651535" cy="2465844"/>
            <a:chOff x="0" y="0"/>
            <a:chExt cx="8868713" cy="3287792"/>
          </a:xfrm>
        </p:grpSpPr>
        <p:grpSp>
          <p:nvGrpSpPr>
            <p:cNvPr id="10" name="Group 4">
              <a:extLst>
                <a:ext uri="{FF2B5EF4-FFF2-40B4-BE49-F238E27FC236}">
                  <a16:creationId xmlns:a16="http://schemas.microsoft.com/office/drawing/2014/main" id="{7EA09470-685D-1308-73ED-6D5F56BA14FB}"/>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EB0CBA3B-D863-B0D1-7ED6-AB207D39E3B4}"/>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A64C33A5-8A42-C8F5-D820-378B1E9FA3D8}"/>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0E8A39F7-0BE9-3AE5-AA23-68A6088780F4}"/>
                </a:ext>
              </a:extLst>
            </p:cNvPr>
            <p:cNvSpPr txBox="1"/>
            <p:nvPr/>
          </p:nvSpPr>
          <p:spPr>
            <a:xfrm>
              <a:off x="1083236" y="851879"/>
              <a:ext cx="7735510" cy="1391151"/>
            </a:xfrm>
            <a:prstGeom prst="rect">
              <a:avLst/>
            </a:prstGeom>
          </p:spPr>
          <p:txBody>
            <a:bodyPr lIns="0" tIns="0" rIns="0" bIns="0" rtlCol="0" anchor="t">
              <a:spAutoFit/>
            </a:bodyPr>
            <a:lstStyle/>
            <a:p>
              <a:pPr algn="l">
                <a:lnSpc>
                  <a:spcPts val="4193"/>
                </a:lnSpc>
              </a:pPr>
              <a:r>
                <a:rPr lang="tr-TR" sz="2995" dirty="0">
                  <a:solidFill>
                    <a:srgbClr val="000000"/>
                  </a:solidFill>
                  <a:latin typeface="Alatsi"/>
                  <a:ea typeface="Alatsi"/>
                  <a:cs typeface="Alatsi"/>
                  <a:sym typeface="Alatsi"/>
                </a:rPr>
                <a:t>DÖKÜNTÜLERİN OLUŞMASINDA PATOFİZYOLOJİK MEKANİZMALAR</a:t>
              </a:r>
              <a:endParaRPr lang="en-US" sz="2995" dirty="0">
                <a:solidFill>
                  <a:srgbClr val="000000"/>
                </a:solidFill>
                <a:latin typeface="Alatsi"/>
                <a:ea typeface="Alatsi"/>
                <a:cs typeface="Alatsi"/>
                <a:sym typeface="Alatsi"/>
              </a:endParaRPr>
            </a:p>
          </p:txBody>
        </p:sp>
      </p:grpSp>
      <p:grpSp>
        <p:nvGrpSpPr>
          <p:cNvPr id="28" name="Grup 27">
            <a:extLst>
              <a:ext uri="{FF2B5EF4-FFF2-40B4-BE49-F238E27FC236}">
                <a16:creationId xmlns:a16="http://schemas.microsoft.com/office/drawing/2014/main" id="{1C94F26D-1F2A-99B3-4416-70D2D7DC7923}"/>
              </a:ext>
            </a:extLst>
          </p:cNvPr>
          <p:cNvGrpSpPr/>
          <p:nvPr/>
        </p:nvGrpSpPr>
        <p:grpSpPr>
          <a:xfrm>
            <a:off x="8305800" y="2071122"/>
            <a:ext cx="8796338" cy="5867400"/>
            <a:chOff x="9753600" y="2932934"/>
            <a:chExt cx="7362681" cy="4421131"/>
          </a:xfrm>
        </p:grpSpPr>
        <p:grpSp>
          <p:nvGrpSpPr>
            <p:cNvPr id="20" name="Group 4">
              <a:extLst>
                <a:ext uri="{FF2B5EF4-FFF2-40B4-BE49-F238E27FC236}">
                  <a16:creationId xmlns:a16="http://schemas.microsoft.com/office/drawing/2014/main" id="{B5E41206-F86E-ACA0-6CD6-508F0877AAC0}"/>
                </a:ext>
              </a:extLst>
            </p:cNvPr>
            <p:cNvGrpSpPr/>
            <p:nvPr/>
          </p:nvGrpSpPr>
          <p:grpSpPr>
            <a:xfrm>
              <a:off x="9753600" y="2932934"/>
              <a:ext cx="7362681" cy="4421131"/>
              <a:chOff x="0" y="0"/>
              <a:chExt cx="1939142" cy="1164413"/>
            </a:xfrm>
          </p:grpSpPr>
          <p:sp>
            <p:nvSpPr>
              <p:cNvPr id="21" name="Freeform 5">
                <a:extLst>
                  <a:ext uri="{FF2B5EF4-FFF2-40B4-BE49-F238E27FC236}">
                    <a16:creationId xmlns:a16="http://schemas.microsoft.com/office/drawing/2014/main" id="{F6AE0CD1-9603-5C22-2624-2C1D27FBCD4D}"/>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2" name="TextBox 6">
                <a:extLst>
                  <a:ext uri="{FF2B5EF4-FFF2-40B4-BE49-F238E27FC236}">
                    <a16:creationId xmlns:a16="http://schemas.microsoft.com/office/drawing/2014/main" id="{D64D5475-D4B4-E509-6519-5CD444BE374C}"/>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3" name="TextBox 7">
              <a:extLst>
                <a:ext uri="{FF2B5EF4-FFF2-40B4-BE49-F238E27FC236}">
                  <a16:creationId xmlns:a16="http://schemas.microsoft.com/office/drawing/2014/main" id="{08DA14D2-61D2-C437-B708-A44B1F1F18E0}"/>
                </a:ext>
              </a:extLst>
            </p:cNvPr>
            <p:cNvSpPr txBox="1"/>
            <p:nvPr/>
          </p:nvSpPr>
          <p:spPr>
            <a:xfrm>
              <a:off x="10128895" y="3032782"/>
              <a:ext cx="6671017" cy="4112429"/>
            </a:xfrm>
            <a:prstGeom prst="rect">
              <a:avLst/>
            </a:prstGeom>
          </p:spPr>
          <p:txBody>
            <a:bodyPr wrap="square" lIns="0" tIns="0" rIns="0" bIns="0" rtlCol="0" anchor="t">
              <a:spAutoFit/>
            </a:bodyPr>
            <a:lstStyle/>
            <a:p>
              <a:pPr algn="l">
                <a:lnSpc>
                  <a:spcPts val="4339"/>
                </a:lnSpc>
              </a:pPr>
              <a:r>
                <a:rPr lang="en-US" sz="2400" b="1" dirty="0" err="1">
                  <a:solidFill>
                    <a:srgbClr val="000000"/>
                  </a:solidFill>
                  <a:ea typeface="Alatsi"/>
                  <a:cs typeface="Alatsi"/>
                  <a:sym typeface="Alatsi"/>
                </a:rPr>
                <a:t>Virüsün</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Tropizmi</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ve</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Lokalizasyonu</a:t>
              </a:r>
              <a:endParaRPr lang="tr-TR" sz="2400" b="1" dirty="0">
                <a:solidFill>
                  <a:srgbClr val="000000"/>
                </a:solidFill>
                <a:ea typeface="Alatsi"/>
                <a:cs typeface="Alatsi"/>
                <a:sym typeface="Alatsi"/>
              </a:endParaRPr>
            </a:p>
            <a:p>
              <a:pPr algn="l">
                <a:lnSpc>
                  <a:spcPts val="4339"/>
                </a:lnSpc>
              </a:pPr>
              <a:r>
                <a:rPr lang="en-US" sz="2400" dirty="0" err="1">
                  <a:solidFill>
                    <a:srgbClr val="000000"/>
                  </a:solidFill>
                  <a:ea typeface="Alatsi"/>
                  <a:cs typeface="Alatsi"/>
                  <a:sym typeface="Alatsi"/>
                </a:rPr>
                <a:t>Virüsler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belirli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tiplerine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veya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dokulara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özel</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tropizmleriyle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farklı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türlerine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neden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tr-TR" sz="2400" b="1" dirty="0">
                  <a:solidFill>
                    <a:srgbClr val="000000"/>
                  </a:solidFill>
                  <a:ea typeface="Alatsi"/>
                  <a:cs typeface="Alatsi"/>
                  <a:sym typeface="Alatsi"/>
                </a:rPr>
                <a:t>H</a:t>
              </a:r>
              <a:r>
                <a:rPr lang="en-US" sz="2400" b="1" dirty="0" err="1">
                  <a:solidFill>
                    <a:srgbClr val="000000"/>
                  </a:solidFill>
                  <a:ea typeface="Alatsi"/>
                  <a:cs typeface="Alatsi"/>
                  <a:sym typeface="Alatsi"/>
                </a:rPr>
                <a:t>erpes</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virüsleri</a:t>
              </a:r>
              <a:r>
                <a:rPr lang="en-US" sz="2400" b="1" dirty="0">
                  <a:solidFill>
                    <a:srgbClr val="000000"/>
                  </a:solidFill>
                  <a:ea typeface="Alatsi"/>
                  <a:cs typeface="Alatsi"/>
                  <a:sym typeface="Alatsi"/>
                </a:rPr>
                <a:t> </a:t>
              </a:r>
              <a:r>
                <a:rPr lang="en-US" sz="2400" dirty="0" err="1">
                  <a:solidFill>
                    <a:srgbClr val="000000"/>
                  </a:solidFill>
                  <a:ea typeface="Alatsi"/>
                  <a:cs typeface="Alatsi"/>
                  <a:sym typeface="Alatsi"/>
                </a:rPr>
                <a:t>sinir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hücrelerinde</a:t>
              </a:r>
              <a:r>
                <a:rPr lang="en-US" sz="2400" dirty="0">
                  <a:solidFill>
                    <a:srgbClr val="000000"/>
                  </a:solidFill>
                  <a:ea typeface="Alatsi"/>
                  <a:cs typeface="Alatsi"/>
                  <a:sym typeface="Alatsi"/>
                </a:rPr>
                <a:t> latent </a:t>
              </a:r>
              <a:r>
                <a:rPr lang="en-US" sz="2400" dirty="0" err="1">
                  <a:solidFill>
                    <a:srgbClr val="000000"/>
                  </a:solidFill>
                  <a:ea typeface="Alatsi"/>
                  <a:cs typeface="Alatsi"/>
                  <a:sym typeface="Alatsi"/>
                </a:rPr>
                <a:t>kalabilir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dermatomal </a:t>
              </a:r>
              <a:r>
                <a:rPr lang="en-US" sz="2400" dirty="0" err="1">
                  <a:solidFill>
                    <a:srgbClr val="000000"/>
                  </a:solidFill>
                  <a:ea typeface="Alatsi"/>
                  <a:cs typeface="Alatsi"/>
                  <a:sym typeface="Alatsi"/>
                </a:rPr>
                <a:t>döküntüler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oluşturabilir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b="1" dirty="0" err="1">
                  <a:solidFill>
                    <a:srgbClr val="000000"/>
                  </a:solidFill>
                  <a:ea typeface="Alatsi"/>
                  <a:cs typeface="Alatsi"/>
                  <a:sym typeface="Alatsi"/>
                </a:rPr>
                <a:t>Varisella</a:t>
              </a:r>
              <a:r>
                <a:rPr lang="en-US" sz="2400" b="1" dirty="0">
                  <a:solidFill>
                    <a:srgbClr val="000000"/>
                  </a:solidFill>
                  <a:ea typeface="Alatsi"/>
                  <a:cs typeface="Alatsi"/>
                  <a:sym typeface="Alatsi"/>
                </a:rPr>
                <a:t> Zoster Virus (Zona): </a:t>
              </a:r>
              <a:r>
                <a:rPr lang="en-US" sz="2400" dirty="0" err="1">
                  <a:solidFill>
                    <a:srgbClr val="000000"/>
                  </a:solidFill>
                  <a:ea typeface="Alatsi"/>
                  <a:cs typeface="Alatsi"/>
                  <a:sym typeface="Alatsi"/>
                </a:rPr>
                <a:t>Sinir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hücreleri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boyunca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yayılır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ciltte</a:t>
              </a:r>
              <a:r>
                <a:rPr lang="en-US" sz="2400" dirty="0">
                  <a:solidFill>
                    <a:srgbClr val="000000"/>
                  </a:solidFill>
                  <a:ea typeface="Alatsi"/>
                  <a:cs typeface="Alatsi"/>
                  <a:sym typeface="Alatsi"/>
                </a:rPr>
                <a:t> dermatomal </a:t>
              </a:r>
              <a:r>
                <a:rPr lang="en-US" sz="2400" dirty="0" err="1">
                  <a:solidFill>
                    <a:srgbClr val="000000"/>
                  </a:solidFill>
                  <a:ea typeface="Alatsi"/>
                  <a:cs typeface="Alatsi"/>
                  <a:sym typeface="Alatsi"/>
                </a:rPr>
                <a:t>veziküler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döküntülere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neden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b="1" dirty="0">
                  <a:solidFill>
                    <a:srgbClr val="000000"/>
                  </a:solidFill>
                  <a:ea typeface="Alatsi"/>
                  <a:cs typeface="Alatsi"/>
                  <a:sym typeface="Alatsi"/>
                </a:rPr>
                <a:t>El </a:t>
              </a:r>
              <a:r>
                <a:rPr lang="en-US" sz="2400" b="1" dirty="0" err="1">
                  <a:solidFill>
                    <a:srgbClr val="000000"/>
                  </a:solidFill>
                  <a:ea typeface="Alatsi"/>
                  <a:cs typeface="Alatsi"/>
                  <a:sym typeface="Alatsi"/>
                </a:rPr>
                <a:t>Ayak</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Ağız</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Hastalığı</a:t>
              </a:r>
              <a:r>
                <a:rPr lang="en-US" sz="2400" b="1" dirty="0">
                  <a:solidFill>
                    <a:srgbClr val="000000"/>
                  </a:solidFill>
                  <a:ea typeface="Alatsi"/>
                  <a:cs typeface="Alatsi"/>
                  <a:sym typeface="Alatsi"/>
                </a:rPr>
                <a:t> (Coxsackievirus): </a:t>
              </a:r>
              <a:r>
                <a:rPr lang="en-US" sz="2400" dirty="0" err="1">
                  <a:solidFill>
                    <a:srgbClr val="000000"/>
                  </a:solidFill>
                  <a:ea typeface="Alatsi"/>
                  <a:cs typeface="Alatsi"/>
                  <a:sym typeface="Alatsi"/>
                </a:rPr>
                <a:t>Virüs</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mukozayı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hücrelerini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hedef</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alarak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ağız</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içinde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ekstremitelerde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veziküler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lezyonlar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oluşturur</a:t>
              </a:r>
              <a:r>
                <a:rPr lang="en-US" sz="2400" dirty="0">
                  <a:solidFill>
                    <a:srgbClr val="000000"/>
                  </a:solidFill>
                  <a:ea typeface="Alatsi"/>
                  <a:cs typeface="Alatsi"/>
                  <a:sym typeface="Alatsi"/>
                </a:rPr>
                <a:t>.</a:t>
              </a:r>
            </a:p>
          </p:txBody>
        </p:sp>
        <p:sp>
          <p:nvSpPr>
            <p:cNvPr id="27" name="TextBox 17">
              <a:extLst>
                <a:ext uri="{FF2B5EF4-FFF2-40B4-BE49-F238E27FC236}">
                  <a16:creationId xmlns:a16="http://schemas.microsoft.com/office/drawing/2014/main" id="{CCE76454-AF25-4BF5-DA4C-2E4C8C6CD1AB}"/>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2" name="Metin Yer Tutucusu 3">
            <a:extLst>
              <a:ext uri="{FF2B5EF4-FFF2-40B4-BE49-F238E27FC236}">
                <a16:creationId xmlns:a16="http://schemas.microsoft.com/office/drawing/2014/main" id="{3917FA44-E62F-6A47-A828-903246F9D80F}"/>
              </a:ext>
            </a:extLst>
          </p:cNvPr>
          <p:cNvSpPr>
            <a:spLocks noGrp="1"/>
          </p:cNvSpPr>
          <p:nvPr>
            <p:ph type="body" sz="quarter" idx="10"/>
          </p:nvPr>
        </p:nvSpPr>
        <p:spPr>
          <a:xfrm>
            <a:off x="16383000" y="55721"/>
            <a:ext cx="914400" cy="776288"/>
          </a:xfrm>
        </p:spPr>
        <p:txBody>
          <a:bodyPr/>
          <a:lstStyle/>
          <a:p>
            <a:r>
              <a:rPr lang="tr-TR" dirty="0"/>
              <a:t>13</a:t>
            </a:r>
          </a:p>
        </p:txBody>
      </p:sp>
    </p:spTree>
    <p:extLst>
      <p:ext uri="{BB962C8B-B14F-4D97-AF65-F5344CB8AC3E}">
        <p14:creationId xmlns:p14="http://schemas.microsoft.com/office/powerpoint/2010/main" val="408241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DDB5B-E933-5F60-26EC-A64F95036BF3}"/>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8218FA67-C50E-611C-EFCB-1D8130347223}"/>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pSp>
        <p:nvGrpSpPr>
          <p:cNvPr id="9" name="Group 3">
            <a:extLst>
              <a:ext uri="{FF2B5EF4-FFF2-40B4-BE49-F238E27FC236}">
                <a16:creationId xmlns:a16="http://schemas.microsoft.com/office/drawing/2014/main" id="{4B4ECE28-DDE5-07F7-1855-84DB7DB1E35C}"/>
              </a:ext>
            </a:extLst>
          </p:cNvPr>
          <p:cNvGrpSpPr/>
          <p:nvPr/>
        </p:nvGrpSpPr>
        <p:grpSpPr>
          <a:xfrm>
            <a:off x="1420063" y="3771900"/>
            <a:ext cx="6651535" cy="2465844"/>
            <a:chOff x="0" y="0"/>
            <a:chExt cx="8868713" cy="3287792"/>
          </a:xfrm>
        </p:grpSpPr>
        <p:grpSp>
          <p:nvGrpSpPr>
            <p:cNvPr id="10" name="Group 4">
              <a:extLst>
                <a:ext uri="{FF2B5EF4-FFF2-40B4-BE49-F238E27FC236}">
                  <a16:creationId xmlns:a16="http://schemas.microsoft.com/office/drawing/2014/main" id="{A431309F-4CD5-9397-123D-5E8731E7E415}"/>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0BE085A2-4E51-48CA-27BC-849F2B15B89A}"/>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953D900A-4EE8-A76B-EA8F-630D87298F78}"/>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34A1874E-DC2A-4B45-1819-9880DF8AFC3C}"/>
                </a:ext>
              </a:extLst>
            </p:cNvPr>
            <p:cNvSpPr txBox="1"/>
            <p:nvPr/>
          </p:nvSpPr>
          <p:spPr>
            <a:xfrm>
              <a:off x="1083236" y="851879"/>
              <a:ext cx="7735510" cy="1391151"/>
            </a:xfrm>
            <a:prstGeom prst="rect">
              <a:avLst/>
            </a:prstGeom>
          </p:spPr>
          <p:txBody>
            <a:bodyPr lIns="0" tIns="0" rIns="0" bIns="0" rtlCol="0" anchor="t">
              <a:spAutoFit/>
            </a:bodyPr>
            <a:lstStyle/>
            <a:p>
              <a:pPr algn="l">
                <a:lnSpc>
                  <a:spcPts val="4193"/>
                </a:lnSpc>
              </a:pPr>
              <a:r>
                <a:rPr lang="tr-TR" sz="2995" dirty="0">
                  <a:solidFill>
                    <a:srgbClr val="000000"/>
                  </a:solidFill>
                  <a:latin typeface="Alatsi"/>
                  <a:ea typeface="Alatsi"/>
                  <a:cs typeface="Alatsi"/>
                  <a:sym typeface="Alatsi"/>
                </a:rPr>
                <a:t>DÖKÜNTÜLERİN OLUŞMASINDA PATOFİZYOLOJİK MEKANİZMALAR</a:t>
              </a:r>
              <a:endParaRPr lang="en-US" sz="2995" dirty="0">
                <a:solidFill>
                  <a:srgbClr val="000000"/>
                </a:solidFill>
                <a:latin typeface="Alatsi"/>
                <a:ea typeface="Alatsi"/>
                <a:cs typeface="Alatsi"/>
                <a:sym typeface="Alatsi"/>
              </a:endParaRPr>
            </a:p>
          </p:txBody>
        </p:sp>
      </p:grpSp>
      <p:grpSp>
        <p:nvGrpSpPr>
          <p:cNvPr id="28" name="Grup 27">
            <a:extLst>
              <a:ext uri="{FF2B5EF4-FFF2-40B4-BE49-F238E27FC236}">
                <a16:creationId xmlns:a16="http://schemas.microsoft.com/office/drawing/2014/main" id="{C9FF97FD-E37B-44FD-63D4-E26DE944997F}"/>
              </a:ext>
            </a:extLst>
          </p:cNvPr>
          <p:cNvGrpSpPr/>
          <p:nvPr/>
        </p:nvGrpSpPr>
        <p:grpSpPr>
          <a:xfrm>
            <a:off x="8305800" y="2071122"/>
            <a:ext cx="8796338" cy="5867400"/>
            <a:chOff x="9753600" y="2932934"/>
            <a:chExt cx="7362681" cy="4421131"/>
          </a:xfrm>
        </p:grpSpPr>
        <p:grpSp>
          <p:nvGrpSpPr>
            <p:cNvPr id="20" name="Group 4">
              <a:extLst>
                <a:ext uri="{FF2B5EF4-FFF2-40B4-BE49-F238E27FC236}">
                  <a16:creationId xmlns:a16="http://schemas.microsoft.com/office/drawing/2014/main" id="{FB670575-599E-B70B-26A6-01601E41CACC}"/>
                </a:ext>
              </a:extLst>
            </p:cNvPr>
            <p:cNvGrpSpPr/>
            <p:nvPr/>
          </p:nvGrpSpPr>
          <p:grpSpPr>
            <a:xfrm>
              <a:off x="9753600" y="2932934"/>
              <a:ext cx="7362681" cy="4421131"/>
              <a:chOff x="0" y="0"/>
              <a:chExt cx="1939142" cy="1164413"/>
            </a:xfrm>
          </p:grpSpPr>
          <p:sp>
            <p:nvSpPr>
              <p:cNvPr id="21" name="Freeform 5">
                <a:extLst>
                  <a:ext uri="{FF2B5EF4-FFF2-40B4-BE49-F238E27FC236}">
                    <a16:creationId xmlns:a16="http://schemas.microsoft.com/office/drawing/2014/main" id="{F3D21481-3CA4-8AB5-49B1-010394B30287}"/>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2" name="TextBox 6">
                <a:extLst>
                  <a:ext uri="{FF2B5EF4-FFF2-40B4-BE49-F238E27FC236}">
                    <a16:creationId xmlns:a16="http://schemas.microsoft.com/office/drawing/2014/main" id="{69163C0C-46BB-BDC4-214B-3B851BB5C7F0}"/>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3" name="TextBox 7">
              <a:extLst>
                <a:ext uri="{FF2B5EF4-FFF2-40B4-BE49-F238E27FC236}">
                  <a16:creationId xmlns:a16="http://schemas.microsoft.com/office/drawing/2014/main" id="{C22BFB92-F331-04A0-DCC2-15E477280E85}"/>
                </a:ext>
              </a:extLst>
            </p:cNvPr>
            <p:cNvSpPr txBox="1"/>
            <p:nvPr/>
          </p:nvSpPr>
          <p:spPr>
            <a:xfrm>
              <a:off x="10128895" y="3032782"/>
              <a:ext cx="6671017" cy="3291604"/>
            </a:xfrm>
            <a:prstGeom prst="rect">
              <a:avLst/>
            </a:prstGeom>
          </p:spPr>
          <p:txBody>
            <a:bodyPr wrap="square" lIns="0" tIns="0" rIns="0" bIns="0" rtlCol="0" anchor="t">
              <a:spAutoFit/>
            </a:bodyPr>
            <a:lstStyle/>
            <a:p>
              <a:pPr algn="l">
                <a:lnSpc>
                  <a:spcPts val="4339"/>
                </a:lnSpc>
              </a:pPr>
              <a:r>
                <a:rPr lang="en-US" sz="2800" b="1" dirty="0" err="1">
                  <a:solidFill>
                    <a:srgbClr val="000000"/>
                  </a:solidFill>
                  <a:ea typeface="Alatsi"/>
                  <a:cs typeface="Alatsi"/>
                  <a:sym typeface="Alatsi"/>
                </a:rPr>
                <a:t>Enflamatuar</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Mekanizmalar</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ve</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Sitokin</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Fırtınası</a:t>
              </a:r>
              <a:endParaRPr lang="tr-TR" sz="2800" b="1" dirty="0">
                <a:solidFill>
                  <a:srgbClr val="000000"/>
                </a:solidFill>
                <a:ea typeface="Alatsi"/>
                <a:cs typeface="Alatsi"/>
                <a:sym typeface="Alatsi"/>
              </a:endParaRPr>
            </a:p>
            <a:p>
              <a:pPr algn="l">
                <a:lnSpc>
                  <a:spcPts val="4339"/>
                </a:lnSpc>
              </a:pPr>
              <a:r>
                <a:rPr lang="en-US" sz="2800" dirty="0" err="1">
                  <a:solidFill>
                    <a:srgbClr val="000000"/>
                  </a:solidFill>
                  <a:ea typeface="Alatsi"/>
                  <a:cs typeface="Alatsi"/>
                  <a:sym typeface="Alatsi"/>
                </a:rPr>
                <a:t>Bazı</a:t>
              </a:r>
              <a:r>
                <a:rPr lang="en-US" sz="2800" dirty="0">
                  <a:solidFill>
                    <a:srgbClr val="000000"/>
                  </a:solidFill>
                  <a:ea typeface="Alatsi"/>
                  <a:cs typeface="Alatsi"/>
                  <a:sym typeface="Alatsi"/>
                </a:rPr>
                <a:t> viral </a:t>
              </a:r>
              <a:r>
                <a:rPr lang="en-US" sz="2800" dirty="0" err="1">
                  <a:solidFill>
                    <a:srgbClr val="000000"/>
                  </a:solidFill>
                  <a:ea typeface="Alatsi"/>
                  <a:cs typeface="Alatsi"/>
                  <a:sym typeface="Alatsi"/>
                </a:rPr>
                <a:t>enfeksiyonlar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sırasında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sistemik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inflamatuar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yanıtlar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yaygın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cilt</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lezyonları</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döküntüye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neden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olur</a:t>
              </a:r>
              <a:r>
                <a:rPr lang="en-US" sz="2800" dirty="0">
                  <a:solidFill>
                    <a:srgbClr val="000000"/>
                  </a:solidFill>
                  <a:ea typeface="Alatsi"/>
                  <a:cs typeface="Alatsi"/>
                  <a:sym typeface="Alatsi"/>
                </a:rPr>
                <a:t>.</a:t>
              </a:r>
              <a:endParaRPr lang="tr-TR" sz="2800" dirty="0">
                <a:solidFill>
                  <a:srgbClr val="000000"/>
                </a:solidFill>
                <a:ea typeface="Alatsi"/>
                <a:cs typeface="Alatsi"/>
                <a:sym typeface="Alatsi"/>
              </a:endParaRPr>
            </a:p>
            <a:p>
              <a:pPr algn="l">
                <a:lnSpc>
                  <a:spcPts val="4339"/>
                </a:lnSpc>
              </a:pPr>
              <a:r>
                <a:rPr lang="en-US" sz="2800" dirty="0" err="1">
                  <a:solidFill>
                    <a:srgbClr val="000000"/>
                  </a:solidFill>
                  <a:ea typeface="Alatsi"/>
                  <a:cs typeface="Alatsi"/>
                  <a:sym typeface="Alatsi"/>
                </a:rPr>
                <a:t>Sitokin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fırtınası</a:t>
              </a:r>
              <a:r>
                <a:rPr lang="en-US" sz="2800" dirty="0">
                  <a:solidFill>
                    <a:srgbClr val="000000"/>
                  </a:solidFill>
                  <a:ea typeface="Alatsi"/>
                  <a:cs typeface="Alatsi"/>
                  <a:sym typeface="Alatsi"/>
                </a:rPr>
                <a:t>: IL-6, TNF-alfa </a:t>
              </a:r>
              <a:r>
                <a:rPr lang="en-US" sz="2800" dirty="0" err="1">
                  <a:solidFill>
                    <a:srgbClr val="000000"/>
                  </a:solidFill>
                  <a:ea typeface="Alatsi"/>
                  <a:cs typeface="Alatsi"/>
                  <a:sym typeface="Alatsi"/>
                </a:rPr>
                <a:t>ve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interferonlar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gibi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inflamatuar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sitokinler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kan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damarlarının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geçirgenliğini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artırır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inflamasyon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odakları</a:t>
              </a:r>
              <a:r>
                <a:rPr lang="tr-TR" sz="2800" dirty="0">
                  <a:solidFill>
                    <a:srgbClr val="000000"/>
                  </a:solidFill>
                  <a:ea typeface="Alatsi"/>
                  <a:cs typeface="Alatsi"/>
                  <a:sym typeface="Alatsi"/>
                </a:rPr>
                <a:t> </a:t>
              </a:r>
              <a:r>
                <a:rPr lang="en-US" sz="2800" dirty="0" err="1">
                  <a:solidFill>
                    <a:srgbClr val="000000"/>
                  </a:solidFill>
                  <a:ea typeface="Alatsi"/>
                  <a:cs typeface="Alatsi"/>
                  <a:sym typeface="Alatsi"/>
                </a:rPr>
                <a:t>oluşturur</a:t>
              </a:r>
              <a:r>
                <a:rPr lang="en-US" sz="2800" dirty="0">
                  <a:solidFill>
                    <a:srgbClr val="000000"/>
                  </a:solidFill>
                  <a:ea typeface="Alatsi"/>
                  <a:cs typeface="Alatsi"/>
                  <a:sym typeface="Alatsi"/>
                </a:rPr>
                <a:t>.</a:t>
              </a:r>
              <a:r>
                <a:rPr lang="tr-TR" sz="2800" dirty="0">
                  <a:solidFill>
                    <a:srgbClr val="000000"/>
                  </a:solidFill>
                  <a:ea typeface="Alatsi"/>
                  <a:cs typeface="Alatsi"/>
                  <a:sym typeface="Alatsi"/>
                </a:rPr>
                <a:t> </a:t>
              </a:r>
            </a:p>
            <a:p>
              <a:pPr marL="457200" indent="-457200" algn="l">
                <a:lnSpc>
                  <a:spcPts val="4339"/>
                </a:lnSpc>
                <a:buFont typeface="Arial" panose="020B0604020202020204" pitchFamily="34" charset="0"/>
                <a:buChar char="•"/>
              </a:pPr>
              <a:r>
                <a:rPr lang="en-US" sz="2800" b="1" dirty="0" err="1">
                  <a:solidFill>
                    <a:srgbClr val="000000"/>
                  </a:solidFill>
                  <a:ea typeface="Alatsi"/>
                  <a:cs typeface="Alatsi"/>
                  <a:sym typeface="Alatsi"/>
                </a:rPr>
                <a:t>Kızamık</a:t>
              </a:r>
              <a:r>
                <a:rPr lang="en-US" sz="2800" b="1" dirty="0">
                  <a:solidFill>
                    <a:srgbClr val="000000"/>
                  </a:solidFill>
                  <a:ea typeface="Alatsi"/>
                  <a:cs typeface="Alatsi"/>
                  <a:sym typeface="Alatsi"/>
                </a:rPr>
                <a:t>: </a:t>
              </a:r>
              <a:r>
                <a:rPr lang="en-US" sz="2800" dirty="0" err="1">
                  <a:solidFill>
                    <a:srgbClr val="000000"/>
                  </a:solidFill>
                  <a:ea typeface="Alatsi"/>
                  <a:cs typeface="Alatsi"/>
                  <a:sym typeface="Alatsi"/>
                </a:rPr>
                <a:t>Vücudun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sitokin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yanıtı</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döküntülerin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yayılmasına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yoğun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inflamasyona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neden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olur</a:t>
              </a:r>
              <a:r>
                <a:rPr lang="en-US" sz="2800" dirty="0">
                  <a:solidFill>
                    <a:srgbClr val="000000"/>
                  </a:solidFill>
                  <a:ea typeface="Alatsi"/>
                  <a:cs typeface="Alatsi"/>
                  <a:sym typeface="Alatsi"/>
                </a:rPr>
                <a:t>.</a:t>
              </a:r>
              <a:endParaRPr lang="en-US" sz="2400" dirty="0">
                <a:solidFill>
                  <a:srgbClr val="000000"/>
                </a:solidFill>
                <a:ea typeface="Alatsi"/>
                <a:cs typeface="Alatsi"/>
                <a:sym typeface="Alatsi"/>
              </a:endParaRPr>
            </a:p>
          </p:txBody>
        </p:sp>
        <p:sp>
          <p:nvSpPr>
            <p:cNvPr id="27" name="TextBox 17">
              <a:extLst>
                <a:ext uri="{FF2B5EF4-FFF2-40B4-BE49-F238E27FC236}">
                  <a16:creationId xmlns:a16="http://schemas.microsoft.com/office/drawing/2014/main" id="{8A6CA772-2C8C-E8AC-B319-AB3F6E6F4BEF}"/>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2" name="Metin Yer Tutucusu 3">
            <a:extLst>
              <a:ext uri="{FF2B5EF4-FFF2-40B4-BE49-F238E27FC236}">
                <a16:creationId xmlns:a16="http://schemas.microsoft.com/office/drawing/2014/main" id="{1BE21471-7E5E-7F10-B4B4-D301995F8EC7}"/>
              </a:ext>
            </a:extLst>
          </p:cNvPr>
          <p:cNvSpPr>
            <a:spLocks noGrp="1"/>
          </p:cNvSpPr>
          <p:nvPr>
            <p:ph type="body" sz="quarter" idx="10"/>
          </p:nvPr>
        </p:nvSpPr>
        <p:spPr>
          <a:xfrm>
            <a:off x="16383000" y="55721"/>
            <a:ext cx="914400" cy="776288"/>
          </a:xfrm>
        </p:spPr>
        <p:txBody>
          <a:bodyPr/>
          <a:lstStyle/>
          <a:p>
            <a:r>
              <a:rPr lang="tr-TR" dirty="0"/>
              <a:t>14</a:t>
            </a:r>
          </a:p>
        </p:txBody>
      </p:sp>
    </p:spTree>
    <p:extLst>
      <p:ext uri="{BB962C8B-B14F-4D97-AF65-F5344CB8AC3E}">
        <p14:creationId xmlns:p14="http://schemas.microsoft.com/office/powerpoint/2010/main" val="1004830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CBC7C-F6AF-79A6-762F-942D8F85F0D4}"/>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6B817399-615D-AAE3-E580-EEAF9D61BA48}"/>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pSp>
        <p:nvGrpSpPr>
          <p:cNvPr id="9" name="Group 3">
            <a:extLst>
              <a:ext uri="{FF2B5EF4-FFF2-40B4-BE49-F238E27FC236}">
                <a16:creationId xmlns:a16="http://schemas.microsoft.com/office/drawing/2014/main" id="{2F65A455-C562-F9F9-F1D2-8730D6D53CF6}"/>
              </a:ext>
            </a:extLst>
          </p:cNvPr>
          <p:cNvGrpSpPr/>
          <p:nvPr/>
        </p:nvGrpSpPr>
        <p:grpSpPr>
          <a:xfrm>
            <a:off x="1420063" y="3771900"/>
            <a:ext cx="6651535" cy="2465844"/>
            <a:chOff x="0" y="0"/>
            <a:chExt cx="8868713" cy="3287792"/>
          </a:xfrm>
        </p:grpSpPr>
        <p:grpSp>
          <p:nvGrpSpPr>
            <p:cNvPr id="10" name="Group 4">
              <a:extLst>
                <a:ext uri="{FF2B5EF4-FFF2-40B4-BE49-F238E27FC236}">
                  <a16:creationId xmlns:a16="http://schemas.microsoft.com/office/drawing/2014/main" id="{CF260D92-1CA9-B2EA-F508-7CAA75E38D8E}"/>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EE2FD26D-CD0D-E6FC-FBF4-24F1AD30C068}"/>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EF0BADA5-6AA0-54A5-8DBE-8760A5030DB0}"/>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8E5E4A9C-861A-B8BB-8DE6-671CF7CC934A}"/>
                </a:ext>
              </a:extLst>
            </p:cNvPr>
            <p:cNvSpPr txBox="1"/>
            <p:nvPr/>
          </p:nvSpPr>
          <p:spPr>
            <a:xfrm>
              <a:off x="1083236" y="851879"/>
              <a:ext cx="7735510" cy="1391151"/>
            </a:xfrm>
            <a:prstGeom prst="rect">
              <a:avLst/>
            </a:prstGeom>
          </p:spPr>
          <p:txBody>
            <a:bodyPr lIns="0" tIns="0" rIns="0" bIns="0" rtlCol="0" anchor="t">
              <a:spAutoFit/>
            </a:bodyPr>
            <a:lstStyle/>
            <a:p>
              <a:pPr algn="l">
                <a:lnSpc>
                  <a:spcPts val="4193"/>
                </a:lnSpc>
              </a:pPr>
              <a:r>
                <a:rPr lang="tr-TR" sz="2995" dirty="0">
                  <a:solidFill>
                    <a:srgbClr val="000000"/>
                  </a:solidFill>
                  <a:latin typeface="Alatsi"/>
                  <a:ea typeface="Alatsi"/>
                  <a:cs typeface="Alatsi"/>
                  <a:sym typeface="Alatsi"/>
                </a:rPr>
                <a:t>DÖKÜNTÜLERİN OLUŞMASINDA PATOFİZYOLOJİK MEKANİZMALAR</a:t>
              </a:r>
              <a:endParaRPr lang="en-US" sz="2995" dirty="0">
                <a:solidFill>
                  <a:srgbClr val="000000"/>
                </a:solidFill>
                <a:latin typeface="Alatsi"/>
                <a:ea typeface="Alatsi"/>
                <a:cs typeface="Alatsi"/>
                <a:sym typeface="Alatsi"/>
              </a:endParaRPr>
            </a:p>
          </p:txBody>
        </p:sp>
      </p:grpSp>
      <p:grpSp>
        <p:nvGrpSpPr>
          <p:cNvPr id="28" name="Grup 27">
            <a:extLst>
              <a:ext uri="{FF2B5EF4-FFF2-40B4-BE49-F238E27FC236}">
                <a16:creationId xmlns:a16="http://schemas.microsoft.com/office/drawing/2014/main" id="{C541F02F-9C8C-E1B4-387A-E1D50C9CD414}"/>
              </a:ext>
            </a:extLst>
          </p:cNvPr>
          <p:cNvGrpSpPr/>
          <p:nvPr/>
        </p:nvGrpSpPr>
        <p:grpSpPr>
          <a:xfrm>
            <a:off x="8305800" y="2071122"/>
            <a:ext cx="8796338" cy="5867400"/>
            <a:chOff x="9753600" y="2932934"/>
            <a:chExt cx="7362681" cy="4421131"/>
          </a:xfrm>
        </p:grpSpPr>
        <p:grpSp>
          <p:nvGrpSpPr>
            <p:cNvPr id="20" name="Group 4">
              <a:extLst>
                <a:ext uri="{FF2B5EF4-FFF2-40B4-BE49-F238E27FC236}">
                  <a16:creationId xmlns:a16="http://schemas.microsoft.com/office/drawing/2014/main" id="{1EF59123-FFA3-F8E1-80B2-657A93BEDF3D}"/>
                </a:ext>
              </a:extLst>
            </p:cNvPr>
            <p:cNvGrpSpPr/>
            <p:nvPr/>
          </p:nvGrpSpPr>
          <p:grpSpPr>
            <a:xfrm>
              <a:off x="9753600" y="2932934"/>
              <a:ext cx="7362681" cy="4421131"/>
              <a:chOff x="0" y="0"/>
              <a:chExt cx="1939142" cy="1164413"/>
            </a:xfrm>
          </p:grpSpPr>
          <p:sp>
            <p:nvSpPr>
              <p:cNvPr id="21" name="Freeform 5">
                <a:extLst>
                  <a:ext uri="{FF2B5EF4-FFF2-40B4-BE49-F238E27FC236}">
                    <a16:creationId xmlns:a16="http://schemas.microsoft.com/office/drawing/2014/main" id="{736121DA-23A3-CEB2-1877-E0F55AB07FF0}"/>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2" name="TextBox 6">
                <a:extLst>
                  <a:ext uri="{FF2B5EF4-FFF2-40B4-BE49-F238E27FC236}">
                    <a16:creationId xmlns:a16="http://schemas.microsoft.com/office/drawing/2014/main" id="{9925D326-B489-6DC8-B7E5-4245287418C3}"/>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3" name="TextBox 7">
              <a:extLst>
                <a:ext uri="{FF2B5EF4-FFF2-40B4-BE49-F238E27FC236}">
                  <a16:creationId xmlns:a16="http://schemas.microsoft.com/office/drawing/2014/main" id="{FA94C6F3-CB1F-6905-4B01-45D690497C39}"/>
                </a:ext>
              </a:extLst>
            </p:cNvPr>
            <p:cNvSpPr txBox="1"/>
            <p:nvPr/>
          </p:nvSpPr>
          <p:spPr>
            <a:xfrm>
              <a:off x="10128895" y="3032782"/>
              <a:ext cx="6671017" cy="2876095"/>
            </a:xfrm>
            <a:prstGeom prst="rect">
              <a:avLst/>
            </a:prstGeom>
          </p:spPr>
          <p:txBody>
            <a:bodyPr wrap="square" lIns="0" tIns="0" rIns="0" bIns="0" rtlCol="0" anchor="t">
              <a:spAutoFit/>
            </a:bodyPr>
            <a:lstStyle/>
            <a:p>
              <a:pPr algn="l">
                <a:lnSpc>
                  <a:spcPts val="4339"/>
                </a:lnSpc>
              </a:pPr>
              <a:r>
                <a:rPr lang="en-US" sz="2800" b="1" dirty="0" err="1">
                  <a:solidFill>
                    <a:srgbClr val="000000"/>
                  </a:solidFill>
                  <a:ea typeface="Alatsi"/>
                  <a:cs typeface="Alatsi"/>
                  <a:sym typeface="Alatsi"/>
                </a:rPr>
                <a:t>İmmün</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Kompleks</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Vasküliti</a:t>
              </a:r>
              <a:endParaRPr lang="tr-TR" sz="2800" b="1" dirty="0">
                <a:solidFill>
                  <a:srgbClr val="000000"/>
                </a:solidFill>
                <a:ea typeface="Alatsi"/>
                <a:cs typeface="Alatsi"/>
                <a:sym typeface="Alatsi"/>
              </a:endParaRPr>
            </a:p>
            <a:p>
              <a:pPr algn="l">
                <a:lnSpc>
                  <a:spcPts val="4339"/>
                </a:lnSpc>
              </a:pPr>
              <a:r>
                <a:rPr lang="en-US" sz="2800" dirty="0" err="1">
                  <a:solidFill>
                    <a:srgbClr val="000000"/>
                  </a:solidFill>
                  <a:ea typeface="Alatsi"/>
                  <a:cs typeface="Alatsi"/>
                  <a:sym typeface="Alatsi"/>
                </a:rPr>
                <a:t>Bazı</a:t>
              </a:r>
              <a:r>
                <a:rPr lang="en-US" sz="2800" dirty="0">
                  <a:solidFill>
                    <a:srgbClr val="000000"/>
                  </a:solidFill>
                  <a:ea typeface="Alatsi"/>
                  <a:cs typeface="Alatsi"/>
                  <a:sym typeface="Alatsi"/>
                </a:rPr>
                <a:t> viral </a:t>
              </a:r>
              <a:r>
                <a:rPr lang="en-US" sz="2800" dirty="0" err="1">
                  <a:solidFill>
                    <a:srgbClr val="000000"/>
                  </a:solidFill>
                  <a:ea typeface="Alatsi"/>
                  <a:cs typeface="Alatsi"/>
                  <a:sym typeface="Alatsi"/>
                </a:rPr>
                <a:t>enfeksiyonlarda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virüs-antikor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kompleksleri</a:t>
              </a:r>
              <a:r>
                <a:rPr lang="en-US" sz="2800" dirty="0">
                  <a:solidFill>
                    <a:srgbClr val="000000"/>
                  </a:solidFill>
                  <a:ea typeface="Alatsi"/>
                  <a:cs typeface="Alatsi"/>
                  <a:sym typeface="Alatsi"/>
                </a:rPr>
                <a:t> damar </a:t>
              </a:r>
              <a:r>
                <a:rPr lang="en-US" sz="2800" dirty="0" err="1">
                  <a:solidFill>
                    <a:srgbClr val="000000"/>
                  </a:solidFill>
                  <a:ea typeface="Alatsi"/>
                  <a:cs typeface="Alatsi"/>
                  <a:sym typeface="Alatsi"/>
                </a:rPr>
                <a:t>duvarlarına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yerleşerek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immün</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kompleks</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vaskülitine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yol</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açabilir</a:t>
              </a:r>
              <a:r>
                <a:rPr lang="en-US" sz="2800" dirty="0">
                  <a:solidFill>
                    <a:srgbClr val="000000"/>
                  </a:solidFill>
                  <a:ea typeface="Alatsi"/>
                  <a:cs typeface="Alatsi"/>
                  <a:sym typeface="Alatsi"/>
                </a:rPr>
                <a:t>. Bu durum </a:t>
              </a:r>
              <a:r>
                <a:rPr lang="en-US" sz="2800" dirty="0" err="1">
                  <a:solidFill>
                    <a:srgbClr val="000000"/>
                  </a:solidFill>
                  <a:ea typeface="Alatsi"/>
                  <a:cs typeface="Alatsi"/>
                  <a:sym typeface="Alatsi"/>
                </a:rPr>
                <a:t>deri</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döküntüleriyle</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sonuçlanır</a:t>
              </a:r>
              <a:r>
                <a:rPr lang="en-US" sz="2800" dirty="0">
                  <a:solidFill>
                    <a:srgbClr val="000000"/>
                  </a:solidFill>
                  <a:ea typeface="Alatsi"/>
                  <a:cs typeface="Alatsi"/>
                  <a:sym typeface="Alatsi"/>
                </a:rPr>
                <a:t>.</a:t>
              </a:r>
              <a:endParaRPr lang="tr-TR" sz="28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800" b="1" dirty="0" err="1">
                  <a:solidFill>
                    <a:srgbClr val="000000"/>
                  </a:solidFill>
                  <a:ea typeface="Alatsi"/>
                  <a:cs typeface="Alatsi"/>
                  <a:sym typeface="Alatsi"/>
                </a:rPr>
                <a:t>Hepatit</a:t>
              </a:r>
              <a:r>
                <a:rPr lang="en-US" sz="2800" b="1" dirty="0">
                  <a:solidFill>
                    <a:srgbClr val="000000"/>
                  </a:solidFill>
                  <a:ea typeface="Alatsi"/>
                  <a:cs typeface="Alatsi"/>
                  <a:sym typeface="Alatsi"/>
                </a:rPr>
                <a:t> B </a:t>
              </a:r>
              <a:r>
                <a:rPr lang="en-US" sz="2800" b="1" dirty="0" err="1">
                  <a:solidFill>
                    <a:srgbClr val="000000"/>
                  </a:solidFill>
                  <a:ea typeface="Alatsi"/>
                  <a:cs typeface="Alatsi"/>
                  <a:sym typeface="Alatsi"/>
                </a:rPr>
                <a:t>ilişkili</a:t>
              </a:r>
              <a:r>
                <a:rPr lang="en-US" sz="2800" b="1" dirty="0">
                  <a:solidFill>
                    <a:srgbClr val="000000"/>
                  </a:solidFill>
                  <a:ea typeface="Alatsi"/>
                  <a:cs typeface="Alatsi"/>
                  <a:sym typeface="Alatsi"/>
                </a:rPr>
                <a:t> </a:t>
              </a:r>
              <a:r>
                <a:rPr lang="en-US" sz="2800" b="1" dirty="0" err="1">
                  <a:solidFill>
                    <a:srgbClr val="000000"/>
                  </a:solidFill>
                  <a:ea typeface="Alatsi"/>
                  <a:cs typeface="Alatsi"/>
                  <a:sym typeface="Alatsi"/>
                </a:rPr>
                <a:t>vaskülit</a:t>
              </a:r>
              <a:r>
                <a:rPr lang="en-US" sz="2800" b="1" dirty="0">
                  <a:solidFill>
                    <a:srgbClr val="000000"/>
                  </a:solidFill>
                  <a:ea typeface="Alatsi"/>
                  <a:cs typeface="Alatsi"/>
                  <a:sym typeface="Alatsi"/>
                </a:rPr>
                <a:t>: </a:t>
              </a:r>
              <a:r>
                <a:rPr lang="en-US" sz="2800" dirty="0" err="1">
                  <a:solidFill>
                    <a:srgbClr val="000000"/>
                  </a:solidFill>
                  <a:ea typeface="Alatsi"/>
                  <a:cs typeface="Alatsi"/>
                  <a:sym typeface="Alatsi"/>
                </a:rPr>
                <a:t>Peteşiyal</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veya</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purpurik</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döküntüler</a:t>
              </a:r>
              <a:r>
                <a:rPr lang="en-US" sz="2800" dirty="0">
                  <a:solidFill>
                    <a:srgbClr val="000000"/>
                  </a:solidFill>
                  <a:ea typeface="Alatsi"/>
                  <a:cs typeface="Alatsi"/>
                  <a:sym typeface="Alatsi"/>
                </a:rPr>
                <a:t> </a:t>
              </a:r>
              <a:r>
                <a:rPr lang="en-US" sz="2800" dirty="0" err="1">
                  <a:solidFill>
                    <a:srgbClr val="000000"/>
                  </a:solidFill>
                  <a:ea typeface="Alatsi"/>
                  <a:cs typeface="Alatsi"/>
                  <a:sym typeface="Alatsi"/>
                </a:rPr>
                <a:t>görülür</a:t>
              </a:r>
              <a:r>
                <a:rPr lang="en-US" sz="2800" dirty="0">
                  <a:solidFill>
                    <a:srgbClr val="000000"/>
                  </a:solidFill>
                  <a:ea typeface="Alatsi"/>
                  <a:cs typeface="Alatsi"/>
                  <a:sym typeface="Alatsi"/>
                </a:rPr>
                <a:t>.</a:t>
              </a:r>
              <a:endParaRPr lang="en-US" sz="2400" dirty="0">
                <a:solidFill>
                  <a:srgbClr val="000000"/>
                </a:solidFill>
                <a:ea typeface="Alatsi"/>
                <a:cs typeface="Alatsi"/>
                <a:sym typeface="Alatsi"/>
              </a:endParaRPr>
            </a:p>
          </p:txBody>
        </p:sp>
        <p:sp>
          <p:nvSpPr>
            <p:cNvPr id="27" name="TextBox 17">
              <a:extLst>
                <a:ext uri="{FF2B5EF4-FFF2-40B4-BE49-F238E27FC236}">
                  <a16:creationId xmlns:a16="http://schemas.microsoft.com/office/drawing/2014/main" id="{B1CB54EE-7AA6-C2B5-15B5-AF362477F33D}"/>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2" name="Metin Yer Tutucusu 3">
            <a:extLst>
              <a:ext uri="{FF2B5EF4-FFF2-40B4-BE49-F238E27FC236}">
                <a16:creationId xmlns:a16="http://schemas.microsoft.com/office/drawing/2014/main" id="{A52B41E7-E35C-9CBB-767F-10BB85F5E5ED}"/>
              </a:ext>
            </a:extLst>
          </p:cNvPr>
          <p:cNvSpPr>
            <a:spLocks noGrp="1"/>
          </p:cNvSpPr>
          <p:nvPr>
            <p:ph type="body" sz="quarter" idx="10"/>
          </p:nvPr>
        </p:nvSpPr>
        <p:spPr>
          <a:xfrm>
            <a:off x="16383000" y="55721"/>
            <a:ext cx="914400" cy="776288"/>
          </a:xfrm>
        </p:spPr>
        <p:txBody>
          <a:bodyPr/>
          <a:lstStyle/>
          <a:p>
            <a:r>
              <a:rPr lang="tr-TR" dirty="0"/>
              <a:t>15</a:t>
            </a:r>
          </a:p>
        </p:txBody>
      </p:sp>
    </p:spTree>
    <p:extLst>
      <p:ext uri="{BB962C8B-B14F-4D97-AF65-F5344CB8AC3E}">
        <p14:creationId xmlns:p14="http://schemas.microsoft.com/office/powerpoint/2010/main" val="117657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FBDC4-52B6-CB86-ECF8-51F38A4EC6C4}"/>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59C95DCB-4933-4ECB-7E8E-12CF1AA356B0}"/>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pSp>
        <p:nvGrpSpPr>
          <p:cNvPr id="9" name="Group 3">
            <a:extLst>
              <a:ext uri="{FF2B5EF4-FFF2-40B4-BE49-F238E27FC236}">
                <a16:creationId xmlns:a16="http://schemas.microsoft.com/office/drawing/2014/main" id="{297205B7-F2DC-CC78-62AB-1C313A2A547D}"/>
              </a:ext>
            </a:extLst>
          </p:cNvPr>
          <p:cNvGrpSpPr/>
          <p:nvPr/>
        </p:nvGrpSpPr>
        <p:grpSpPr>
          <a:xfrm>
            <a:off x="1420063" y="3771900"/>
            <a:ext cx="6651535" cy="2465844"/>
            <a:chOff x="0" y="0"/>
            <a:chExt cx="8868713" cy="3287792"/>
          </a:xfrm>
        </p:grpSpPr>
        <p:grpSp>
          <p:nvGrpSpPr>
            <p:cNvPr id="10" name="Group 4">
              <a:extLst>
                <a:ext uri="{FF2B5EF4-FFF2-40B4-BE49-F238E27FC236}">
                  <a16:creationId xmlns:a16="http://schemas.microsoft.com/office/drawing/2014/main" id="{6169722E-ED63-A47E-8411-0E964922BD19}"/>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4BC766F9-386B-84B4-E951-A26FDB022D1A}"/>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AD824135-EDC3-C916-1135-42ECADB321CE}"/>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62547644-A724-5FFD-1644-4A54DE7454A6}"/>
                </a:ext>
              </a:extLst>
            </p:cNvPr>
            <p:cNvSpPr txBox="1"/>
            <p:nvPr/>
          </p:nvSpPr>
          <p:spPr>
            <a:xfrm>
              <a:off x="1083236" y="851879"/>
              <a:ext cx="7735510" cy="1391151"/>
            </a:xfrm>
            <a:prstGeom prst="rect">
              <a:avLst/>
            </a:prstGeom>
          </p:spPr>
          <p:txBody>
            <a:bodyPr lIns="0" tIns="0" rIns="0" bIns="0" rtlCol="0" anchor="t">
              <a:spAutoFit/>
            </a:bodyPr>
            <a:lstStyle/>
            <a:p>
              <a:pPr algn="l">
                <a:lnSpc>
                  <a:spcPts val="4193"/>
                </a:lnSpc>
              </a:pPr>
              <a:r>
                <a:rPr lang="tr-TR" sz="2995" dirty="0">
                  <a:solidFill>
                    <a:srgbClr val="000000"/>
                  </a:solidFill>
                  <a:latin typeface="Alatsi"/>
                  <a:ea typeface="Alatsi"/>
                  <a:cs typeface="Alatsi"/>
                  <a:sym typeface="Alatsi"/>
                </a:rPr>
                <a:t>DÖKÜNTÜLERİN OLUŞMASINDA PATOFİZYOLOJİK MEKANİZMALAR</a:t>
              </a:r>
              <a:endParaRPr lang="en-US" sz="2995" dirty="0">
                <a:solidFill>
                  <a:srgbClr val="000000"/>
                </a:solidFill>
                <a:latin typeface="Alatsi"/>
                <a:ea typeface="Alatsi"/>
                <a:cs typeface="Alatsi"/>
                <a:sym typeface="Alatsi"/>
              </a:endParaRPr>
            </a:p>
          </p:txBody>
        </p:sp>
      </p:grpSp>
      <p:grpSp>
        <p:nvGrpSpPr>
          <p:cNvPr id="28" name="Grup 27">
            <a:extLst>
              <a:ext uri="{FF2B5EF4-FFF2-40B4-BE49-F238E27FC236}">
                <a16:creationId xmlns:a16="http://schemas.microsoft.com/office/drawing/2014/main" id="{8121EC4F-1704-BE8B-3921-B10C2B506566}"/>
              </a:ext>
            </a:extLst>
          </p:cNvPr>
          <p:cNvGrpSpPr/>
          <p:nvPr/>
        </p:nvGrpSpPr>
        <p:grpSpPr>
          <a:xfrm>
            <a:off x="8305800" y="2071122"/>
            <a:ext cx="8796338" cy="5867400"/>
            <a:chOff x="9753600" y="2932934"/>
            <a:chExt cx="7362681" cy="4421131"/>
          </a:xfrm>
        </p:grpSpPr>
        <p:grpSp>
          <p:nvGrpSpPr>
            <p:cNvPr id="20" name="Group 4">
              <a:extLst>
                <a:ext uri="{FF2B5EF4-FFF2-40B4-BE49-F238E27FC236}">
                  <a16:creationId xmlns:a16="http://schemas.microsoft.com/office/drawing/2014/main" id="{DDCD10CD-BAD6-6131-BB44-1EE553355663}"/>
                </a:ext>
              </a:extLst>
            </p:cNvPr>
            <p:cNvGrpSpPr/>
            <p:nvPr/>
          </p:nvGrpSpPr>
          <p:grpSpPr>
            <a:xfrm>
              <a:off x="9753600" y="2932934"/>
              <a:ext cx="7362681" cy="4421131"/>
              <a:chOff x="0" y="0"/>
              <a:chExt cx="1939142" cy="1164413"/>
            </a:xfrm>
          </p:grpSpPr>
          <p:sp>
            <p:nvSpPr>
              <p:cNvPr id="21" name="Freeform 5">
                <a:extLst>
                  <a:ext uri="{FF2B5EF4-FFF2-40B4-BE49-F238E27FC236}">
                    <a16:creationId xmlns:a16="http://schemas.microsoft.com/office/drawing/2014/main" id="{DB463B72-2923-4895-A25D-47F6D4AACF58}"/>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2" name="TextBox 6">
                <a:extLst>
                  <a:ext uri="{FF2B5EF4-FFF2-40B4-BE49-F238E27FC236}">
                    <a16:creationId xmlns:a16="http://schemas.microsoft.com/office/drawing/2014/main" id="{DFF2CBFB-86FB-3EAE-D057-5EB8CBA1192E}"/>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3" name="TextBox 7">
              <a:extLst>
                <a:ext uri="{FF2B5EF4-FFF2-40B4-BE49-F238E27FC236}">
                  <a16:creationId xmlns:a16="http://schemas.microsoft.com/office/drawing/2014/main" id="{6D8037BC-0852-D8DE-78EE-C8957233A559}"/>
                </a:ext>
              </a:extLst>
            </p:cNvPr>
            <p:cNvSpPr txBox="1"/>
            <p:nvPr/>
          </p:nvSpPr>
          <p:spPr>
            <a:xfrm>
              <a:off x="10128895" y="3032782"/>
              <a:ext cx="6671017" cy="4112429"/>
            </a:xfrm>
            <a:prstGeom prst="rect">
              <a:avLst/>
            </a:prstGeom>
          </p:spPr>
          <p:txBody>
            <a:bodyPr wrap="square" lIns="0" tIns="0" rIns="0" bIns="0" rtlCol="0" anchor="t">
              <a:spAutoFit/>
            </a:bodyPr>
            <a:lstStyle/>
            <a:p>
              <a:pPr algn="l">
                <a:lnSpc>
                  <a:spcPts val="4339"/>
                </a:lnSpc>
              </a:pPr>
              <a:r>
                <a:rPr lang="en-US" sz="2400" b="1" dirty="0" err="1">
                  <a:solidFill>
                    <a:srgbClr val="000000"/>
                  </a:solidFill>
                  <a:ea typeface="Alatsi"/>
                  <a:cs typeface="Alatsi"/>
                  <a:sym typeface="Alatsi"/>
                </a:rPr>
                <a:t>Hastalığa</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Özgü</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Patofizyolojik</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Mekanizmalar</a:t>
              </a:r>
              <a:endParaRPr lang="tr-TR" sz="2400" b="1" dirty="0">
                <a:solidFill>
                  <a:srgbClr val="000000"/>
                </a:solidFill>
                <a:ea typeface="Alatsi"/>
                <a:cs typeface="Alatsi"/>
                <a:sym typeface="Alatsi"/>
              </a:endParaRPr>
            </a:p>
            <a:p>
              <a:pPr algn="l">
                <a:lnSpc>
                  <a:spcPts val="4339"/>
                </a:lnSpc>
              </a:pPr>
              <a:r>
                <a:rPr lang="en-US" sz="2400" dirty="0">
                  <a:solidFill>
                    <a:srgbClr val="000000"/>
                  </a:solidFill>
                  <a:ea typeface="Alatsi"/>
                  <a:cs typeface="Alatsi"/>
                  <a:sym typeface="Alatsi"/>
                </a:rPr>
                <a:t>Her viral </a:t>
              </a:r>
              <a:r>
                <a:rPr lang="en-US" sz="2400" dirty="0" err="1">
                  <a:solidFill>
                    <a:srgbClr val="000000"/>
                  </a:solidFill>
                  <a:ea typeface="Alatsi"/>
                  <a:cs typeface="Alatsi"/>
                  <a:sym typeface="Alatsi"/>
                </a:rPr>
                <a:t>enfeksiyonun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kendine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özgü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patofizyolojik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mekanizmaları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vardır</a:t>
              </a:r>
              <a:r>
                <a:rPr lang="en-US" sz="2400" dirty="0">
                  <a:solidFill>
                    <a:srgbClr val="000000"/>
                  </a:solidFill>
                  <a:ea typeface="Alatsi"/>
                  <a:cs typeface="Alatsi"/>
                  <a:sym typeface="Alatsi"/>
                </a:rPr>
                <a:t>. </a:t>
              </a:r>
              <a:endParaRPr lang="tr-TR" sz="24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400" b="1" dirty="0" err="1">
                  <a:solidFill>
                    <a:srgbClr val="000000"/>
                  </a:solidFill>
                  <a:ea typeface="Alatsi"/>
                  <a:cs typeface="Alatsi"/>
                  <a:sym typeface="Alatsi"/>
                </a:rPr>
                <a:t>Kızamık</a:t>
              </a:r>
              <a:r>
                <a:rPr lang="en-US" sz="2400" b="1" dirty="0">
                  <a:solidFill>
                    <a:srgbClr val="000000"/>
                  </a:solidFill>
                  <a:ea typeface="Alatsi"/>
                  <a:cs typeface="Alatsi"/>
                  <a:sym typeface="Alatsi"/>
                </a:rPr>
                <a:t>: </a:t>
              </a:r>
              <a:r>
                <a:rPr lang="en-US" sz="2400" dirty="0">
                  <a:solidFill>
                    <a:srgbClr val="000000"/>
                  </a:solidFill>
                  <a:ea typeface="Alatsi"/>
                  <a:cs typeface="Alatsi"/>
                  <a:sym typeface="Alatsi"/>
                </a:rPr>
                <a:t>Viral </a:t>
              </a:r>
              <a:r>
                <a:rPr lang="en-US" sz="2400" dirty="0" err="1">
                  <a:solidFill>
                    <a:srgbClr val="000000"/>
                  </a:solidFill>
                  <a:ea typeface="Alatsi"/>
                  <a:cs typeface="Alatsi"/>
                  <a:sym typeface="Alatsi"/>
                </a:rPr>
                <a:t>enfeksiyon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sonrası</a:t>
              </a:r>
              <a:r>
                <a:rPr lang="en-US" sz="2400" dirty="0">
                  <a:solidFill>
                    <a:srgbClr val="000000"/>
                  </a:solidFill>
                  <a:ea typeface="Alatsi"/>
                  <a:cs typeface="Alatsi"/>
                  <a:sym typeface="Alatsi"/>
                </a:rPr>
                <a:t> CD4+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CD8+ T </a:t>
              </a:r>
              <a:r>
                <a:rPr lang="en-US" sz="2400" dirty="0" err="1">
                  <a:solidFill>
                    <a:srgbClr val="000000"/>
                  </a:solidFill>
                  <a:ea typeface="Alatsi"/>
                  <a:cs typeface="Alatsi"/>
                  <a:sym typeface="Alatsi"/>
                </a:rPr>
                <a:t>hücrelerinin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aşırı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aktivasyonu</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sonucu</a:t>
              </a:r>
              <a:r>
                <a:rPr lang="en-US" sz="2400" dirty="0">
                  <a:solidFill>
                    <a:srgbClr val="000000"/>
                  </a:solidFill>
                  <a:ea typeface="Alatsi"/>
                  <a:cs typeface="Alatsi"/>
                  <a:sym typeface="Alatsi"/>
                </a:rPr>
                <a:t> hem </a:t>
              </a:r>
              <a:r>
                <a:rPr lang="en-US" sz="2400" dirty="0" err="1">
                  <a:solidFill>
                    <a:srgbClr val="000000"/>
                  </a:solidFill>
                  <a:ea typeface="Alatsi"/>
                  <a:cs typeface="Alatsi"/>
                  <a:sym typeface="Alatsi"/>
                </a:rPr>
                <a:t>mukozal</a:t>
              </a:r>
              <a:r>
                <a:rPr lang="en-US" sz="2400" dirty="0">
                  <a:solidFill>
                    <a:srgbClr val="000000"/>
                  </a:solidFill>
                  <a:ea typeface="Alatsi"/>
                  <a:cs typeface="Alatsi"/>
                  <a:sym typeface="Alatsi"/>
                </a:rPr>
                <a:t> hem de </a:t>
              </a:r>
              <a:r>
                <a:rPr lang="en-US" sz="2400" dirty="0" err="1">
                  <a:solidFill>
                    <a:srgbClr val="000000"/>
                  </a:solidFill>
                  <a:ea typeface="Alatsi"/>
                  <a:cs typeface="Alatsi"/>
                  <a:sym typeface="Alatsi"/>
                </a:rPr>
                <a:t>deri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döküntüleri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oluşur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400" b="1" dirty="0">
                  <a:solidFill>
                    <a:srgbClr val="000000"/>
                  </a:solidFill>
                  <a:ea typeface="Alatsi"/>
                  <a:cs typeface="Alatsi"/>
                  <a:sym typeface="Alatsi"/>
                </a:rPr>
                <a:t>Kawasaki</a:t>
              </a:r>
              <a:r>
                <a:rPr lang="en-US" sz="2400" dirty="0">
                  <a:solidFill>
                    <a:srgbClr val="000000"/>
                  </a:solidFill>
                  <a:ea typeface="Alatsi"/>
                  <a:cs typeface="Alatsi"/>
                  <a:sym typeface="Alatsi"/>
                </a:rPr>
                <a:t> </a:t>
              </a:r>
              <a:r>
                <a:rPr lang="en-US" sz="2400" b="1" dirty="0" err="1">
                  <a:solidFill>
                    <a:srgbClr val="000000"/>
                  </a:solidFill>
                  <a:ea typeface="Alatsi"/>
                  <a:cs typeface="Alatsi"/>
                  <a:sym typeface="Alatsi"/>
                </a:rPr>
                <a:t>Hastalığı</a:t>
              </a:r>
              <a:r>
                <a:rPr lang="en-US" sz="2400" dirty="0">
                  <a:solidFill>
                    <a:srgbClr val="000000"/>
                  </a:solidFill>
                  <a:ea typeface="Alatsi"/>
                  <a:cs typeface="Alatsi"/>
                  <a:sym typeface="Alatsi"/>
                </a:rPr>
                <a:t>: Viral </a:t>
              </a:r>
              <a:r>
                <a:rPr lang="en-US" sz="2400" dirty="0" err="1">
                  <a:solidFill>
                    <a:srgbClr val="000000"/>
                  </a:solidFill>
                  <a:ea typeface="Alatsi"/>
                  <a:cs typeface="Alatsi"/>
                  <a:sym typeface="Alatsi"/>
                </a:rPr>
                <a:t>enfeksiyonun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tetiklediği</a:t>
              </a:r>
              <a:r>
                <a:rPr lang="en-US" sz="2400" dirty="0">
                  <a:solidFill>
                    <a:srgbClr val="000000"/>
                  </a:solidFill>
                  <a:ea typeface="Alatsi"/>
                  <a:cs typeface="Alatsi"/>
                  <a:sym typeface="Alatsi"/>
                </a:rPr>
                <a:t> anormal </a:t>
              </a:r>
              <a:r>
                <a:rPr lang="en-US" sz="2400" dirty="0" err="1">
                  <a:solidFill>
                    <a:srgbClr val="000000"/>
                  </a:solidFill>
                  <a:ea typeface="Alatsi"/>
                  <a:cs typeface="Alatsi"/>
                  <a:sym typeface="Alatsi"/>
                </a:rPr>
                <a:t>immün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yanıt</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vaskülit</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döküntüleri</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yapar</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400" b="1" dirty="0">
                  <a:solidFill>
                    <a:srgbClr val="000000"/>
                  </a:solidFill>
                  <a:ea typeface="Alatsi"/>
                  <a:cs typeface="Alatsi"/>
                  <a:sym typeface="Alatsi"/>
                </a:rPr>
                <a:t>El </a:t>
              </a:r>
              <a:r>
                <a:rPr lang="en-US" sz="2400" b="1" dirty="0" err="1">
                  <a:solidFill>
                    <a:srgbClr val="000000"/>
                  </a:solidFill>
                  <a:ea typeface="Alatsi"/>
                  <a:cs typeface="Alatsi"/>
                  <a:sym typeface="Alatsi"/>
                </a:rPr>
                <a:t>Ayak</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Ağız</a:t>
              </a:r>
              <a:r>
                <a:rPr lang="en-US" sz="2400" b="1" dirty="0">
                  <a:solidFill>
                    <a:srgbClr val="000000"/>
                  </a:solidFill>
                  <a:ea typeface="Alatsi"/>
                  <a:cs typeface="Alatsi"/>
                  <a:sym typeface="Alatsi"/>
                </a:rPr>
                <a:t> </a:t>
              </a:r>
              <a:r>
                <a:rPr lang="en-US" sz="2400" b="1" dirty="0" err="1">
                  <a:solidFill>
                    <a:srgbClr val="000000"/>
                  </a:solidFill>
                  <a:ea typeface="Alatsi"/>
                  <a:cs typeface="Alatsi"/>
                  <a:sym typeface="Alatsi"/>
                </a:rPr>
                <a:t>Hastalığı</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Virüsün</a:t>
              </a:r>
              <a:r>
                <a:rPr lang="en-US" sz="2400" dirty="0">
                  <a:solidFill>
                    <a:srgbClr val="000000"/>
                  </a:solidFill>
                  <a:ea typeface="Alatsi"/>
                  <a:cs typeface="Alatsi"/>
                  <a:sym typeface="Alatsi"/>
                </a:rPr>
                <a:t> epidermis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mukozaya</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doğrudan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etkisiyle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veziküler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lezyonlar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görülür</a:t>
              </a:r>
              <a:r>
                <a:rPr lang="en-US" sz="2400" dirty="0">
                  <a:solidFill>
                    <a:srgbClr val="000000"/>
                  </a:solidFill>
                  <a:ea typeface="Alatsi"/>
                  <a:cs typeface="Alatsi"/>
                  <a:sym typeface="Alatsi"/>
                </a:rPr>
                <a:t>.</a:t>
              </a:r>
            </a:p>
          </p:txBody>
        </p:sp>
        <p:sp>
          <p:nvSpPr>
            <p:cNvPr id="27" name="TextBox 17">
              <a:extLst>
                <a:ext uri="{FF2B5EF4-FFF2-40B4-BE49-F238E27FC236}">
                  <a16:creationId xmlns:a16="http://schemas.microsoft.com/office/drawing/2014/main" id="{57A601E4-479A-AB51-E592-0794BE519725}"/>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2" name="Metin Yer Tutucusu 3">
            <a:extLst>
              <a:ext uri="{FF2B5EF4-FFF2-40B4-BE49-F238E27FC236}">
                <a16:creationId xmlns:a16="http://schemas.microsoft.com/office/drawing/2014/main" id="{AF1A6CA7-D2B3-41A2-FC95-4319409528F4}"/>
              </a:ext>
            </a:extLst>
          </p:cNvPr>
          <p:cNvSpPr>
            <a:spLocks noGrp="1"/>
          </p:cNvSpPr>
          <p:nvPr>
            <p:ph type="body" sz="quarter" idx="10"/>
          </p:nvPr>
        </p:nvSpPr>
        <p:spPr>
          <a:xfrm>
            <a:off x="16383000" y="55721"/>
            <a:ext cx="914400" cy="776288"/>
          </a:xfrm>
        </p:spPr>
        <p:txBody>
          <a:bodyPr/>
          <a:lstStyle/>
          <a:p>
            <a:r>
              <a:rPr lang="tr-TR" dirty="0"/>
              <a:t>16</a:t>
            </a:r>
          </a:p>
        </p:txBody>
      </p:sp>
    </p:spTree>
    <p:extLst>
      <p:ext uri="{BB962C8B-B14F-4D97-AF65-F5344CB8AC3E}">
        <p14:creationId xmlns:p14="http://schemas.microsoft.com/office/powerpoint/2010/main" val="2766726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8DEA435A-AF26-C958-5FF8-9F42CA822E72}"/>
              </a:ext>
            </a:extLst>
          </p:cNvPr>
          <p:cNvSpPr>
            <a:spLocks noGrp="1"/>
          </p:cNvSpPr>
          <p:nvPr>
            <p:ph type="ctrTitle"/>
          </p:nvPr>
        </p:nvSpPr>
        <p:spPr>
          <a:xfrm>
            <a:off x="4745830" y="190500"/>
            <a:ext cx="9884569" cy="1257299"/>
          </a:xfrm>
        </p:spPr>
        <p:txBody>
          <a:bodyPr>
            <a:noAutofit/>
          </a:bodyPr>
          <a:lstStyle/>
          <a:p>
            <a:r>
              <a:rPr lang="tr-TR" sz="5400" b="1" dirty="0"/>
              <a:t>DÖKÜNTÜLÜ HASTAYA YAKLAŞIM</a:t>
            </a:r>
          </a:p>
        </p:txBody>
      </p:sp>
      <p:grpSp>
        <p:nvGrpSpPr>
          <p:cNvPr id="5" name="Group 3">
            <a:extLst>
              <a:ext uri="{FF2B5EF4-FFF2-40B4-BE49-F238E27FC236}">
                <a16:creationId xmlns:a16="http://schemas.microsoft.com/office/drawing/2014/main" id="{9BE7E4BA-9AF5-BE98-7007-037E9AA10B20}"/>
              </a:ext>
            </a:extLst>
          </p:cNvPr>
          <p:cNvGrpSpPr/>
          <p:nvPr/>
        </p:nvGrpSpPr>
        <p:grpSpPr>
          <a:xfrm>
            <a:off x="1295400" y="1957902"/>
            <a:ext cx="4186030" cy="1257299"/>
            <a:chOff x="0" y="0"/>
            <a:chExt cx="8868713" cy="3287792"/>
          </a:xfrm>
        </p:grpSpPr>
        <p:grpSp>
          <p:nvGrpSpPr>
            <p:cNvPr id="6" name="Group 4">
              <a:extLst>
                <a:ext uri="{FF2B5EF4-FFF2-40B4-BE49-F238E27FC236}">
                  <a16:creationId xmlns:a16="http://schemas.microsoft.com/office/drawing/2014/main" id="{A448CF92-16A7-CA8B-FF62-C9CEC09B1978}"/>
                </a:ext>
              </a:extLst>
            </p:cNvPr>
            <p:cNvGrpSpPr/>
            <p:nvPr/>
          </p:nvGrpSpPr>
          <p:grpSpPr>
            <a:xfrm>
              <a:off x="0" y="0"/>
              <a:ext cx="8868713" cy="3287792"/>
              <a:chOff x="0" y="0"/>
              <a:chExt cx="1751844" cy="649440"/>
            </a:xfrm>
          </p:grpSpPr>
          <p:sp>
            <p:nvSpPr>
              <p:cNvPr id="8" name="Freeform 5">
                <a:extLst>
                  <a:ext uri="{FF2B5EF4-FFF2-40B4-BE49-F238E27FC236}">
                    <a16:creationId xmlns:a16="http://schemas.microsoft.com/office/drawing/2014/main" id="{AD6348AC-A7A4-2DC8-9F57-8B9F21667C0A}"/>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9" name="TextBox 6">
                <a:extLst>
                  <a:ext uri="{FF2B5EF4-FFF2-40B4-BE49-F238E27FC236}">
                    <a16:creationId xmlns:a16="http://schemas.microsoft.com/office/drawing/2014/main" id="{521E0C46-4553-E6DE-07C0-A6C0A8D7AF1C}"/>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B839FDF9-8585-823A-27C0-2C42E258172E}"/>
                </a:ext>
              </a:extLst>
            </p:cNvPr>
            <p:cNvSpPr txBox="1"/>
            <p:nvPr/>
          </p:nvSpPr>
          <p:spPr>
            <a:xfrm>
              <a:off x="566600" y="870914"/>
              <a:ext cx="7735511" cy="673006"/>
            </a:xfrm>
            <a:prstGeom prst="rect">
              <a:avLst/>
            </a:prstGeom>
          </p:spPr>
          <p:txBody>
            <a:bodyPr lIns="0" tIns="0" rIns="0" bIns="0" rtlCol="0" anchor="t">
              <a:spAutoFit/>
            </a:bodyPr>
            <a:lstStyle/>
            <a:p>
              <a:pPr algn="ctr">
                <a:lnSpc>
                  <a:spcPts val="4193"/>
                </a:lnSpc>
              </a:pPr>
              <a:r>
                <a:rPr lang="tr-TR" sz="2995" dirty="0">
                  <a:solidFill>
                    <a:srgbClr val="000000"/>
                  </a:solidFill>
                  <a:latin typeface="Alatsi"/>
                  <a:ea typeface="Alatsi"/>
                  <a:cs typeface="Alatsi"/>
                  <a:sym typeface="Alatsi"/>
                </a:rPr>
                <a:t>ANAMNEZ</a:t>
              </a:r>
              <a:endParaRPr lang="en-US" sz="2995" dirty="0">
                <a:solidFill>
                  <a:srgbClr val="000000"/>
                </a:solidFill>
                <a:latin typeface="Alatsi"/>
                <a:ea typeface="Alatsi"/>
                <a:cs typeface="Alatsi"/>
                <a:sym typeface="Alatsi"/>
              </a:endParaRPr>
            </a:p>
          </p:txBody>
        </p:sp>
      </p:grpSp>
      <p:grpSp>
        <p:nvGrpSpPr>
          <p:cNvPr id="17" name="Grup 16">
            <a:extLst>
              <a:ext uri="{FF2B5EF4-FFF2-40B4-BE49-F238E27FC236}">
                <a16:creationId xmlns:a16="http://schemas.microsoft.com/office/drawing/2014/main" id="{2924DA9B-9CBD-F20C-019E-02A34C44F85F}"/>
              </a:ext>
            </a:extLst>
          </p:cNvPr>
          <p:cNvGrpSpPr/>
          <p:nvPr/>
        </p:nvGrpSpPr>
        <p:grpSpPr>
          <a:xfrm>
            <a:off x="6934200" y="1765919"/>
            <a:ext cx="10008528" cy="6059384"/>
            <a:chOff x="814187" y="3231742"/>
            <a:chExt cx="10008528" cy="6059384"/>
          </a:xfrm>
        </p:grpSpPr>
        <p:grpSp>
          <p:nvGrpSpPr>
            <p:cNvPr id="10" name="Grup 9">
              <a:extLst>
                <a:ext uri="{FF2B5EF4-FFF2-40B4-BE49-F238E27FC236}">
                  <a16:creationId xmlns:a16="http://schemas.microsoft.com/office/drawing/2014/main" id="{FB9D81FF-EE98-5D87-50D5-21CDE864DCF2}"/>
                </a:ext>
              </a:extLst>
            </p:cNvPr>
            <p:cNvGrpSpPr/>
            <p:nvPr/>
          </p:nvGrpSpPr>
          <p:grpSpPr>
            <a:xfrm>
              <a:off x="814187" y="3231742"/>
              <a:ext cx="10008528" cy="6059384"/>
              <a:chOff x="9753600" y="2788273"/>
              <a:chExt cx="7362681" cy="4565792"/>
            </a:xfrm>
          </p:grpSpPr>
          <p:grpSp>
            <p:nvGrpSpPr>
              <p:cNvPr id="11" name="Group 4">
                <a:extLst>
                  <a:ext uri="{FF2B5EF4-FFF2-40B4-BE49-F238E27FC236}">
                    <a16:creationId xmlns:a16="http://schemas.microsoft.com/office/drawing/2014/main" id="{FB79313A-EDBD-B299-28E8-7E7B6EF7ACD6}"/>
                  </a:ext>
                </a:extLst>
              </p:cNvPr>
              <p:cNvGrpSpPr/>
              <p:nvPr/>
            </p:nvGrpSpPr>
            <p:grpSpPr>
              <a:xfrm>
                <a:off x="9753600" y="2788273"/>
                <a:ext cx="7362681" cy="4565792"/>
                <a:chOff x="0" y="-38100"/>
                <a:chExt cx="1939142" cy="1202513"/>
              </a:xfrm>
            </p:grpSpPr>
            <p:sp>
              <p:nvSpPr>
                <p:cNvPr id="14" name="Freeform 5">
                  <a:extLst>
                    <a:ext uri="{FF2B5EF4-FFF2-40B4-BE49-F238E27FC236}">
                      <a16:creationId xmlns:a16="http://schemas.microsoft.com/office/drawing/2014/main" id="{9FE3615D-97EB-EC4E-9C8B-210E3E264B10}"/>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5" name="TextBox 6">
                  <a:extLst>
                    <a:ext uri="{FF2B5EF4-FFF2-40B4-BE49-F238E27FC236}">
                      <a16:creationId xmlns:a16="http://schemas.microsoft.com/office/drawing/2014/main" id="{3FD4EF5A-3EF3-F537-0A11-A215D608C89E}"/>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2" name="TextBox 7">
                <a:extLst>
                  <a:ext uri="{FF2B5EF4-FFF2-40B4-BE49-F238E27FC236}">
                    <a16:creationId xmlns:a16="http://schemas.microsoft.com/office/drawing/2014/main" id="{EFACB2FD-A49D-416B-A96A-9BB2C11D1C37}"/>
                  </a:ext>
                </a:extLst>
              </p:cNvPr>
              <p:cNvSpPr txBox="1"/>
              <p:nvPr/>
            </p:nvSpPr>
            <p:spPr>
              <a:xfrm>
                <a:off x="10128895" y="3032782"/>
                <a:ext cx="2839255" cy="4112429"/>
              </a:xfrm>
              <a:prstGeom prst="rect">
                <a:avLst/>
              </a:prstGeom>
            </p:spPr>
            <p:txBody>
              <a:bodyPr wrap="square" lIns="0" tIns="0" rIns="0" bIns="0" rtlCol="0" anchor="t">
                <a:spAutoFit/>
              </a:bodyPr>
              <a:lstStyle/>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Yaş</a:t>
                </a:r>
                <a:endParaRPr lang="en-US"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Yakınmaların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süresi</a:t>
                </a:r>
                <a:endParaRPr lang="en-US"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dirty="0">
                    <a:solidFill>
                      <a:srgbClr val="000000"/>
                    </a:solidFill>
                    <a:ea typeface="Alatsi"/>
                    <a:cs typeface="Alatsi"/>
                    <a:sym typeface="Alatsi"/>
                  </a:rPr>
                  <a:t>Prodromal </a:t>
                </a:r>
                <a:r>
                  <a:rPr lang="en-US" sz="2400" dirty="0" err="1">
                    <a:solidFill>
                      <a:srgbClr val="000000"/>
                    </a:solidFill>
                    <a:ea typeface="Alatsi"/>
                    <a:cs typeface="Alatsi"/>
                    <a:sym typeface="Alatsi"/>
                  </a:rPr>
                  <a:t>bulguların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varlığı</a:t>
                </a:r>
                <a:endParaRPr lang="en-US"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Döküntünün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özellikleri</a:t>
                </a:r>
                <a:endParaRPr lang="en-US" sz="2400" dirty="0">
                  <a:solidFill>
                    <a:srgbClr val="000000"/>
                  </a:solidFill>
                  <a:ea typeface="Alatsi"/>
                  <a:cs typeface="Alatsi"/>
                  <a:sym typeface="Alatsi"/>
                </a:endParaRPr>
              </a:p>
              <a:p>
                <a:pPr marL="800100" lvl="1" indent="-342900">
                  <a:lnSpc>
                    <a:spcPts val="4339"/>
                  </a:lnSpc>
                  <a:buFont typeface="Wingdings" panose="05000000000000000000" pitchFamily="2" charset="2"/>
                  <a:buChar char="ü"/>
                </a:pPr>
                <a:r>
                  <a:rPr lang="en-US" sz="2400" dirty="0" err="1">
                    <a:solidFill>
                      <a:srgbClr val="000000"/>
                    </a:solidFill>
                    <a:ea typeface="Alatsi"/>
                    <a:cs typeface="Alatsi"/>
                    <a:sym typeface="Alatsi"/>
                  </a:rPr>
                  <a:t>Başlangıcı</a:t>
                </a:r>
                <a:endParaRPr lang="en-US" sz="2400" dirty="0">
                  <a:solidFill>
                    <a:srgbClr val="000000"/>
                  </a:solidFill>
                  <a:ea typeface="Alatsi"/>
                  <a:cs typeface="Alatsi"/>
                  <a:sym typeface="Alatsi"/>
                </a:endParaRPr>
              </a:p>
              <a:p>
                <a:pPr marL="800100" lvl="1" indent="-342900">
                  <a:lnSpc>
                    <a:spcPts val="4339"/>
                  </a:lnSpc>
                  <a:buFont typeface="Wingdings" panose="05000000000000000000" pitchFamily="2" charset="2"/>
                  <a:buChar char="ü"/>
                </a:pPr>
                <a:r>
                  <a:rPr lang="en-US" sz="2400" dirty="0" err="1">
                    <a:solidFill>
                      <a:srgbClr val="000000"/>
                    </a:solidFill>
                    <a:ea typeface="Alatsi"/>
                    <a:cs typeface="Alatsi"/>
                    <a:sym typeface="Alatsi"/>
                  </a:rPr>
                  <a:t>Dağılımı</a:t>
                </a:r>
                <a:endParaRPr lang="en-US" sz="2400" dirty="0">
                  <a:solidFill>
                    <a:srgbClr val="000000"/>
                  </a:solidFill>
                  <a:ea typeface="Alatsi"/>
                  <a:cs typeface="Alatsi"/>
                  <a:sym typeface="Alatsi"/>
                </a:endParaRPr>
              </a:p>
              <a:p>
                <a:pPr marL="800100" lvl="1" indent="-342900">
                  <a:lnSpc>
                    <a:spcPts val="4339"/>
                  </a:lnSpc>
                  <a:buFont typeface="Wingdings" panose="05000000000000000000" pitchFamily="2" charset="2"/>
                  <a:buChar char="ü"/>
                </a:pPr>
                <a:r>
                  <a:rPr lang="en-US" sz="2400" dirty="0" err="1">
                    <a:solidFill>
                      <a:srgbClr val="000000"/>
                    </a:solidFill>
                    <a:ea typeface="Alatsi"/>
                    <a:cs typeface="Alatsi"/>
                    <a:sym typeface="Alatsi"/>
                  </a:rPr>
                  <a:t>Morfolojisi</a:t>
                </a:r>
                <a:endParaRPr lang="en-US" sz="2400" dirty="0">
                  <a:solidFill>
                    <a:srgbClr val="000000"/>
                  </a:solidFill>
                  <a:ea typeface="Alatsi"/>
                  <a:cs typeface="Alatsi"/>
                  <a:sym typeface="Alatsi"/>
                </a:endParaRPr>
              </a:p>
              <a:p>
                <a:pPr marL="800100" lvl="1" indent="-342900">
                  <a:lnSpc>
                    <a:spcPts val="4339"/>
                  </a:lnSpc>
                  <a:buFont typeface="Wingdings" panose="05000000000000000000" pitchFamily="2" charset="2"/>
                  <a:buChar char="ü"/>
                </a:pPr>
                <a:r>
                  <a:rPr lang="en-US" sz="2400" dirty="0" err="1">
                    <a:solidFill>
                      <a:srgbClr val="000000"/>
                    </a:solidFill>
                    <a:ea typeface="Alatsi"/>
                    <a:cs typeface="Alatsi"/>
                    <a:sym typeface="Alatsi"/>
                  </a:rPr>
                  <a:t>İlerlemesi</a:t>
                </a:r>
                <a:endParaRPr lang="en-US" sz="2400" dirty="0">
                  <a:solidFill>
                    <a:srgbClr val="000000"/>
                  </a:solidFill>
                  <a:ea typeface="Alatsi"/>
                  <a:cs typeface="Alatsi"/>
                  <a:sym typeface="Alatsi"/>
                </a:endParaRPr>
              </a:p>
              <a:p>
                <a:pPr marL="800100" lvl="1" indent="-342900">
                  <a:lnSpc>
                    <a:spcPts val="4339"/>
                  </a:lnSpc>
                  <a:buFont typeface="Wingdings" panose="05000000000000000000" pitchFamily="2" charset="2"/>
                  <a:buChar char="ü"/>
                </a:pPr>
                <a:r>
                  <a:rPr lang="en-US" sz="2400" dirty="0" err="1">
                    <a:solidFill>
                      <a:srgbClr val="000000"/>
                    </a:solidFill>
                    <a:ea typeface="Alatsi"/>
                    <a:cs typeface="Alatsi"/>
                    <a:sym typeface="Alatsi"/>
                  </a:rPr>
                  <a:t>Kaşıntı</a:t>
                </a:r>
                <a:endParaRPr lang="en-US" sz="2400" dirty="0">
                  <a:solidFill>
                    <a:srgbClr val="000000"/>
                  </a:solidFill>
                  <a:ea typeface="Alatsi"/>
                  <a:cs typeface="Alatsi"/>
                  <a:sym typeface="Alatsi"/>
                </a:endParaRPr>
              </a:p>
              <a:p>
                <a:pPr marL="800100" lvl="1" indent="-342900">
                  <a:lnSpc>
                    <a:spcPts val="4339"/>
                  </a:lnSpc>
                  <a:buFont typeface="Wingdings" panose="05000000000000000000" pitchFamily="2" charset="2"/>
                  <a:buChar char="ü"/>
                </a:pPr>
                <a:r>
                  <a:rPr lang="en-US" sz="2400" dirty="0" err="1">
                    <a:solidFill>
                      <a:srgbClr val="000000"/>
                    </a:solidFill>
                    <a:ea typeface="Alatsi"/>
                    <a:cs typeface="Alatsi"/>
                    <a:sym typeface="Alatsi"/>
                  </a:rPr>
                  <a:t>Ateşle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ilişkisi</a:t>
                </a:r>
                <a:endParaRPr lang="en-US" sz="2400" dirty="0">
                  <a:solidFill>
                    <a:srgbClr val="000000"/>
                  </a:solidFill>
                  <a:ea typeface="Alatsi"/>
                  <a:cs typeface="Alatsi"/>
                  <a:sym typeface="Alatsi"/>
                </a:endParaRPr>
              </a:p>
            </p:txBody>
          </p:sp>
          <p:sp>
            <p:nvSpPr>
              <p:cNvPr id="13" name="TextBox 17">
                <a:extLst>
                  <a:ext uri="{FF2B5EF4-FFF2-40B4-BE49-F238E27FC236}">
                    <a16:creationId xmlns:a16="http://schemas.microsoft.com/office/drawing/2014/main" id="{6DDD0AD5-93E4-A7DC-C4B1-398C7686D661}"/>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16" name="TextBox 7">
              <a:extLst>
                <a:ext uri="{FF2B5EF4-FFF2-40B4-BE49-F238E27FC236}">
                  <a16:creationId xmlns:a16="http://schemas.microsoft.com/office/drawing/2014/main" id="{DA175D95-A443-6B97-AEFE-59E23DB54716}"/>
                </a:ext>
              </a:extLst>
            </p:cNvPr>
            <p:cNvSpPr txBox="1"/>
            <p:nvPr/>
          </p:nvSpPr>
          <p:spPr>
            <a:xfrm>
              <a:off x="6073531" y="3556237"/>
              <a:ext cx="3859567" cy="5457713"/>
            </a:xfrm>
            <a:prstGeom prst="rect">
              <a:avLst/>
            </a:prstGeom>
          </p:spPr>
          <p:txBody>
            <a:bodyPr wrap="square" lIns="0" tIns="0" rIns="0" bIns="0" rtlCol="0" anchor="t">
              <a:spAutoFit/>
            </a:bodyPr>
            <a:lstStyle/>
            <a:p>
              <a:pPr marL="342900" indent="-342900" algn="l">
                <a:lnSpc>
                  <a:spcPts val="4339"/>
                </a:lnSpc>
                <a:buFont typeface="Arial" panose="020B0604020202020204" pitchFamily="34" charset="0"/>
                <a:buChar char="•"/>
              </a:pPr>
              <a:r>
                <a:rPr lang="tr-TR" sz="2400" dirty="0"/>
                <a:t>Aşıları </a:t>
              </a:r>
            </a:p>
            <a:p>
              <a:pPr marL="342900" indent="-342900" algn="l">
                <a:lnSpc>
                  <a:spcPts val="4339"/>
                </a:lnSpc>
                <a:buFont typeface="Arial" panose="020B0604020202020204" pitchFamily="34" charset="0"/>
                <a:buChar char="•"/>
              </a:pPr>
              <a:r>
                <a:rPr lang="tr-TR" sz="2400" dirty="0"/>
                <a:t>Ateşli bir hasta ile aynı ortamda bulunma, </a:t>
              </a:r>
            </a:p>
            <a:p>
              <a:pPr marL="342900" indent="-342900" algn="l">
                <a:lnSpc>
                  <a:spcPts val="4339"/>
                </a:lnSpc>
                <a:buFont typeface="Arial" panose="020B0604020202020204" pitchFamily="34" charset="0"/>
                <a:buChar char="•"/>
              </a:pPr>
              <a:r>
                <a:rPr lang="tr-TR" sz="2400" dirty="0"/>
                <a:t>İlaç kullanımı </a:t>
              </a:r>
            </a:p>
            <a:p>
              <a:pPr marL="342900" indent="-342900" algn="l">
                <a:lnSpc>
                  <a:spcPts val="4339"/>
                </a:lnSpc>
                <a:buFont typeface="Arial" panose="020B0604020202020204" pitchFamily="34" charset="0"/>
                <a:buChar char="•"/>
              </a:pPr>
              <a:r>
                <a:rPr lang="tr-TR" sz="2400" dirty="0"/>
                <a:t>Seyahat anamnezi</a:t>
              </a:r>
            </a:p>
            <a:p>
              <a:pPr marL="342900" indent="-342900" algn="l">
                <a:lnSpc>
                  <a:spcPts val="4339"/>
                </a:lnSpc>
                <a:buFont typeface="Arial" panose="020B0604020202020204" pitchFamily="34" charset="0"/>
                <a:buChar char="•"/>
              </a:pPr>
              <a:r>
                <a:rPr lang="tr-TR" sz="2400" dirty="0" err="1"/>
                <a:t>Splenektomi</a:t>
              </a:r>
              <a:r>
                <a:rPr lang="tr-TR" sz="2400" dirty="0"/>
                <a:t> </a:t>
              </a:r>
            </a:p>
            <a:p>
              <a:pPr marL="342900" indent="-342900" algn="l">
                <a:lnSpc>
                  <a:spcPts val="4339"/>
                </a:lnSpc>
                <a:buFont typeface="Arial" panose="020B0604020202020204" pitchFamily="34" charset="0"/>
                <a:buChar char="•"/>
              </a:pPr>
              <a:r>
                <a:rPr lang="tr-TR" sz="2400" dirty="0"/>
                <a:t>Hayvan ve </a:t>
              </a:r>
              <a:r>
                <a:rPr lang="tr-TR" sz="2400" dirty="0" err="1"/>
                <a:t>artropod</a:t>
              </a:r>
              <a:r>
                <a:rPr lang="tr-TR" sz="2400" dirty="0"/>
                <a:t> teması (kene) </a:t>
              </a:r>
            </a:p>
            <a:p>
              <a:pPr marL="342900" indent="-342900" algn="l">
                <a:lnSpc>
                  <a:spcPts val="4339"/>
                </a:lnSpc>
                <a:buFont typeface="Arial" panose="020B0604020202020204" pitchFamily="34" charset="0"/>
                <a:buChar char="•"/>
              </a:pPr>
              <a:r>
                <a:rPr lang="tr-TR" sz="2400" dirty="0" err="1"/>
                <a:t>Allerji</a:t>
              </a:r>
              <a:r>
                <a:rPr lang="tr-TR" sz="2400" dirty="0"/>
                <a:t> öyküsü</a:t>
              </a:r>
            </a:p>
            <a:p>
              <a:pPr marL="342900" indent="-342900" algn="l">
                <a:lnSpc>
                  <a:spcPts val="4339"/>
                </a:lnSpc>
                <a:buFont typeface="Arial" panose="020B0604020202020204" pitchFamily="34" charset="0"/>
                <a:buChar char="•"/>
              </a:pPr>
              <a:endParaRPr lang="en-US" sz="2400" dirty="0">
                <a:solidFill>
                  <a:srgbClr val="000000"/>
                </a:solidFill>
                <a:ea typeface="Alatsi"/>
                <a:cs typeface="Alatsi"/>
                <a:sym typeface="Alatsi"/>
              </a:endParaRPr>
            </a:p>
          </p:txBody>
        </p:sp>
      </p:grpSp>
      <p:pic>
        <p:nvPicPr>
          <p:cNvPr id="3" name="Resim 2">
            <a:extLst>
              <a:ext uri="{FF2B5EF4-FFF2-40B4-BE49-F238E27FC236}">
                <a16:creationId xmlns:a16="http://schemas.microsoft.com/office/drawing/2014/main" id="{28629B65-99D4-7237-01B9-B368014DB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5174">
            <a:off x="1191167" y="4122820"/>
            <a:ext cx="4648200"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Metin Yer Tutucusu 3">
            <a:extLst>
              <a:ext uri="{FF2B5EF4-FFF2-40B4-BE49-F238E27FC236}">
                <a16:creationId xmlns:a16="http://schemas.microsoft.com/office/drawing/2014/main" id="{01287347-E302-30F7-D05D-95C24744D515}"/>
              </a:ext>
            </a:extLst>
          </p:cNvPr>
          <p:cNvSpPr>
            <a:spLocks noGrp="1"/>
          </p:cNvSpPr>
          <p:nvPr>
            <p:ph type="body" sz="quarter" idx="10"/>
          </p:nvPr>
        </p:nvSpPr>
        <p:spPr>
          <a:xfrm>
            <a:off x="16383000" y="55721"/>
            <a:ext cx="914400" cy="776288"/>
          </a:xfrm>
        </p:spPr>
        <p:txBody>
          <a:bodyPr/>
          <a:lstStyle/>
          <a:p>
            <a:r>
              <a:rPr lang="tr-TR" dirty="0"/>
              <a:t>17</a:t>
            </a:r>
          </a:p>
        </p:txBody>
      </p:sp>
    </p:spTree>
    <p:extLst>
      <p:ext uri="{BB962C8B-B14F-4D97-AF65-F5344CB8AC3E}">
        <p14:creationId xmlns:p14="http://schemas.microsoft.com/office/powerpoint/2010/main" val="869979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049FE-56F0-29DE-7023-5C5E56EAC3FB}"/>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F2BF76F2-9701-BFFC-D634-7469203B2F62}"/>
              </a:ext>
            </a:extLst>
          </p:cNvPr>
          <p:cNvSpPr>
            <a:spLocks noGrp="1"/>
          </p:cNvSpPr>
          <p:nvPr>
            <p:ph type="ctrTitle"/>
          </p:nvPr>
        </p:nvSpPr>
        <p:spPr>
          <a:xfrm>
            <a:off x="4745830" y="190500"/>
            <a:ext cx="9884569" cy="1257299"/>
          </a:xfrm>
        </p:spPr>
        <p:txBody>
          <a:bodyPr>
            <a:noAutofit/>
          </a:bodyPr>
          <a:lstStyle/>
          <a:p>
            <a:r>
              <a:rPr lang="tr-TR" sz="5400" b="1" dirty="0"/>
              <a:t>DÖKÜNTÜLÜ HASTAYA YAKLAŞIM</a:t>
            </a:r>
          </a:p>
        </p:txBody>
      </p:sp>
      <p:grpSp>
        <p:nvGrpSpPr>
          <p:cNvPr id="5" name="Group 3">
            <a:extLst>
              <a:ext uri="{FF2B5EF4-FFF2-40B4-BE49-F238E27FC236}">
                <a16:creationId xmlns:a16="http://schemas.microsoft.com/office/drawing/2014/main" id="{CC711145-9BF1-10C4-370C-6ED0C537335D}"/>
              </a:ext>
            </a:extLst>
          </p:cNvPr>
          <p:cNvGrpSpPr/>
          <p:nvPr/>
        </p:nvGrpSpPr>
        <p:grpSpPr>
          <a:xfrm>
            <a:off x="1812718" y="2070020"/>
            <a:ext cx="4186030" cy="1257299"/>
            <a:chOff x="0" y="0"/>
            <a:chExt cx="8868713" cy="3287792"/>
          </a:xfrm>
        </p:grpSpPr>
        <p:grpSp>
          <p:nvGrpSpPr>
            <p:cNvPr id="6" name="Group 4">
              <a:extLst>
                <a:ext uri="{FF2B5EF4-FFF2-40B4-BE49-F238E27FC236}">
                  <a16:creationId xmlns:a16="http://schemas.microsoft.com/office/drawing/2014/main" id="{59FF191A-5BEA-E05D-53AA-C8D20ADB55E5}"/>
                </a:ext>
              </a:extLst>
            </p:cNvPr>
            <p:cNvGrpSpPr/>
            <p:nvPr/>
          </p:nvGrpSpPr>
          <p:grpSpPr>
            <a:xfrm>
              <a:off x="0" y="0"/>
              <a:ext cx="8868713" cy="3287792"/>
              <a:chOff x="0" y="0"/>
              <a:chExt cx="1751844" cy="649440"/>
            </a:xfrm>
          </p:grpSpPr>
          <p:sp>
            <p:nvSpPr>
              <p:cNvPr id="8" name="Freeform 5">
                <a:extLst>
                  <a:ext uri="{FF2B5EF4-FFF2-40B4-BE49-F238E27FC236}">
                    <a16:creationId xmlns:a16="http://schemas.microsoft.com/office/drawing/2014/main" id="{3F00381A-E93D-58D4-2487-E9C42036172F}"/>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txBody>
              <a:bodyPr/>
              <a:lstStyle/>
              <a:p>
                <a:endParaRPr lang="tr-TR" dirty="0"/>
              </a:p>
            </p:txBody>
          </p:sp>
          <p:sp>
            <p:nvSpPr>
              <p:cNvPr id="9" name="TextBox 6">
                <a:extLst>
                  <a:ext uri="{FF2B5EF4-FFF2-40B4-BE49-F238E27FC236}">
                    <a16:creationId xmlns:a16="http://schemas.microsoft.com/office/drawing/2014/main" id="{F3D86EA0-64E9-68D5-8E48-FB21DAFEB436}"/>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500CFE2A-FE30-D83B-3B58-26D527726BEE}"/>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dirty="0">
                  <a:solidFill>
                    <a:srgbClr val="000000"/>
                  </a:solidFill>
                  <a:latin typeface="Alatsi"/>
                  <a:ea typeface="Alatsi"/>
                  <a:cs typeface="Alatsi"/>
                  <a:sym typeface="Alatsi"/>
                </a:rPr>
                <a:t>FİZİK MUAYENE</a:t>
              </a:r>
              <a:endParaRPr lang="en-US" sz="2995" dirty="0">
                <a:solidFill>
                  <a:srgbClr val="000000"/>
                </a:solidFill>
                <a:latin typeface="Alatsi"/>
                <a:ea typeface="Alatsi"/>
                <a:cs typeface="Alatsi"/>
                <a:sym typeface="Alatsi"/>
              </a:endParaRPr>
            </a:p>
          </p:txBody>
        </p:sp>
      </p:grpSp>
      <p:grpSp>
        <p:nvGrpSpPr>
          <p:cNvPr id="18" name="Grup 17">
            <a:extLst>
              <a:ext uri="{FF2B5EF4-FFF2-40B4-BE49-F238E27FC236}">
                <a16:creationId xmlns:a16="http://schemas.microsoft.com/office/drawing/2014/main" id="{B337806A-8695-BECD-5029-D5F35A12D099}"/>
              </a:ext>
            </a:extLst>
          </p:cNvPr>
          <p:cNvGrpSpPr/>
          <p:nvPr/>
        </p:nvGrpSpPr>
        <p:grpSpPr>
          <a:xfrm>
            <a:off x="7239000" y="3619500"/>
            <a:ext cx="10008528" cy="4408463"/>
            <a:chOff x="7197850" y="3135336"/>
            <a:chExt cx="10008528" cy="6059384"/>
          </a:xfrm>
        </p:grpSpPr>
        <p:grpSp>
          <p:nvGrpSpPr>
            <p:cNvPr id="10" name="Grup 9">
              <a:extLst>
                <a:ext uri="{FF2B5EF4-FFF2-40B4-BE49-F238E27FC236}">
                  <a16:creationId xmlns:a16="http://schemas.microsoft.com/office/drawing/2014/main" id="{38A86883-646A-9A96-BEDA-14CF788C703C}"/>
                </a:ext>
              </a:extLst>
            </p:cNvPr>
            <p:cNvGrpSpPr/>
            <p:nvPr/>
          </p:nvGrpSpPr>
          <p:grpSpPr>
            <a:xfrm>
              <a:off x="7197850" y="3135336"/>
              <a:ext cx="10008528" cy="6059384"/>
              <a:chOff x="9753600" y="2788273"/>
              <a:chExt cx="7362681" cy="4565792"/>
            </a:xfrm>
          </p:grpSpPr>
          <p:grpSp>
            <p:nvGrpSpPr>
              <p:cNvPr id="11" name="Group 4">
                <a:extLst>
                  <a:ext uri="{FF2B5EF4-FFF2-40B4-BE49-F238E27FC236}">
                    <a16:creationId xmlns:a16="http://schemas.microsoft.com/office/drawing/2014/main" id="{399D9E78-C529-2A39-8B62-F84EE3A83CFB}"/>
                  </a:ext>
                </a:extLst>
              </p:cNvPr>
              <p:cNvGrpSpPr/>
              <p:nvPr/>
            </p:nvGrpSpPr>
            <p:grpSpPr>
              <a:xfrm>
                <a:off x="9753600" y="2788273"/>
                <a:ext cx="7362681" cy="4565792"/>
                <a:chOff x="0" y="-38100"/>
                <a:chExt cx="1939142" cy="1202513"/>
              </a:xfrm>
            </p:grpSpPr>
            <p:sp>
              <p:nvSpPr>
                <p:cNvPr id="14" name="Freeform 5">
                  <a:extLst>
                    <a:ext uri="{FF2B5EF4-FFF2-40B4-BE49-F238E27FC236}">
                      <a16:creationId xmlns:a16="http://schemas.microsoft.com/office/drawing/2014/main" id="{6CE7D35B-ACF3-1198-53BD-F5B88F4FD1E7}"/>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5" name="TextBox 6">
                  <a:extLst>
                    <a:ext uri="{FF2B5EF4-FFF2-40B4-BE49-F238E27FC236}">
                      <a16:creationId xmlns:a16="http://schemas.microsoft.com/office/drawing/2014/main" id="{D1535515-BFBD-68AB-BAFF-0CC977DC9991}"/>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2" name="TextBox 7">
                <a:extLst>
                  <a:ext uri="{FF2B5EF4-FFF2-40B4-BE49-F238E27FC236}">
                    <a16:creationId xmlns:a16="http://schemas.microsoft.com/office/drawing/2014/main" id="{93A1BA38-419F-DAC5-6406-EFCE2CA64F96}"/>
                  </a:ext>
                </a:extLst>
              </p:cNvPr>
              <p:cNvSpPr txBox="1"/>
              <p:nvPr/>
            </p:nvSpPr>
            <p:spPr>
              <a:xfrm>
                <a:off x="10128895" y="3032782"/>
                <a:ext cx="2839255" cy="2865901"/>
              </a:xfrm>
              <a:prstGeom prst="rect">
                <a:avLst/>
              </a:prstGeom>
            </p:spPr>
            <p:txBody>
              <a:bodyPr wrap="square" lIns="0" tIns="0" rIns="0" bIns="0" rtlCol="0" anchor="t">
                <a:spAutoFit/>
              </a:bodyPr>
              <a:lstStyle/>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Toksik</a:t>
                </a:r>
                <a:r>
                  <a:rPr lang="tr-TR" sz="2400" dirty="0">
                    <a:solidFill>
                      <a:srgbClr val="000000"/>
                    </a:solidFill>
                    <a:ea typeface="Alatsi"/>
                    <a:cs typeface="Alatsi"/>
                    <a:sym typeface="Alatsi"/>
                  </a:rPr>
                  <a:t>?</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Letarjik</a:t>
                </a:r>
                <a:r>
                  <a:rPr lang="tr-TR" sz="2400" dirty="0">
                    <a:solidFill>
                      <a:srgbClr val="000000"/>
                    </a:solidFill>
                    <a:ea typeface="Alatsi"/>
                    <a:cs typeface="Alatsi"/>
                    <a:sym typeface="Alatsi"/>
                  </a:rPr>
                  <a:t>? </a:t>
                </a:r>
              </a:p>
              <a:p>
                <a:pPr marL="342900" indent="-342900" algn="l">
                  <a:lnSpc>
                    <a:spcPts val="4339"/>
                  </a:lnSpc>
                  <a:buFont typeface="Arial" panose="020B0604020202020204" pitchFamily="34" charset="0"/>
                  <a:buChar char="•"/>
                </a:pPr>
                <a:r>
                  <a:rPr lang="en-US" sz="2400" dirty="0">
                    <a:solidFill>
                      <a:srgbClr val="000000"/>
                    </a:solidFill>
                    <a:ea typeface="Alatsi"/>
                    <a:cs typeface="Alatsi"/>
                    <a:sym typeface="Alatsi"/>
                  </a:rPr>
                  <a:t>Vital </a:t>
                </a:r>
                <a:r>
                  <a:rPr lang="en-US" sz="2400" dirty="0" err="1">
                    <a:solidFill>
                      <a:srgbClr val="000000"/>
                    </a:solidFill>
                    <a:ea typeface="Alatsi"/>
                    <a:cs typeface="Alatsi"/>
                    <a:sym typeface="Alatsi"/>
                  </a:rPr>
                  <a:t>bulgular</a:t>
                </a:r>
                <a:r>
                  <a:rPr lang="tr-TR" sz="2400" dirty="0">
                    <a:solidFill>
                      <a:srgbClr val="000000"/>
                    </a:solidFill>
                    <a:ea typeface="Alatsi"/>
                    <a:cs typeface="Alatsi"/>
                    <a:sym typeface="Alatsi"/>
                  </a:rPr>
                  <a:t>?</a:t>
                </a:r>
              </a:p>
              <a:p>
                <a:pPr marL="342900" indent="-342900" algn="l">
                  <a:lnSpc>
                    <a:spcPts val="4339"/>
                  </a:lnSpc>
                  <a:buFont typeface="Arial" panose="020B0604020202020204" pitchFamily="34" charset="0"/>
                  <a:buChar char="•"/>
                </a:pPr>
                <a:r>
                  <a:rPr lang="tr-TR" sz="2400" dirty="0" err="1"/>
                  <a:t>Peteşi</a:t>
                </a:r>
                <a:r>
                  <a:rPr lang="tr-TR" sz="2400" dirty="0"/>
                  <a:t> ve </a:t>
                </a:r>
                <a:r>
                  <a:rPr lang="tr-TR" sz="2400" dirty="0" err="1"/>
                  <a:t>Purpura</a:t>
                </a:r>
                <a:r>
                  <a:rPr lang="tr-TR" sz="2400" dirty="0">
                    <a:solidFill>
                      <a:srgbClr val="000000"/>
                    </a:solidFill>
                    <a:sym typeface="Alatsi"/>
                  </a:rPr>
                  <a:t>?</a:t>
                </a:r>
                <a:endParaRPr lang="en-US"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Döküntünün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özellikleri</a:t>
                </a:r>
                <a:r>
                  <a:rPr lang="tr-TR" sz="2400" dirty="0">
                    <a:solidFill>
                      <a:srgbClr val="000000"/>
                    </a:solidFill>
                    <a:ea typeface="Alatsi"/>
                    <a:cs typeface="Alatsi"/>
                    <a:sym typeface="Alatsi"/>
                  </a:rPr>
                  <a:t>?</a:t>
                </a:r>
                <a:endParaRPr lang="en-US"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dirty="0" err="1">
                    <a:solidFill>
                      <a:srgbClr val="000000"/>
                    </a:solidFill>
                    <a:ea typeface="Alatsi"/>
                    <a:cs typeface="Alatsi"/>
                    <a:sym typeface="Alatsi"/>
                  </a:rPr>
                  <a:t>Hidrasyon</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durumu</a:t>
                </a:r>
                <a:r>
                  <a:rPr lang="tr-TR" sz="2400" dirty="0">
                    <a:solidFill>
                      <a:srgbClr val="000000"/>
                    </a:solidFill>
                    <a:ea typeface="Alatsi"/>
                    <a:cs typeface="Alatsi"/>
                    <a:sym typeface="Alatsi"/>
                  </a:rPr>
                  <a:t>?</a:t>
                </a:r>
                <a:endParaRPr lang="en-US"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tr-TR" sz="2400" dirty="0">
                    <a:solidFill>
                      <a:srgbClr val="000000"/>
                    </a:solidFill>
                    <a:ea typeface="Alatsi"/>
                    <a:cs typeface="Alatsi"/>
                    <a:sym typeface="Alatsi"/>
                  </a:rPr>
                  <a:t>Mukozalar?</a:t>
                </a:r>
              </a:p>
              <a:p>
                <a:pPr marL="342900" indent="-342900" algn="l">
                  <a:lnSpc>
                    <a:spcPts val="4339"/>
                  </a:lnSpc>
                  <a:buFont typeface="Arial" panose="020B0604020202020204" pitchFamily="34" charset="0"/>
                  <a:buChar char="•"/>
                </a:pPr>
                <a:endParaRPr lang="en-US" sz="2400" dirty="0">
                  <a:solidFill>
                    <a:srgbClr val="000000"/>
                  </a:solidFill>
                  <a:ea typeface="Alatsi"/>
                  <a:cs typeface="Alatsi"/>
                  <a:sym typeface="Alatsi"/>
                </a:endParaRPr>
              </a:p>
            </p:txBody>
          </p:sp>
          <p:sp>
            <p:nvSpPr>
              <p:cNvPr id="13" name="TextBox 17">
                <a:extLst>
                  <a:ext uri="{FF2B5EF4-FFF2-40B4-BE49-F238E27FC236}">
                    <a16:creationId xmlns:a16="http://schemas.microsoft.com/office/drawing/2014/main" id="{FEBD9477-ECE7-7EE4-2604-2CB2D14E048F}"/>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16" name="TextBox 7">
              <a:extLst>
                <a:ext uri="{FF2B5EF4-FFF2-40B4-BE49-F238E27FC236}">
                  <a16:creationId xmlns:a16="http://schemas.microsoft.com/office/drawing/2014/main" id="{F014ED03-CDEB-67D6-AEF2-CD7B13444BFB}"/>
                </a:ext>
              </a:extLst>
            </p:cNvPr>
            <p:cNvSpPr txBox="1"/>
            <p:nvPr/>
          </p:nvSpPr>
          <p:spPr>
            <a:xfrm>
              <a:off x="12700615" y="3459831"/>
              <a:ext cx="3859567" cy="4354847"/>
            </a:xfrm>
            <a:prstGeom prst="rect">
              <a:avLst/>
            </a:prstGeom>
          </p:spPr>
          <p:txBody>
            <a:bodyPr wrap="square" lIns="0" tIns="0" rIns="0" bIns="0" rtlCol="0" anchor="t">
              <a:spAutoFit/>
            </a:bodyPr>
            <a:lstStyle/>
            <a:p>
              <a:pPr marL="342900" indent="-342900" algn="l">
                <a:lnSpc>
                  <a:spcPts val="4339"/>
                </a:lnSpc>
                <a:buFont typeface="Arial" panose="020B0604020202020204" pitchFamily="34" charset="0"/>
                <a:buChar char="•"/>
              </a:pPr>
              <a:r>
                <a:rPr lang="tr-TR" sz="2400" dirty="0" err="1"/>
                <a:t>Orofarenks</a:t>
              </a:r>
              <a:r>
                <a:rPr lang="tr-TR" sz="2400" dirty="0"/>
                <a:t> muayenesi</a:t>
              </a:r>
            </a:p>
            <a:p>
              <a:pPr marL="342900" indent="-342900" algn="l">
                <a:lnSpc>
                  <a:spcPts val="4339"/>
                </a:lnSpc>
                <a:buFont typeface="Arial" panose="020B0604020202020204" pitchFamily="34" charset="0"/>
                <a:buChar char="•"/>
              </a:pPr>
              <a:r>
                <a:rPr lang="tr-TR" sz="2400" dirty="0"/>
                <a:t>Konjonktivit</a:t>
              </a:r>
            </a:p>
            <a:p>
              <a:pPr marL="342900" indent="-342900" algn="l">
                <a:lnSpc>
                  <a:spcPts val="4339"/>
                </a:lnSpc>
                <a:buFont typeface="Arial" panose="020B0604020202020204" pitchFamily="34" charset="0"/>
                <a:buChar char="•"/>
              </a:pPr>
              <a:r>
                <a:rPr lang="tr-TR" sz="2400" dirty="0"/>
                <a:t>Saçlı deride lezyon ?</a:t>
              </a:r>
            </a:p>
            <a:p>
              <a:pPr marL="342900" indent="-342900" algn="l">
                <a:lnSpc>
                  <a:spcPts val="4339"/>
                </a:lnSpc>
                <a:buFont typeface="Arial" panose="020B0604020202020204" pitchFamily="34" charset="0"/>
                <a:buChar char="•"/>
              </a:pPr>
              <a:r>
                <a:rPr lang="tr-TR" sz="2400" dirty="0"/>
                <a:t>LAP</a:t>
              </a:r>
            </a:p>
            <a:p>
              <a:pPr marL="342900" indent="-342900" algn="l">
                <a:lnSpc>
                  <a:spcPts val="4339"/>
                </a:lnSpc>
                <a:buFont typeface="Arial" panose="020B0604020202020204" pitchFamily="34" charset="0"/>
                <a:buChar char="•"/>
              </a:pPr>
              <a:r>
                <a:rPr lang="tr-TR" sz="2400" dirty="0" err="1"/>
                <a:t>Organomegali</a:t>
              </a:r>
              <a:endParaRPr lang="tr-TR" sz="2400" dirty="0"/>
            </a:p>
            <a:p>
              <a:pPr marL="342900" indent="-342900" algn="l">
                <a:lnSpc>
                  <a:spcPts val="4339"/>
                </a:lnSpc>
                <a:buFont typeface="Arial" panose="020B0604020202020204" pitchFamily="34" charset="0"/>
                <a:buChar char="•"/>
              </a:pPr>
              <a:r>
                <a:rPr lang="tr-TR" sz="2400" dirty="0"/>
                <a:t>Nörolojik defisit</a:t>
              </a:r>
            </a:p>
            <a:p>
              <a:pPr marL="342900" indent="-342900" algn="l">
                <a:lnSpc>
                  <a:spcPts val="4339"/>
                </a:lnSpc>
                <a:buFont typeface="Arial" panose="020B0604020202020204" pitchFamily="34" charset="0"/>
                <a:buChar char="•"/>
              </a:pPr>
              <a:r>
                <a:rPr lang="tr-TR" sz="2400" dirty="0"/>
                <a:t>Yeni üfürüm</a:t>
              </a:r>
            </a:p>
            <a:p>
              <a:pPr marL="342900" indent="-342900" algn="l">
                <a:lnSpc>
                  <a:spcPts val="4339"/>
                </a:lnSpc>
                <a:buFont typeface="Arial" panose="020B0604020202020204" pitchFamily="34" charset="0"/>
                <a:buChar char="•"/>
              </a:pPr>
              <a:endParaRPr lang="en-US" sz="2400" dirty="0">
                <a:solidFill>
                  <a:srgbClr val="000000"/>
                </a:solidFill>
                <a:ea typeface="Alatsi"/>
                <a:cs typeface="Alatsi"/>
                <a:sym typeface="Alatsi"/>
              </a:endParaRPr>
            </a:p>
          </p:txBody>
        </p:sp>
      </p:grpSp>
      <p:pic>
        <p:nvPicPr>
          <p:cNvPr id="17" name="Resim 16">
            <a:extLst>
              <a:ext uri="{FF2B5EF4-FFF2-40B4-BE49-F238E27FC236}">
                <a16:creationId xmlns:a16="http://schemas.microsoft.com/office/drawing/2014/main" id="{31F39564-38DA-3D39-3621-21A61DA28002}"/>
              </a:ext>
            </a:extLst>
          </p:cNvPr>
          <p:cNvPicPr>
            <a:picLocks noChangeAspect="1"/>
          </p:cNvPicPr>
          <p:nvPr/>
        </p:nvPicPr>
        <p:blipFill>
          <a:blip r:embed="rId2">
            <a:extLst>
              <a:ext uri="{28A0092B-C50C-407E-A947-70E740481C1C}">
                <a14:useLocalDpi xmlns:a14="http://schemas.microsoft.com/office/drawing/2010/main" val="0"/>
              </a:ext>
            </a:extLst>
          </a:blip>
          <a:srcRect t="4200" b="3239"/>
          <a:stretch/>
        </p:blipFill>
        <p:spPr>
          <a:xfrm rot="529685">
            <a:off x="1648695" y="4204259"/>
            <a:ext cx="4610100"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Metin kutusu 18">
            <a:extLst>
              <a:ext uri="{FF2B5EF4-FFF2-40B4-BE49-F238E27FC236}">
                <a16:creationId xmlns:a16="http://schemas.microsoft.com/office/drawing/2014/main" id="{C0749425-B1D3-FF5B-D119-B32601EEC0D0}"/>
              </a:ext>
            </a:extLst>
          </p:cNvPr>
          <p:cNvSpPr txBox="1"/>
          <p:nvPr/>
        </p:nvSpPr>
        <p:spPr>
          <a:xfrm>
            <a:off x="8150631" y="2324249"/>
            <a:ext cx="8324651" cy="861774"/>
          </a:xfrm>
          <a:prstGeom prst="rect">
            <a:avLst/>
          </a:prstGeom>
          <a:noFill/>
        </p:spPr>
        <p:txBody>
          <a:bodyPr wrap="none" rtlCol="0">
            <a:spAutoFit/>
          </a:bodyPr>
          <a:lstStyle/>
          <a:p>
            <a:r>
              <a:rPr lang="tr-TR" sz="3200" dirty="0"/>
              <a:t>Aydınlık ortamda ve eldivenle muayene yapılmalı</a:t>
            </a:r>
          </a:p>
          <a:p>
            <a:endParaRPr lang="tr-TR" dirty="0"/>
          </a:p>
        </p:txBody>
      </p:sp>
      <p:sp>
        <p:nvSpPr>
          <p:cNvPr id="20" name="Dikdörtgen 19">
            <a:extLst>
              <a:ext uri="{FF2B5EF4-FFF2-40B4-BE49-F238E27FC236}">
                <a16:creationId xmlns:a16="http://schemas.microsoft.com/office/drawing/2014/main" id="{C1D5CB15-762F-9816-23BB-CCDD5C553732}"/>
              </a:ext>
            </a:extLst>
          </p:cNvPr>
          <p:cNvSpPr/>
          <p:nvPr/>
        </p:nvSpPr>
        <p:spPr>
          <a:xfrm>
            <a:off x="7835069" y="2182714"/>
            <a:ext cx="410690" cy="923330"/>
          </a:xfrm>
          <a:prstGeom prst="rect">
            <a:avLst/>
          </a:prstGeom>
          <a:noFill/>
        </p:spPr>
        <p:txBody>
          <a:bodyPr wrap="none" lIns="91440" tIns="45720" rIns="91440" bIns="45720">
            <a:spAutoFit/>
          </a:bodyPr>
          <a:lstStyle/>
          <a:p>
            <a:pPr algn="ctr"/>
            <a:r>
              <a:rPr lang="tr-TR" sz="5400" b="1" cap="none" spc="0" dirty="0">
                <a:ln w="22225">
                  <a:solidFill>
                    <a:schemeClr val="accent2"/>
                  </a:solidFill>
                  <a:prstDash val="solid"/>
                </a:ln>
                <a:solidFill>
                  <a:schemeClr val="accent2">
                    <a:lumMod val="40000"/>
                    <a:lumOff val="60000"/>
                  </a:schemeClr>
                </a:solidFill>
                <a:effectLst/>
              </a:rPr>
              <a:t>!</a:t>
            </a:r>
          </a:p>
        </p:txBody>
      </p:sp>
      <p:sp>
        <p:nvSpPr>
          <p:cNvPr id="23" name="Dikdörtgen 22">
            <a:extLst>
              <a:ext uri="{FF2B5EF4-FFF2-40B4-BE49-F238E27FC236}">
                <a16:creationId xmlns:a16="http://schemas.microsoft.com/office/drawing/2014/main" id="{C42DB7A3-2D2F-1A3D-0B56-F185828D3B42}"/>
              </a:ext>
            </a:extLst>
          </p:cNvPr>
          <p:cNvSpPr/>
          <p:nvPr/>
        </p:nvSpPr>
        <p:spPr>
          <a:xfrm>
            <a:off x="16269937" y="2193782"/>
            <a:ext cx="410690" cy="923330"/>
          </a:xfrm>
          <a:prstGeom prst="rect">
            <a:avLst/>
          </a:prstGeom>
          <a:noFill/>
        </p:spPr>
        <p:txBody>
          <a:bodyPr wrap="none" lIns="91440" tIns="45720" rIns="91440" bIns="45720">
            <a:spAutoFit/>
          </a:bodyPr>
          <a:lstStyle/>
          <a:p>
            <a:pPr algn="ctr"/>
            <a:r>
              <a:rPr lang="tr-TR" sz="5400" b="1" cap="none" spc="0" dirty="0">
                <a:ln w="22225">
                  <a:solidFill>
                    <a:schemeClr val="accent2"/>
                  </a:solidFill>
                  <a:prstDash val="solid"/>
                </a:ln>
                <a:solidFill>
                  <a:schemeClr val="accent2">
                    <a:lumMod val="40000"/>
                    <a:lumOff val="60000"/>
                  </a:schemeClr>
                </a:solidFill>
                <a:effectLst/>
              </a:rPr>
              <a:t>!</a:t>
            </a:r>
          </a:p>
        </p:txBody>
      </p:sp>
      <p:sp>
        <p:nvSpPr>
          <p:cNvPr id="2" name="Metin Yer Tutucusu 3">
            <a:extLst>
              <a:ext uri="{FF2B5EF4-FFF2-40B4-BE49-F238E27FC236}">
                <a16:creationId xmlns:a16="http://schemas.microsoft.com/office/drawing/2014/main" id="{97A5A7ED-393E-2E06-916D-F7E634390D1E}"/>
              </a:ext>
            </a:extLst>
          </p:cNvPr>
          <p:cNvSpPr>
            <a:spLocks noGrp="1"/>
          </p:cNvSpPr>
          <p:nvPr>
            <p:ph type="body" sz="quarter" idx="10"/>
          </p:nvPr>
        </p:nvSpPr>
        <p:spPr>
          <a:xfrm>
            <a:off x="16383000" y="55721"/>
            <a:ext cx="914400" cy="776288"/>
          </a:xfrm>
        </p:spPr>
        <p:txBody>
          <a:bodyPr/>
          <a:lstStyle/>
          <a:p>
            <a:r>
              <a:rPr lang="tr-TR" dirty="0"/>
              <a:t>18</a:t>
            </a:r>
          </a:p>
        </p:txBody>
      </p:sp>
    </p:spTree>
    <p:extLst>
      <p:ext uri="{BB962C8B-B14F-4D97-AF65-F5344CB8AC3E}">
        <p14:creationId xmlns:p14="http://schemas.microsoft.com/office/powerpoint/2010/main" val="166238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AE98B63C-B7AE-8689-32EE-C8028A53671A}"/>
              </a:ext>
            </a:extLst>
          </p:cNvPr>
          <p:cNvGrpSpPr/>
          <p:nvPr/>
        </p:nvGrpSpPr>
        <p:grpSpPr>
          <a:xfrm>
            <a:off x="609021" y="1713552"/>
            <a:ext cx="4186030" cy="1331059"/>
            <a:chOff x="0" y="-192881"/>
            <a:chExt cx="8868713" cy="3480673"/>
          </a:xfrm>
        </p:grpSpPr>
        <p:grpSp>
          <p:nvGrpSpPr>
            <p:cNvPr id="6" name="Group 4">
              <a:extLst>
                <a:ext uri="{FF2B5EF4-FFF2-40B4-BE49-F238E27FC236}">
                  <a16:creationId xmlns:a16="http://schemas.microsoft.com/office/drawing/2014/main" id="{33A842E6-44B5-A2A2-5519-CD8682366B62}"/>
                </a:ext>
              </a:extLst>
            </p:cNvPr>
            <p:cNvGrpSpPr/>
            <p:nvPr/>
          </p:nvGrpSpPr>
          <p:grpSpPr>
            <a:xfrm>
              <a:off x="0" y="-192881"/>
              <a:ext cx="8868713" cy="3480673"/>
              <a:chOff x="0" y="-38100"/>
              <a:chExt cx="1751844" cy="687540"/>
            </a:xfrm>
          </p:grpSpPr>
          <p:sp>
            <p:nvSpPr>
              <p:cNvPr id="8" name="Freeform 5">
                <a:extLst>
                  <a:ext uri="{FF2B5EF4-FFF2-40B4-BE49-F238E27FC236}">
                    <a16:creationId xmlns:a16="http://schemas.microsoft.com/office/drawing/2014/main" id="{766D0FFD-0D44-7658-15C6-5373C42C1C35}"/>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txBody>
              <a:bodyPr/>
              <a:lstStyle/>
              <a:p>
                <a:endParaRPr lang="tr-TR" dirty="0"/>
              </a:p>
            </p:txBody>
          </p:sp>
          <p:sp>
            <p:nvSpPr>
              <p:cNvPr id="9" name="TextBox 6">
                <a:extLst>
                  <a:ext uri="{FF2B5EF4-FFF2-40B4-BE49-F238E27FC236}">
                    <a16:creationId xmlns:a16="http://schemas.microsoft.com/office/drawing/2014/main" id="{3E87D325-5EFA-7BD4-5214-DDE04EE82590}"/>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E899B684-596B-46FF-270A-B1F0D314B587}"/>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dirty="0">
                  <a:solidFill>
                    <a:srgbClr val="000000"/>
                  </a:solidFill>
                  <a:latin typeface="Alatsi"/>
                  <a:ea typeface="Alatsi"/>
                  <a:cs typeface="Alatsi"/>
                  <a:sym typeface="Alatsi"/>
                </a:rPr>
                <a:t>LABORATUVAR</a:t>
              </a:r>
              <a:endParaRPr lang="en-US" sz="2995" dirty="0">
                <a:solidFill>
                  <a:srgbClr val="000000"/>
                </a:solidFill>
                <a:latin typeface="Alatsi"/>
                <a:ea typeface="Alatsi"/>
                <a:cs typeface="Alatsi"/>
                <a:sym typeface="Alatsi"/>
              </a:endParaRPr>
            </a:p>
          </p:txBody>
        </p:sp>
      </p:grpSp>
      <p:grpSp>
        <p:nvGrpSpPr>
          <p:cNvPr id="11" name="Grup 10">
            <a:extLst>
              <a:ext uri="{FF2B5EF4-FFF2-40B4-BE49-F238E27FC236}">
                <a16:creationId xmlns:a16="http://schemas.microsoft.com/office/drawing/2014/main" id="{58828FAD-2906-C062-23F4-233E99D89E8F}"/>
              </a:ext>
            </a:extLst>
          </p:cNvPr>
          <p:cNvGrpSpPr/>
          <p:nvPr/>
        </p:nvGrpSpPr>
        <p:grpSpPr>
          <a:xfrm>
            <a:off x="609021" y="3034772"/>
            <a:ext cx="8001579" cy="6352035"/>
            <a:chOff x="9753600" y="2788273"/>
            <a:chExt cx="7362681" cy="4808271"/>
          </a:xfrm>
        </p:grpSpPr>
        <p:grpSp>
          <p:nvGrpSpPr>
            <p:cNvPr id="13" name="Group 4">
              <a:extLst>
                <a:ext uri="{FF2B5EF4-FFF2-40B4-BE49-F238E27FC236}">
                  <a16:creationId xmlns:a16="http://schemas.microsoft.com/office/drawing/2014/main" id="{A91E6E29-0661-E096-E2C5-AD392079EE8E}"/>
                </a:ext>
              </a:extLst>
            </p:cNvPr>
            <p:cNvGrpSpPr/>
            <p:nvPr/>
          </p:nvGrpSpPr>
          <p:grpSpPr>
            <a:xfrm>
              <a:off x="9753600" y="2788273"/>
              <a:ext cx="7362681" cy="4565792"/>
              <a:chOff x="0" y="-38100"/>
              <a:chExt cx="1939142" cy="1202513"/>
            </a:xfrm>
          </p:grpSpPr>
          <p:sp>
            <p:nvSpPr>
              <p:cNvPr id="16" name="Freeform 5">
                <a:extLst>
                  <a:ext uri="{FF2B5EF4-FFF2-40B4-BE49-F238E27FC236}">
                    <a16:creationId xmlns:a16="http://schemas.microsoft.com/office/drawing/2014/main" id="{BFB04231-CBCA-2513-E877-24844E853F2D}"/>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7" name="TextBox 6">
                <a:extLst>
                  <a:ext uri="{FF2B5EF4-FFF2-40B4-BE49-F238E27FC236}">
                    <a16:creationId xmlns:a16="http://schemas.microsoft.com/office/drawing/2014/main" id="{A3B8512E-9C6F-6F85-639E-13C44BA2D11C}"/>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4" name="TextBox 7">
              <a:extLst>
                <a:ext uri="{FF2B5EF4-FFF2-40B4-BE49-F238E27FC236}">
                  <a16:creationId xmlns:a16="http://schemas.microsoft.com/office/drawing/2014/main" id="{98D4B61B-15A3-5D17-6895-F5E79A8FB37B}"/>
                </a:ext>
              </a:extLst>
            </p:cNvPr>
            <p:cNvSpPr txBox="1"/>
            <p:nvPr/>
          </p:nvSpPr>
          <p:spPr>
            <a:xfrm>
              <a:off x="9941247" y="3047828"/>
              <a:ext cx="6987386" cy="4548716"/>
            </a:xfrm>
            <a:prstGeom prst="rect">
              <a:avLst/>
            </a:prstGeom>
          </p:spPr>
          <p:txBody>
            <a:bodyPr wrap="square" lIns="0" tIns="0" rIns="0" bIns="0" rtlCol="0" anchor="t">
              <a:spAutoFit/>
            </a:bodyPr>
            <a:lstStyle/>
            <a:p>
              <a:pPr marL="342900" indent="-342900" algn="l">
                <a:lnSpc>
                  <a:spcPts val="4339"/>
                </a:lnSpc>
                <a:buFont typeface="Arial" panose="020B0604020202020204" pitchFamily="34" charset="0"/>
                <a:buChar char="•"/>
              </a:pPr>
              <a:r>
                <a:rPr lang="tr-TR" sz="2400" dirty="0">
                  <a:solidFill>
                    <a:srgbClr val="000000"/>
                  </a:solidFill>
                  <a:ea typeface="Alatsi"/>
                  <a:cs typeface="Alatsi"/>
                  <a:sym typeface="Alatsi"/>
                </a:rPr>
                <a:t>Hemogram (</a:t>
              </a:r>
              <a:r>
                <a:rPr lang="tr-TR" sz="2400" dirty="0" err="1">
                  <a:solidFill>
                    <a:srgbClr val="000000"/>
                  </a:solidFill>
                  <a:ea typeface="Alatsi"/>
                  <a:cs typeface="Alatsi"/>
                  <a:sym typeface="Alatsi"/>
                </a:rPr>
                <a:t>wbc</a:t>
              </a:r>
              <a:r>
                <a:rPr lang="tr-TR" sz="2400" dirty="0">
                  <a:solidFill>
                    <a:srgbClr val="000000"/>
                  </a:solidFill>
                  <a:ea typeface="Alatsi"/>
                  <a:cs typeface="Alatsi"/>
                  <a:sym typeface="Alatsi"/>
                </a:rPr>
                <a:t>, </a:t>
              </a:r>
              <a:r>
                <a:rPr lang="tr-TR" sz="2400" dirty="0" err="1">
                  <a:solidFill>
                    <a:srgbClr val="000000"/>
                  </a:solidFill>
                  <a:ea typeface="Alatsi"/>
                  <a:cs typeface="Alatsi"/>
                  <a:sym typeface="Alatsi"/>
                </a:rPr>
                <a:t>hgb</a:t>
              </a:r>
              <a:r>
                <a:rPr lang="tr-TR" sz="2400" dirty="0">
                  <a:solidFill>
                    <a:srgbClr val="000000"/>
                  </a:solidFill>
                  <a:ea typeface="Alatsi"/>
                  <a:cs typeface="Alatsi"/>
                  <a:sym typeface="Alatsi"/>
                </a:rPr>
                <a:t>, </a:t>
              </a:r>
              <a:r>
                <a:rPr lang="tr-TR" sz="2400" dirty="0" err="1">
                  <a:solidFill>
                    <a:srgbClr val="000000"/>
                  </a:solidFill>
                  <a:ea typeface="Alatsi"/>
                  <a:cs typeface="Alatsi"/>
                  <a:sym typeface="Alatsi"/>
                </a:rPr>
                <a:t>plt</a:t>
              </a:r>
              <a:r>
                <a:rPr lang="tr-TR" sz="2400" dirty="0">
                  <a:solidFill>
                    <a:srgbClr val="000000"/>
                  </a:solidFill>
                  <a:ea typeface="Alatsi"/>
                  <a:cs typeface="Alatsi"/>
                  <a:sym typeface="Alatsi"/>
                </a:rPr>
                <a:t> </a:t>
              </a:r>
              <a:r>
                <a:rPr lang="tr-TR" sz="2400" dirty="0" err="1">
                  <a:solidFill>
                    <a:srgbClr val="000000"/>
                  </a:solidFill>
                  <a:ea typeface="Alatsi"/>
                  <a:cs typeface="Alatsi"/>
                  <a:sym typeface="Alatsi"/>
                </a:rPr>
                <a:t>vb</a:t>
              </a:r>
              <a:r>
                <a:rPr lang="tr-TR" sz="2400" dirty="0">
                  <a:solidFill>
                    <a:srgbClr val="000000"/>
                  </a:solidFill>
                  <a:ea typeface="Alatsi"/>
                  <a:cs typeface="Alatsi"/>
                  <a:sym typeface="Alatsi"/>
                </a:rPr>
                <a:t>)</a:t>
              </a:r>
            </a:p>
            <a:p>
              <a:pPr marL="342900" indent="-342900" algn="l">
                <a:lnSpc>
                  <a:spcPts val="4339"/>
                </a:lnSpc>
                <a:buFont typeface="Arial" panose="020B0604020202020204" pitchFamily="34" charset="0"/>
                <a:buChar char="•"/>
              </a:pPr>
              <a:r>
                <a:rPr lang="tr-TR" sz="2400" dirty="0" err="1">
                  <a:solidFill>
                    <a:srgbClr val="000000"/>
                  </a:solidFill>
                  <a:ea typeface="Alatsi"/>
                  <a:cs typeface="Alatsi"/>
                  <a:sym typeface="Alatsi"/>
                </a:rPr>
                <a:t>Seroloji</a:t>
              </a:r>
              <a:endParaRPr lang="tr-TR" sz="2400" dirty="0">
                <a:solidFill>
                  <a:srgbClr val="000000"/>
                </a:solidFill>
                <a:ea typeface="Alatsi"/>
                <a:cs typeface="Alatsi"/>
                <a:sym typeface="Alatsi"/>
              </a:endParaRPr>
            </a:p>
            <a:p>
              <a:pPr marL="800100" lvl="1" indent="-342900">
                <a:lnSpc>
                  <a:spcPts val="4339"/>
                </a:lnSpc>
                <a:buFont typeface="Arial" panose="020B0604020202020204" pitchFamily="34" charset="0"/>
                <a:buChar char="•"/>
              </a:pPr>
              <a:r>
                <a:rPr lang="tr-TR" sz="2400" dirty="0">
                  <a:solidFill>
                    <a:srgbClr val="000000"/>
                  </a:solidFill>
                  <a:ea typeface="Alatsi"/>
                  <a:cs typeface="Alatsi"/>
                  <a:sym typeface="Alatsi"/>
                </a:rPr>
                <a:t>IgM/</a:t>
              </a:r>
              <a:r>
                <a:rPr lang="tr-TR" sz="2400" dirty="0" err="1">
                  <a:solidFill>
                    <a:srgbClr val="000000"/>
                  </a:solidFill>
                  <a:ea typeface="Alatsi"/>
                  <a:cs typeface="Alatsi"/>
                  <a:sym typeface="Alatsi"/>
                </a:rPr>
                <a:t>IgG</a:t>
              </a:r>
              <a:r>
                <a:rPr lang="tr-TR" sz="2400" dirty="0">
                  <a:solidFill>
                    <a:srgbClr val="000000"/>
                  </a:solidFill>
                  <a:ea typeface="Alatsi"/>
                  <a:cs typeface="Alatsi"/>
                  <a:sym typeface="Alatsi"/>
                </a:rPr>
                <a:t> ( </a:t>
              </a:r>
              <a:r>
                <a:rPr lang="tr-TR" sz="2400" dirty="0" err="1">
                  <a:solidFill>
                    <a:srgbClr val="000000"/>
                  </a:solidFill>
                  <a:ea typeface="Alatsi"/>
                  <a:cs typeface="Alatsi"/>
                  <a:sym typeface="Alatsi"/>
                </a:rPr>
                <a:t>measles</a:t>
              </a:r>
              <a:r>
                <a:rPr lang="tr-TR" sz="2400" dirty="0">
                  <a:solidFill>
                    <a:srgbClr val="000000"/>
                  </a:solidFill>
                  <a:ea typeface="Alatsi"/>
                  <a:cs typeface="Alatsi"/>
                  <a:sym typeface="Alatsi"/>
                </a:rPr>
                <a:t>, </a:t>
              </a:r>
              <a:r>
                <a:rPr lang="tr-TR" sz="2400" dirty="0" err="1">
                  <a:solidFill>
                    <a:srgbClr val="000000"/>
                  </a:solidFill>
                  <a:ea typeface="Alatsi"/>
                  <a:cs typeface="Alatsi"/>
                  <a:sym typeface="Alatsi"/>
                </a:rPr>
                <a:t>rubella</a:t>
              </a:r>
              <a:r>
                <a:rPr lang="tr-TR" sz="2400" dirty="0">
                  <a:solidFill>
                    <a:srgbClr val="000000"/>
                  </a:solidFill>
                  <a:ea typeface="Alatsi"/>
                  <a:cs typeface="Alatsi"/>
                  <a:sym typeface="Alatsi"/>
                </a:rPr>
                <a:t>, </a:t>
              </a:r>
              <a:r>
                <a:rPr lang="tr-TR" sz="2400" dirty="0" err="1">
                  <a:solidFill>
                    <a:srgbClr val="000000"/>
                  </a:solidFill>
                  <a:ea typeface="Alatsi"/>
                  <a:cs typeface="Alatsi"/>
                  <a:sym typeface="Alatsi"/>
                </a:rPr>
                <a:t>vzv</a:t>
              </a:r>
              <a:r>
                <a:rPr lang="tr-TR" sz="2400" dirty="0">
                  <a:solidFill>
                    <a:srgbClr val="000000"/>
                  </a:solidFill>
                  <a:ea typeface="Alatsi"/>
                  <a:cs typeface="Alatsi"/>
                  <a:sym typeface="Alatsi"/>
                </a:rPr>
                <a:t>, </a:t>
              </a:r>
              <a:r>
                <a:rPr lang="tr-TR" sz="2400" dirty="0" err="1">
                  <a:solidFill>
                    <a:srgbClr val="000000"/>
                  </a:solidFill>
                  <a:ea typeface="Alatsi"/>
                  <a:cs typeface="Alatsi"/>
                  <a:sym typeface="Alatsi"/>
                </a:rPr>
                <a:t>parvovirus</a:t>
              </a:r>
              <a:r>
                <a:rPr lang="tr-TR" sz="2400" dirty="0">
                  <a:solidFill>
                    <a:srgbClr val="000000"/>
                  </a:solidFill>
                  <a:ea typeface="Alatsi"/>
                  <a:cs typeface="Alatsi"/>
                  <a:sym typeface="Alatsi"/>
                </a:rPr>
                <a:t> B19</a:t>
              </a:r>
            </a:p>
            <a:p>
              <a:pPr marL="800100" lvl="1" indent="-342900">
                <a:lnSpc>
                  <a:spcPts val="4339"/>
                </a:lnSpc>
                <a:buFont typeface="Arial" panose="020B0604020202020204" pitchFamily="34" charset="0"/>
                <a:buChar char="•"/>
              </a:pPr>
              <a:r>
                <a:rPr lang="tr-TR" sz="2400" dirty="0">
                  <a:solidFill>
                    <a:srgbClr val="000000"/>
                  </a:solidFill>
                  <a:ea typeface="Alatsi"/>
                  <a:cs typeface="Alatsi"/>
                  <a:sym typeface="Alatsi"/>
                </a:rPr>
                <a:t>ASO ( Kızıl )</a:t>
              </a:r>
            </a:p>
            <a:p>
              <a:pPr marL="342900" indent="-342900">
                <a:lnSpc>
                  <a:spcPts val="4339"/>
                </a:lnSpc>
                <a:buFont typeface="Arial" panose="020B0604020202020204" pitchFamily="34" charset="0"/>
                <a:buChar char="•"/>
              </a:pPr>
              <a:r>
                <a:rPr lang="tr-TR" sz="2400" dirty="0">
                  <a:solidFill>
                    <a:srgbClr val="000000"/>
                  </a:solidFill>
                  <a:ea typeface="Alatsi"/>
                  <a:cs typeface="Alatsi"/>
                  <a:sym typeface="Alatsi"/>
                </a:rPr>
                <a:t>PCR</a:t>
              </a:r>
            </a:p>
            <a:p>
              <a:pPr marL="342900" indent="-342900">
                <a:lnSpc>
                  <a:spcPts val="4339"/>
                </a:lnSpc>
                <a:buFont typeface="Arial" panose="020B0604020202020204" pitchFamily="34" charset="0"/>
                <a:buChar char="•"/>
              </a:pPr>
              <a:r>
                <a:rPr lang="tr-TR" sz="2400" dirty="0">
                  <a:solidFill>
                    <a:srgbClr val="000000"/>
                  </a:solidFill>
                  <a:ea typeface="Alatsi"/>
                  <a:cs typeface="Alatsi"/>
                  <a:sym typeface="Alatsi"/>
                </a:rPr>
                <a:t>Kan Kültürü, Boğaz Kültürü ve Antijen Testleri (streptokok)</a:t>
              </a:r>
            </a:p>
            <a:p>
              <a:pPr marL="342900" indent="-342900">
                <a:lnSpc>
                  <a:spcPts val="4339"/>
                </a:lnSpc>
                <a:buFont typeface="Arial" panose="020B0604020202020204" pitchFamily="34" charset="0"/>
                <a:buChar char="•"/>
              </a:pPr>
              <a:r>
                <a:rPr lang="tr-TR" sz="2400" dirty="0">
                  <a:solidFill>
                    <a:srgbClr val="000000"/>
                  </a:solidFill>
                  <a:ea typeface="Alatsi"/>
                  <a:cs typeface="Alatsi"/>
                  <a:sym typeface="Alatsi"/>
                </a:rPr>
                <a:t>Biyokimyasal Testler </a:t>
              </a:r>
            </a:p>
            <a:p>
              <a:pPr marL="800100" lvl="1" indent="-342900">
                <a:lnSpc>
                  <a:spcPts val="4339"/>
                </a:lnSpc>
                <a:buFont typeface="Arial" panose="020B0604020202020204" pitchFamily="34" charset="0"/>
                <a:buChar char="•"/>
              </a:pPr>
              <a:r>
                <a:rPr lang="tr-TR" sz="2400" dirty="0">
                  <a:solidFill>
                    <a:srgbClr val="000000"/>
                  </a:solidFill>
                  <a:ea typeface="Alatsi"/>
                  <a:cs typeface="Alatsi"/>
                  <a:sym typeface="Alatsi"/>
                </a:rPr>
                <a:t>(CRP , Sedimentasyon, ALT, AST, Kompleman düzeyi)</a:t>
              </a:r>
            </a:p>
            <a:p>
              <a:pPr marL="342900" indent="-342900">
                <a:lnSpc>
                  <a:spcPts val="4339"/>
                </a:lnSpc>
                <a:buFont typeface="Arial" panose="020B0604020202020204" pitchFamily="34" charset="0"/>
                <a:buChar char="•"/>
              </a:pPr>
              <a:r>
                <a:rPr lang="tr-TR" sz="2400" dirty="0">
                  <a:solidFill>
                    <a:srgbClr val="000000"/>
                  </a:solidFill>
                  <a:ea typeface="Alatsi"/>
                  <a:cs typeface="Alatsi"/>
                  <a:sym typeface="Alatsi"/>
                </a:rPr>
                <a:t>TİT </a:t>
              </a:r>
            </a:p>
            <a:p>
              <a:pPr marL="800100" lvl="1" indent="-342900">
                <a:lnSpc>
                  <a:spcPts val="4339"/>
                </a:lnSpc>
                <a:buFont typeface="Arial" panose="020B0604020202020204" pitchFamily="34" charset="0"/>
                <a:buChar char="•"/>
              </a:pPr>
              <a:r>
                <a:rPr lang="tr-TR" sz="2400" dirty="0" err="1">
                  <a:solidFill>
                    <a:srgbClr val="000000"/>
                  </a:solidFill>
                  <a:ea typeface="Alatsi"/>
                  <a:cs typeface="Alatsi"/>
                  <a:sym typeface="Alatsi"/>
                </a:rPr>
                <a:t>Proteinüri</a:t>
              </a:r>
              <a:r>
                <a:rPr lang="tr-TR" sz="2400" dirty="0">
                  <a:solidFill>
                    <a:srgbClr val="000000"/>
                  </a:solidFill>
                  <a:ea typeface="Alatsi"/>
                  <a:cs typeface="Alatsi"/>
                  <a:sym typeface="Alatsi"/>
                </a:rPr>
                <a:t>, Hematüri (Kawasaki)</a:t>
              </a:r>
            </a:p>
            <a:p>
              <a:pPr marL="342900" indent="-342900">
                <a:lnSpc>
                  <a:spcPts val="4339"/>
                </a:lnSpc>
                <a:buFont typeface="Arial" panose="020B0604020202020204" pitchFamily="34" charset="0"/>
                <a:buChar char="•"/>
              </a:pPr>
              <a:endParaRPr lang="tr-TR" sz="2400" dirty="0">
                <a:solidFill>
                  <a:srgbClr val="000000"/>
                </a:solidFill>
                <a:ea typeface="Alatsi"/>
                <a:cs typeface="Alatsi"/>
                <a:sym typeface="Alatsi"/>
              </a:endParaRPr>
            </a:p>
          </p:txBody>
        </p:sp>
        <p:sp>
          <p:nvSpPr>
            <p:cNvPr id="15" name="TextBox 17">
              <a:extLst>
                <a:ext uri="{FF2B5EF4-FFF2-40B4-BE49-F238E27FC236}">
                  <a16:creationId xmlns:a16="http://schemas.microsoft.com/office/drawing/2014/main" id="{47A0DF31-ADDA-A521-1C65-CB6D7B33DA06}"/>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30" name="Başlık 1">
            <a:extLst>
              <a:ext uri="{FF2B5EF4-FFF2-40B4-BE49-F238E27FC236}">
                <a16:creationId xmlns:a16="http://schemas.microsoft.com/office/drawing/2014/main" id="{E5DEF5F0-66CF-8ADF-74E3-1FF2568E8C41}"/>
              </a:ext>
            </a:extLst>
          </p:cNvPr>
          <p:cNvSpPr>
            <a:spLocks noGrp="1"/>
          </p:cNvSpPr>
          <p:nvPr>
            <p:ph type="ctrTitle"/>
          </p:nvPr>
        </p:nvSpPr>
        <p:spPr>
          <a:xfrm>
            <a:off x="4745830" y="190500"/>
            <a:ext cx="9884569" cy="1257299"/>
          </a:xfrm>
        </p:spPr>
        <p:txBody>
          <a:bodyPr>
            <a:noAutofit/>
          </a:bodyPr>
          <a:lstStyle/>
          <a:p>
            <a:r>
              <a:rPr lang="tr-TR" sz="5400" b="1" dirty="0"/>
              <a:t>DÖKÜNTÜLÜ HASTAYA YAKLAŞIM</a:t>
            </a:r>
          </a:p>
        </p:txBody>
      </p:sp>
      <p:graphicFrame>
        <p:nvGraphicFramePr>
          <p:cNvPr id="42" name="Tablo 41">
            <a:extLst>
              <a:ext uri="{FF2B5EF4-FFF2-40B4-BE49-F238E27FC236}">
                <a16:creationId xmlns:a16="http://schemas.microsoft.com/office/drawing/2014/main" id="{B2DB736D-009A-967F-0A89-2EDDB2719166}"/>
              </a:ext>
            </a:extLst>
          </p:cNvPr>
          <p:cNvGraphicFramePr>
            <a:graphicFrameLocks noGrp="1"/>
          </p:cNvGraphicFramePr>
          <p:nvPr>
            <p:extLst>
              <p:ext uri="{D42A27DB-BD31-4B8C-83A1-F6EECF244321}">
                <p14:modId xmlns:p14="http://schemas.microsoft.com/office/powerpoint/2010/main" val="2397277198"/>
              </p:ext>
            </p:extLst>
          </p:nvPr>
        </p:nvGraphicFramePr>
        <p:xfrm>
          <a:off x="9256294" y="2120362"/>
          <a:ext cx="8610600" cy="5068308"/>
        </p:xfrm>
        <a:graphic>
          <a:graphicData uri="http://schemas.openxmlformats.org/drawingml/2006/table">
            <a:tbl>
              <a:tblPr firstRow="1" firstCol="1" bandRow="1">
                <a:effectLst>
                  <a:outerShdw blurRad="76200" dir="18900000" sy="23000" kx="-1200000" algn="bl" rotWithShape="0">
                    <a:prstClr val="black">
                      <a:alpha val="20000"/>
                    </a:prstClr>
                  </a:outerShdw>
                </a:effectLst>
                <a:tableStyleId>{00A15C55-8517-42AA-B614-E9B94910E393}</a:tableStyleId>
              </a:tblPr>
              <a:tblGrid>
                <a:gridCol w="3200400">
                  <a:extLst>
                    <a:ext uri="{9D8B030D-6E8A-4147-A177-3AD203B41FA5}">
                      <a16:colId xmlns:a16="http://schemas.microsoft.com/office/drawing/2014/main" val="3798444707"/>
                    </a:ext>
                  </a:extLst>
                </a:gridCol>
                <a:gridCol w="5410200">
                  <a:extLst>
                    <a:ext uri="{9D8B030D-6E8A-4147-A177-3AD203B41FA5}">
                      <a16:colId xmlns:a16="http://schemas.microsoft.com/office/drawing/2014/main" val="2278394742"/>
                    </a:ext>
                  </a:extLst>
                </a:gridCol>
              </a:tblGrid>
              <a:tr h="519422">
                <a:tc>
                  <a:txBody>
                    <a:bodyPr/>
                    <a:lstStyle/>
                    <a:p>
                      <a:pPr>
                        <a:lnSpc>
                          <a:spcPct val="115000"/>
                        </a:lnSpc>
                        <a:spcAft>
                          <a:spcPts val="1000"/>
                        </a:spcAft>
                      </a:pPr>
                      <a:r>
                        <a:rPr lang="en-US" sz="2400" b="1" dirty="0" err="1">
                          <a:solidFill>
                            <a:schemeClr val="tx1"/>
                          </a:solidFill>
                          <a:effectLst/>
                        </a:rPr>
                        <a:t>Hastalık</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400" b="1" dirty="0" err="1">
                          <a:solidFill>
                            <a:schemeClr val="tx1"/>
                          </a:solidFill>
                          <a:effectLst/>
                        </a:rPr>
                        <a:t>Temel</a:t>
                      </a:r>
                      <a:r>
                        <a:rPr lang="en-US" sz="2400" b="1" dirty="0">
                          <a:solidFill>
                            <a:schemeClr val="tx1"/>
                          </a:solidFill>
                          <a:effectLst/>
                        </a:rPr>
                        <a:t> </a:t>
                      </a:r>
                      <a:r>
                        <a:rPr lang="en-US" sz="2400" b="1" dirty="0" err="1">
                          <a:solidFill>
                            <a:schemeClr val="tx1"/>
                          </a:solidFill>
                          <a:effectLst/>
                        </a:rPr>
                        <a:t>Tetkikler</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extLst>
                  <a:ext uri="{0D108BD9-81ED-4DB2-BD59-A6C34878D82A}">
                    <a16:rowId xmlns:a16="http://schemas.microsoft.com/office/drawing/2014/main" val="1545149966"/>
                  </a:ext>
                </a:extLst>
              </a:tr>
              <a:tr h="519422">
                <a:tc>
                  <a:txBody>
                    <a:bodyPr/>
                    <a:lstStyle/>
                    <a:p>
                      <a:pPr>
                        <a:lnSpc>
                          <a:spcPct val="115000"/>
                        </a:lnSpc>
                        <a:spcAft>
                          <a:spcPts val="1000"/>
                        </a:spcAft>
                      </a:pPr>
                      <a:r>
                        <a:rPr lang="en-US" sz="2400" b="1" dirty="0" err="1">
                          <a:solidFill>
                            <a:schemeClr val="tx1"/>
                          </a:solidFill>
                          <a:effectLst/>
                        </a:rPr>
                        <a:t>Kızamık</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err="1">
                          <a:solidFill>
                            <a:schemeClr val="tx1"/>
                          </a:solidFill>
                          <a:effectLst/>
                        </a:rPr>
                        <a:t>Spesifik</a:t>
                      </a:r>
                      <a:r>
                        <a:rPr lang="en-US" sz="2200" b="0" dirty="0">
                          <a:solidFill>
                            <a:schemeClr val="tx1"/>
                          </a:solidFill>
                          <a:effectLst/>
                        </a:rPr>
                        <a:t> IgM, PCR, hemogram</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2089027808"/>
                  </a:ext>
                </a:extLst>
              </a:tr>
              <a:tr h="519422">
                <a:tc>
                  <a:txBody>
                    <a:bodyPr/>
                    <a:lstStyle/>
                    <a:p>
                      <a:pPr>
                        <a:lnSpc>
                          <a:spcPct val="115000"/>
                        </a:lnSpc>
                        <a:spcAft>
                          <a:spcPts val="1000"/>
                        </a:spcAft>
                      </a:pPr>
                      <a:r>
                        <a:rPr lang="en-US" sz="2400" b="1" dirty="0" err="1">
                          <a:solidFill>
                            <a:schemeClr val="tx1"/>
                          </a:solidFill>
                          <a:effectLst/>
                        </a:rPr>
                        <a:t>Kızamıkçık</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err="1">
                          <a:solidFill>
                            <a:schemeClr val="tx1"/>
                          </a:solidFill>
                          <a:effectLst/>
                        </a:rPr>
                        <a:t>Spesifik</a:t>
                      </a:r>
                      <a:r>
                        <a:rPr lang="en-US" sz="2200" b="0" dirty="0">
                          <a:solidFill>
                            <a:schemeClr val="tx1"/>
                          </a:solidFill>
                          <a:effectLst/>
                        </a:rPr>
                        <a:t> IgM, PCR, </a:t>
                      </a:r>
                      <a:r>
                        <a:rPr lang="en-US" sz="2200" b="0" dirty="0" err="1">
                          <a:solidFill>
                            <a:schemeClr val="tx1"/>
                          </a:solidFill>
                          <a:effectLst/>
                        </a:rPr>
                        <a:t>serolojik</a:t>
                      </a:r>
                      <a:r>
                        <a:rPr lang="en-US" sz="2200" b="0" dirty="0">
                          <a:solidFill>
                            <a:schemeClr val="tx1"/>
                          </a:solidFill>
                          <a:effectLst/>
                        </a:rPr>
                        <a:t> </a:t>
                      </a:r>
                      <a:r>
                        <a:rPr lang="en-US" sz="2200" b="0" dirty="0" err="1">
                          <a:solidFill>
                            <a:schemeClr val="tx1"/>
                          </a:solidFill>
                          <a:effectLst/>
                        </a:rPr>
                        <a:t>testler</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4050357960"/>
                  </a:ext>
                </a:extLst>
              </a:tr>
              <a:tr h="519422">
                <a:tc>
                  <a:txBody>
                    <a:bodyPr/>
                    <a:lstStyle/>
                    <a:p>
                      <a:pPr>
                        <a:lnSpc>
                          <a:spcPct val="115000"/>
                        </a:lnSpc>
                        <a:spcAft>
                          <a:spcPts val="1000"/>
                        </a:spcAft>
                      </a:pPr>
                      <a:r>
                        <a:rPr lang="en-US" sz="2400" b="1" dirty="0" err="1">
                          <a:solidFill>
                            <a:schemeClr val="tx1"/>
                          </a:solidFill>
                          <a:effectLst/>
                        </a:rPr>
                        <a:t>Beşinci</a:t>
                      </a:r>
                      <a:r>
                        <a:rPr lang="en-US" sz="2400" b="1" dirty="0">
                          <a:solidFill>
                            <a:schemeClr val="tx1"/>
                          </a:solidFill>
                          <a:effectLst/>
                        </a:rPr>
                        <a:t> </a:t>
                      </a:r>
                      <a:r>
                        <a:rPr lang="en-US" sz="2400" b="1" dirty="0" err="1">
                          <a:solidFill>
                            <a:schemeClr val="tx1"/>
                          </a:solidFill>
                          <a:effectLst/>
                        </a:rPr>
                        <a:t>Hastalık</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a:solidFill>
                            <a:schemeClr val="tx1"/>
                          </a:solidFill>
                          <a:effectLst/>
                        </a:rPr>
                        <a:t>Parvovirus B19 IgM, PCR</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3951328282"/>
                  </a:ext>
                </a:extLst>
              </a:tr>
              <a:tr h="519422">
                <a:tc>
                  <a:txBody>
                    <a:bodyPr/>
                    <a:lstStyle/>
                    <a:p>
                      <a:pPr>
                        <a:lnSpc>
                          <a:spcPct val="115000"/>
                        </a:lnSpc>
                        <a:spcAft>
                          <a:spcPts val="1000"/>
                        </a:spcAft>
                      </a:pPr>
                      <a:r>
                        <a:rPr lang="en-US" sz="2400" b="1" dirty="0" err="1">
                          <a:solidFill>
                            <a:schemeClr val="tx1"/>
                          </a:solidFill>
                          <a:effectLst/>
                        </a:rPr>
                        <a:t>Altıncı</a:t>
                      </a:r>
                      <a:r>
                        <a:rPr lang="en-US" sz="2400" b="1" dirty="0">
                          <a:solidFill>
                            <a:schemeClr val="tx1"/>
                          </a:solidFill>
                          <a:effectLst/>
                        </a:rPr>
                        <a:t> </a:t>
                      </a:r>
                      <a:r>
                        <a:rPr lang="en-US" sz="2400" b="1" dirty="0" err="1">
                          <a:solidFill>
                            <a:schemeClr val="tx1"/>
                          </a:solidFill>
                          <a:effectLst/>
                        </a:rPr>
                        <a:t>Hastalık</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a:solidFill>
                            <a:schemeClr val="tx1"/>
                          </a:solidFill>
                          <a:effectLst/>
                        </a:rPr>
                        <a:t>HHV-6 PCR, </a:t>
                      </a:r>
                      <a:r>
                        <a:rPr lang="en-US" sz="2200" b="0" dirty="0" err="1">
                          <a:solidFill>
                            <a:schemeClr val="tx1"/>
                          </a:solidFill>
                          <a:effectLst/>
                        </a:rPr>
                        <a:t>serolojik</a:t>
                      </a:r>
                      <a:r>
                        <a:rPr lang="en-US" sz="2200" b="0" dirty="0">
                          <a:solidFill>
                            <a:schemeClr val="tx1"/>
                          </a:solidFill>
                          <a:effectLst/>
                        </a:rPr>
                        <a:t> </a:t>
                      </a:r>
                      <a:r>
                        <a:rPr lang="en-US" sz="2200" b="0" dirty="0" err="1">
                          <a:solidFill>
                            <a:schemeClr val="tx1"/>
                          </a:solidFill>
                          <a:effectLst/>
                        </a:rPr>
                        <a:t>testler</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1566171171"/>
                  </a:ext>
                </a:extLst>
              </a:tr>
              <a:tr h="519422">
                <a:tc>
                  <a:txBody>
                    <a:bodyPr/>
                    <a:lstStyle/>
                    <a:p>
                      <a:pPr>
                        <a:lnSpc>
                          <a:spcPct val="115000"/>
                        </a:lnSpc>
                        <a:spcAft>
                          <a:spcPts val="1000"/>
                        </a:spcAft>
                      </a:pPr>
                      <a:r>
                        <a:rPr lang="en-US" sz="2400" b="1" dirty="0" err="1">
                          <a:solidFill>
                            <a:schemeClr val="tx1"/>
                          </a:solidFill>
                          <a:effectLst/>
                        </a:rPr>
                        <a:t>Suçiçeği</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a:solidFill>
                            <a:schemeClr val="tx1"/>
                          </a:solidFill>
                          <a:effectLst/>
                        </a:rPr>
                        <a:t>Varicella-zoster IgM, PCR</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1478346677"/>
                  </a:ext>
                </a:extLst>
              </a:tr>
              <a:tr h="519422">
                <a:tc>
                  <a:txBody>
                    <a:bodyPr/>
                    <a:lstStyle/>
                    <a:p>
                      <a:pPr>
                        <a:lnSpc>
                          <a:spcPct val="115000"/>
                        </a:lnSpc>
                        <a:spcAft>
                          <a:spcPts val="1000"/>
                        </a:spcAft>
                      </a:pPr>
                      <a:r>
                        <a:rPr lang="en-US" sz="2400" b="1" dirty="0">
                          <a:solidFill>
                            <a:schemeClr val="tx1"/>
                          </a:solidFill>
                          <a:effectLst/>
                        </a:rPr>
                        <a:t>El </a:t>
                      </a:r>
                      <a:r>
                        <a:rPr lang="en-US" sz="2400" b="1" dirty="0" err="1">
                          <a:solidFill>
                            <a:schemeClr val="tx1"/>
                          </a:solidFill>
                          <a:effectLst/>
                        </a:rPr>
                        <a:t>Ayak</a:t>
                      </a:r>
                      <a:r>
                        <a:rPr lang="en-US" sz="2400" b="1" dirty="0">
                          <a:solidFill>
                            <a:schemeClr val="tx1"/>
                          </a:solidFill>
                          <a:effectLst/>
                        </a:rPr>
                        <a:t> </a:t>
                      </a:r>
                      <a:r>
                        <a:rPr lang="en-US" sz="2400" b="1" dirty="0" err="1">
                          <a:solidFill>
                            <a:schemeClr val="tx1"/>
                          </a:solidFill>
                          <a:effectLst/>
                        </a:rPr>
                        <a:t>Ağız</a:t>
                      </a:r>
                      <a:r>
                        <a:rPr lang="en-US" sz="2400" b="1" dirty="0">
                          <a:solidFill>
                            <a:schemeClr val="tx1"/>
                          </a:solidFill>
                          <a:effectLst/>
                        </a:rPr>
                        <a:t> </a:t>
                      </a:r>
                      <a:r>
                        <a:rPr lang="en-US" sz="2400" b="1" dirty="0" err="1">
                          <a:solidFill>
                            <a:schemeClr val="tx1"/>
                          </a:solidFill>
                          <a:effectLst/>
                        </a:rPr>
                        <a:t>Hastalığı</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err="1">
                          <a:solidFill>
                            <a:schemeClr val="tx1"/>
                          </a:solidFill>
                          <a:effectLst/>
                        </a:rPr>
                        <a:t>Enterovirüs</a:t>
                      </a:r>
                      <a:r>
                        <a:rPr lang="en-US" sz="2200" b="0" dirty="0">
                          <a:solidFill>
                            <a:schemeClr val="tx1"/>
                          </a:solidFill>
                          <a:effectLst/>
                        </a:rPr>
                        <a:t> PCR, </a:t>
                      </a:r>
                      <a:r>
                        <a:rPr lang="en-US" sz="2200" b="0" dirty="0" err="1">
                          <a:solidFill>
                            <a:schemeClr val="tx1"/>
                          </a:solidFill>
                          <a:effectLst/>
                        </a:rPr>
                        <a:t>boğaz</a:t>
                      </a:r>
                      <a:r>
                        <a:rPr lang="en-US" sz="2200" b="0" dirty="0">
                          <a:solidFill>
                            <a:schemeClr val="tx1"/>
                          </a:solidFill>
                          <a:effectLst/>
                        </a:rPr>
                        <a:t> </a:t>
                      </a:r>
                      <a:r>
                        <a:rPr lang="en-US" sz="2200" b="0" dirty="0" err="1">
                          <a:solidFill>
                            <a:schemeClr val="tx1"/>
                          </a:solidFill>
                          <a:effectLst/>
                        </a:rPr>
                        <a:t>kültürü</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130097161"/>
                  </a:ext>
                </a:extLst>
              </a:tr>
              <a:tr h="519422">
                <a:tc>
                  <a:txBody>
                    <a:bodyPr/>
                    <a:lstStyle/>
                    <a:p>
                      <a:pPr>
                        <a:lnSpc>
                          <a:spcPct val="115000"/>
                        </a:lnSpc>
                        <a:spcAft>
                          <a:spcPts val="1000"/>
                        </a:spcAft>
                      </a:pPr>
                      <a:r>
                        <a:rPr lang="en-US" sz="2400" b="1" dirty="0" err="1">
                          <a:solidFill>
                            <a:schemeClr val="tx1"/>
                          </a:solidFill>
                          <a:effectLst/>
                        </a:rPr>
                        <a:t>Kızıl</a:t>
                      </a:r>
                      <a:r>
                        <a:rPr lang="en-US" sz="2400" b="1" dirty="0">
                          <a:solidFill>
                            <a:schemeClr val="tx1"/>
                          </a:solidFill>
                          <a:effectLst/>
                        </a:rPr>
                        <a:t> (Scarlet Fever)</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a:solidFill>
                            <a:schemeClr val="tx1"/>
                          </a:solidFill>
                          <a:effectLst/>
                        </a:rPr>
                        <a:t>GABHS </a:t>
                      </a:r>
                      <a:r>
                        <a:rPr lang="en-US" sz="2200" b="0" dirty="0" err="1">
                          <a:solidFill>
                            <a:schemeClr val="tx1"/>
                          </a:solidFill>
                          <a:effectLst/>
                        </a:rPr>
                        <a:t>boğaz</a:t>
                      </a:r>
                      <a:r>
                        <a:rPr lang="en-US" sz="2200" b="0" dirty="0">
                          <a:solidFill>
                            <a:schemeClr val="tx1"/>
                          </a:solidFill>
                          <a:effectLst/>
                        </a:rPr>
                        <a:t> </a:t>
                      </a:r>
                      <a:r>
                        <a:rPr lang="en-US" sz="2200" b="0" dirty="0" err="1">
                          <a:solidFill>
                            <a:schemeClr val="tx1"/>
                          </a:solidFill>
                          <a:effectLst/>
                        </a:rPr>
                        <a:t>kültürü</a:t>
                      </a:r>
                      <a:r>
                        <a:rPr lang="en-US" sz="2200" b="0" dirty="0">
                          <a:solidFill>
                            <a:schemeClr val="tx1"/>
                          </a:solidFill>
                          <a:effectLst/>
                        </a:rPr>
                        <a:t>, </a:t>
                      </a:r>
                      <a:r>
                        <a:rPr lang="en-US" sz="2200" b="0" dirty="0" err="1">
                          <a:solidFill>
                            <a:schemeClr val="tx1"/>
                          </a:solidFill>
                          <a:effectLst/>
                        </a:rPr>
                        <a:t>hızlı</a:t>
                      </a:r>
                      <a:r>
                        <a:rPr lang="en-US" sz="2200" b="0" dirty="0">
                          <a:solidFill>
                            <a:schemeClr val="tx1"/>
                          </a:solidFill>
                          <a:effectLst/>
                        </a:rPr>
                        <a:t> </a:t>
                      </a:r>
                      <a:r>
                        <a:rPr lang="en-US" sz="2200" b="0" dirty="0" err="1">
                          <a:solidFill>
                            <a:schemeClr val="tx1"/>
                          </a:solidFill>
                          <a:effectLst/>
                        </a:rPr>
                        <a:t>antijen</a:t>
                      </a:r>
                      <a:r>
                        <a:rPr lang="en-US" sz="2200" b="0" dirty="0">
                          <a:solidFill>
                            <a:schemeClr val="tx1"/>
                          </a:solidFill>
                          <a:effectLst/>
                        </a:rPr>
                        <a:t> </a:t>
                      </a:r>
                      <a:r>
                        <a:rPr lang="en-US" sz="2200" b="0" dirty="0" err="1">
                          <a:solidFill>
                            <a:schemeClr val="tx1"/>
                          </a:solidFill>
                          <a:effectLst/>
                        </a:rPr>
                        <a:t>testi</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227594511"/>
                  </a:ext>
                </a:extLst>
              </a:tr>
              <a:tr h="519422">
                <a:tc>
                  <a:txBody>
                    <a:bodyPr/>
                    <a:lstStyle/>
                    <a:p>
                      <a:pPr>
                        <a:lnSpc>
                          <a:spcPct val="115000"/>
                        </a:lnSpc>
                        <a:spcAft>
                          <a:spcPts val="1000"/>
                        </a:spcAft>
                      </a:pPr>
                      <a:r>
                        <a:rPr lang="en-US" sz="2400" b="1" dirty="0" err="1">
                          <a:solidFill>
                            <a:schemeClr val="tx1"/>
                          </a:solidFill>
                          <a:effectLst/>
                        </a:rPr>
                        <a:t>Meningokoksemi</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a:solidFill>
                            <a:schemeClr val="tx1"/>
                          </a:solidFill>
                          <a:effectLst/>
                        </a:rPr>
                        <a:t>Kan </a:t>
                      </a:r>
                      <a:r>
                        <a:rPr lang="en-US" sz="2200" b="0" dirty="0" err="1">
                          <a:solidFill>
                            <a:schemeClr val="tx1"/>
                          </a:solidFill>
                          <a:effectLst/>
                        </a:rPr>
                        <a:t>kültürü</a:t>
                      </a:r>
                      <a:r>
                        <a:rPr lang="en-US" sz="2200" b="0" dirty="0">
                          <a:solidFill>
                            <a:schemeClr val="tx1"/>
                          </a:solidFill>
                          <a:effectLst/>
                        </a:rPr>
                        <a:t>, BOS </a:t>
                      </a:r>
                      <a:r>
                        <a:rPr lang="en-US" sz="2200" b="0" dirty="0" err="1">
                          <a:solidFill>
                            <a:schemeClr val="tx1"/>
                          </a:solidFill>
                          <a:effectLst/>
                        </a:rPr>
                        <a:t>analizi</a:t>
                      </a:r>
                      <a:r>
                        <a:rPr lang="en-US" sz="2200" b="0" dirty="0">
                          <a:solidFill>
                            <a:schemeClr val="tx1"/>
                          </a:solidFill>
                          <a:effectLst/>
                        </a:rPr>
                        <a:t>, PCR</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3976069297"/>
                  </a:ext>
                </a:extLst>
              </a:tr>
              <a:tr h="0">
                <a:tc>
                  <a:txBody>
                    <a:bodyPr/>
                    <a:lstStyle/>
                    <a:p>
                      <a:pPr>
                        <a:lnSpc>
                          <a:spcPct val="115000"/>
                        </a:lnSpc>
                        <a:spcAft>
                          <a:spcPts val="1000"/>
                        </a:spcAft>
                      </a:pPr>
                      <a:r>
                        <a:rPr lang="en-US" sz="2400" b="1" dirty="0">
                          <a:solidFill>
                            <a:schemeClr val="tx1"/>
                          </a:solidFill>
                          <a:effectLst/>
                        </a:rPr>
                        <a:t>Kawasaki </a:t>
                      </a:r>
                      <a:r>
                        <a:rPr lang="en-US" sz="2400" b="1" dirty="0" err="1">
                          <a:solidFill>
                            <a:schemeClr val="tx1"/>
                          </a:solidFill>
                          <a:effectLst/>
                        </a:rPr>
                        <a:t>Hastalığı</a:t>
                      </a:r>
                      <a:endParaRPr lang="tr-TR" sz="24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C3D0"/>
                    </a:solidFill>
                  </a:tcPr>
                </a:tc>
                <a:tc>
                  <a:txBody>
                    <a:bodyPr/>
                    <a:lstStyle/>
                    <a:p>
                      <a:pPr>
                        <a:lnSpc>
                          <a:spcPct val="115000"/>
                        </a:lnSpc>
                        <a:spcAft>
                          <a:spcPts val="1000"/>
                        </a:spcAft>
                      </a:pPr>
                      <a:r>
                        <a:rPr lang="en-US" sz="2200" b="0" dirty="0">
                          <a:solidFill>
                            <a:schemeClr val="tx1"/>
                          </a:solidFill>
                          <a:effectLst/>
                        </a:rPr>
                        <a:t>Hemogram, CRP, ESR, </a:t>
                      </a:r>
                      <a:r>
                        <a:rPr lang="en-US" sz="2200" b="0" dirty="0" err="1">
                          <a:solidFill>
                            <a:schemeClr val="tx1"/>
                          </a:solidFill>
                          <a:effectLst/>
                        </a:rPr>
                        <a:t>ekokardiyografi</a:t>
                      </a:r>
                      <a:endParaRPr lang="tr-TR" sz="2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C7C6"/>
                    </a:solidFill>
                  </a:tcPr>
                </a:tc>
                <a:extLst>
                  <a:ext uri="{0D108BD9-81ED-4DB2-BD59-A6C34878D82A}">
                    <a16:rowId xmlns:a16="http://schemas.microsoft.com/office/drawing/2014/main" val="3224971939"/>
                  </a:ext>
                </a:extLst>
              </a:tr>
            </a:tbl>
          </a:graphicData>
        </a:graphic>
      </p:graphicFrame>
      <p:sp>
        <p:nvSpPr>
          <p:cNvPr id="43" name="Metin Yer Tutucusu 3">
            <a:extLst>
              <a:ext uri="{FF2B5EF4-FFF2-40B4-BE49-F238E27FC236}">
                <a16:creationId xmlns:a16="http://schemas.microsoft.com/office/drawing/2014/main" id="{4DB5DC9D-75CD-5383-47EA-61D68498A327}"/>
              </a:ext>
            </a:extLst>
          </p:cNvPr>
          <p:cNvSpPr>
            <a:spLocks noGrp="1"/>
          </p:cNvSpPr>
          <p:nvPr>
            <p:ph type="body" sz="quarter" idx="10"/>
          </p:nvPr>
        </p:nvSpPr>
        <p:spPr>
          <a:xfrm>
            <a:off x="16383000" y="55721"/>
            <a:ext cx="914400" cy="776288"/>
          </a:xfrm>
        </p:spPr>
        <p:txBody>
          <a:bodyPr/>
          <a:lstStyle/>
          <a:p>
            <a:r>
              <a:rPr lang="tr-TR" dirty="0"/>
              <a:t>19</a:t>
            </a:r>
          </a:p>
        </p:txBody>
      </p:sp>
    </p:spTree>
    <p:extLst>
      <p:ext uri="{BB962C8B-B14F-4D97-AF65-F5344CB8AC3E}">
        <p14:creationId xmlns:p14="http://schemas.microsoft.com/office/powerpoint/2010/main" val="27803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481BE6-A92D-0988-747D-ACE304F92910}"/>
              </a:ext>
            </a:extLst>
          </p:cNvPr>
          <p:cNvSpPr>
            <a:spLocks noGrp="1"/>
          </p:cNvSpPr>
          <p:nvPr>
            <p:ph type="ctrTitle"/>
          </p:nvPr>
        </p:nvSpPr>
        <p:spPr/>
        <p:txBody>
          <a:bodyPr>
            <a:normAutofit/>
          </a:bodyPr>
          <a:lstStyle/>
          <a:p>
            <a:r>
              <a:rPr lang="tr-TR" sz="5400" b="1" dirty="0"/>
              <a:t>AMAÇ</a:t>
            </a:r>
          </a:p>
        </p:txBody>
      </p:sp>
      <p:sp>
        <p:nvSpPr>
          <p:cNvPr id="3" name="İçerik Yer Tutucusu 2">
            <a:extLst>
              <a:ext uri="{FF2B5EF4-FFF2-40B4-BE49-F238E27FC236}">
                <a16:creationId xmlns:a16="http://schemas.microsoft.com/office/drawing/2014/main" id="{47A343CA-B667-A067-82CF-A6647489AB3F}"/>
              </a:ext>
            </a:extLst>
          </p:cNvPr>
          <p:cNvSpPr>
            <a:spLocks noGrp="1"/>
          </p:cNvSpPr>
          <p:nvPr>
            <p:ph idx="1"/>
          </p:nvPr>
        </p:nvSpPr>
        <p:spPr/>
        <p:txBody>
          <a:bodyPr/>
          <a:lstStyle/>
          <a:p>
            <a:r>
              <a:rPr lang="tr-TR" dirty="0"/>
              <a:t>Çocukluk çağı döküntülü hastalıkları hakkında bilgi vermek</a:t>
            </a:r>
          </a:p>
        </p:txBody>
      </p:sp>
      <p:sp>
        <p:nvSpPr>
          <p:cNvPr id="4" name="Metin Yer Tutucusu 3">
            <a:extLst>
              <a:ext uri="{FF2B5EF4-FFF2-40B4-BE49-F238E27FC236}">
                <a16:creationId xmlns:a16="http://schemas.microsoft.com/office/drawing/2014/main" id="{05C1777D-F83A-ECF5-8B2C-40C3AA9FFA30}"/>
              </a:ext>
            </a:extLst>
          </p:cNvPr>
          <p:cNvSpPr>
            <a:spLocks noGrp="1"/>
          </p:cNvSpPr>
          <p:nvPr>
            <p:ph type="body" sz="quarter" idx="10"/>
          </p:nvPr>
        </p:nvSpPr>
        <p:spPr>
          <a:xfrm>
            <a:off x="16508641" y="55721"/>
            <a:ext cx="609600" cy="776288"/>
          </a:xfrm>
        </p:spPr>
        <p:txBody>
          <a:bodyPr/>
          <a:lstStyle/>
          <a:p>
            <a:r>
              <a:rPr lang="tr-TR" dirty="0"/>
              <a:t>2</a:t>
            </a:r>
          </a:p>
        </p:txBody>
      </p:sp>
    </p:spTree>
    <p:extLst>
      <p:ext uri="{BB962C8B-B14F-4D97-AF65-F5344CB8AC3E}">
        <p14:creationId xmlns:p14="http://schemas.microsoft.com/office/powerpoint/2010/main" val="281753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24A857-C199-B0B3-5D7E-C763B82C0753}"/>
              </a:ext>
            </a:extLst>
          </p:cNvPr>
          <p:cNvSpPr>
            <a:spLocks noGrp="1"/>
          </p:cNvSpPr>
          <p:nvPr>
            <p:ph type="ctrTitle"/>
          </p:nvPr>
        </p:nvSpPr>
        <p:spPr/>
        <p:txBody>
          <a:bodyPr>
            <a:normAutofit/>
          </a:bodyPr>
          <a:lstStyle/>
          <a:p>
            <a:r>
              <a:rPr lang="tr-TR" sz="5400" b="1" dirty="0"/>
              <a:t>KIZAMIK</a:t>
            </a:r>
          </a:p>
        </p:txBody>
      </p:sp>
      <p:pic>
        <p:nvPicPr>
          <p:cNvPr id="7" name="Resim 6">
            <a:extLst>
              <a:ext uri="{FF2B5EF4-FFF2-40B4-BE49-F238E27FC236}">
                <a16:creationId xmlns:a16="http://schemas.microsoft.com/office/drawing/2014/main" id="{AAA736B9-A0F4-B377-0AD9-B046307AB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802701"/>
            <a:ext cx="12939713" cy="8681597"/>
          </a:xfrm>
          <a:prstGeom prst="rect">
            <a:avLst/>
          </a:prstGeom>
        </p:spPr>
      </p:pic>
      <p:sp>
        <p:nvSpPr>
          <p:cNvPr id="3" name="Metin Yer Tutucusu 3">
            <a:extLst>
              <a:ext uri="{FF2B5EF4-FFF2-40B4-BE49-F238E27FC236}">
                <a16:creationId xmlns:a16="http://schemas.microsoft.com/office/drawing/2014/main" id="{15D3F83D-9D94-F35B-B87F-0C8637A44263}"/>
              </a:ext>
            </a:extLst>
          </p:cNvPr>
          <p:cNvSpPr>
            <a:spLocks noGrp="1"/>
          </p:cNvSpPr>
          <p:nvPr>
            <p:ph type="body" sz="quarter" idx="10"/>
          </p:nvPr>
        </p:nvSpPr>
        <p:spPr>
          <a:xfrm>
            <a:off x="16383000" y="55721"/>
            <a:ext cx="914400" cy="776288"/>
          </a:xfrm>
        </p:spPr>
        <p:txBody>
          <a:bodyPr/>
          <a:lstStyle/>
          <a:p>
            <a:r>
              <a:rPr lang="tr-TR" dirty="0"/>
              <a:t>20</a:t>
            </a:r>
          </a:p>
        </p:txBody>
      </p:sp>
    </p:spTree>
    <p:extLst>
      <p:ext uri="{BB962C8B-B14F-4D97-AF65-F5344CB8AC3E}">
        <p14:creationId xmlns:p14="http://schemas.microsoft.com/office/powerpoint/2010/main" val="2434621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FEB9FD-7914-BDBC-A189-AEF38274B1EB}"/>
              </a:ext>
            </a:extLst>
          </p:cNvPr>
          <p:cNvSpPr>
            <a:spLocks noGrp="1"/>
          </p:cNvSpPr>
          <p:nvPr>
            <p:ph type="ctrTitle"/>
          </p:nvPr>
        </p:nvSpPr>
        <p:spPr/>
        <p:txBody>
          <a:bodyPr/>
          <a:lstStyle/>
          <a:p>
            <a:r>
              <a:rPr lang="tr-TR" b="1" dirty="0"/>
              <a:t>KIZAMIK</a:t>
            </a:r>
          </a:p>
        </p:txBody>
      </p:sp>
      <p:pic>
        <p:nvPicPr>
          <p:cNvPr id="5" name="Resim 4">
            <a:extLst>
              <a:ext uri="{FF2B5EF4-FFF2-40B4-BE49-F238E27FC236}">
                <a16:creationId xmlns:a16="http://schemas.microsoft.com/office/drawing/2014/main" id="{781A509E-7A37-F2E2-0E73-815602CF5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351" y="1871662"/>
            <a:ext cx="11413638" cy="6543675"/>
          </a:xfrm>
          <a:prstGeom prst="rect">
            <a:avLst/>
          </a:prstGeom>
        </p:spPr>
      </p:pic>
      <p:grpSp>
        <p:nvGrpSpPr>
          <p:cNvPr id="8" name="Grup 7">
            <a:extLst>
              <a:ext uri="{FF2B5EF4-FFF2-40B4-BE49-F238E27FC236}">
                <a16:creationId xmlns:a16="http://schemas.microsoft.com/office/drawing/2014/main" id="{2FC9591D-C051-6DCA-8FF7-EFC9061A6349}"/>
              </a:ext>
            </a:extLst>
          </p:cNvPr>
          <p:cNvGrpSpPr/>
          <p:nvPr/>
        </p:nvGrpSpPr>
        <p:grpSpPr>
          <a:xfrm>
            <a:off x="457200" y="2705100"/>
            <a:ext cx="6413151" cy="5318420"/>
            <a:chOff x="9753600" y="2788273"/>
            <a:chExt cx="7362681" cy="6283454"/>
          </a:xfrm>
        </p:grpSpPr>
        <p:grpSp>
          <p:nvGrpSpPr>
            <p:cNvPr id="10" name="Group 4">
              <a:extLst>
                <a:ext uri="{FF2B5EF4-FFF2-40B4-BE49-F238E27FC236}">
                  <a16:creationId xmlns:a16="http://schemas.microsoft.com/office/drawing/2014/main" id="{2030A21B-32FB-5720-BF83-E7C0F5FE647F}"/>
                </a:ext>
              </a:extLst>
            </p:cNvPr>
            <p:cNvGrpSpPr/>
            <p:nvPr/>
          </p:nvGrpSpPr>
          <p:grpSpPr>
            <a:xfrm>
              <a:off x="9753600" y="2788273"/>
              <a:ext cx="7362681" cy="6076797"/>
              <a:chOff x="0" y="-38100"/>
              <a:chExt cx="1939142" cy="1600473"/>
            </a:xfrm>
          </p:grpSpPr>
          <p:sp>
            <p:nvSpPr>
              <p:cNvPr id="13" name="Freeform 5">
                <a:extLst>
                  <a:ext uri="{FF2B5EF4-FFF2-40B4-BE49-F238E27FC236}">
                    <a16:creationId xmlns:a16="http://schemas.microsoft.com/office/drawing/2014/main" id="{3C6CA8AB-F9A5-403A-1735-AE6C60D36498}"/>
                  </a:ext>
                </a:extLst>
              </p:cNvPr>
              <p:cNvSpPr/>
              <p:nvPr/>
            </p:nvSpPr>
            <p:spPr>
              <a:xfrm>
                <a:off x="0" y="0"/>
                <a:ext cx="1889326" cy="156237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4" name="TextBox 6">
                <a:extLst>
                  <a:ext uri="{FF2B5EF4-FFF2-40B4-BE49-F238E27FC236}">
                    <a16:creationId xmlns:a16="http://schemas.microsoft.com/office/drawing/2014/main" id="{2B294DB5-7881-052A-9B07-52986FD09544}"/>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A6A54AD9-9588-647D-AECB-C692A0B47DCF}"/>
                </a:ext>
              </a:extLst>
            </p:cNvPr>
            <p:cNvSpPr txBox="1"/>
            <p:nvPr/>
          </p:nvSpPr>
          <p:spPr>
            <a:xfrm>
              <a:off x="9865711" y="3032781"/>
              <a:ext cx="7061424" cy="6038946"/>
            </a:xfrm>
            <a:prstGeom prst="rect">
              <a:avLst/>
            </a:prstGeom>
          </p:spPr>
          <p:txBody>
            <a:bodyPr wrap="square" lIns="0" tIns="0" rIns="0" bIns="0" rtlCol="0" anchor="t">
              <a:spAutoFit/>
            </a:bodyPr>
            <a:lstStyle/>
            <a:p>
              <a:pPr marL="457200" indent="-457200">
                <a:buFont typeface="Arial" panose="020B0604020202020204" pitchFamily="34" charset="0"/>
                <a:buChar char="•"/>
              </a:pPr>
              <a:r>
                <a:rPr lang="tr-TR" sz="3000" dirty="0"/>
                <a:t>Kızamık virüsü </a:t>
              </a:r>
              <a:r>
                <a:rPr lang="tr-TR" sz="3000" dirty="0" err="1"/>
                <a:t>asite</a:t>
              </a:r>
              <a:r>
                <a:rPr lang="tr-TR" sz="3000" dirty="0"/>
                <a:t>, proteolitik enzimlere, ışığa ve kuruluğa dayanıksız</a:t>
              </a:r>
            </a:p>
            <a:p>
              <a:pPr marL="457200" indent="-457200">
                <a:buFont typeface="Arial" panose="020B0604020202020204" pitchFamily="34" charset="0"/>
                <a:buChar char="•"/>
              </a:pPr>
              <a:r>
                <a:rPr lang="tr-TR" sz="3000" dirty="0"/>
                <a:t>Virüs özellikle nemli ortamlarda havada birkaç saat canlı kalabilir </a:t>
              </a:r>
            </a:p>
            <a:p>
              <a:pPr marL="457200" indent="-457200">
                <a:buFont typeface="Arial" panose="020B0604020202020204" pitchFamily="34" charset="0"/>
                <a:buChar char="•"/>
              </a:pPr>
              <a:r>
                <a:rPr lang="tr-TR" sz="3000" dirty="0"/>
                <a:t>Bu nedenle </a:t>
              </a:r>
              <a:r>
                <a:rPr lang="tr-TR" sz="3000" b="1" dirty="0"/>
                <a:t>kış</a:t>
              </a:r>
              <a:r>
                <a:rPr lang="tr-TR" sz="3000" dirty="0"/>
                <a:t> ve </a:t>
              </a:r>
              <a:r>
                <a:rPr lang="tr-TR" sz="3000" b="1" dirty="0"/>
                <a:t>ilkbahar</a:t>
              </a:r>
              <a:r>
                <a:rPr lang="tr-TR" sz="3000" dirty="0"/>
                <a:t> aylarında insidans artar </a:t>
              </a:r>
            </a:p>
            <a:p>
              <a:pPr marL="457200" indent="-457200">
                <a:buFont typeface="Arial" panose="020B0604020202020204" pitchFamily="34" charset="0"/>
                <a:buChar char="•"/>
              </a:pPr>
              <a:r>
                <a:rPr lang="tr-TR" sz="3000" b="1" u="sng" dirty="0"/>
                <a:t>Bulaş</a:t>
              </a:r>
              <a:r>
                <a:rPr lang="tr-TR" sz="3000" dirty="0"/>
                <a:t>: </a:t>
              </a:r>
              <a:r>
                <a:rPr lang="tr-TR" sz="3000" b="1" dirty="0"/>
                <a:t>Solunum</a:t>
              </a:r>
              <a:r>
                <a:rPr lang="tr-TR" sz="3000" dirty="0"/>
                <a:t> ve </a:t>
              </a:r>
              <a:r>
                <a:rPr lang="tr-TR" sz="3000" b="1" dirty="0"/>
                <a:t>damlacık</a:t>
              </a:r>
            </a:p>
            <a:p>
              <a:pPr marL="457200" indent="-457200">
                <a:buFont typeface="Arial" panose="020B0604020202020204" pitchFamily="34" charset="0"/>
                <a:buChar char="•"/>
              </a:pPr>
              <a:r>
                <a:rPr lang="tr-TR" sz="3000" b="1" u="sng" dirty="0"/>
                <a:t>Enfeksiyon primer bölge</a:t>
              </a:r>
              <a:r>
                <a:rPr lang="tr-TR" sz="3000" dirty="0"/>
                <a:t>: </a:t>
              </a:r>
              <a:r>
                <a:rPr lang="tr-TR" sz="3000" dirty="0" err="1"/>
                <a:t>Nazofarenks</a:t>
              </a:r>
              <a:r>
                <a:rPr lang="tr-TR" sz="3000" dirty="0"/>
                <a:t> </a:t>
              </a:r>
              <a:r>
                <a:rPr lang="tr-TR" sz="3000" dirty="0" err="1"/>
                <a:t>respiratuvar</a:t>
              </a:r>
              <a:r>
                <a:rPr lang="tr-TR" sz="3000" dirty="0"/>
                <a:t> epiteli</a:t>
              </a:r>
            </a:p>
            <a:p>
              <a:pPr marL="342900" indent="-342900" algn="l">
                <a:lnSpc>
                  <a:spcPts val="4339"/>
                </a:lnSpc>
                <a:buFont typeface="Arial" panose="020B0604020202020204" pitchFamily="34" charset="0"/>
                <a:buChar char="•"/>
              </a:pPr>
              <a:endParaRPr lang="en-US" sz="2400" dirty="0">
                <a:solidFill>
                  <a:srgbClr val="000000"/>
                </a:solidFill>
                <a:ea typeface="Alatsi"/>
                <a:cs typeface="Alatsi"/>
                <a:sym typeface="Alatsi"/>
              </a:endParaRPr>
            </a:p>
          </p:txBody>
        </p:sp>
        <p:sp>
          <p:nvSpPr>
            <p:cNvPr id="12" name="TextBox 17">
              <a:extLst>
                <a:ext uri="{FF2B5EF4-FFF2-40B4-BE49-F238E27FC236}">
                  <a16:creationId xmlns:a16="http://schemas.microsoft.com/office/drawing/2014/main" id="{EFE71F8D-B9DE-4CE0-F4B7-0AA090A8FE0F}"/>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3" name="Metin Yer Tutucusu 3">
            <a:extLst>
              <a:ext uri="{FF2B5EF4-FFF2-40B4-BE49-F238E27FC236}">
                <a16:creationId xmlns:a16="http://schemas.microsoft.com/office/drawing/2014/main" id="{C2021577-92C9-46F3-6146-F319072205D5}"/>
              </a:ext>
            </a:extLst>
          </p:cNvPr>
          <p:cNvSpPr>
            <a:spLocks noGrp="1"/>
          </p:cNvSpPr>
          <p:nvPr>
            <p:ph type="body" sz="quarter" idx="10"/>
          </p:nvPr>
        </p:nvSpPr>
        <p:spPr>
          <a:xfrm>
            <a:off x="16383000" y="55721"/>
            <a:ext cx="914400" cy="776288"/>
          </a:xfrm>
        </p:spPr>
        <p:txBody>
          <a:bodyPr/>
          <a:lstStyle/>
          <a:p>
            <a:r>
              <a:rPr lang="tr-TR" dirty="0"/>
              <a:t>21</a:t>
            </a:r>
          </a:p>
        </p:txBody>
      </p:sp>
    </p:spTree>
    <p:extLst>
      <p:ext uri="{BB962C8B-B14F-4D97-AF65-F5344CB8AC3E}">
        <p14:creationId xmlns:p14="http://schemas.microsoft.com/office/powerpoint/2010/main" val="427492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81E002-C01A-CE05-C5F7-C311E19AB61E}"/>
              </a:ext>
            </a:extLst>
          </p:cNvPr>
          <p:cNvSpPr>
            <a:spLocks noGrp="1"/>
          </p:cNvSpPr>
          <p:nvPr>
            <p:ph type="ctrTitle"/>
          </p:nvPr>
        </p:nvSpPr>
        <p:spPr/>
        <p:txBody>
          <a:bodyPr/>
          <a:lstStyle/>
          <a:p>
            <a:r>
              <a:rPr lang="tr-TR" b="1" dirty="0"/>
              <a:t>KIZAMIK</a:t>
            </a:r>
          </a:p>
        </p:txBody>
      </p:sp>
      <p:pic>
        <p:nvPicPr>
          <p:cNvPr id="5" name="Resim 4">
            <a:extLst>
              <a:ext uri="{FF2B5EF4-FFF2-40B4-BE49-F238E27FC236}">
                <a16:creationId xmlns:a16="http://schemas.microsoft.com/office/drawing/2014/main" id="{9AC0FA50-76B0-C5D5-6D14-011595F043BA}"/>
              </a:ext>
            </a:extLst>
          </p:cNvPr>
          <p:cNvPicPr>
            <a:picLocks noChangeAspect="1"/>
          </p:cNvPicPr>
          <p:nvPr/>
        </p:nvPicPr>
        <p:blipFill>
          <a:blip r:embed="rId2"/>
          <a:stretch>
            <a:fillRect/>
          </a:stretch>
        </p:blipFill>
        <p:spPr>
          <a:xfrm>
            <a:off x="13283396" y="544026"/>
            <a:ext cx="2895600" cy="9198947"/>
          </a:xfrm>
          <a:prstGeom prst="rect">
            <a:avLst/>
          </a:prstGeom>
        </p:spPr>
      </p:pic>
      <p:grpSp>
        <p:nvGrpSpPr>
          <p:cNvPr id="8" name="Grup 7">
            <a:extLst>
              <a:ext uri="{FF2B5EF4-FFF2-40B4-BE49-F238E27FC236}">
                <a16:creationId xmlns:a16="http://schemas.microsoft.com/office/drawing/2014/main" id="{CC5CEAF4-A931-0408-A641-BB60118DD281}"/>
              </a:ext>
            </a:extLst>
          </p:cNvPr>
          <p:cNvGrpSpPr/>
          <p:nvPr/>
        </p:nvGrpSpPr>
        <p:grpSpPr>
          <a:xfrm>
            <a:off x="838200" y="1791608"/>
            <a:ext cx="6530710" cy="5021059"/>
            <a:chOff x="9627844" y="2788273"/>
            <a:chExt cx="7497646" cy="5932136"/>
          </a:xfrm>
        </p:grpSpPr>
        <p:grpSp>
          <p:nvGrpSpPr>
            <p:cNvPr id="9" name="Group 4">
              <a:extLst>
                <a:ext uri="{FF2B5EF4-FFF2-40B4-BE49-F238E27FC236}">
                  <a16:creationId xmlns:a16="http://schemas.microsoft.com/office/drawing/2014/main" id="{5BE62BA2-1F0C-9650-6E8F-6D890069EDFA}"/>
                </a:ext>
              </a:extLst>
            </p:cNvPr>
            <p:cNvGrpSpPr/>
            <p:nvPr/>
          </p:nvGrpSpPr>
          <p:grpSpPr>
            <a:xfrm>
              <a:off x="9627844" y="2788273"/>
              <a:ext cx="7488437" cy="5932136"/>
              <a:chOff x="-33121" y="-38100"/>
              <a:chExt cx="1972263" cy="1562373"/>
            </a:xfrm>
          </p:grpSpPr>
          <p:sp>
            <p:nvSpPr>
              <p:cNvPr id="12" name="Freeform 5">
                <a:extLst>
                  <a:ext uri="{FF2B5EF4-FFF2-40B4-BE49-F238E27FC236}">
                    <a16:creationId xmlns:a16="http://schemas.microsoft.com/office/drawing/2014/main" id="{0DC4B410-AF43-9363-1F12-EC3855137DBE}"/>
                  </a:ext>
                </a:extLst>
              </p:cNvPr>
              <p:cNvSpPr/>
              <p:nvPr/>
            </p:nvSpPr>
            <p:spPr>
              <a:xfrm>
                <a:off x="-33121" y="-38100"/>
                <a:ext cx="1889326" cy="156237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9FC3D0"/>
              </a:solidFill>
            </p:spPr>
          </p:sp>
          <p:sp>
            <p:nvSpPr>
              <p:cNvPr id="13" name="TextBox 6">
                <a:extLst>
                  <a:ext uri="{FF2B5EF4-FFF2-40B4-BE49-F238E27FC236}">
                    <a16:creationId xmlns:a16="http://schemas.microsoft.com/office/drawing/2014/main" id="{0FFC9C96-D5C1-74B7-09AE-B20CB4AE793D}"/>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0" name="TextBox 7">
              <a:extLst>
                <a:ext uri="{FF2B5EF4-FFF2-40B4-BE49-F238E27FC236}">
                  <a16:creationId xmlns:a16="http://schemas.microsoft.com/office/drawing/2014/main" id="{FC88D6D8-526B-2478-1964-E872C2187711}"/>
                </a:ext>
              </a:extLst>
            </p:cNvPr>
            <p:cNvSpPr txBox="1"/>
            <p:nvPr/>
          </p:nvSpPr>
          <p:spPr>
            <a:xfrm>
              <a:off x="10064065" y="3152449"/>
              <a:ext cx="7061425" cy="5493510"/>
            </a:xfrm>
            <a:prstGeom prst="rect">
              <a:avLst/>
            </a:prstGeom>
          </p:spPr>
          <p:txBody>
            <a:bodyPr wrap="square" lIns="0" tIns="0" rIns="0" bIns="0" rtlCol="0" anchor="t">
              <a:spAutoFit/>
            </a:bodyPr>
            <a:lstStyle/>
            <a:p>
              <a:r>
                <a:rPr lang="tr-TR" sz="3000" b="1" u="sng" dirty="0"/>
                <a:t>SEMPTOMLAR</a:t>
              </a:r>
            </a:p>
            <a:p>
              <a:pPr marL="914400" lvl="1" indent="-457200">
                <a:buFont typeface="Arial" panose="020B0604020202020204" pitchFamily="34" charset="0"/>
                <a:buChar char="•"/>
              </a:pPr>
              <a:r>
                <a:rPr lang="tr-TR" sz="3000" dirty="0"/>
                <a:t>Ateş</a:t>
              </a:r>
            </a:p>
            <a:p>
              <a:pPr marL="914400" lvl="1" indent="-457200">
                <a:buFont typeface="Arial" panose="020B0604020202020204" pitchFamily="34" charset="0"/>
                <a:buChar char="•"/>
              </a:pPr>
              <a:r>
                <a:rPr lang="tr-TR" sz="3000" dirty="0"/>
                <a:t>Öksürük</a:t>
              </a:r>
            </a:p>
            <a:p>
              <a:pPr marL="914400" lvl="1" indent="-457200">
                <a:buFont typeface="Arial" panose="020B0604020202020204" pitchFamily="34" charset="0"/>
                <a:buChar char="•"/>
              </a:pPr>
              <a:r>
                <a:rPr lang="tr-TR" sz="3000" dirty="0"/>
                <a:t>Burun Akıntısı</a:t>
              </a:r>
            </a:p>
            <a:p>
              <a:pPr marL="914400" lvl="1" indent="-457200">
                <a:buFont typeface="Arial" panose="020B0604020202020204" pitchFamily="34" charset="0"/>
                <a:buChar char="•"/>
              </a:pPr>
              <a:r>
                <a:rPr lang="tr-TR" sz="3000" dirty="0"/>
                <a:t>Kızarık Ve Islak Gözler</a:t>
              </a:r>
            </a:p>
            <a:p>
              <a:pPr marL="914400" lvl="1" indent="-457200">
                <a:buFont typeface="Arial" panose="020B0604020202020204" pitchFamily="34" charset="0"/>
                <a:buChar char="•"/>
              </a:pPr>
              <a:r>
                <a:rPr lang="tr-TR" sz="3000" dirty="0"/>
                <a:t>Fotofobi</a:t>
              </a:r>
            </a:p>
            <a:p>
              <a:pPr marL="914400" lvl="1" indent="-457200">
                <a:buFont typeface="Arial" panose="020B0604020202020204" pitchFamily="34" charset="0"/>
                <a:buChar char="•"/>
              </a:pPr>
              <a:r>
                <a:rPr lang="tr-TR" sz="3000" dirty="0"/>
                <a:t>3-5 Gün Sonra Saç Çizgisi,  </a:t>
              </a:r>
            </a:p>
            <a:p>
              <a:pPr lvl="1"/>
              <a:r>
                <a:rPr lang="tr-TR" sz="3000" dirty="0"/>
                <a:t>Yüz ve Boyunda Başlayan </a:t>
              </a:r>
              <a:r>
                <a:rPr lang="tr-TR" sz="3000" dirty="0" err="1"/>
                <a:t>Makülopapüler</a:t>
              </a:r>
              <a:r>
                <a:rPr lang="tr-TR" sz="3000" dirty="0"/>
                <a:t> Döküntü</a:t>
              </a:r>
            </a:p>
            <a:p>
              <a:pPr marL="342900" indent="-342900" algn="l">
                <a:lnSpc>
                  <a:spcPts val="4339"/>
                </a:lnSpc>
                <a:buFont typeface="Arial" panose="020B0604020202020204" pitchFamily="34" charset="0"/>
                <a:buChar char="•"/>
              </a:pPr>
              <a:endParaRPr lang="en-US" sz="2400" dirty="0">
                <a:solidFill>
                  <a:srgbClr val="000000"/>
                </a:solidFill>
                <a:ea typeface="Alatsi"/>
                <a:cs typeface="Alatsi"/>
                <a:sym typeface="Alatsi"/>
              </a:endParaRPr>
            </a:p>
          </p:txBody>
        </p:sp>
        <p:sp>
          <p:nvSpPr>
            <p:cNvPr id="11" name="TextBox 17">
              <a:extLst>
                <a:ext uri="{FF2B5EF4-FFF2-40B4-BE49-F238E27FC236}">
                  <a16:creationId xmlns:a16="http://schemas.microsoft.com/office/drawing/2014/main" id="{22A8E8C0-C6C7-872C-517D-97E6735727A2}"/>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grpSp>
        <p:nvGrpSpPr>
          <p:cNvPr id="14" name="Grup 13">
            <a:extLst>
              <a:ext uri="{FF2B5EF4-FFF2-40B4-BE49-F238E27FC236}">
                <a16:creationId xmlns:a16="http://schemas.microsoft.com/office/drawing/2014/main" id="{5590A746-C9A1-E690-9EC9-03793668609E}"/>
              </a:ext>
            </a:extLst>
          </p:cNvPr>
          <p:cNvGrpSpPr/>
          <p:nvPr/>
        </p:nvGrpSpPr>
        <p:grpSpPr>
          <a:xfrm>
            <a:off x="838200" y="6977863"/>
            <a:ext cx="9601200" cy="2179090"/>
            <a:chOff x="9753600" y="2788273"/>
            <a:chExt cx="7362681" cy="7269447"/>
          </a:xfrm>
        </p:grpSpPr>
        <p:grpSp>
          <p:nvGrpSpPr>
            <p:cNvPr id="15" name="Group 4">
              <a:extLst>
                <a:ext uri="{FF2B5EF4-FFF2-40B4-BE49-F238E27FC236}">
                  <a16:creationId xmlns:a16="http://schemas.microsoft.com/office/drawing/2014/main" id="{D201318E-F10E-A7F0-D0DB-EF253C4AFC89}"/>
                </a:ext>
              </a:extLst>
            </p:cNvPr>
            <p:cNvGrpSpPr/>
            <p:nvPr/>
          </p:nvGrpSpPr>
          <p:grpSpPr>
            <a:xfrm>
              <a:off x="9753600" y="2788273"/>
              <a:ext cx="7362681" cy="6076797"/>
              <a:chOff x="0" y="-38100"/>
              <a:chExt cx="1939142" cy="1600473"/>
            </a:xfrm>
          </p:grpSpPr>
          <p:sp>
            <p:nvSpPr>
              <p:cNvPr id="18" name="Freeform 5">
                <a:extLst>
                  <a:ext uri="{FF2B5EF4-FFF2-40B4-BE49-F238E27FC236}">
                    <a16:creationId xmlns:a16="http://schemas.microsoft.com/office/drawing/2014/main" id="{BEACC834-758C-009F-CD06-A3FE3C77DB04}"/>
                  </a:ext>
                </a:extLst>
              </p:cNvPr>
              <p:cNvSpPr/>
              <p:nvPr/>
            </p:nvSpPr>
            <p:spPr>
              <a:xfrm>
                <a:off x="0" y="0"/>
                <a:ext cx="1889326" cy="156237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chemeClr val="accent4">
                  <a:lumMod val="40000"/>
                  <a:lumOff val="60000"/>
                </a:schemeClr>
              </a:solidFill>
            </p:spPr>
          </p:sp>
          <p:sp>
            <p:nvSpPr>
              <p:cNvPr id="19" name="TextBox 6">
                <a:extLst>
                  <a:ext uri="{FF2B5EF4-FFF2-40B4-BE49-F238E27FC236}">
                    <a16:creationId xmlns:a16="http://schemas.microsoft.com/office/drawing/2014/main" id="{DADAADF7-1832-7752-0572-C21AE29C0FE1}"/>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6" name="TextBox 7">
              <a:extLst>
                <a:ext uri="{FF2B5EF4-FFF2-40B4-BE49-F238E27FC236}">
                  <a16:creationId xmlns:a16="http://schemas.microsoft.com/office/drawing/2014/main" id="{4CE10633-7CAB-8954-7DBD-6E78B45CD7D2}"/>
                </a:ext>
              </a:extLst>
            </p:cNvPr>
            <p:cNvSpPr txBox="1"/>
            <p:nvPr/>
          </p:nvSpPr>
          <p:spPr>
            <a:xfrm>
              <a:off x="9904229" y="2820465"/>
              <a:ext cx="7061424" cy="7237255"/>
            </a:xfrm>
            <a:prstGeom prst="rect">
              <a:avLst/>
            </a:prstGeom>
          </p:spPr>
          <p:txBody>
            <a:bodyPr wrap="square" lIns="0" tIns="0" rIns="0" bIns="0" rtlCol="0" anchor="t">
              <a:spAutoFit/>
            </a:bodyPr>
            <a:lstStyle/>
            <a:p>
              <a:pPr algn="l">
                <a:lnSpc>
                  <a:spcPts val="4339"/>
                </a:lnSpc>
              </a:pPr>
              <a:r>
                <a:rPr lang="tr-TR" sz="3000" b="1" dirty="0" err="1">
                  <a:solidFill>
                    <a:srgbClr val="000000"/>
                  </a:solidFill>
                  <a:ea typeface="Alatsi"/>
                  <a:cs typeface="Alatsi"/>
                  <a:sym typeface="Alatsi"/>
                </a:rPr>
                <a:t>Koplik</a:t>
              </a:r>
              <a:r>
                <a:rPr lang="tr-TR" sz="3000" b="1" dirty="0">
                  <a:solidFill>
                    <a:srgbClr val="000000"/>
                  </a:solidFill>
                  <a:ea typeface="Alatsi"/>
                  <a:cs typeface="Alatsi"/>
                  <a:sym typeface="Alatsi"/>
                </a:rPr>
                <a:t> Lekeleri: </a:t>
              </a:r>
            </a:p>
            <a:p>
              <a:pPr marL="342900" indent="-342900" algn="l">
                <a:lnSpc>
                  <a:spcPts val="4339"/>
                </a:lnSpc>
                <a:buFont typeface="Arial" panose="020B0604020202020204" pitchFamily="34" charset="0"/>
                <a:buChar char="•"/>
              </a:pPr>
              <a:r>
                <a:rPr lang="tr-TR" sz="3000" dirty="0">
                  <a:solidFill>
                    <a:srgbClr val="000000"/>
                  </a:solidFill>
                  <a:ea typeface="Alatsi"/>
                  <a:cs typeface="Alatsi"/>
                  <a:sym typeface="Alatsi"/>
                </a:rPr>
                <a:t>2.-3. gün görülür.  </a:t>
              </a:r>
              <a:r>
                <a:rPr lang="tr-TR" sz="3000" dirty="0" err="1">
                  <a:solidFill>
                    <a:srgbClr val="000000"/>
                  </a:solidFill>
                  <a:ea typeface="Alatsi"/>
                  <a:cs typeface="Alatsi"/>
                  <a:sym typeface="Alatsi"/>
                </a:rPr>
                <a:t>Patognomoniktir</a:t>
              </a:r>
              <a:r>
                <a:rPr lang="tr-TR" sz="3000" dirty="0">
                  <a:solidFill>
                    <a:srgbClr val="000000"/>
                  </a:solidFill>
                  <a:ea typeface="Alatsi"/>
                  <a:cs typeface="Alatsi"/>
                  <a:sym typeface="Alatsi"/>
                </a:rPr>
                <a:t>. </a:t>
              </a:r>
            </a:p>
            <a:p>
              <a:pPr marL="342900" indent="-342900" algn="l">
                <a:lnSpc>
                  <a:spcPts val="4339"/>
                </a:lnSpc>
                <a:buFont typeface="Arial" panose="020B0604020202020204" pitchFamily="34" charset="0"/>
                <a:buChar char="•"/>
              </a:pPr>
              <a:r>
                <a:rPr lang="tr-TR" sz="3000" dirty="0">
                  <a:solidFill>
                    <a:srgbClr val="000000"/>
                  </a:solidFill>
                  <a:ea typeface="Alatsi"/>
                  <a:cs typeface="Alatsi"/>
                  <a:sym typeface="Alatsi"/>
                </a:rPr>
                <a:t>1 günden kısa süreli, 2. </a:t>
              </a:r>
              <a:r>
                <a:rPr lang="tr-TR" sz="3000" dirty="0" err="1">
                  <a:solidFill>
                    <a:srgbClr val="000000"/>
                  </a:solidFill>
                  <a:ea typeface="Alatsi"/>
                  <a:cs typeface="Alatsi"/>
                  <a:sym typeface="Alatsi"/>
                </a:rPr>
                <a:t>molar</a:t>
              </a:r>
              <a:r>
                <a:rPr lang="tr-TR" sz="3000" dirty="0">
                  <a:solidFill>
                    <a:srgbClr val="000000"/>
                  </a:solidFill>
                  <a:ea typeface="Alatsi"/>
                  <a:cs typeface="Alatsi"/>
                  <a:sym typeface="Alatsi"/>
                </a:rPr>
                <a:t> diş hizasında, </a:t>
              </a:r>
              <a:r>
                <a:rPr lang="tr-TR" sz="3000" dirty="0" err="1">
                  <a:solidFill>
                    <a:srgbClr val="000000"/>
                  </a:solidFill>
                  <a:ea typeface="Alatsi"/>
                  <a:cs typeface="Alatsi"/>
                  <a:sym typeface="Alatsi"/>
                </a:rPr>
                <a:t>Enantem</a:t>
              </a:r>
              <a:endParaRPr lang="en-US" sz="3000" dirty="0">
                <a:solidFill>
                  <a:srgbClr val="000000"/>
                </a:solidFill>
                <a:ea typeface="Alatsi"/>
                <a:cs typeface="Alatsi"/>
                <a:sym typeface="Alatsi"/>
              </a:endParaRPr>
            </a:p>
          </p:txBody>
        </p:sp>
        <p:sp>
          <p:nvSpPr>
            <p:cNvPr id="17" name="TextBox 17">
              <a:extLst>
                <a:ext uri="{FF2B5EF4-FFF2-40B4-BE49-F238E27FC236}">
                  <a16:creationId xmlns:a16="http://schemas.microsoft.com/office/drawing/2014/main" id="{06DD8E69-358F-3B25-CBF0-C4985DE16713}"/>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grpSp>
        <p:nvGrpSpPr>
          <p:cNvPr id="20" name="Grup 19">
            <a:extLst>
              <a:ext uri="{FF2B5EF4-FFF2-40B4-BE49-F238E27FC236}">
                <a16:creationId xmlns:a16="http://schemas.microsoft.com/office/drawing/2014/main" id="{87977E06-3338-79CC-CB5C-E7D07820F980}"/>
              </a:ext>
            </a:extLst>
          </p:cNvPr>
          <p:cNvGrpSpPr/>
          <p:nvPr/>
        </p:nvGrpSpPr>
        <p:grpSpPr>
          <a:xfrm>
            <a:off x="7260899" y="1643625"/>
            <a:ext cx="6082122" cy="5666085"/>
            <a:chOff x="9753600" y="2788273"/>
            <a:chExt cx="7362681" cy="6648715"/>
          </a:xfrm>
        </p:grpSpPr>
        <p:grpSp>
          <p:nvGrpSpPr>
            <p:cNvPr id="21" name="Group 4">
              <a:extLst>
                <a:ext uri="{FF2B5EF4-FFF2-40B4-BE49-F238E27FC236}">
                  <a16:creationId xmlns:a16="http://schemas.microsoft.com/office/drawing/2014/main" id="{E5BE9535-BD46-CEC3-ABE0-AB97A36955CA}"/>
                </a:ext>
              </a:extLst>
            </p:cNvPr>
            <p:cNvGrpSpPr/>
            <p:nvPr/>
          </p:nvGrpSpPr>
          <p:grpSpPr>
            <a:xfrm>
              <a:off x="9753600" y="2788273"/>
              <a:ext cx="7362681" cy="6076797"/>
              <a:chOff x="0" y="-38100"/>
              <a:chExt cx="1939142" cy="1600473"/>
            </a:xfrm>
          </p:grpSpPr>
          <p:sp>
            <p:nvSpPr>
              <p:cNvPr id="24" name="Freeform 5">
                <a:extLst>
                  <a:ext uri="{FF2B5EF4-FFF2-40B4-BE49-F238E27FC236}">
                    <a16:creationId xmlns:a16="http://schemas.microsoft.com/office/drawing/2014/main" id="{2EEC467F-9E11-241B-72E6-C80E8783420D}"/>
                  </a:ext>
                </a:extLst>
              </p:cNvPr>
              <p:cNvSpPr/>
              <p:nvPr/>
            </p:nvSpPr>
            <p:spPr>
              <a:xfrm>
                <a:off x="0" y="0"/>
                <a:ext cx="1889326" cy="156237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5" name="TextBox 6">
                <a:extLst>
                  <a:ext uri="{FF2B5EF4-FFF2-40B4-BE49-F238E27FC236}">
                    <a16:creationId xmlns:a16="http://schemas.microsoft.com/office/drawing/2014/main" id="{084E95EC-D926-A068-CB84-C0221FE12E0E}"/>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22" name="TextBox 7">
              <a:extLst>
                <a:ext uri="{FF2B5EF4-FFF2-40B4-BE49-F238E27FC236}">
                  <a16:creationId xmlns:a16="http://schemas.microsoft.com/office/drawing/2014/main" id="{E5E34BC2-3294-DD1F-E9C9-305F49D7A11E}"/>
                </a:ext>
              </a:extLst>
            </p:cNvPr>
            <p:cNvSpPr txBox="1"/>
            <p:nvPr/>
          </p:nvSpPr>
          <p:spPr>
            <a:xfrm>
              <a:off x="9865711" y="3032782"/>
              <a:ext cx="7061425" cy="6404206"/>
            </a:xfrm>
            <a:prstGeom prst="rect">
              <a:avLst/>
            </a:prstGeom>
          </p:spPr>
          <p:txBody>
            <a:bodyPr wrap="square" lIns="0" tIns="0" rIns="0" bIns="0" rtlCol="0" anchor="t">
              <a:spAutoFit/>
            </a:bodyPr>
            <a:lstStyle/>
            <a:p>
              <a:pPr marL="342900" indent="-342900" algn="l">
                <a:lnSpc>
                  <a:spcPts val="4339"/>
                </a:lnSpc>
                <a:buFont typeface="Arial" panose="020B0604020202020204" pitchFamily="34" charset="0"/>
                <a:buChar char="•"/>
              </a:pPr>
              <a:r>
                <a:rPr lang="tr-TR" sz="2400" b="1" dirty="0">
                  <a:solidFill>
                    <a:srgbClr val="000000"/>
                  </a:solidFill>
                  <a:ea typeface="Alatsi"/>
                  <a:cs typeface="Alatsi"/>
                  <a:sym typeface="Alatsi"/>
                </a:rPr>
                <a:t>İnkübasyon Evresi</a:t>
              </a:r>
              <a:r>
                <a:rPr lang="tr-TR" sz="2400" dirty="0">
                  <a:solidFill>
                    <a:srgbClr val="000000"/>
                  </a:solidFill>
                  <a:ea typeface="Alatsi"/>
                  <a:cs typeface="Alatsi"/>
                  <a:sym typeface="Alatsi"/>
                </a:rPr>
                <a:t> : 10-14 gün</a:t>
              </a:r>
            </a:p>
            <a:p>
              <a:pPr marL="342900" indent="-342900" algn="l">
                <a:lnSpc>
                  <a:spcPts val="4339"/>
                </a:lnSpc>
                <a:buFont typeface="Arial" panose="020B0604020202020204" pitchFamily="34" charset="0"/>
                <a:buChar char="•"/>
              </a:pPr>
              <a:r>
                <a:rPr lang="tr-TR" sz="2400" b="1" dirty="0" err="1">
                  <a:solidFill>
                    <a:srgbClr val="000000"/>
                  </a:solidFill>
                  <a:ea typeface="Alatsi"/>
                  <a:cs typeface="Alatsi"/>
                  <a:sym typeface="Alatsi"/>
                </a:rPr>
                <a:t>Prodrom</a:t>
              </a:r>
              <a:r>
                <a:rPr lang="tr-TR" sz="2400" dirty="0">
                  <a:solidFill>
                    <a:srgbClr val="000000"/>
                  </a:solidFill>
                  <a:ea typeface="Alatsi"/>
                  <a:cs typeface="Alatsi"/>
                  <a:sym typeface="Alatsi"/>
                </a:rPr>
                <a:t> </a:t>
              </a:r>
              <a:r>
                <a:rPr lang="tr-TR" sz="2400" b="1" dirty="0">
                  <a:solidFill>
                    <a:srgbClr val="000000"/>
                  </a:solidFill>
                  <a:ea typeface="Alatsi"/>
                  <a:cs typeface="Alatsi"/>
                  <a:sym typeface="Alatsi"/>
                </a:rPr>
                <a:t>Evresi</a:t>
              </a:r>
              <a:r>
                <a:rPr lang="tr-TR" sz="2400" dirty="0">
                  <a:solidFill>
                    <a:srgbClr val="000000"/>
                  </a:solidFill>
                  <a:ea typeface="Alatsi"/>
                  <a:cs typeface="Alatsi"/>
                  <a:sym typeface="Alatsi"/>
                </a:rPr>
                <a:t>: 2-4 gün</a:t>
              </a:r>
            </a:p>
            <a:p>
              <a:pPr marL="800100" lvl="1" indent="-342900">
                <a:lnSpc>
                  <a:spcPts val="4339"/>
                </a:lnSpc>
                <a:buFont typeface="Arial" panose="020B0604020202020204" pitchFamily="34" charset="0"/>
                <a:buChar char="•"/>
              </a:pPr>
              <a:r>
                <a:rPr lang="tr-TR" sz="2400" dirty="0">
                  <a:solidFill>
                    <a:srgbClr val="000000"/>
                  </a:solidFill>
                  <a:ea typeface="Alatsi"/>
                  <a:cs typeface="Alatsi"/>
                  <a:sym typeface="Alatsi"/>
                </a:rPr>
                <a:t>3C Bulgusu + Ateş</a:t>
              </a:r>
            </a:p>
            <a:p>
              <a:pPr marL="1257300" lvl="2" indent="-342900">
                <a:lnSpc>
                  <a:spcPts val="4339"/>
                </a:lnSpc>
                <a:buFont typeface="Arial" panose="020B0604020202020204" pitchFamily="34" charset="0"/>
                <a:buChar char="•"/>
              </a:pPr>
              <a:r>
                <a:rPr lang="en-US" sz="2400" dirty="0">
                  <a:solidFill>
                    <a:srgbClr val="000000"/>
                  </a:solidFill>
                  <a:ea typeface="Alatsi"/>
                  <a:cs typeface="Alatsi"/>
                  <a:sym typeface="Alatsi"/>
                </a:rPr>
                <a:t>Cough</a:t>
              </a:r>
              <a:r>
                <a:rPr lang="tr-TR" sz="2400" dirty="0">
                  <a:solidFill>
                    <a:srgbClr val="000000"/>
                  </a:solidFill>
                  <a:ea typeface="Alatsi"/>
                  <a:cs typeface="Alatsi"/>
                  <a:sym typeface="Alatsi"/>
                </a:rPr>
                <a:t> </a:t>
              </a:r>
              <a:r>
                <a:rPr lang="en-US" sz="2400" dirty="0">
                  <a:solidFill>
                    <a:srgbClr val="000000"/>
                  </a:solidFill>
                  <a:ea typeface="Alatsi"/>
                  <a:cs typeface="Alatsi"/>
                  <a:sym typeface="Alatsi"/>
                </a:rPr>
                <a:t>(</a:t>
              </a:r>
              <a:r>
                <a:rPr lang="en-US" sz="2400" dirty="0" err="1">
                  <a:solidFill>
                    <a:srgbClr val="000000"/>
                  </a:solidFill>
                  <a:ea typeface="Alatsi"/>
                  <a:cs typeface="Alatsi"/>
                  <a:sym typeface="Alatsi"/>
                </a:rPr>
                <a:t>öksürük</a:t>
              </a:r>
              <a:r>
                <a:rPr lang="en-US" sz="2400" dirty="0">
                  <a:solidFill>
                    <a:srgbClr val="000000"/>
                  </a:solidFill>
                  <a:ea typeface="Alatsi"/>
                  <a:cs typeface="Alatsi"/>
                  <a:sym typeface="Alatsi"/>
                </a:rPr>
                <a:t>) </a:t>
              </a:r>
              <a:endParaRPr lang="tr-TR" sz="2400" dirty="0">
                <a:solidFill>
                  <a:srgbClr val="000000"/>
                </a:solidFill>
                <a:ea typeface="Alatsi"/>
                <a:cs typeface="Alatsi"/>
                <a:sym typeface="Alatsi"/>
              </a:endParaRPr>
            </a:p>
            <a:p>
              <a:pPr marL="1257300" lvl="2" indent="-342900">
                <a:lnSpc>
                  <a:spcPts val="4339"/>
                </a:lnSpc>
                <a:buFont typeface="Arial" panose="020B0604020202020204" pitchFamily="34" charset="0"/>
                <a:buChar char="•"/>
              </a:pPr>
              <a:r>
                <a:rPr lang="en-US" sz="2400" dirty="0">
                  <a:solidFill>
                    <a:srgbClr val="000000"/>
                  </a:solidFill>
                  <a:ea typeface="Alatsi"/>
                  <a:cs typeface="Alatsi"/>
                  <a:sym typeface="Alatsi"/>
                </a:rPr>
                <a:t>Coryza</a:t>
              </a:r>
              <a:r>
                <a:rPr lang="tr-TR" sz="2400" dirty="0">
                  <a:solidFill>
                    <a:srgbClr val="000000"/>
                  </a:solidFill>
                  <a:ea typeface="Alatsi"/>
                  <a:cs typeface="Alatsi"/>
                  <a:sym typeface="Alatsi"/>
                </a:rPr>
                <a:t> </a:t>
              </a:r>
              <a:r>
                <a:rPr lang="en-US" sz="2400" dirty="0">
                  <a:solidFill>
                    <a:srgbClr val="000000"/>
                  </a:solidFill>
                  <a:ea typeface="Alatsi"/>
                  <a:cs typeface="Alatsi"/>
                  <a:sym typeface="Alatsi"/>
                </a:rPr>
                <a:t>(</a:t>
              </a:r>
              <a:r>
                <a:rPr lang="en-US" sz="2400" dirty="0" err="1">
                  <a:solidFill>
                    <a:srgbClr val="000000"/>
                  </a:solidFill>
                  <a:ea typeface="Alatsi"/>
                  <a:cs typeface="Alatsi"/>
                  <a:sym typeface="Alatsi"/>
                </a:rPr>
                <a:t>nezle</a:t>
              </a:r>
              <a:r>
                <a:rPr lang="en-US" sz="2400" dirty="0">
                  <a:solidFill>
                    <a:srgbClr val="000000"/>
                  </a:solidFill>
                  <a:ea typeface="Alatsi"/>
                  <a:cs typeface="Alatsi"/>
                  <a:sym typeface="Alatsi"/>
                </a:rPr>
                <a:t>)</a:t>
              </a:r>
              <a:endParaRPr lang="tr-TR" sz="2400" dirty="0">
                <a:solidFill>
                  <a:srgbClr val="000000"/>
                </a:solidFill>
                <a:ea typeface="Alatsi"/>
                <a:cs typeface="Alatsi"/>
                <a:sym typeface="Alatsi"/>
              </a:endParaRPr>
            </a:p>
            <a:p>
              <a:pPr marL="1257300" lvl="2" indent="-342900">
                <a:lnSpc>
                  <a:spcPts val="4339"/>
                </a:lnSpc>
                <a:buFont typeface="Arial" panose="020B0604020202020204" pitchFamily="34" charset="0"/>
                <a:buChar char="•"/>
              </a:pPr>
              <a:r>
                <a:rPr lang="en-US" sz="2400" dirty="0">
                  <a:solidFill>
                    <a:srgbClr val="000000"/>
                  </a:solidFill>
                  <a:ea typeface="Alatsi"/>
                  <a:cs typeface="Alatsi"/>
                  <a:sym typeface="Alatsi"/>
                </a:rPr>
                <a:t>Conjunctivitis</a:t>
              </a:r>
              <a:endParaRPr lang="tr-TR"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b="1" dirty="0" err="1">
                  <a:solidFill>
                    <a:srgbClr val="000000"/>
                  </a:solidFill>
                  <a:ea typeface="Alatsi"/>
                  <a:cs typeface="Alatsi"/>
                  <a:sym typeface="Alatsi"/>
                </a:rPr>
                <a:t>Egzantematöz</a:t>
              </a:r>
              <a:r>
                <a:rPr lang="en-US" sz="2400" dirty="0">
                  <a:solidFill>
                    <a:srgbClr val="000000"/>
                  </a:solidFill>
                  <a:ea typeface="Alatsi"/>
                  <a:cs typeface="Alatsi"/>
                  <a:sym typeface="Alatsi"/>
                </a:rPr>
                <a:t> </a:t>
              </a:r>
              <a:r>
                <a:rPr lang="en-US" sz="2400" b="1" dirty="0" err="1">
                  <a:solidFill>
                    <a:srgbClr val="000000"/>
                  </a:solidFill>
                  <a:ea typeface="Alatsi"/>
                  <a:cs typeface="Alatsi"/>
                  <a:sym typeface="Alatsi"/>
                </a:rPr>
                <a:t>Evre</a:t>
              </a:r>
              <a:r>
                <a:rPr lang="en-US" sz="2400" dirty="0">
                  <a:solidFill>
                    <a:srgbClr val="000000"/>
                  </a:solidFill>
                  <a:ea typeface="Alatsi"/>
                  <a:cs typeface="Alatsi"/>
                  <a:sym typeface="Alatsi"/>
                </a:rPr>
                <a:t>: </a:t>
              </a:r>
              <a:endParaRPr lang="tr-TR" sz="2400" dirty="0">
                <a:solidFill>
                  <a:srgbClr val="000000"/>
                </a:solidFill>
                <a:ea typeface="Alatsi"/>
                <a:cs typeface="Alatsi"/>
                <a:sym typeface="Alatsi"/>
              </a:endParaRPr>
            </a:p>
            <a:p>
              <a:pPr marL="800100" lvl="1" indent="-342900">
                <a:lnSpc>
                  <a:spcPts val="4339"/>
                </a:lnSpc>
                <a:buFont typeface="Arial" panose="020B0604020202020204" pitchFamily="34" charset="0"/>
                <a:buChar char="•"/>
              </a:pPr>
              <a:r>
                <a:rPr lang="en-US" sz="2400" dirty="0" err="1">
                  <a:solidFill>
                    <a:srgbClr val="000000"/>
                  </a:solidFill>
                  <a:ea typeface="Alatsi"/>
                  <a:cs typeface="Alatsi"/>
                  <a:sym typeface="Alatsi"/>
                </a:rPr>
                <a:t>Makülopapüler</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döküntü</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ve</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yüksek</a:t>
              </a:r>
              <a:r>
                <a:rPr lang="en-US" sz="2400" dirty="0">
                  <a:solidFill>
                    <a:srgbClr val="000000"/>
                  </a:solidFill>
                  <a:ea typeface="Alatsi"/>
                  <a:cs typeface="Alatsi"/>
                  <a:sym typeface="Alatsi"/>
                </a:rPr>
                <a:t> </a:t>
              </a:r>
              <a:r>
                <a:rPr lang="en-US" sz="2400" dirty="0" err="1">
                  <a:solidFill>
                    <a:srgbClr val="000000"/>
                  </a:solidFill>
                  <a:ea typeface="Alatsi"/>
                  <a:cs typeface="Alatsi"/>
                  <a:sym typeface="Alatsi"/>
                </a:rPr>
                <a:t>ateş</a:t>
              </a:r>
              <a:endParaRPr lang="en-US" sz="2400"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r>
                <a:rPr lang="en-US" sz="2400" b="1" dirty="0" err="1">
                  <a:solidFill>
                    <a:srgbClr val="000000"/>
                  </a:solidFill>
                  <a:ea typeface="Alatsi"/>
                  <a:cs typeface="Alatsi"/>
                  <a:sym typeface="Alatsi"/>
                </a:rPr>
                <a:t>İyileşme</a:t>
              </a:r>
              <a:r>
                <a:rPr lang="en-US" sz="2400" dirty="0">
                  <a:solidFill>
                    <a:srgbClr val="000000"/>
                  </a:solidFill>
                  <a:ea typeface="Alatsi"/>
                  <a:cs typeface="Alatsi"/>
                  <a:sym typeface="Alatsi"/>
                </a:rPr>
                <a:t> </a:t>
              </a:r>
              <a:r>
                <a:rPr lang="en-US" sz="2400" b="1" dirty="0" err="1">
                  <a:solidFill>
                    <a:srgbClr val="000000"/>
                  </a:solidFill>
                  <a:ea typeface="Alatsi"/>
                  <a:cs typeface="Alatsi"/>
                  <a:sym typeface="Alatsi"/>
                </a:rPr>
                <a:t>Evresi</a:t>
              </a:r>
              <a:endParaRPr lang="en-US" sz="2400" b="1" dirty="0">
                <a:solidFill>
                  <a:srgbClr val="000000"/>
                </a:solidFill>
                <a:ea typeface="Alatsi"/>
                <a:cs typeface="Alatsi"/>
                <a:sym typeface="Alatsi"/>
              </a:endParaRPr>
            </a:p>
            <a:p>
              <a:pPr marL="342900" indent="-342900" algn="l">
                <a:lnSpc>
                  <a:spcPts val="4339"/>
                </a:lnSpc>
                <a:buFont typeface="Arial" panose="020B0604020202020204" pitchFamily="34" charset="0"/>
                <a:buChar char="•"/>
              </a:pPr>
              <a:endParaRPr lang="en-US" sz="2400" dirty="0">
                <a:solidFill>
                  <a:srgbClr val="000000"/>
                </a:solidFill>
                <a:ea typeface="Alatsi"/>
                <a:cs typeface="Alatsi"/>
                <a:sym typeface="Alatsi"/>
              </a:endParaRPr>
            </a:p>
          </p:txBody>
        </p:sp>
        <p:sp>
          <p:nvSpPr>
            <p:cNvPr id="23" name="TextBox 17">
              <a:extLst>
                <a:ext uri="{FF2B5EF4-FFF2-40B4-BE49-F238E27FC236}">
                  <a16:creationId xmlns:a16="http://schemas.microsoft.com/office/drawing/2014/main" id="{1DDF23E3-B6B4-70EC-E6F1-862ECFD5C209}"/>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3" name="Metin Yer Tutucusu 3">
            <a:extLst>
              <a:ext uri="{FF2B5EF4-FFF2-40B4-BE49-F238E27FC236}">
                <a16:creationId xmlns:a16="http://schemas.microsoft.com/office/drawing/2014/main" id="{49DA6DF0-2478-60C0-5F03-0CB6F556F55F}"/>
              </a:ext>
            </a:extLst>
          </p:cNvPr>
          <p:cNvSpPr>
            <a:spLocks noGrp="1"/>
          </p:cNvSpPr>
          <p:nvPr>
            <p:ph type="body" sz="quarter" idx="10"/>
          </p:nvPr>
        </p:nvSpPr>
        <p:spPr>
          <a:xfrm>
            <a:off x="16383000" y="55721"/>
            <a:ext cx="914400" cy="776288"/>
          </a:xfrm>
        </p:spPr>
        <p:txBody>
          <a:bodyPr/>
          <a:lstStyle/>
          <a:p>
            <a:r>
              <a:rPr lang="tr-TR" dirty="0"/>
              <a:t>22</a:t>
            </a:r>
          </a:p>
        </p:txBody>
      </p:sp>
    </p:spTree>
    <p:extLst>
      <p:ext uri="{BB962C8B-B14F-4D97-AF65-F5344CB8AC3E}">
        <p14:creationId xmlns:p14="http://schemas.microsoft.com/office/powerpoint/2010/main" val="353296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F3986E-9965-0CD0-B90F-86C5CCBF88CD}"/>
              </a:ext>
            </a:extLst>
          </p:cNvPr>
          <p:cNvSpPr>
            <a:spLocks noGrp="1"/>
          </p:cNvSpPr>
          <p:nvPr>
            <p:ph type="ctrTitle"/>
          </p:nvPr>
        </p:nvSpPr>
        <p:spPr/>
        <p:txBody>
          <a:bodyPr/>
          <a:lstStyle/>
          <a:p>
            <a:r>
              <a:rPr lang="tr-TR" dirty="0"/>
              <a:t>KIZAMIK</a:t>
            </a:r>
          </a:p>
        </p:txBody>
      </p:sp>
      <p:pic>
        <p:nvPicPr>
          <p:cNvPr id="5" name="Resim 4">
            <a:extLst>
              <a:ext uri="{FF2B5EF4-FFF2-40B4-BE49-F238E27FC236}">
                <a16:creationId xmlns:a16="http://schemas.microsoft.com/office/drawing/2014/main" id="{D03F4433-A12C-F385-41E5-007BDAD08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631025"/>
            <a:ext cx="9567862" cy="7396872"/>
          </a:xfrm>
          <a:prstGeom prst="rect">
            <a:avLst/>
          </a:prstGeom>
        </p:spPr>
      </p:pic>
      <p:sp>
        <p:nvSpPr>
          <p:cNvPr id="7" name="Freeform 5">
            <a:extLst>
              <a:ext uri="{FF2B5EF4-FFF2-40B4-BE49-F238E27FC236}">
                <a16:creationId xmlns:a16="http://schemas.microsoft.com/office/drawing/2014/main" id="{4B09D717-638F-5791-B019-BDED8784F967}"/>
              </a:ext>
            </a:extLst>
          </p:cNvPr>
          <p:cNvSpPr/>
          <p:nvPr/>
        </p:nvSpPr>
        <p:spPr>
          <a:xfrm>
            <a:off x="838201" y="3634917"/>
            <a:ext cx="7772400" cy="3027042"/>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6" name="İçerik Yer Tutucusu 2">
            <a:extLst>
              <a:ext uri="{FF2B5EF4-FFF2-40B4-BE49-F238E27FC236}">
                <a16:creationId xmlns:a16="http://schemas.microsoft.com/office/drawing/2014/main" id="{17CA4E78-90AC-880E-E2AF-04416928D13F}"/>
              </a:ext>
            </a:extLst>
          </p:cNvPr>
          <p:cNvSpPr>
            <a:spLocks noGrp="1"/>
          </p:cNvSpPr>
          <p:nvPr>
            <p:ph idx="1"/>
          </p:nvPr>
        </p:nvSpPr>
        <p:spPr>
          <a:xfrm>
            <a:off x="914400" y="3996963"/>
            <a:ext cx="7848600" cy="2664995"/>
          </a:xfrm>
        </p:spPr>
        <p:txBody>
          <a:bodyPr/>
          <a:lstStyle/>
          <a:p>
            <a:r>
              <a:rPr lang="tr-TR" b="1" u="sng" dirty="0"/>
              <a:t>Bulaştırıcılık</a:t>
            </a:r>
          </a:p>
          <a:p>
            <a:pPr lvl="1">
              <a:buFont typeface="Arial" panose="020B0604020202020204" pitchFamily="34" charset="0"/>
              <a:buChar char="→"/>
            </a:pPr>
            <a:r>
              <a:rPr lang="tr-TR" dirty="0"/>
              <a:t> Kızamığa ait </a:t>
            </a:r>
            <a:r>
              <a:rPr lang="tr-TR" b="1" dirty="0"/>
              <a:t>döküntü</a:t>
            </a:r>
            <a:r>
              <a:rPr lang="tr-TR" dirty="0"/>
              <a:t> başlamadan </a:t>
            </a:r>
            <a:r>
              <a:rPr lang="tr-TR" b="1" dirty="0"/>
              <a:t>4 gün</a:t>
            </a:r>
          </a:p>
          <a:p>
            <a:pPr marL="457200" lvl="1" indent="0">
              <a:buNone/>
            </a:pPr>
            <a:r>
              <a:rPr lang="tr-TR" b="1" dirty="0"/>
              <a:t>önce</a:t>
            </a:r>
            <a:r>
              <a:rPr lang="tr-TR" dirty="0"/>
              <a:t> bulaştırıcılık başlar ve döküntü ortaya</a:t>
            </a:r>
          </a:p>
          <a:p>
            <a:pPr marL="457200" lvl="1" indent="0">
              <a:buNone/>
            </a:pPr>
            <a:r>
              <a:rPr lang="tr-TR" dirty="0"/>
              <a:t>çıktıktan </a:t>
            </a:r>
            <a:r>
              <a:rPr lang="tr-TR" b="1" dirty="0"/>
              <a:t>sonra 4 gün </a:t>
            </a:r>
            <a:r>
              <a:rPr lang="tr-TR" dirty="0"/>
              <a:t>daha devam eder.</a:t>
            </a:r>
            <a:endParaRPr lang="tr-TR" b="0" i="0" dirty="0">
              <a:solidFill>
                <a:srgbClr val="000000"/>
              </a:solidFill>
              <a:effectLst/>
            </a:endParaRPr>
          </a:p>
          <a:p>
            <a:pPr lvl="1">
              <a:buFont typeface="Arial" panose="020B0604020202020204" pitchFamily="34" charset="0"/>
              <a:buChar char="→"/>
            </a:pPr>
            <a:endParaRPr lang="tr-TR" dirty="0"/>
          </a:p>
        </p:txBody>
      </p:sp>
      <p:sp>
        <p:nvSpPr>
          <p:cNvPr id="3" name="Metin Yer Tutucusu 3">
            <a:extLst>
              <a:ext uri="{FF2B5EF4-FFF2-40B4-BE49-F238E27FC236}">
                <a16:creationId xmlns:a16="http://schemas.microsoft.com/office/drawing/2014/main" id="{24562FF5-2AAF-444F-001C-31B32D3F957C}"/>
              </a:ext>
            </a:extLst>
          </p:cNvPr>
          <p:cNvSpPr>
            <a:spLocks noGrp="1"/>
          </p:cNvSpPr>
          <p:nvPr>
            <p:ph type="body" sz="quarter" idx="10"/>
          </p:nvPr>
        </p:nvSpPr>
        <p:spPr>
          <a:xfrm>
            <a:off x="16383000" y="55721"/>
            <a:ext cx="914400" cy="776288"/>
          </a:xfrm>
        </p:spPr>
        <p:txBody>
          <a:bodyPr/>
          <a:lstStyle/>
          <a:p>
            <a:r>
              <a:rPr lang="tr-TR" dirty="0"/>
              <a:t>23</a:t>
            </a:r>
          </a:p>
        </p:txBody>
      </p:sp>
    </p:spTree>
    <p:extLst>
      <p:ext uri="{BB962C8B-B14F-4D97-AF65-F5344CB8AC3E}">
        <p14:creationId xmlns:p14="http://schemas.microsoft.com/office/powerpoint/2010/main" val="3589983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BF01A4-91EB-3A0B-C2D3-B4487F7DA1A7}"/>
              </a:ext>
            </a:extLst>
          </p:cNvPr>
          <p:cNvSpPr>
            <a:spLocks noGrp="1"/>
          </p:cNvSpPr>
          <p:nvPr>
            <p:ph type="ctrTitle"/>
          </p:nvPr>
        </p:nvSpPr>
        <p:spPr/>
        <p:txBody>
          <a:bodyPr/>
          <a:lstStyle/>
          <a:p>
            <a:r>
              <a:rPr lang="tr-TR" b="1" dirty="0"/>
              <a:t>KIZAMIK</a:t>
            </a:r>
          </a:p>
        </p:txBody>
      </p:sp>
      <p:sp>
        <p:nvSpPr>
          <p:cNvPr id="4" name="İçerik Yer Tutucusu 2">
            <a:extLst>
              <a:ext uri="{FF2B5EF4-FFF2-40B4-BE49-F238E27FC236}">
                <a16:creationId xmlns:a16="http://schemas.microsoft.com/office/drawing/2014/main" id="{1F70CAD9-1E0A-03A0-DAC4-1B6FC52F8C88}"/>
              </a:ext>
            </a:extLst>
          </p:cNvPr>
          <p:cNvSpPr>
            <a:spLocks noGrp="1"/>
          </p:cNvSpPr>
          <p:nvPr>
            <p:ph idx="1"/>
          </p:nvPr>
        </p:nvSpPr>
        <p:spPr>
          <a:xfrm>
            <a:off x="1295400" y="2276473"/>
            <a:ext cx="7772400" cy="7082792"/>
          </a:xfrm>
        </p:spPr>
        <p:txBody>
          <a:bodyPr/>
          <a:lstStyle/>
          <a:p>
            <a:r>
              <a:rPr lang="tr-TR" b="1" u="sng" dirty="0"/>
              <a:t>DÖKÜNTÜLER</a:t>
            </a:r>
          </a:p>
          <a:p>
            <a:pPr lvl="1"/>
            <a:r>
              <a:rPr lang="tr-TR" b="0" i="0" dirty="0" err="1">
                <a:solidFill>
                  <a:srgbClr val="000000"/>
                </a:solidFill>
                <a:effectLst/>
              </a:rPr>
              <a:t>Prodrom</a:t>
            </a:r>
            <a:r>
              <a:rPr lang="tr-TR" b="0" i="0" dirty="0">
                <a:solidFill>
                  <a:srgbClr val="000000"/>
                </a:solidFill>
                <a:effectLst/>
              </a:rPr>
              <a:t> döneminin sonunda </a:t>
            </a:r>
            <a:r>
              <a:rPr lang="tr-TR" b="0" i="0" dirty="0">
                <a:effectLst/>
              </a:rPr>
              <a:t>ateşin 40</a:t>
            </a:r>
            <a:r>
              <a:rPr lang="tr-TR" sz="3200" cap="none" dirty="0"/>
              <a:t>°</a:t>
            </a:r>
            <a:r>
              <a:rPr lang="tr-TR" b="0" i="0" dirty="0">
                <a:effectLst/>
              </a:rPr>
              <a:t>C yükselmesiyle beraber döküntüler belirir. </a:t>
            </a:r>
          </a:p>
          <a:p>
            <a:pPr lvl="1"/>
            <a:r>
              <a:rPr lang="tr-TR" b="1" i="0" dirty="0">
                <a:solidFill>
                  <a:srgbClr val="000000"/>
                </a:solidFill>
                <a:effectLst/>
              </a:rPr>
              <a:t>Kulakların arkasından saç çizgisi boyunca, yanakların posteriorundan</a:t>
            </a:r>
            <a:r>
              <a:rPr lang="tr-TR" b="0" i="0" dirty="0">
                <a:solidFill>
                  <a:srgbClr val="000000"/>
                </a:solidFill>
                <a:effectLst/>
              </a:rPr>
              <a:t> ve </a:t>
            </a:r>
            <a:r>
              <a:rPr lang="tr-TR" b="1" i="0" dirty="0">
                <a:solidFill>
                  <a:srgbClr val="000000"/>
                </a:solidFill>
                <a:effectLst/>
              </a:rPr>
              <a:t>boynun yanlarında</a:t>
            </a:r>
            <a:r>
              <a:rPr lang="tr-TR" b="0" i="0" dirty="0">
                <a:solidFill>
                  <a:srgbClr val="000000"/>
                </a:solidFill>
                <a:effectLst/>
              </a:rPr>
              <a:t> görülmeye başlar.</a:t>
            </a:r>
          </a:p>
          <a:p>
            <a:pPr lvl="1"/>
            <a:r>
              <a:rPr lang="tr-TR" b="0" i="0" dirty="0">
                <a:solidFill>
                  <a:srgbClr val="000000"/>
                </a:solidFill>
                <a:effectLst/>
              </a:rPr>
              <a:t>Önce </a:t>
            </a:r>
            <a:r>
              <a:rPr lang="tr-TR" b="0" i="0" dirty="0" err="1">
                <a:solidFill>
                  <a:srgbClr val="000000"/>
                </a:solidFill>
                <a:effectLst/>
              </a:rPr>
              <a:t>makül</a:t>
            </a:r>
            <a:r>
              <a:rPr lang="tr-TR" b="0" i="0" dirty="0">
                <a:solidFill>
                  <a:srgbClr val="000000"/>
                </a:solidFill>
                <a:effectLst/>
              </a:rPr>
              <a:t> daha sonra </a:t>
            </a:r>
            <a:r>
              <a:rPr lang="tr-TR" b="0" i="0" dirty="0" err="1">
                <a:solidFill>
                  <a:srgbClr val="000000"/>
                </a:solidFill>
                <a:effectLst/>
              </a:rPr>
              <a:t>makülopapül</a:t>
            </a:r>
            <a:endParaRPr lang="tr-TR" b="0" i="0" dirty="0">
              <a:solidFill>
                <a:srgbClr val="000000"/>
              </a:solidFill>
              <a:effectLst/>
            </a:endParaRPr>
          </a:p>
          <a:p>
            <a:pPr lvl="1"/>
            <a:r>
              <a:rPr lang="tr-TR" dirty="0">
                <a:solidFill>
                  <a:srgbClr val="000000"/>
                </a:solidFill>
              </a:rPr>
              <a:t>Y</a:t>
            </a:r>
            <a:r>
              <a:rPr lang="tr-TR" b="0" i="0" dirty="0">
                <a:solidFill>
                  <a:srgbClr val="000000"/>
                </a:solidFill>
                <a:effectLst/>
              </a:rPr>
              <a:t>üze, boyuna, kollara, </a:t>
            </a:r>
            <a:r>
              <a:rPr lang="tr-TR" b="0" i="0" dirty="0" err="1">
                <a:solidFill>
                  <a:srgbClr val="000000"/>
                </a:solidFill>
                <a:effectLst/>
              </a:rPr>
              <a:t>göğüse</a:t>
            </a:r>
            <a:r>
              <a:rPr lang="tr-TR" b="0" i="0" dirty="0">
                <a:solidFill>
                  <a:srgbClr val="000000"/>
                </a:solidFill>
                <a:effectLst/>
              </a:rPr>
              <a:t> yayılır.</a:t>
            </a:r>
          </a:p>
          <a:p>
            <a:pPr lvl="1"/>
            <a:r>
              <a:rPr lang="tr-TR" cap="none" dirty="0"/>
              <a:t>İkinci 24 saatte karın, sırt, alt ekstremitelere yayılır ve 2-3 günde yaygınlaşır.</a:t>
            </a:r>
            <a:endParaRPr lang="tr-TR" cap="none" dirty="0">
              <a:solidFill>
                <a:srgbClr val="000000"/>
              </a:solidFill>
            </a:endParaRPr>
          </a:p>
          <a:p>
            <a:pPr lvl="1"/>
            <a:r>
              <a:rPr lang="tr-TR" b="0" i="0" dirty="0">
                <a:solidFill>
                  <a:srgbClr val="000000"/>
                </a:solidFill>
                <a:effectLst/>
              </a:rPr>
              <a:t>Döküntünün </a:t>
            </a:r>
            <a:r>
              <a:rPr lang="tr-TR" b="1" i="0" dirty="0">
                <a:solidFill>
                  <a:srgbClr val="000000"/>
                </a:solidFill>
                <a:effectLst/>
              </a:rPr>
              <a:t>kranialden </a:t>
            </a:r>
            <a:r>
              <a:rPr lang="tr-TR" b="1" i="0" dirty="0" err="1">
                <a:solidFill>
                  <a:srgbClr val="000000"/>
                </a:solidFill>
                <a:effectLst/>
              </a:rPr>
              <a:t>kaudale</a:t>
            </a:r>
            <a:r>
              <a:rPr lang="tr-TR" b="1" i="0" dirty="0">
                <a:solidFill>
                  <a:srgbClr val="000000"/>
                </a:solidFill>
                <a:effectLst/>
              </a:rPr>
              <a:t> </a:t>
            </a:r>
            <a:r>
              <a:rPr lang="tr-TR" b="0" i="0" dirty="0">
                <a:solidFill>
                  <a:srgbClr val="000000"/>
                </a:solidFill>
                <a:effectLst/>
              </a:rPr>
              <a:t>progresyonu kızamığın karakteristiğidir ancak </a:t>
            </a:r>
            <a:r>
              <a:rPr lang="tr-TR" b="0" i="0" dirty="0" err="1">
                <a:solidFill>
                  <a:srgbClr val="000000"/>
                </a:solidFill>
                <a:effectLst/>
              </a:rPr>
              <a:t>patognomonik</a:t>
            </a:r>
            <a:r>
              <a:rPr lang="tr-TR" b="0" i="0" dirty="0">
                <a:solidFill>
                  <a:srgbClr val="000000"/>
                </a:solidFill>
                <a:effectLst/>
              </a:rPr>
              <a:t> değildir.</a:t>
            </a:r>
            <a:endParaRPr lang="tr-TR" i="0" dirty="0">
              <a:solidFill>
                <a:srgbClr val="000000"/>
              </a:solidFill>
              <a:effectLst/>
            </a:endParaRPr>
          </a:p>
          <a:p>
            <a:pPr lvl="1"/>
            <a:endParaRPr lang="tr-TR" b="0" i="0" dirty="0">
              <a:solidFill>
                <a:srgbClr val="000000"/>
              </a:solidFill>
              <a:effectLst/>
            </a:endParaRPr>
          </a:p>
          <a:p>
            <a:pPr lvl="1">
              <a:buFont typeface="Arial" panose="020B0604020202020204" pitchFamily="34" charset="0"/>
              <a:buChar char="→"/>
            </a:pPr>
            <a:endParaRPr lang="tr-TR" dirty="0"/>
          </a:p>
        </p:txBody>
      </p:sp>
      <p:pic>
        <p:nvPicPr>
          <p:cNvPr id="8" name="Resim 7">
            <a:extLst>
              <a:ext uri="{FF2B5EF4-FFF2-40B4-BE49-F238E27FC236}">
                <a16:creationId xmlns:a16="http://schemas.microsoft.com/office/drawing/2014/main" id="{A2440E34-C800-F61C-1EE4-7FA973D779FD}"/>
              </a:ext>
            </a:extLst>
          </p:cNvPr>
          <p:cNvPicPr>
            <a:picLocks noChangeAspect="1"/>
          </p:cNvPicPr>
          <p:nvPr/>
        </p:nvPicPr>
        <p:blipFill>
          <a:blip r:embed="rId2"/>
          <a:stretch>
            <a:fillRect/>
          </a:stretch>
        </p:blipFill>
        <p:spPr>
          <a:xfrm>
            <a:off x="13705277" y="1563386"/>
            <a:ext cx="3550833" cy="3580113"/>
          </a:xfrm>
          <a:prstGeom prst="rect">
            <a:avLst/>
          </a:prstGeom>
        </p:spPr>
      </p:pic>
      <p:pic>
        <p:nvPicPr>
          <p:cNvPr id="9" name="Resim 8">
            <a:extLst>
              <a:ext uri="{FF2B5EF4-FFF2-40B4-BE49-F238E27FC236}">
                <a16:creationId xmlns:a16="http://schemas.microsoft.com/office/drawing/2014/main" id="{5585EC38-FA4D-13BF-D10F-422376A63185}"/>
              </a:ext>
            </a:extLst>
          </p:cNvPr>
          <p:cNvPicPr>
            <a:picLocks noChangeAspect="1"/>
          </p:cNvPicPr>
          <p:nvPr/>
        </p:nvPicPr>
        <p:blipFill rotWithShape="1">
          <a:blip r:embed="rId3"/>
          <a:srcRect l="8999" t="11759" r="17231" b="3334"/>
          <a:stretch/>
        </p:blipFill>
        <p:spPr>
          <a:xfrm>
            <a:off x="10271235" y="1433461"/>
            <a:ext cx="3307627" cy="5538839"/>
          </a:xfrm>
          <a:prstGeom prst="rect">
            <a:avLst/>
          </a:prstGeom>
        </p:spPr>
      </p:pic>
      <p:pic>
        <p:nvPicPr>
          <p:cNvPr id="10" name="Resim 9">
            <a:extLst>
              <a:ext uri="{FF2B5EF4-FFF2-40B4-BE49-F238E27FC236}">
                <a16:creationId xmlns:a16="http://schemas.microsoft.com/office/drawing/2014/main" id="{A877B12C-F069-BE88-C4A0-C80D0DCC0909}"/>
              </a:ext>
            </a:extLst>
          </p:cNvPr>
          <p:cNvPicPr>
            <a:picLocks noChangeAspect="1"/>
          </p:cNvPicPr>
          <p:nvPr/>
        </p:nvPicPr>
        <p:blipFill rotWithShape="1">
          <a:blip r:embed="rId4"/>
          <a:srcRect l="11301" t="10435" r="14928" b="4658"/>
          <a:stretch/>
        </p:blipFill>
        <p:spPr>
          <a:xfrm>
            <a:off x="13578863" y="5425012"/>
            <a:ext cx="3718537" cy="3948523"/>
          </a:xfrm>
          <a:prstGeom prst="rect">
            <a:avLst/>
          </a:prstGeom>
        </p:spPr>
      </p:pic>
      <p:pic>
        <p:nvPicPr>
          <p:cNvPr id="12" name="Resim 11">
            <a:extLst>
              <a:ext uri="{FF2B5EF4-FFF2-40B4-BE49-F238E27FC236}">
                <a16:creationId xmlns:a16="http://schemas.microsoft.com/office/drawing/2014/main" id="{5BDC2D1A-B4B5-506B-9391-5ADF1F5D74FF}"/>
              </a:ext>
            </a:extLst>
          </p:cNvPr>
          <p:cNvPicPr>
            <a:picLocks noChangeAspect="1"/>
          </p:cNvPicPr>
          <p:nvPr/>
        </p:nvPicPr>
        <p:blipFill>
          <a:blip r:embed="rId5"/>
          <a:stretch>
            <a:fillRect/>
          </a:stretch>
        </p:blipFill>
        <p:spPr>
          <a:xfrm>
            <a:off x="10271234" y="6990347"/>
            <a:ext cx="3307627" cy="2593302"/>
          </a:xfrm>
          <a:prstGeom prst="rect">
            <a:avLst/>
          </a:prstGeom>
        </p:spPr>
      </p:pic>
      <p:sp>
        <p:nvSpPr>
          <p:cNvPr id="3" name="Metin Yer Tutucusu 3">
            <a:extLst>
              <a:ext uri="{FF2B5EF4-FFF2-40B4-BE49-F238E27FC236}">
                <a16:creationId xmlns:a16="http://schemas.microsoft.com/office/drawing/2014/main" id="{9970A1E2-759C-D9F5-CB69-E5CEA6B930AE}"/>
              </a:ext>
            </a:extLst>
          </p:cNvPr>
          <p:cNvSpPr>
            <a:spLocks noGrp="1"/>
          </p:cNvSpPr>
          <p:nvPr>
            <p:ph type="body" sz="quarter" idx="10"/>
          </p:nvPr>
        </p:nvSpPr>
        <p:spPr>
          <a:xfrm>
            <a:off x="16383000" y="55721"/>
            <a:ext cx="914400" cy="776288"/>
          </a:xfrm>
        </p:spPr>
        <p:txBody>
          <a:bodyPr/>
          <a:lstStyle/>
          <a:p>
            <a:r>
              <a:rPr lang="tr-TR" dirty="0"/>
              <a:t>24</a:t>
            </a:r>
          </a:p>
        </p:txBody>
      </p:sp>
    </p:spTree>
    <p:extLst>
      <p:ext uri="{BB962C8B-B14F-4D97-AF65-F5344CB8AC3E}">
        <p14:creationId xmlns:p14="http://schemas.microsoft.com/office/powerpoint/2010/main" val="242967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8E33468-8EF8-D617-7A8B-92473CA330B1}"/>
              </a:ext>
            </a:extLst>
          </p:cNvPr>
          <p:cNvSpPr/>
          <p:nvPr/>
        </p:nvSpPr>
        <p:spPr>
          <a:xfrm>
            <a:off x="1116456" y="1844041"/>
            <a:ext cx="11515475" cy="3046092"/>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9FC3D0"/>
          </a:solidFill>
        </p:spPr>
      </p:sp>
      <p:sp>
        <p:nvSpPr>
          <p:cNvPr id="2" name="Başlık 1">
            <a:extLst>
              <a:ext uri="{FF2B5EF4-FFF2-40B4-BE49-F238E27FC236}">
                <a16:creationId xmlns:a16="http://schemas.microsoft.com/office/drawing/2014/main" id="{B748E3B4-BB22-5F65-1C1C-6CAA060874EE}"/>
              </a:ext>
            </a:extLst>
          </p:cNvPr>
          <p:cNvSpPr>
            <a:spLocks noGrp="1"/>
          </p:cNvSpPr>
          <p:nvPr>
            <p:ph type="ctrTitle"/>
          </p:nvPr>
        </p:nvSpPr>
        <p:spPr/>
        <p:txBody>
          <a:bodyPr/>
          <a:lstStyle/>
          <a:p>
            <a:r>
              <a:rPr lang="tr-TR" b="1" dirty="0"/>
              <a:t>KIZAMIK</a:t>
            </a:r>
          </a:p>
        </p:txBody>
      </p:sp>
      <p:sp>
        <p:nvSpPr>
          <p:cNvPr id="3" name="İçerik Yer Tutucusu 2">
            <a:extLst>
              <a:ext uri="{FF2B5EF4-FFF2-40B4-BE49-F238E27FC236}">
                <a16:creationId xmlns:a16="http://schemas.microsoft.com/office/drawing/2014/main" id="{C4AF8D0A-27AC-9E3C-4A6D-252E9772DAA8}"/>
              </a:ext>
            </a:extLst>
          </p:cNvPr>
          <p:cNvSpPr>
            <a:spLocks noGrp="1"/>
          </p:cNvSpPr>
          <p:nvPr>
            <p:ph idx="1"/>
          </p:nvPr>
        </p:nvSpPr>
        <p:spPr>
          <a:xfrm>
            <a:off x="1275347" y="1920241"/>
            <a:ext cx="11734800" cy="3324227"/>
          </a:xfrm>
        </p:spPr>
        <p:txBody>
          <a:bodyPr/>
          <a:lstStyle/>
          <a:p>
            <a:pPr marL="0" indent="0">
              <a:buNone/>
            </a:pPr>
            <a:r>
              <a:rPr lang="tr-TR" sz="3600" b="1" u="sng" dirty="0"/>
              <a:t>TANI</a:t>
            </a:r>
          </a:p>
          <a:p>
            <a:r>
              <a:rPr lang="tr-TR" sz="2600" dirty="0"/>
              <a:t>Kızamığa özgü IgM antikoru saptanması veya </a:t>
            </a:r>
          </a:p>
          <a:p>
            <a:r>
              <a:rPr lang="tr-TR" sz="2600" dirty="0"/>
              <a:t>Kızamık virüs izolasyonu veya </a:t>
            </a:r>
          </a:p>
          <a:p>
            <a:r>
              <a:rPr lang="tr-TR" sz="2600" dirty="0"/>
              <a:t>RT -PCR ile kızamık viral RNA saptanması veya </a:t>
            </a:r>
          </a:p>
          <a:p>
            <a:r>
              <a:rPr lang="tr-TR" sz="2600" dirty="0"/>
              <a:t>2-4 hafta arayla alınan serum örneklerinde kızamığa özgü </a:t>
            </a:r>
            <a:r>
              <a:rPr lang="tr-TR" sz="2600" dirty="0" err="1"/>
              <a:t>Ig</a:t>
            </a:r>
            <a:r>
              <a:rPr lang="tr-TR" sz="2600" dirty="0"/>
              <a:t> G antikor </a:t>
            </a:r>
            <a:r>
              <a:rPr lang="tr-TR" sz="2600" dirty="0" err="1"/>
              <a:t>titresinde</a:t>
            </a:r>
            <a:r>
              <a:rPr lang="tr-TR" sz="2600" dirty="0"/>
              <a:t> belirgin (en az 4 kat) artış </a:t>
            </a:r>
          </a:p>
        </p:txBody>
      </p:sp>
      <p:pic>
        <p:nvPicPr>
          <p:cNvPr id="6" name="Resim 5">
            <a:extLst>
              <a:ext uri="{FF2B5EF4-FFF2-40B4-BE49-F238E27FC236}">
                <a16:creationId xmlns:a16="http://schemas.microsoft.com/office/drawing/2014/main" id="{0D6945FB-9C20-86B8-DD3A-638BE7C6C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31931" y="1978394"/>
            <a:ext cx="3625214" cy="36252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7" name="Grup 6">
            <a:extLst>
              <a:ext uri="{FF2B5EF4-FFF2-40B4-BE49-F238E27FC236}">
                <a16:creationId xmlns:a16="http://schemas.microsoft.com/office/drawing/2014/main" id="{DB09052C-B7F2-94E9-F507-F33E7188D50D}"/>
              </a:ext>
            </a:extLst>
          </p:cNvPr>
          <p:cNvGrpSpPr/>
          <p:nvPr/>
        </p:nvGrpSpPr>
        <p:grpSpPr>
          <a:xfrm>
            <a:off x="1113752" y="4965034"/>
            <a:ext cx="11883110" cy="5163851"/>
            <a:chOff x="9753600" y="2788273"/>
            <a:chExt cx="7362681" cy="7651842"/>
          </a:xfrm>
        </p:grpSpPr>
        <p:grpSp>
          <p:nvGrpSpPr>
            <p:cNvPr id="8" name="Group 4">
              <a:extLst>
                <a:ext uri="{FF2B5EF4-FFF2-40B4-BE49-F238E27FC236}">
                  <a16:creationId xmlns:a16="http://schemas.microsoft.com/office/drawing/2014/main" id="{730A2FF0-1D72-B709-CB90-96E21E041430}"/>
                </a:ext>
              </a:extLst>
            </p:cNvPr>
            <p:cNvGrpSpPr/>
            <p:nvPr/>
          </p:nvGrpSpPr>
          <p:grpSpPr>
            <a:xfrm>
              <a:off x="9753600" y="2788273"/>
              <a:ext cx="7362681" cy="6076797"/>
              <a:chOff x="0" y="-38100"/>
              <a:chExt cx="1939142" cy="1600473"/>
            </a:xfrm>
          </p:grpSpPr>
          <p:sp>
            <p:nvSpPr>
              <p:cNvPr id="11" name="Freeform 5">
                <a:extLst>
                  <a:ext uri="{FF2B5EF4-FFF2-40B4-BE49-F238E27FC236}">
                    <a16:creationId xmlns:a16="http://schemas.microsoft.com/office/drawing/2014/main" id="{A327205D-2E4B-C13C-D60F-D5AF775C81A5}"/>
                  </a:ext>
                </a:extLst>
              </p:cNvPr>
              <p:cNvSpPr/>
              <p:nvPr/>
            </p:nvSpPr>
            <p:spPr>
              <a:xfrm>
                <a:off x="0" y="0"/>
                <a:ext cx="1889326" cy="156237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2" name="TextBox 6">
                <a:extLst>
                  <a:ext uri="{FF2B5EF4-FFF2-40B4-BE49-F238E27FC236}">
                    <a16:creationId xmlns:a16="http://schemas.microsoft.com/office/drawing/2014/main" id="{C929B728-17A5-E280-2F2F-65EABC2C124E}"/>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9" name="TextBox 7">
              <a:extLst>
                <a:ext uri="{FF2B5EF4-FFF2-40B4-BE49-F238E27FC236}">
                  <a16:creationId xmlns:a16="http://schemas.microsoft.com/office/drawing/2014/main" id="{F8441977-2E5F-B86F-EAFB-B013DBD6B69F}"/>
                </a:ext>
              </a:extLst>
            </p:cNvPr>
            <p:cNvSpPr txBox="1"/>
            <p:nvPr/>
          </p:nvSpPr>
          <p:spPr>
            <a:xfrm>
              <a:off x="9865711" y="3032782"/>
              <a:ext cx="7024462" cy="7407333"/>
            </a:xfrm>
            <a:prstGeom prst="rect">
              <a:avLst/>
            </a:prstGeom>
          </p:spPr>
          <p:txBody>
            <a:bodyPr wrap="square" lIns="0" tIns="0" rIns="0" bIns="0" rtlCol="0" anchor="t">
              <a:spAutoFit/>
            </a:bodyPr>
            <a:lstStyle/>
            <a:p>
              <a:pPr algn="just">
                <a:lnSpc>
                  <a:spcPct val="150000"/>
                </a:lnSpc>
              </a:pPr>
              <a:r>
                <a:rPr lang="tr-TR" sz="3600" b="1" u="sng" cap="none" dirty="0">
                  <a:cs typeface="Times New Roman" panose="02020603050405020304" pitchFamily="18" charset="0"/>
                </a:rPr>
                <a:t>TEDAVİ</a:t>
              </a:r>
            </a:p>
            <a:p>
              <a:pPr marL="342900" indent="-342900" algn="just">
                <a:lnSpc>
                  <a:spcPct val="150000"/>
                </a:lnSpc>
                <a:buFont typeface="Arial" panose="020B0604020202020204" pitchFamily="34" charset="0"/>
                <a:buChar char="•"/>
              </a:pPr>
              <a:r>
                <a:rPr lang="tr-TR" sz="2600" cap="none" dirty="0">
                  <a:cs typeface="Times New Roman" panose="02020603050405020304" pitchFamily="18" charset="0"/>
                </a:rPr>
                <a:t>Kızamığın spesifik bir tedavisi yoktur. Tedavi destek tedavisidir. (Antipiretikler)</a:t>
              </a:r>
            </a:p>
            <a:p>
              <a:pPr marL="342900" indent="-342900" algn="just">
                <a:lnSpc>
                  <a:spcPct val="150000"/>
                </a:lnSpc>
                <a:buFont typeface="Arial" panose="020B0604020202020204" pitchFamily="34" charset="0"/>
                <a:buChar char="•"/>
              </a:pPr>
              <a:r>
                <a:rPr lang="tr-TR" sz="2600" cap="none" dirty="0">
                  <a:cs typeface="Times New Roman" panose="02020603050405020304" pitchFamily="18" charset="0"/>
                </a:rPr>
                <a:t>Sekonder bakteriyel enfeksiyonlar varsa antibiyotik tedavisi uygulanır. </a:t>
              </a:r>
            </a:p>
            <a:p>
              <a:pPr marL="342900" indent="-342900" algn="just">
                <a:lnSpc>
                  <a:spcPct val="150000"/>
                </a:lnSpc>
                <a:buFont typeface="Arial" panose="020B0604020202020204" pitchFamily="34" charset="0"/>
                <a:buChar char="•"/>
              </a:pPr>
              <a:r>
                <a:rPr lang="tr-TR" sz="2800" dirty="0"/>
                <a:t>Vitamin A düşüklüğü olan hastalarda daha ciddi seyir riski 1- 2 gün süreyle 200000 IU/gün A vitamini </a:t>
              </a:r>
            </a:p>
            <a:p>
              <a:pPr marL="342900" indent="-342900" algn="just">
                <a:lnSpc>
                  <a:spcPct val="150000"/>
                </a:lnSpc>
                <a:buFont typeface="Arial" panose="020B0604020202020204" pitchFamily="34" charset="0"/>
                <a:buChar char="•"/>
              </a:pPr>
              <a:r>
                <a:rPr lang="tr-TR" sz="2600" cap="none" dirty="0">
                  <a:cs typeface="Times New Roman" panose="02020603050405020304" pitchFamily="18" charset="0"/>
                </a:rPr>
                <a:t>Bol kalorili beslenme önerilir.</a:t>
              </a:r>
              <a:endParaRPr lang="tr-TR" sz="2600" b="1" dirty="0"/>
            </a:p>
            <a:p>
              <a:pPr marL="342900" indent="-342900" algn="l">
                <a:lnSpc>
                  <a:spcPts val="4339"/>
                </a:lnSpc>
                <a:buFont typeface="Arial" panose="020B0604020202020204" pitchFamily="34" charset="0"/>
                <a:buChar char="•"/>
              </a:pPr>
              <a:endParaRPr lang="en-US" sz="2400" dirty="0">
                <a:solidFill>
                  <a:srgbClr val="000000"/>
                </a:solidFill>
                <a:ea typeface="Alatsi"/>
                <a:cs typeface="Alatsi"/>
                <a:sym typeface="Alatsi"/>
              </a:endParaRPr>
            </a:p>
          </p:txBody>
        </p:sp>
        <p:sp>
          <p:nvSpPr>
            <p:cNvPr id="10" name="TextBox 17">
              <a:extLst>
                <a:ext uri="{FF2B5EF4-FFF2-40B4-BE49-F238E27FC236}">
                  <a16:creationId xmlns:a16="http://schemas.microsoft.com/office/drawing/2014/main" id="{05D930F0-AC05-89AF-C814-CFDBC9A766DD}"/>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5" name="Metin Yer Tutucusu 3">
            <a:extLst>
              <a:ext uri="{FF2B5EF4-FFF2-40B4-BE49-F238E27FC236}">
                <a16:creationId xmlns:a16="http://schemas.microsoft.com/office/drawing/2014/main" id="{13D97930-D5F1-3CEE-1AEC-02004746E509}"/>
              </a:ext>
            </a:extLst>
          </p:cNvPr>
          <p:cNvSpPr>
            <a:spLocks noGrp="1"/>
          </p:cNvSpPr>
          <p:nvPr>
            <p:ph type="body" sz="quarter" idx="10"/>
          </p:nvPr>
        </p:nvSpPr>
        <p:spPr>
          <a:xfrm>
            <a:off x="16383000" y="55721"/>
            <a:ext cx="914400" cy="776288"/>
          </a:xfrm>
        </p:spPr>
        <p:txBody>
          <a:bodyPr/>
          <a:lstStyle/>
          <a:p>
            <a:r>
              <a:rPr lang="tr-TR" dirty="0"/>
              <a:t>25</a:t>
            </a:r>
          </a:p>
        </p:txBody>
      </p:sp>
    </p:spTree>
    <p:extLst>
      <p:ext uri="{BB962C8B-B14F-4D97-AF65-F5344CB8AC3E}">
        <p14:creationId xmlns:p14="http://schemas.microsoft.com/office/powerpoint/2010/main" val="2489960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976AC2-1201-AE70-FA01-9048F1FB5C49}"/>
              </a:ext>
            </a:extLst>
          </p:cNvPr>
          <p:cNvSpPr>
            <a:spLocks noGrp="1"/>
          </p:cNvSpPr>
          <p:nvPr>
            <p:ph type="ctrTitle"/>
          </p:nvPr>
        </p:nvSpPr>
        <p:spPr/>
        <p:txBody>
          <a:bodyPr/>
          <a:lstStyle/>
          <a:p>
            <a:r>
              <a:rPr lang="tr-TR" b="1" dirty="0"/>
              <a:t>KIZAMIK</a:t>
            </a:r>
          </a:p>
        </p:txBody>
      </p:sp>
      <p:sp>
        <p:nvSpPr>
          <p:cNvPr id="7" name="İçerik Yer Tutucusu 6">
            <a:extLst>
              <a:ext uri="{FF2B5EF4-FFF2-40B4-BE49-F238E27FC236}">
                <a16:creationId xmlns:a16="http://schemas.microsoft.com/office/drawing/2014/main" id="{4480A94E-63C0-DF8E-DB21-638C5EC33A3D}"/>
              </a:ext>
            </a:extLst>
          </p:cNvPr>
          <p:cNvSpPr>
            <a:spLocks noGrp="1"/>
          </p:cNvSpPr>
          <p:nvPr>
            <p:ph idx="1"/>
          </p:nvPr>
        </p:nvSpPr>
        <p:spPr>
          <a:xfrm>
            <a:off x="1295400" y="5241624"/>
            <a:ext cx="6477000" cy="5050492"/>
          </a:xfrm>
        </p:spPr>
        <p:txBody>
          <a:bodyPr/>
          <a:lstStyle/>
          <a:p>
            <a:r>
              <a:rPr lang="tr-TR" b="1" dirty="0" err="1"/>
              <a:t>Otitis</a:t>
            </a:r>
            <a:r>
              <a:rPr lang="tr-TR" b="1" dirty="0"/>
              <a:t> </a:t>
            </a:r>
            <a:r>
              <a:rPr lang="tr-TR" b="1" dirty="0" err="1"/>
              <a:t>media</a:t>
            </a:r>
            <a:r>
              <a:rPr lang="tr-TR" b="1" dirty="0"/>
              <a:t>  (</a:t>
            </a:r>
            <a:r>
              <a:rPr lang="tr-TR" sz="2400" b="1" dirty="0"/>
              <a:t>EN SIK</a:t>
            </a:r>
            <a:r>
              <a:rPr lang="tr-TR" b="1" dirty="0"/>
              <a:t>)</a:t>
            </a:r>
          </a:p>
          <a:p>
            <a:r>
              <a:rPr lang="tr-TR" b="1" dirty="0"/>
              <a:t>Pnömoni (</a:t>
            </a:r>
            <a:r>
              <a:rPr lang="tr-TR" sz="2400" b="1" dirty="0"/>
              <a:t>Ölümlerin En Sık Nedeni</a:t>
            </a:r>
            <a:r>
              <a:rPr lang="tr-TR" b="1" dirty="0"/>
              <a:t>) *</a:t>
            </a:r>
          </a:p>
          <a:p>
            <a:r>
              <a:rPr lang="tr-TR" b="1" dirty="0"/>
              <a:t>Larenjit *</a:t>
            </a:r>
          </a:p>
          <a:p>
            <a:r>
              <a:rPr lang="tr-TR" dirty="0" err="1"/>
              <a:t>Laringotrakeobronşit</a:t>
            </a:r>
            <a:r>
              <a:rPr lang="tr-TR" dirty="0"/>
              <a:t> (</a:t>
            </a:r>
            <a:r>
              <a:rPr lang="tr-TR" dirty="0" err="1"/>
              <a:t>krup</a:t>
            </a:r>
            <a:r>
              <a:rPr lang="tr-TR" dirty="0"/>
              <a:t>), </a:t>
            </a:r>
          </a:p>
          <a:p>
            <a:r>
              <a:rPr lang="tr-TR" dirty="0" err="1"/>
              <a:t>Bronşiolit</a:t>
            </a:r>
            <a:r>
              <a:rPr lang="tr-TR" dirty="0"/>
              <a:t> </a:t>
            </a:r>
          </a:p>
          <a:p>
            <a:r>
              <a:rPr lang="tr-TR" dirty="0" err="1"/>
              <a:t>Bronşektezi</a:t>
            </a:r>
            <a:endParaRPr lang="tr-TR" dirty="0"/>
          </a:p>
          <a:p>
            <a:r>
              <a:rPr lang="tr-TR" dirty="0"/>
              <a:t>Gastroenterit, </a:t>
            </a:r>
          </a:p>
          <a:p>
            <a:r>
              <a:rPr lang="tr-TR" dirty="0" err="1"/>
              <a:t>Mezenter</a:t>
            </a:r>
            <a:r>
              <a:rPr lang="tr-TR" dirty="0"/>
              <a:t> </a:t>
            </a:r>
            <a:r>
              <a:rPr lang="tr-TR" dirty="0" err="1"/>
              <a:t>lenfadenit</a:t>
            </a:r>
            <a:endParaRPr lang="tr-TR" dirty="0"/>
          </a:p>
        </p:txBody>
      </p:sp>
      <p:grpSp>
        <p:nvGrpSpPr>
          <p:cNvPr id="10" name="Grup 9">
            <a:extLst>
              <a:ext uri="{FF2B5EF4-FFF2-40B4-BE49-F238E27FC236}">
                <a16:creationId xmlns:a16="http://schemas.microsoft.com/office/drawing/2014/main" id="{433B0F1C-152D-ECD3-EF06-A50AAAF693EF}"/>
              </a:ext>
            </a:extLst>
          </p:cNvPr>
          <p:cNvGrpSpPr/>
          <p:nvPr/>
        </p:nvGrpSpPr>
        <p:grpSpPr>
          <a:xfrm>
            <a:off x="838200" y="2530776"/>
            <a:ext cx="16611600" cy="2514600"/>
            <a:chOff x="9753600" y="2788273"/>
            <a:chExt cx="7362681" cy="4565792"/>
          </a:xfrm>
        </p:grpSpPr>
        <p:grpSp>
          <p:nvGrpSpPr>
            <p:cNvPr id="12" name="Group 4">
              <a:extLst>
                <a:ext uri="{FF2B5EF4-FFF2-40B4-BE49-F238E27FC236}">
                  <a16:creationId xmlns:a16="http://schemas.microsoft.com/office/drawing/2014/main" id="{9CD816AB-E399-B445-050D-10E6834B9D05}"/>
                </a:ext>
              </a:extLst>
            </p:cNvPr>
            <p:cNvGrpSpPr/>
            <p:nvPr/>
          </p:nvGrpSpPr>
          <p:grpSpPr>
            <a:xfrm>
              <a:off x="9753600" y="2788273"/>
              <a:ext cx="7362681" cy="4565792"/>
              <a:chOff x="0" y="-38100"/>
              <a:chExt cx="1939142" cy="1202513"/>
            </a:xfrm>
          </p:grpSpPr>
          <p:sp>
            <p:nvSpPr>
              <p:cNvPr id="15" name="Freeform 5">
                <a:extLst>
                  <a:ext uri="{FF2B5EF4-FFF2-40B4-BE49-F238E27FC236}">
                    <a16:creationId xmlns:a16="http://schemas.microsoft.com/office/drawing/2014/main" id="{B64D97B1-900C-EBE3-AFB9-3C5FDEBE72A2}"/>
                  </a:ext>
                </a:extLst>
              </p:cNvPr>
              <p:cNvSpPr/>
              <p:nvPr/>
            </p:nvSpPr>
            <p:spPr>
              <a:xfrm>
                <a:off x="0" y="0"/>
                <a:ext cx="1939142" cy="11644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6" name="TextBox 6">
                <a:extLst>
                  <a:ext uri="{FF2B5EF4-FFF2-40B4-BE49-F238E27FC236}">
                    <a16:creationId xmlns:a16="http://schemas.microsoft.com/office/drawing/2014/main" id="{CBDA2F3A-074B-00BD-D1CA-FD8169727C29}"/>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3" name="TextBox 7">
              <a:extLst>
                <a:ext uri="{FF2B5EF4-FFF2-40B4-BE49-F238E27FC236}">
                  <a16:creationId xmlns:a16="http://schemas.microsoft.com/office/drawing/2014/main" id="{ECE7B118-A582-37D0-AB71-278D13E38C63}"/>
                </a:ext>
              </a:extLst>
            </p:cNvPr>
            <p:cNvSpPr txBox="1"/>
            <p:nvPr/>
          </p:nvSpPr>
          <p:spPr>
            <a:xfrm>
              <a:off x="10128895" y="3032782"/>
              <a:ext cx="6687739" cy="3939149"/>
            </a:xfrm>
            <a:prstGeom prst="rect">
              <a:avLst/>
            </a:prstGeom>
          </p:spPr>
          <p:txBody>
            <a:bodyPr wrap="square" lIns="0" tIns="0" rIns="0" bIns="0" rtlCol="0" anchor="t">
              <a:spAutoFit/>
            </a:bodyPr>
            <a:lstStyle/>
            <a:p>
              <a:pPr marL="342900" indent="-342900" algn="l">
                <a:lnSpc>
                  <a:spcPts val="4339"/>
                </a:lnSpc>
                <a:buFont typeface="Arial" panose="020B0604020202020204" pitchFamily="34" charset="0"/>
                <a:buChar char="•"/>
              </a:pPr>
              <a:r>
                <a:rPr lang="tr-TR" sz="2600" dirty="0"/>
                <a:t>Ateş döküntünün 2. günü en yüksek düzeye ulaşır. 3-4 günden sonra düşer </a:t>
              </a:r>
            </a:p>
            <a:p>
              <a:pPr marL="342900" indent="-342900" algn="l">
                <a:lnSpc>
                  <a:spcPts val="4339"/>
                </a:lnSpc>
                <a:buFont typeface="Arial" panose="020B0604020202020204" pitchFamily="34" charset="0"/>
                <a:buChar char="•"/>
              </a:pPr>
              <a:r>
                <a:rPr lang="tr-TR" sz="2600" dirty="0"/>
                <a:t>4. günü geçen ateş komplikasyon açısından şüphe uyandırmalıdır. </a:t>
              </a:r>
            </a:p>
            <a:p>
              <a:pPr marL="342900" indent="-342900" algn="l">
                <a:lnSpc>
                  <a:spcPts val="4339"/>
                </a:lnSpc>
                <a:buFont typeface="Arial" panose="020B0604020202020204" pitchFamily="34" charset="0"/>
                <a:buChar char="•"/>
              </a:pPr>
              <a:r>
                <a:rPr lang="tr-TR" sz="2600" dirty="0"/>
                <a:t>Kızamık, direkt olarak </a:t>
              </a:r>
              <a:r>
                <a:rPr lang="tr-TR" sz="2600" dirty="0" err="1"/>
                <a:t>krup</a:t>
              </a:r>
              <a:r>
                <a:rPr lang="tr-TR" sz="2600" dirty="0"/>
                <a:t>, </a:t>
              </a:r>
              <a:r>
                <a:rPr lang="tr-TR" sz="2600" dirty="0" err="1"/>
                <a:t>bronşiolit</a:t>
              </a:r>
              <a:r>
                <a:rPr lang="tr-TR" sz="2600" dirty="0"/>
                <a:t> ve </a:t>
              </a:r>
              <a:r>
                <a:rPr lang="tr-TR" sz="2600" dirty="0" err="1"/>
                <a:t>bronkopnömoniye</a:t>
              </a:r>
              <a:r>
                <a:rPr lang="tr-TR" sz="2600" dirty="0"/>
                <a:t> neden olabilir Solunum yollarında meydana gelen ödem ve </a:t>
              </a:r>
              <a:r>
                <a:rPr lang="tr-TR" sz="2600" dirty="0" err="1"/>
                <a:t>silia</a:t>
              </a:r>
              <a:r>
                <a:rPr lang="tr-TR" sz="2600" dirty="0"/>
                <a:t> kaybı gibi hasarlar, bakteriyel </a:t>
              </a:r>
              <a:r>
                <a:rPr lang="tr-TR" sz="2600" dirty="0" err="1"/>
                <a:t>otitis</a:t>
              </a:r>
              <a:r>
                <a:rPr lang="tr-TR" sz="2600" dirty="0"/>
                <a:t> </a:t>
              </a:r>
              <a:r>
                <a:rPr lang="tr-TR" sz="2600" dirty="0" err="1"/>
                <a:t>media</a:t>
              </a:r>
              <a:r>
                <a:rPr lang="tr-TR" sz="2600" dirty="0"/>
                <a:t> ve pnömoni gibi sekonder komplikasyonlara yol açar</a:t>
              </a:r>
              <a:endParaRPr lang="en-US" sz="2600" dirty="0">
                <a:solidFill>
                  <a:srgbClr val="000000"/>
                </a:solidFill>
                <a:ea typeface="Alatsi"/>
                <a:cs typeface="Alatsi"/>
                <a:sym typeface="Alatsi"/>
              </a:endParaRPr>
            </a:p>
          </p:txBody>
        </p:sp>
        <p:sp>
          <p:nvSpPr>
            <p:cNvPr id="14" name="TextBox 17">
              <a:extLst>
                <a:ext uri="{FF2B5EF4-FFF2-40B4-BE49-F238E27FC236}">
                  <a16:creationId xmlns:a16="http://schemas.microsoft.com/office/drawing/2014/main" id="{4C81D326-18B7-21A9-EEC4-7E07F013CC2C}"/>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19" name="İçerik Yer Tutucusu 6">
            <a:extLst>
              <a:ext uri="{FF2B5EF4-FFF2-40B4-BE49-F238E27FC236}">
                <a16:creationId xmlns:a16="http://schemas.microsoft.com/office/drawing/2014/main" id="{C9EB3DE0-FC2F-012D-81B8-D316D8F95745}"/>
              </a:ext>
            </a:extLst>
          </p:cNvPr>
          <p:cNvSpPr txBox="1">
            <a:spLocks/>
          </p:cNvSpPr>
          <p:nvPr/>
        </p:nvSpPr>
        <p:spPr>
          <a:xfrm>
            <a:off x="9682162" y="5241624"/>
            <a:ext cx="6629400" cy="50504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t>Keratit, </a:t>
            </a:r>
          </a:p>
          <a:p>
            <a:r>
              <a:rPr lang="tr-TR" dirty="0"/>
              <a:t>Kornea ülserleri</a:t>
            </a:r>
          </a:p>
          <a:p>
            <a:r>
              <a:rPr lang="tr-TR" dirty="0"/>
              <a:t>Miyokardit, </a:t>
            </a:r>
          </a:p>
          <a:p>
            <a:r>
              <a:rPr lang="tr-TR" dirty="0" err="1"/>
              <a:t>Perikardit</a:t>
            </a:r>
            <a:r>
              <a:rPr lang="tr-TR" dirty="0"/>
              <a:t> </a:t>
            </a:r>
          </a:p>
          <a:p>
            <a:r>
              <a:rPr lang="tr-TR" b="1" dirty="0"/>
              <a:t>Ensefalit *</a:t>
            </a:r>
          </a:p>
          <a:p>
            <a:r>
              <a:rPr lang="tr-TR" b="1" dirty="0"/>
              <a:t>Akut </a:t>
            </a:r>
            <a:r>
              <a:rPr lang="tr-TR" b="1" dirty="0" err="1"/>
              <a:t>disemine</a:t>
            </a:r>
            <a:r>
              <a:rPr lang="tr-TR" b="1" dirty="0"/>
              <a:t> </a:t>
            </a:r>
            <a:r>
              <a:rPr lang="tr-TR" b="1" dirty="0" err="1"/>
              <a:t>ensefalomiyelit</a:t>
            </a:r>
            <a:r>
              <a:rPr lang="tr-TR" b="1" dirty="0"/>
              <a:t> (ADEM) </a:t>
            </a:r>
          </a:p>
          <a:p>
            <a:r>
              <a:rPr lang="tr-TR" b="1" dirty="0"/>
              <a:t>SSPE: 1/10.000-100.00 </a:t>
            </a:r>
          </a:p>
        </p:txBody>
      </p:sp>
      <p:grpSp>
        <p:nvGrpSpPr>
          <p:cNvPr id="20" name="Group 3">
            <a:extLst>
              <a:ext uri="{FF2B5EF4-FFF2-40B4-BE49-F238E27FC236}">
                <a16:creationId xmlns:a16="http://schemas.microsoft.com/office/drawing/2014/main" id="{09F565A3-5B94-A3AA-E14B-75B660B2F5B9}"/>
              </a:ext>
            </a:extLst>
          </p:cNvPr>
          <p:cNvGrpSpPr/>
          <p:nvPr/>
        </p:nvGrpSpPr>
        <p:grpSpPr>
          <a:xfrm>
            <a:off x="7017647" y="1273477"/>
            <a:ext cx="4186030" cy="1257299"/>
            <a:chOff x="0" y="0"/>
            <a:chExt cx="8868713" cy="3287792"/>
          </a:xfrm>
        </p:grpSpPr>
        <p:grpSp>
          <p:nvGrpSpPr>
            <p:cNvPr id="21" name="Group 4">
              <a:extLst>
                <a:ext uri="{FF2B5EF4-FFF2-40B4-BE49-F238E27FC236}">
                  <a16:creationId xmlns:a16="http://schemas.microsoft.com/office/drawing/2014/main" id="{099C325A-AA8F-AAF7-D8C7-A6367012ABE2}"/>
                </a:ext>
              </a:extLst>
            </p:cNvPr>
            <p:cNvGrpSpPr/>
            <p:nvPr/>
          </p:nvGrpSpPr>
          <p:grpSpPr>
            <a:xfrm>
              <a:off x="0" y="0"/>
              <a:ext cx="8868713" cy="3287792"/>
              <a:chOff x="0" y="0"/>
              <a:chExt cx="1751844" cy="649440"/>
            </a:xfrm>
          </p:grpSpPr>
          <p:sp>
            <p:nvSpPr>
              <p:cNvPr id="23" name="Freeform 5">
                <a:extLst>
                  <a:ext uri="{FF2B5EF4-FFF2-40B4-BE49-F238E27FC236}">
                    <a16:creationId xmlns:a16="http://schemas.microsoft.com/office/drawing/2014/main" id="{CF52ED64-9120-1725-26D9-33A9BB479D10}"/>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24" name="TextBox 6">
                <a:extLst>
                  <a:ext uri="{FF2B5EF4-FFF2-40B4-BE49-F238E27FC236}">
                    <a16:creationId xmlns:a16="http://schemas.microsoft.com/office/drawing/2014/main" id="{AC5FCABF-64FE-8E1C-25F9-11ABC70F6ECE}"/>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22" name="TextBox 7">
              <a:extLst>
                <a:ext uri="{FF2B5EF4-FFF2-40B4-BE49-F238E27FC236}">
                  <a16:creationId xmlns:a16="http://schemas.microsoft.com/office/drawing/2014/main" id="{0024CF1D-4F93-6E19-0DC4-9E8E0EE30915}"/>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KOMPLİKASYONLAR</a:t>
              </a:r>
              <a:endParaRPr lang="en-US" sz="2995" b="1" dirty="0">
                <a:solidFill>
                  <a:srgbClr val="000000"/>
                </a:solidFill>
                <a:latin typeface="+mj-lt"/>
                <a:ea typeface="Alatsi"/>
                <a:cs typeface="Alatsi"/>
                <a:sym typeface="Alatsi"/>
              </a:endParaRPr>
            </a:p>
          </p:txBody>
        </p:sp>
      </p:grpSp>
      <p:pic>
        <p:nvPicPr>
          <p:cNvPr id="1026" name="Picture 2">
            <a:extLst>
              <a:ext uri="{FF2B5EF4-FFF2-40B4-BE49-F238E27FC236}">
                <a16:creationId xmlns:a16="http://schemas.microsoft.com/office/drawing/2014/main" id="{DBBE9EA6-0678-A4E0-47A7-4255897FE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8045" y="5252270"/>
            <a:ext cx="4341755"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3">
            <a:extLst>
              <a:ext uri="{FF2B5EF4-FFF2-40B4-BE49-F238E27FC236}">
                <a16:creationId xmlns:a16="http://schemas.microsoft.com/office/drawing/2014/main" id="{C3887DBD-4109-8EA3-9BC2-D466B8DDA6D3}"/>
              </a:ext>
            </a:extLst>
          </p:cNvPr>
          <p:cNvSpPr>
            <a:spLocks noGrp="1"/>
          </p:cNvSpPr>
          <p:nvPr>
            <p:ph type="body" sz="quarter" idx="10"/>
          </p:nvPr>
        </p:nvSpPr>
        <p:spPr>
          <a:xfrm>
            <a:off x="16383000" y="55721"/>
            <a:ext cx="914400" cy="776288"/>
          </a:xfrm>
        </p:spPr>
        <p:txBody>
          <a:bodyPr/>
          <a:lstStyle/>
          <a:p>
            <a:r>
              <a:rPr lang="tr-TR" dirty="0"/>
              <a:t>26</a:t>
            </a:r>
          </a:p>
        </p:txBody>
      </p:sp>
    </p:spTree>
    <p:extLst>
      <p:ext uri="{BB962C8B-B14F-4D97-AF65-F5344CB8AC3E}">
        <p14:creationId xmlns:p14="http://schemas.microsoft.com/office/powerpoint/2010/main" val="3455056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70DEAE-C701-53C6-9A5F-7E778325A824}"/>
              </a:ext>
            </a:extLst>
          </p:cNvPr>
          <p:cNvSpPr>
            <a:spLocks noGrp="1"/>
          </p:cNvSpPr>
          <p:nvPr>
            <p:ph type="ctrTitle"/>
          </p:nvPr>
        </p:nvSpPr>
        <p:spPr/>
        <p:txBody>
          <a:bodyPr/>
          <a:lstStyle/>
          <a:p>
            <a:r>
              <a:rPr lang="tr-TR" b="1" dirty="0"/>
              <a:t>KIZAMIK</a:t>
            </a:r>
          </a:p>
        </p:txBody>
      </p:sp>
      <p:grpSp>
        <p:nvGrpSpPr>
          <p:cNvPr id="11" name="Grup 10">
            <a:extLst>
              <a:ext uri="{FF2B5EF4-FFF2-40B4-BE49-F238E27FC236}">
                <a16:creationId xmlns:a16="http://schemas.microsoft.com/office/drawing/2014/main" id="{61EFE8FF-D5D7-8BD4-58BE-4ACF3F6C1281}"/>
              </a:ext>
            </a:extLst>
          </p:cNvPr>
          <p:cNvGrpSpPr/>
          <p:nvPr/>
        </p:nvGrpSpPr>
        <p:grpSpPr>
          <a:xfrm>
            <a:off x="2862262" y="1878160"/>
            <a:ext cx="12496800" cy="7172207"/>
            <a:chOff x="838200" y="1802129"/>
            <a:chExt cx="12496800" cy="7172207"/>
          </a:xfrm>
        </p:grpSpPr>
        <p:sp>
          <p:nvSpPr>
            <p:cNvPr id="10" name="Freeform 5">
              <a:extLst>
                <a:ext uri="{FF2B5EF4-FFF2-40B4-BE49-F238E27FC236}">
                  <a16:creationId xmlns:a16="http://schemas.microsoft.com/office/drawing/2014/main" id="{F74888BD-40C9-886B-6E16-E55D78E4E31F}"/>
                </a:ext>
              </a:extLst>
            </p:cNvPr>
            <p:cNvSpPr/>
            <p:nvPr/>
          </p:nvSpPr>
          <p:spPr>
            <a:xfrm>
              <a:off x="838200" y="2610448"/>
              <a:ext cx="12496800" cy="6363888"/>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grpSp>
          <p:nvGrpSpPr>
            <p:cNvPr id="4" name="Group 3">
              <a:extLst>
                <a:ext uri="{FF2B5EF4-FFF2-40B4-BE49-F238E27FC236}">
                  <a16:creationId xmlns:a16="http://schemas.microsoft.com/office/drawing/2014/main" id="{97BD6D6D-305E-1E6B-28AC-F56902F4FB55}"/>
                </a:ext>
              </a:extLst>
            </p:cNvPr>
            <p:cNvGrpSpPr/>
            <p:nvPr/>
          </p:nvGrpSpPr>
          <p:grpSpPr>
            <a:xfrm>
              <a:off x="1295400" y="1802129"/>
              <a:ext cx="4186030" cy="1257299"/>
              <a:chOff x="0" y="0"/>
              <a:chExt cx="8868713" cy="3287792"/>
            </a:xfrm>
          </p:grpSpPr>
          <p:grpSp>
            <p:nvGrpSpPr>
              <p:cNvPr id="5" name="Group 4">
                <a:extLst>
                  <a:ext uri="{FF2B5EF4-FFF2-40B4-BE49-F238E27FC236}">
                    <a16:creationId xmlns:a16="http://schemas.microsoft.com/office/drawing/2014/main" id="{6AA5229F-40A7-22EB-B911-1907B8449C02}"/>
                  </a:ext>
                </a:extLst>
              </p:cNvPr>
              <p:cNvGrpSpPr/>
              <p:nvPr/>
            </p:nvGrpSpPr>
            <p:grpSpPr>
              <a:xfrm>
                <a:off x="0" y="0"/>
                <a:ext cx="8868713" cy="3287792"/>
                <a:chOff x="0" y="0"/>
                <a:chExt cx="1751844" cy="649440"/>
              </a:xfrm>
            </p:grpSpPr>
            <p:sp>
              <p:nvSpPr>
                <p:cNvPr id="7" name="Freeform 5">
                  <a:extLst>
                    <a:ext uri="{FF2B5EF4-FFF2-40B4-BE49-F238E27FC236}">
                      <a16:creationId xmlns:a16="http://schemas.microsoft.com/office/drawing/2014/main" id="{EBC7B58E-C028-5380-BD3D-89EC1B22DB88}"/>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8" name="TextBox 6">
                  <a:extLst>
                    <a:ext uri="{FF2B5EF4-FFF2-40B4-BE49-F238E27FC236}">
                      <a16:creationId xmlns:a16="http://schemas.microsoft.com/office/drawing/2014/main" id="{40F5C43A-E65E-A35F-6BBC-028B32D23A21}"/>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79B64E3F-703F-0ABC-2C63-4C6550802BEF}"/>
                  </a:ext>
                </a:extLst>
              </p:cNvPr>
              <p:cNvSpPr txBox="1"/>
              <p:nvPr/>
            </p:nvSpPr>
            <p:spPr>
              <a:xfrm>
                <a:off x="566600" y="870914"/>
                <a:ext cx="7735511" cy="1321590"/>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TEMAS ve KORUNMA</a:t>
                </a:r>
              </a:p>
            </p:txBody>
          </p:sp>
        </p:grpSp>
      </p:grpSp>
      <p:sp>
        <p:nvSpPr>
          <p:cNvPr id="3" name="İçerik Yer Tutucusu 2">
            <a:extLst>
              <a:ext uri="{FF2B5EF4-FFF2-40B4-BE49-F238E27FC236}">
                <a16:creationId xmlns:a16="http://schemas.microsoft.com/office/drawing/2014/main" id="{C4BD2720-FF1D-765B-8CD8-384193ADDF3D}"/>
              </a:ext>
            </a:extLst>
          </p:cNvPr>
          <p:cNvSpPr>
            <a:spLocks noGrp="1"/>
          </p:cNvSpPr>
          <p:nvPr>
            <p:ph idx="1"/>
          </p:nvPr>
        </p:nvSpPr>
        <p:spPr>
          <a:xfrm>
            <a:off x="3217069" y="3290152"/>
            <a:ext cx="11853862" cy="5663348"/>
          </a:xfrm>
        </p:spPr>
        <p:txBody>
          <a:bodyPr/>
          <a:lstStyle/>
          <a:p>
            <a:r>
              <a:rPr lang="tr-TR" dirty="0"/>
              <a:t>Çocukluk çağında </a:t>
            </a:r>
            <a:r>
              <a:rPr lang="tr-TR" b="1" dirty="0"/>
              <a:t>12</a:t>
            </a:r>
            <a:r>
              <a:rPr lang="tr-TR" dirty="0"/>
              <a:t>. Ayda ve </a:t>
            </a:r>
            <a:r>
              <a:rPr lang="tr-TR" b="1" dirty="0"/>
              <a:t>48</a:t>
            </a:r>
            <a:r>
              <a:rPr lang="tr-TR" dirty="0"/>
              <a:t>. Ayda  olmak üzere 2 doz KKK aşısı </a:t>
            </a:r>
          </a:p>
          <a:p>
            <a:r>
              <a:rPr lang="tr-TR" dirty="0"/>
              <a:t>Kızamık geçiren veya iki doz kızamık aşısı olan çocuklar ömür boyu bağışık</a:t>
            </a:r>
          </a:p>
          <a:p>
            <a:r>
              <a:rPr lang="tr-TR" dirty="0"/>
              <a:t>Kızamık hastanın izolasyon odası </a:t>
            </a:r>
            <a:r>
              <a:rPr lang="tr-TR" b="1" dirty="0"/>
              <a:t>negatif</a:t>
            </a:r>
            <a:r>
              <a:rPr lang="tr-TR" dirty="0"/>
              <a:t> </a:t>
            </a:r>
            <a:r>
              <a:rPr lang="tr-TR" b="1" dirty="0"/>
              <a:t>basınçlı</a:t>
            </a:r>
            <a:r>
              <a:rPr lang="tr-TR" dirty="0"/>
              <a:t> olmalı</a:t>
            </a:r>
          </a:p>
          <a:p>
            <a:pPr lvl="1"/>
            <a:r>
              <a:rPr lang="tr-TR" dirty="0"/>
              <a:t>Bu sağlanamıyorsa </a:t>
            </a:r>
            <a:r>
              <a:rPr lang="tr-TR" b="1" dirty="0"/>
              <a:t>N95</a:t>
            </a:r>
            <a:r>
              <a:rPr lang="tr-TR" dirty="0"/>
              <a:t> ve </a:t>
            </a:r>
            <a:r>
              <a:rPr lang="tr-TR" b="1" dirty="0"/>
              <a:t>üzeri</a:t>
            </a:r>
            <a:r>
              <a:rPr lang="tr-TR" dirty="0"/>
              <a:t> maske takılmalıdır.</a:t>
            </a:r>
          </a:p>
          <a:p>
            <a:r>
              <a:rPr lang="tr-TR" b="1" dirty="0"/>
              <a:t>Hasta</a:t>
            </a:r>
            <a:r>
              <a:rPr lang="tr-TR" dirty="0"/>
              <a:t> </a:t>
            </a:r>
            <a:r>
              <a:rPr lang="tr-TR" b="1" dirty="0"/>
              <a:t>maske</a:t>
            </a:r>
            <a:r>
              <a:rPr lang="tr-TR" dirty="0"/>
              <a:t> kullanmalı</a:t>
            </a:r>
          </a:p>
          <a:p>
            <a:r>
              <a:rPr lang="tr-TR" dirty="0"/>
              <a:t>Kızamıkla temas sonrası:</a:t>
            </a:r>
          </a:p>
          <a:p>
            <a:pPr lvl="1"/>
            <a:r>
              <a:rPr lang="tr-TR" dirty="0"/>
              <a:t>Aşısı olmayan ve aşı için kontrendikasyonu olmayan çocuklara; </a:t>
            </a:r>
          </a:p>
          <a:p>
            <a:pPr lvl="2"/>
            <a:r>
              <a:rPr lang="tr-TR" dirty="0"/>
              <a:t>Temastan sonraki </a:t>
            </a:r>
            <a:r>
              <a:rPr lang="tr-TR" b="1" dirty="0"/>
              <a:t>72</a:t>
            </a:r>
            <a:r>
              <a:rPr lang="tr-TR" dirty="0"/>
              <a:t> </a:t>
            </a:r>
            <a:r>
              <a:rPr lang="tr-TR" b="1" dirty="0"/>
              <a:t>saat</a:t>
            </a:r>
            <a:r>
              <a:rPr lang="tr-TR" dirty="0"/>
              <a:t> içinde </a:t>
            </a:r>
            <a:r>
              <a:rPr lang="tr-TR" b="1" dirty="0"/>
              <a:t>aşı</a:t>
            </a:r>
            <a:r>
              <a:rPr lang="tr-TR" dirty="0"/>
              <a:t> </a:t>
            </a:r>
          </a:p>
          <a:p>
            <a:pPr marL="914400" lvl="2" indent="0">
              <a:buNone/>
            </a:pPr>
            <a:r>
              <a:rPr lang="tr-TR" dirty="0"/>
              <a:t>veya </a:t>
            </a:r>
          </a:p>
          <a:p>
            <a:pPr lvl="2"/>
            <a:r>
              <a:rPr lang="tr-TR" b="1" dirty="0"/>
              <a:t>6</a:t>
            </a:r>
            <a:r>
              <a:rPr lang="tr-TR" dirty="0"/>
              <a:t> </a:t>
            </a:r>
            <a:r>
              <a:rPr lang="tr-TR" b="1" dirty="0"/>
              <a:t>gün</a:t>
            </a:r>
            <a:r>
              <a:rPr lang="tr-TR" dirty="0"/>
              <a:t> içinde standart </a:t>
            </a:r>
            <a:r>
              <a:rPr lang="tr-TR" b="1" dirty="0" err="1"/>
              <a:t>Ig</a:t>
            </a:r>
            <a:r>
              <a:rPr lang="tr-TR" dirty="0"/>
              <a:t> uygulanabilir.</a:t>
            </a:r>
          </a:p>
          <a:p>
            <a:endParaRPr lang="tr-TR" dirty="0"/>
          </a:p>
        </p:txBody>
      </p:sp>
      <p:sp>
        <p:nvSpPr>
          <p:cNvPr id="9" name="Metin Yer Tutucusu 3">
            <a:extLst>
              <a:ext uri="{FF2B5EF4-FFF2-40B4-BE49-F238E27FC236}">
                <a16:creationId xmlns:a16="http://schemas.microsoft.com/office/drawing/2014/main" id="{8E1E5160-A793-A5BF-763F-D466B241C33C}"/>
              </a:ext>
            </a:extLst>
          </p:cNvPr>
          <p:cNvSpPr>
            <a:spLocks noGrp="1"/>
          </p:cNvSpPr>
          <p:nvPr>
            <p:ph type="body" sz="quarter" idx="10"/>
          </p:nvPr>
        </p:nvSpPr>
        <p:spPr>
          <a:xfrm>
            <a:off x="16383000" y="55721"/>
            <a:ext cx="914400" cy="776288"/>
          </a:xfrm>
        </p:spPr>
        <p:txBody>
          <a:bodyPr/>
          <a:lstStyle/>
          <a:p>
            <a:r>
              <a:rPr lang="tr-TR" dirty="0"/>
              <a:t>27</a:t>
            </a:r>
          </a:p>
        </p:txBody>
      </p:sp>
    </p:spTree>
    <p:extLst>
      <p:ext uri="{BB962C8B-B14F-4D97-AF65-F5344CB8AC3E}">
        <p14:creationId xmlns:p14="http://schemas.microsoft.com/office/powerpoint/2010/main" val="3050191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294F-7D4B-E0C3-69F5-115BDA0557A4}"/>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5E42CAE-0A26-3090-0885-1D554F99AA7B}"/>
              </a:ext>
            </a:extLst>
          </p:cNvPr>
          <p:cNvSpPr>
            <a:spLocks noGrp="1"/>
          </p:cNvSpPr>
          <p:nvPr>
            <p:ph idx="1"/>
          </p:nvPr>
        </p:nvSpPr>
        <p:spPr>
          <a:xfrm>
            <a:off x="1950096" y="7048500"/>
            <a:ext cx="14387806" cy="2438400"/>
          </a:xfrm>
        </p:spPr>
        <p:txBody>
          <a:bodyPr>
            <a:normAutofit/>
          </a:bodyPr>
          <a:lstStyle/>
          <a:p>
            <a:pPr marL="0" indent="0">
              <a:buNone/>
            </a:pPr>
            <a:r>
              <a:rPr lang="tr-TR" sz="2800" dirty="0"/>
              <a:t>Kızamık ve Kızamıkçık Ortaklığı, kızamık ve </a:t>
            </a:r>
            <a:r>
              <a:rPr lang="tr-TR" sz="2800" dirty="0" err="1"/>
              <a:t>kızamıkçıksız</a:t>
            </a:r>
            <a:r>
              <a:rPr lang="tr-TR" sz="2800" dirty="0"/>
              <a:t> bir dünya hedefine ulaşmak için çabaları yönlendirmek ve koordine etmek amacıyla küresel bir girişim</a:t>
            </a:r>
          </a:p>
          <a:p>
            <a:pPr marL="0" indent="0">
              <a:buNone/>
            </a:pPr>
            <a:r>
              <a:rPr lang="en-US" sz="2800" dirty="0"/>
              <a:t>American Red Cross, United Nations Foundation, Centers for Disease Control and Prevention (CDC), Gavi, the Vaccines Alliance, the Gates Foundation, UNICEF and WHO, to achieve the IA2030 measles and rubella specific targets.</a:t>
            </a:r>
            <a:endParaRPr lang="tr-TR" sz="2800" dirty="0"/>
          </a:p>
          <a:p>
            <a:pPr marL="0" indent="0">
              <a:buNone/>
            </a:pPr>
            <a:endParaRPr lang="tr-TR" dirty="0"/>
          </a:p>
        </p:txBody>
      </p:sp>
      <p:pic>
        <p:nvPicPr>
          <p:cNvPr id="7" name="Resim 6">
            <a:extLst>
              <a:ext uri="{FF2B5EF4-FFF2-40B4-BE49-F238E27FC236}">
                <a16:creationId xmlns:a16="http://schemas.microsoft.com/office/drawing/2014/main" id="{B8AB09D6-16BD-B269-60D1-F9267544C13E}"/>
              </a:ext>
            </a:extLst>
          </p:cNvPr>
          <p:cNvPicPr>
            <a:picLocks noChangeAspect="1"/>
          </p:cNvPicPr>
          <p:nvPr/>
        </p:nvPicPr>
        <p:blipFill>
          <a:blip r:embed="rId2"/>
          <a:stretch>
            <a:fillRect/>
          </a:stretch>
        </p:blipFill>
        <p:spPr>
          <a:xfrm>
            <a:off x="1950096" y="1790700"/>
            <a:ext cx="14387807" cy="5105842"/>
          </a:xfrm>
          <a:prstGeom prst="rect">
            <a:avLst/>
          </a:prstGeom>
        </p:spPr>
      </p:pic>
      <p:sp>
        <p:nvSpPr>
          <p:cNvPr id="2" name="Metin Yer Tutucusu 3">
            <a:extLst>
              <a:ext uri="{FF2B5EF4-FFF2-40B4-BE49-F238E27FC236}">
                <a16:creationId xmlns:a16="http://schemas.microsoft.com/office/drawing/2014/main" id="{68166213-F44B-C55C-EC87-BF613CBF3DFB}"/>
              </a:ext>
            </a:extLst>
          </p:cNvPr>
          <p:cNvSpPr>
            <a:spLocks noGrp="1"/>
          </p:cNvSpPr>
          <p:nvPr>
            <p:ph type="body" sz="quarter" idx="10"/>
          </p:nvPr>
        </p:nvSpPr>
        <p:spPr>
          <a:xfrm>
            <a:off x="16383000" y="55721"/>
            <a:ext cx="914400" cy="776288"/>
          </a:xfrm>
        </p:spPr>
        <p:txBody>
          <a:bodyPr/>
          <a:lstStyle/>
          <a:p>
            <a:r>
              <a:rPr lang="tr-TR" dirty="0"/>
              <a:t>28</a:t>
            </a:r>
          </a:p>
        </p:txBody>
      </p:sp>
    </p:spTree>
    <p:extLst>
      <p:ext uri="{BB962C8B-B14F-4D97-AF65-F5344CB8AC3E}">
        <p14:creationId xmlns:p14="http://schemas.microsoft.com/office/powerpoint/2010/main" val="3473798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ECBC0-FE27-1A17-AA43-702A5B7E1DC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3DC153-7F05-476C-977D-E80854ABEC26}"/>
              </a:ext>
            </a:extLst>
          </p:cNvPr>
          <p:cNvSpPr>
            <a:spLocks noGrp="1"/>
          </p:cNvSpPr>
          <p:nvPr>
            <p:ph type="ctrTitle"/>
          </p:nvPr>
        </p:nvSpPr>
        <p:spPr/>
        <p:txBody>
          <a:bodyPr/>
          <a:lstStyle/>
          <a:p>
            <a:endParaRPr lang="tr-TR"/>
          </a:p>
        </p:txBody>
      </p:sp>
      <p:pic>
        <p:nvPicPr>
          <p:cNvPr id="5" name="Resim 4">
            <a:extLst>
              <a:ext uri="{FF2B5EF4-FFF2-40B4-BE49-F238E27FC236}">
                <a16:creationId xmlns:a16="http://schemas.microsoft.com/office/drawing/2014/main" id="{74BFBF92-4C6A-A07D-3221-FA5681C2873E}"/>
              </a:ext>
            </a:extLst>
          </p:cNvPr>
          <p:cNvPicPr>
            <a:picLocks noChangeAspect="1"/>
          </p:cNvPicPr>
          <p:nvPr/>
        </p:nvPicPr>
        <p:blipFill>
          <a:blip r:embed="rId2"/>
          <a:stretch>
            <a:fillRect/>
          </a:stretch>
        </p:blipFill>
        <p:spPr>
          <a:xfrm>
            <a:off x="1676400" y="1638300"/>
            <a:ext cx="14489787" cy="7620000"/>
          </a:xfrm>
          <a:prstGeom prst="rect">
            <a:avLst/>
          </a:prstGeom>
          <a:ln w="76200">
            <a:solidFill>
              <a:srgbClr val="E9C7C6"/>
            </a:solidFill>
          </a:ln>
        </p:spPr>
      </p:pic>
      <p:sp>
        <p:nvSpPr>
          <p:cNvPr id="3" name="Metin Yer Tutucusu 3">
            <a:extLst>
              <a:ext uri="{FF2B5EF4-FFF2-40B4-BE49-F238E27FC236}">
                <a16:creationId xmlns:a16="http://schemas.microsoft.com/office/drawing/2014/main" id="{77CA193A-5B13-F685-B242-E907BFE799F5}"/>
              </a:ext>
            </a:extLst>
          </p:cNvPr>
          <p:cNvSpPr>
            <a:spLocks noGrp="1"/>
          </p:cNvSpPr>
          <p:nvPr>
            <p:ph type="body" sz="quarter" idx="10"/>
          </p:nvPr>
        </p:nvSpPr>
        <p:spPr>
          <a:xfrm>
            <a:off x="16383000" y="55721"/>
            <a:ext cx="914400" cy="776288"/>
          </a:xfrm>
        </p:spPr>
        <p:txBody>
          <a:bodyPr/>
          <a:lstStyle/>
          <a:p>
            <a:r>
              <a:rPr lang="tr-TR" dirty="0"/>
              <a:t>29</a:t>
            </a:r>
          </a:p>
        </p:txBody>
      </p:sp>
    </p:spTree>
    <p:extLst>
      <p:ext uri="{BB962C8B-B14F-4D97-AF65-F5344CB8AC3E}">
        <p14:creationId xmlns:p14="http://schemas.microsoft.com/office/powerpoint/2010/main" val="344474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329173-B9DE-37BD-7323-3DAB75D0B799}"/>
              </a:ext>
            </a:extLst>
          </p:cNvPr>
          <p:cNvSpPr>
            <a:spLocks noGrp="1"/>
          </p:cNvSpPr>
          <p:nvPr>
            <p:ph type="ctrTitle"/>
          </p:nvPr>
        </p:nvSpPr>
        <p:spPr/>
        <p:txBody>
          <a:bodyPr/>
          <a:lstStyle/>
          <a:p>
            <a:r>
              <a:rPr lang="tr-TR" b="1" dirty="0"/>
              <a:t>ÖĞRENİM HEDEFLERİ</a:t>
            </a:r>
          </a:p>
        </p:txBody>
      </p:sp>
      <p:sp>
        <p:nvSpPr>
          <p:cNvPr id="4" name="Metin Yer Tutucusu 3">
            <a:extLst>
              <a:ext uri="{FF2B5EF4-FFF2-40B4-BE49-F238E27FC236}">
                <a16:creationId xmlns:a16="http://schemas.microsoft.com/office/drawing/2014/main" id="{35812AAF-0E37-99AE-FAE1-58F672A9F3C9}"/>
              </a:ext>
            </a:extLst>
          </p:cNvPr>
          <p:cNvSpPr>
            <a:spLocks noGrp="1"/>
          </p:cNvSpPr>
          <p:nvPr>
            <p:ph type="body" sz="quarter" idx="10"/>
          </p:nvPr>
        </p:nvSpPr>
        <p:spPr/>
        <p:txBody>
          <a:bodyPr/>
          <a:lstStyle/>
          <a:p>
            <a:r>
              <a:rPr lang="tr-TR" dirty="0"/>
              <a:t>3</a:t>
            </a:r>
          </a:p>
        </p:txBody>
      </p:sp>
      <p:sp>
        <p:nvSpPr>
          <p:cNvPr id="8" name="İçerik Yer Tutucusu 2">
            <a:extLst>
              <a:ext uri="{FF2B5EF4-FFF2-40B4-BE49-F238E27FC236}">
                <a16:creationId xmlns:a16="http://schemas.microsoft.com/office/drawing/2014/main" id="{A012E736-78CF-7931-D641-AB8C6F16E4C9}"/>
              </a:ext>
            </a:extLst>
          </p:cNvPr>
          <p:cNvSpPr>
            <a:spLocks noGrp="1"/>
          </p:cNvSpPr>
          <p:nvPr>
            <p:ph idx="1"/>
          </p:nvPr>
        </p:nvSpPr>
        <p:spPr>
          <a:xfrm>
            <a:off x="1295400" y="2276473"/>
            <a:ext cx="16764000" cy="7082792"/>
          </a:xfrm>
        </p:spPr>
        <p:txBody>
          <a:bodyPr/>
          <a:lstStyle/>
          <a:p>
            <a:r>
              <a:rPr lang="tr-TR" dirty="0"/>
              <a:t>Cilt lezyonlarını tanımlayabilmek</a:t>
            </a:r>
          </a:p>
          <a:p>
            <a:r>
              <a:rPr lang="tr-TR" dirty="0"/>
              <a:t>Döküntülü hastalıkları sınıflayabilmek</a:t>
            </a:r>
          </a:p>
          <a:p>
            <a:r>
              <a:rPr lang="tr-TR" dirty="0"/>
              <a:t>Döküntülü hastanın öyküsünde ve fizik muayenesinde dikkat edilmesi gereken özellikleri sayabilmek.</a:t>
            </a:r>
          </a:p>
          <a:p>
            <a:r>
              <a:rPr lang="tr-TR" dirty="0"/>
              <a:t>Döküntülü hastalıkların özelliklerini ve seyrini sayabilmek.</a:t>
            </a:r>
          </a:p>
          <a:p>
            <a:r>
              <a:rPr lang="tr-TR" dirty="0"/>
              <a:t>Döküntülü hastalıkların ayırıcı tanısını yapabilmek.</a:t>
            </a:r>
          </a:p>
        </p:txBody>
      </p:sp>
    </p:spTree>
    <p:extLst>
      <p:ext uri="{BB962C8B-B14F-4D97-AF65-F5344CB8AC3E}">
        <p14:creationId xmlns:p14="http://schemas.microsoft.com/office/powerpoint/2010/main" val="223753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DC91-AC8B-8F12-FBD9-911FB30FC91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0DE8A7C-E057-B6C5-DB3D-992023681F5C}"/>
              </a:ext>
            </a:extLst>
          </p:cNvPr>
          <p:cNvSpPr>
            <a:spLocks noGrp="1"/>
          </p:cNvSpPr>
          <p:nvPr>
            <p:ph type="ctrTitle"/>
          </p:nvPr>
        </p:nvSpPr>
        <p:spPr/>
        <p:txBody>
          <a:bodyPr/>
          <a:lstStyle/>
          <a:p>
            <a:endParaRPr lang="tr-TR"/>
          </a:p>
        </p:txBody>
      </p:sp>
      <p:pic>
        <p:nvPicPr>
          <p:cNvPr id="7" name="Resim 6">
            <a:extLst>
              <a:ext uri="{FF2B5EF4-FFF2-40B4-BE49-F238E27FC236}">
                <a16:creationId xmlns:a16="http://schemas.microsoft.com/office/drawing/2014/main" id="{44692715-5DD9-EF28-D38C-FAFD105481D6}"/>
              </a:ext>
            </a:extLst>
          </p:cNvPr>
          <p:cNvPicPr>
            <a:picLocks noChangeAspect="1"/>
          </p:cNvPicPr>
          <p:nvPr/>
        </p:nvPicPr>
        <p:blipFill>
          <a:blip r:embed="rId2"/>
          <a:stretch>
            <a:fillRect/>
          </a:stretch>
        </p:blipFill>
        <p:spPr>
          <a:xfrm>
            <a:off x="404326" y="1866900"/>
            <a:ext cx="17479347" cy="6096000"/>
          </a:xfrm>
          <a:prstGeom prst="rect">
            <a:avLst/>
          </a:prstGeom>
          <a:ln w="76200">
            <a:solidFill>
              <a:srgbClr val="E9C7C6"/>
            </a:solidFill>
          </a:ln>
        </p:spPr>
      </p:pic>
      <p:sp>
        <p:nvSpPr>
          <p:cNvPr id="8" name="İçerik Yer Tutucusu 2">
            <a:extLst>
              <a:ext uri="{FF2B5EF4-FFF2-40B4-BE49-F238E27FC236}">
                <a16:creationId xmlns:a16="http://schemas.microsoft.com/office/drawing/2014/main" id="{5C7BBF51-1CF8-7CA1-EAB8-293765662FAF}"/>
              </a:ext>
            </a:extLst>
          </p:cNvPr>
          <p:cNvSpPr>
            <a:spLocks noGrp="1"/>
          </p:cNvSpPr>
          <p:nvPr>
            <p:ph idx="1"/>
          </p:nvPr>
        </p:nvSpPr>
        <p:spPr>
          <a:xfrm>
            <a:off x="3905407" y="8933747"/>
            <a:ext cx="10477184" cy="634365"/>
          </a:xfrm>
        </p:spPr>
        <p:txBody>
          <a:bodyPr>
            <a:normAutofit/>
          </a:bodyPr>
          <a:lstStyle/>
          <a:p>
            <a:pPr marL="0" indent="0">
              <a:buNone/>
            </a:pPr>
            <a:r>
              <a:rPr lang="tr-TR" sz="1400" dirty="0" err="1"/>
              <a:t>Minta</a:t>
            </a:r>
            <a:r>
              <a:rPr lang="tr-TR" sz="1400" dirty="0"/>
              <a:t> AA, Ferrari M, </a:t>
            </a:r>
            <a:r>
              <a:rPr lang="tr-TR" sz="1400" dirty="0" err="1"/>
              <a:t>Antoni</a:t>
            </a:r>
            <a:r>
              <a:rPr lang="tr-TR" sz="1400" dirty="0"/>
              <a:t> S, et al. </a:t>
            </a:r>
            <a:r>
              <a:rPr lang="tr-TR" sz="1400" dirty="0" err="1"/>
              <a:t>Progress</a:t>
            </a:r>
            <a:r>
              <a:rPr lang="tr-TR" sz="1400" dirty="0"/>
              <a:t> </a:t>
            </a:r>
            <a:r>
              <a:rPr lang="tr-TR" sz="1400" dirty="0" err="1"/>
              <a:t>Toward</a:t>
            </a:r>
            <a:r>
              <a:rPr lang="tr-TR" sz="1400" dirty="0"/>
              <a:t> </a:t>
            </a:r>
            <a:r>
              <a:rPr lang="tr-TR" sz="1400" dirty="0" err="1"/>
              <a:t>Measles</a:t>
            </a:r>
            <a:r>
              <a:rPr lang="tr-TR" sz="1400" dirty="0"/>
              <a:t> </a:t>
            </a:r>
            <a:r>
              <a:rPr lang="tr-TR" sz="1400" dirty="0" err="1"/>
              <a:t>Elimination</a:t>
            </a:r>
            <a:r>
              <a:rPr lang="tr-TR" sz="1400" dirty="0"/>
              <a:t> — </a:t>
            </a:r>
            <a:r>
              <a:rPr lang="tr-TR" sz="1400" dirty="0" err="1"/>
              <a:t>Worldwide</a:t>
            </a:r>
            <a:r>
              <a:rPr lang="tr-TR" sz="1400" dirty="0"/>
              <a:t>, 2000–2023. MMWR </a:t>
            </a:r>
            <a:r>
              <a:rPr lang="tr-TR" sz="1400" dirty="0" err="1"/>
              <a:t>Morb</a:t>
            </a:r>
            <a:r>
              <a:rPr lang="tr-TR" sz="1400" dirty="0"/>
              <a:t> Mortal </a:t>
            </a:r>
            <a:r>
              <a:rPr lang="tr-TR" sz="1400" dirty="0" err="1"/>
              <a:t>Wkly</a:t>
            </a:r>
            <a:r>
              <a:rPr lang="tr-TR" sz="1400" dirty="0"/>
              <a:t> </a:t>
            </a:r>
            <a:r>
              <a:rPr lang="tr-TR" sz="1400" dirty="0" err="1"/>
              <a:t>Rep</a:t>
            </a:r>
            <a:r>
              <a:rPr lang="tr-TR" sz="1400" dirty="0"/>
              <a:t> 2024;73:1036–1042</a:t>
            </a:r>
          </a:p>
        </p:txBody>
      </p:sp>
      <p:sp>
        <p:nvSpPr>
          <p:cNvPr id="3" name="Metin Yer Tutucusu 3">
            <a:extLst>
              <a:ext uri="{FF2B5EF4-FFF2-40B4-BE49-F238E27FC236}">
                <a16:creationId xmlns:a16="http://schemas.microsoft.com/office/drawing/2014/main" id="{096E2D50-367C-E42E-B627-5BA33CA5B6C1}"/>
              </a:ext>
            </a:extLst>
          </p:cNvPr>
          <p:cNvSpPr>
            <a:spLocks noGrp="1"/>
          </p:cNvSpPr>
          <p:nvPr>
            <p:ph type="body" sz="quarter" idx="10"/>
          </p:nvPr>
        </p:nvSpPr>
        <p:spPr>
          <a:xfrm>
            <a:off x="16383000" y="55721"/>
            <a:ext cx="914400" cy="776288"/>
          </a:xfrm>
        </p:spPr>
        <p:txBody>
          <a:bodyPr/>
          <a:lstStyle/>
          <a:p>
            <a:r>
              <a:rPr lang="tr-TR" dirty="0"/>
              <a:t>30</a:t>
            </a:r>
          </a:p>
        </p:txBody>
      </p:sp>
    </p:spTree>
    <p:extLst>
      <p:ext uri="{BB962C8B-B14F-4D97-AF65-F5344CB8AC3E}">
        <p14:creationId xmlns:p14="http://schemas.microsoft.com/office/powerpoint/2010/main" val="303314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58B0A-0BC4-93C4-F931-2BCA83F48C0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E601572-8969-643F-774F-103E056316E3}"/>
              </a:ext>
            </a:extLst>
          </p:cNvPr>
          <p:cNvSpPr>
            <a:spLocks noGrp="1"/>
          </p:cNvSpPr>
          <p:nvPr>
            <p:ph type="ctrTitle"/>
          </p:nvPr>
        </p:nvSpPr>
        <p:spPr/>
        <p:txBody>
          <a:bodyPr/>
          <a:lstStyle/>
          <a:p>
            <a:endParaRPr lang="tr-TR"/>
          </a:p>
        </p:txBody>
      </p:sp>
      <p:sp>
        <p:nvSpPr>
          <p:cNvPr id="3" name="İçerik Yer Tutucusu 2">
            <a:extLst>
              <a:ext uri="{FF2B5EF4-FFF2-40B4-BE49-F238E27FC236}">
                <a16:creationId xmlns:a16="http://schemas.microsoft.com/office/drawing/2014/main" id="{B2024CC7-800A-7897-C322-BFA530F21DB6}"/>
              </a:ext>
            </a:extLst>
          </p:cNvPr>
          <p:cNvSpPr>
            <a:spLocks noGrp="1"/>
          </p:cNvSpPr>
          <p:nvPr>
            <p:ph idx="1"/>
          </p:nvPr>
        </p:nvSpPr>
        <p:spPr>
          <a:xfrm>
            <a:off x="3905407" y="8933747"/>
            <a:ext cx="10477184" cy="634365"/>
          </a:xfrm>
        </p:spPr>
        <p:txBody>
          <a:bodyPr>
            <a:normAutofit/>
          </a:bodyPr>
          <a:lstStyle/>
          <a:p>
            <a:pPr marL="0" indent="0">
              <a:buNone/>
            </a:pPr>
            <a:r>
              <a:rPr lang="tr-TR" sz="1400" dirty="0" err="1"/>
              <a:t>Minta</a:t>
            </a:r>
            <a:r>
              <a:rPr lang="tr-TR" sz="1400" dirty="0"/>
              <a:t> AA, Ferrari M, </a:t>
            </a:r>
            <a:r>
              <a:rPr lang="tr-TR" sz="1400" dirty="0" err="1"/>
              <a:t>Antoni</a:t>
            </a:r>
            <a:r>
              <a:rPr lang="tr-TR" sz="1400" dirty="0"/>
              <a:t> S, et al. </a:t>
            </a:r>
            <a:r>
              <a:rPr lang="tr-TR" sz="1400" dirty="0" err="1"/>
              <a:t>Progress</a:t>
            </a:r>
            <a:r>
              <a:rPr lang="tr-TR" sz="1400" dirty="0"/>
              <a:t> </a:t>
            </a:r>
            <a:r>
              <a:rPr lang="tr-TR" sz="1400" dirty="0" err="1"/>
              <a:t>Toward</a:t>
            </a:r>
            <a:r>
              <a:rPr lang="tr-TR" sz="1400" dirty="0"/>
              <a:t> </a:t>
            </a:r>
            <a:r>
              <a:rPr lang="tr-TR" sz="1400" dirty="0" err="1"/>
              <a:t>Measles</a:t>
            </a:r>
            <a:r>
              <a:rPr lang="tr-TR" sz="1400" dirty="0"/>
              <a:t> </a:t>
            </a:r>
            <a:r>
              <a:rPr lang="tr-TR" sz="1400" dirty="0" err="1"/>
              <a:t>Elimination</a:t>
            </a:r>
            <a:r>
              <a:rPr lang="tr-TR" sz="1400" dirty="0"/>
              <a:t> — </a:t>
            </a:r>
            <a:r>
              <a:rPr lang="tr-TR" sz="1400" dirty="0" err="1"/>
              <a:t>Worldwide</a:t>
            </a:r>
            <a:r>
              <a:rPr lang="tr-TR" sz="1400" dirty="0"/>
              <a:t>, 2000–2023. MMWR </a:t>
            </a:r>
            <a:r>
              <a:rPr lang="tr-TR" sz="1400" dirty="0" err="1"/>
              <a:t>Morb</a:t>
            </a:r>
            <a:r>
              <a:rPr lang="tr-TR" sz="1400" dirty="0"/>
              <a:t> Mortal </a:t>
            </a:r>
            <a:r>
              <a:rPr lang="tr-TR" sz="1400" dirty="0" err="1"/>
              <a:t>Wkly</a:t>
            </a:r>
            <a:r>
              <a:rPr lang="tr-TR" sz="1400" dirty="0"/>
              <a:t> </a:t>
            </a:r>
            <a:r>
              <a:rPr lang="tr-TR" sz="1400" dirty="0" err="1"/>
              <a:t>Rep</a:t>
            </a:r>
            <a:r>
              <a:rPr lang="tr-TR" sz="1400" dirty="0"/>
              <a:t> 2024;73:1036–1042</a:t>
            </a:r>
          </a:p>
        </p:txBody>
      </p:sp>
      <p:pic>
        <p:nvPicPr>
          <p:cNvPr id="5" name="Resim 4">
            <a:extLst>
              <a:ext uri="{FF2B5EF4-FFF2-40B4-BE49-F238E27FC236}">
                <a16:creationId xmlns:a16="http://schemas.microsoft.com/office/drawing/2014/main" id="{10FE3448-9102-09AC-E575-D34A5DCE6B20}"/>
              </a:ext>
            </a:extLst>
          </p:cNvPr>
          <p:cNvPicPr>
            <a:picLocks noChangeAspect="1"/>
          </p:cNvPicPr>
          <p:nvPr/>
        </p:nvPicPr>
        <p:blipFill>
          <a:blip r:embed="rId2"/>
          <a:stretch>
            <a:fillRect/>
          </a:stretch>
        </p:blipFill>
        <p:spPr>
          <a:xfrm>
            <a:off x="3905407" y="1562100"/>
            <a:ext cx="10477183" cy="7162799"/>
          </a:xfrm>
          <a:prstGeom prst="rect">
            <a:avLst/>
          </a:prstGeom>
          <a:ln w="76200">
            <a:solidFill>
              <a:srgbClr val="9FC3D0"/>
            </a:solidFill>
          </a:ln>
        </p:spPr>
      </p:pic>
      <p:sp>
        <p:nvSpPr>
          <p:cNvPr id="4" name="Metin Yer Tutucusu 3">
            <a:extLst>
              <a:ext uri="{FF2B5EF4-FFF2-40B4-BE49-F238E27FC236}">
                <a16:creationId xmlns:a16="http://schemas.microsoft.com/office/drawing/2014/main" id="{AECC94BF-0A9C-CE98-0F26-9036242C9CAF}"/>
              </a:ext>
            </a:extLst>
          </p:cNvPr>
          <p:cNvSpPr>
            <a:spLocks noGrp="1"/>
          </p:cNvSpPr>
          <p:nvPr>
            <p:ph type="body" sz="quarter" idx="10"/>
          </p:nvPr>
        </p:nvSpPr>
        <p:spPr>
          <a:xfrm>
            <a:off x="16383000" y="55721"/>
            <a:ext cx="914400" cy="776288"/>
          </a:xfrm>
        </p:spPr>
        <p:txBody>
          <a:bodyPr/>
          <a:lstStyle/>
          <a:p>
            <a:r>
              <a:rPr lang="tr-TR" dirty="0"/>
              <a:t>31</a:t>
            </a:r>
          </a:p>
        </p:txBody>
      </p:sp>
    </p:spTree>
    <p:extLst>
      <p:ext uri="{BB962C8B-B14F-4D97-AF65-F5344CB8AC3E}">
        <p14:creationId xmlns:p14="http://schemas.microsoft.com/office/powerpoint/2010/main" val="1419138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02DD7D-A7EA-9131-3B2B-C1C67AD8A04B}"/>
              </a:ext>
            </a:extLst>
          </p:cNvPr>
          <p:cNvSpPr>
            <a:spLocks noGrp="1"/>
          </p:cNvSpPr>
          <p:nvPr>
            <p:ph type="ctrTitle"/>
          </p:nvPr>
        </p:nvSpPr>
        <p:spPr/>
        <p:txBody>
          <a:bodyPr/>
          <a:lstStyle/>
          <a:p>
            <a:r>
              <a:rPr lang="tr-TR" b="1" dirty="0"/>
              <a:t>KIZAMIKÇIK</a:t>
            </a:r>
          </a:p>
        </p:txBody>
      </p:sp>
      <p:sp>
        <p:nvSpPr>
          <p:cNvPr id="3" name="İçerik Yer Tutucusu 2">
            <a:extLst>
              <a:ext uri="{FF2B5EF4-FFF2-40B4-BE49-F238E27FC236}">
                <a16:creationId xmlns:a16="http://schemas.microsoft.com/office/drawing/2014/main" id="{2E96D732-68A0-3FC8-F603-A169586E485D}"/>
              </a:ext>
            </a:extLst>
          </p:cNvPr>
          <p:cNvSpPr>
            <a:spLocks noGrp="1"/>
          </p:cNvSpPr>
          <p:nvPr>
            <p:ph idx="1"/>
          </p:nvPr>
        </p:nvSpPr>
        <p:spPr>
          <a:xfrm>
            <a:off x="1295400" y="2276473"/>
            <a:ext cx="14859000" cy="7082792"/>
          </a:xfrm>
        </p:spPr>
        <p:txBody>
          <a:bodyPr>
            <a:normAutofit/>
          </a:bodyPr>
          <a:lstStyle/>
          <a:p>
            <a:r>
              <a:rPr lang="tr-TR" dirty="0"/>
              <a:t>Kızamıkçık (</a:t>
            </a:r>
            <a:r>
              <a:rPr lang="tr-TR" dirty="0" err="1"/>
              <a:t>Rubella</a:t>
            </a:r>
            <a:r>
              <a:rPr lang="tr-TR" dirty="0"/>
              <a:t>) hastalığının </a:t>
            </a:r>
            <a:r>
              <a:rPr lang="tr-TR" dirty="0" err="1"/>
              <a:t>İngilizce'de</a:t>
            </a:r>
            <a:r>
              <a:rPr lang="tr-TR" dirty="0"/>
              <a:t> "</a:t>
            </a:r>
            <a:r>
              <a:rPr lang="tr-TR" dirty="0" err="1"/>
              <a:t>German</a:t>
            </a:r>
            <a:r>
              <a:rPr lang="tr-TR" dirty="0"/>
              <a:t> </a:t>
            </a:r>
            <a:r>
              <a:rPr lang="tr-TR" dirty="0" err="1"/>
              <a:t>measles</a:t>
            </a:r>
            <a:r>
              <a:rPr lang="tr-TR" dirty="0"/>
              <a:t>" (Alman kızamığı) olarak adlandırılmasının nedeni, bu hastalığın tarihsel olarak 18. yüzyılda Alman hekimler tarafından tanımlanmış olmasıdır. "</a:t>
            </a:r>
            <a:r>
              <a:rPr lang="tr-TR" dirty="0" err="1"/>
              <a:t>German</a:t>
            </a:r>
            <a:r>
              <a:rPr lang="tr-TR" dirty="0"/>
              <a:t>" kelimesi burada Almanya'yı işaret ederken, "</a:t>
            </a:r>
            <a:r>
              <a:rPr lang="tr-TR" dirty="0" err="1"/>
              <a:t>measles</a:t>
            </a:r>
            <a:r>
              <a:rPr lang="tr-TR" dirty="0"/>
              <a:t>" kelimesi ise döküntülü ve kızamık benzeri bir hastalık olduğuna dikkat çeker.</a:t>
            </a:r>
          </a:p>
          <a:p>
            <a:pPr marL="0" indent="0">
              <a:buNone/>
            </a:pPr>
            <a:endParaRPr lang="tr-TR" dirty="0"/>
          </a:p>
          <a:p>
            <a:r>
              <a:rPr lang="tr-TR" dirty="0"/>
              <a:t>1866 yılında George de </a:t>
            </a:r>
            <a:r>
              <a:rPr lang="tr-TR" dirty="0" err="1"/>
              <a:t>Maton</a:t>
            </a:r>
            <a:r>
              <a:rPr lang="tr-TR" dirty="0"/>
              <a:t> adlı bir İngiliz doktor, bu hastalığa "</a:t>
            </a:r>
            <a:r>
              <a:rPr lang="tr-TR" dirty="0" err="1"/>
              <a:t>Rubella</a:t>
            </a:r>
            <a:r>
              <a:rPr lang="tr-TR" dirty="0"/>
              <a:t>" adını vermiştir. "</a:t>
            </a:r>
            <a:r>
              <a:rPr lang="tr-TR" dirty="0" err="1"/>
              <a:t>Rubella</a:t>
            </a:r>
            <a:r>
              <a:rPr lang="tr-TR" dirty="0"/>
              <a:t>" Latincede "küçük kırmızı" anlamına gelir ve hastalığın karakteristik döküntülerine atıfta bulunur.</a:t>
            </a:r>
          </a:p>
          <a:p>
            <a:endParaRPr lang="tr-TR" dirty="0"/>
          </a:p>
        </p:txBody>
      </p:sp>
      <p:sp>
        <p:nvSpPr>
          <p:cNvPr id="4" name="Metin Yer Tutucusu 3">
            <a:extLst>
              <a:ext uri="{FF2B5EF4-FFF2-40B4-BE49-F238E27FC236}">
                <a16:creationId xmlns:a16="http://schemas.microsoft.com/office/drawing/2014/main" id="{405F7811-144D-6F87-0E61-462BD5D91372}"/>
              </a:ext>
            </a:extLst>
          </p:cNvPr>
          <p:cNvSpPr>
            <a:spLocks noGrp="1"/>
          </p:cNvSpPr>
          <p:nvPr>
            <p:ph type="body" sz="quarter" idx="10"/>
          </p:nvPr>
        </p:nvSpPr>
        <p:spPr>
          <a:xfrm>
            <a:off x="16383000" y="55721"/>
            <a:ext cx="914400" cy="776288"/>
          </a:xfrm>
        </p:spPr>
        <p:txBody>
          <a:bodyPr/>
          <a:lstStyle/>
          <a:p>
            <a:r>
              <a:rPr lang="tr-TR" dirty="0"/>
              <a:t>32</a:t>
            </a:r>
          </a:p>
        </p:txBody>
      </p:sp>
    </p:spTree>
    <p:extLst>
      <p:ext uri="{BB962C8B-B14F-4D97-AF65-F5344CB8AC3E}">
        <p14:creationId xmlns:p14="http://schemas.microsoft.com/office/powerpoint/2010/main" val="2486425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7C704E8-3180-A6F8-16D2-F8F514492C3A}"/>
              </a:ext>
            </a:extLst>
          </p:cNvPr>
          <p:cNvSpPr/>
          <p:nvPr/>
        </p:nvSpPr>
        <p:spPr>
          <a:xfrm>
            <a:off x="990600" y="2137611"/>
            <a:ext cx="13106400" cy="5872916"/>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1724A37E-92C5-AD5F-DA31-9BE5D3C08767}"/>
              </a:ext>
            </a:extLst>
          </p:cNvPr>
          <p:cNvSpPr>
            <a:spLocks noGrp="1"/>
          </p:cNvSpPr>
          <p:nvPr>
            <p:ph type="ctrTitle"/>
          </p:nvPr>
        </p:nvSpPr>
        <p:spPr/>
        <p:txBody>
          <a:bodyPr/>
          <a:lstStyle/>
          <a:p>
            <a:r>
              <a:rPr lang="tr-TR" b="1" dirty="0"/>
              <a:t>KIZAMIKÇIK</a:t>
            </a:r>
          </a:p>
        </p:txBody>
      </p:sp>
      <p:sp>
        <p:nvSpPr>
          <p:cNvPr id="3" name="İçerik Yer Tutucusu 2">
            <a:extLst>
              <a:ext uri="{FF2B5EF4-FFF2-40B4-BE49-F238E27FC236}">
                <a16:creationId xmlns:a16="http://schemas.microsoft.com/office/drawing/2014/main" id="{8EEC96BC-DF6D-8CD1-AB97-3B401C95436E}"/>
              </a:ext>
            </a:extLst>
          </p:cNvPr>
          <p:cNvSpPr>
            <a:spLocks noGrp="1"/>
          </p:cNvSpPr>
          <p:nvPr>
            <p:ph idx="1"/>
          </p:nvPr>
        </p:nvSpPr>
        <p:spPr>
          <a:xfrm>
            <a:off x="1295400" y="2276473"/>
            <a:ext cx="12801600" cy="5610227"/>
          </a:xfrm>
        </p:spPr>
        <p:txBody>
          <a:bodyPr/>
          <a:lstStyle/>
          <a:p>
            <a:r>
              <a:rPr lang="tr-TR" dirty="0" err="1"/>
              <a:t>Arbo</a:t>
            </a:r>
            <a:r>
              <a:rPr lang="tr-TR" dirty="0"/>
              <a:t> virüs grubu bir RNA virüsü </a:t>
            </a:r>
          </a:p>
          <a:p>
            <a:r>
              <a:rPr lang="tr-TR" dirty="0" err="1"/>
              <a:t>Togavirüs</a:t>
            </a:r>
            <a:r>
              <a:rPr lang="tr-TR" dirty="0"/>
              <a:t> ailesi / </a:t>
            </a:r>
            <a:r>
              <a:rPr lang="tr-TR" dirty="0" err="1"/>
              <a:t>Rubivirüs</a:t>
            </a:r>
            <a:r>
              <a:rPr lang="tr-TR" dirty="0"/>
              <a:t> </a:t>
            </a:r>
            <a:r>
              <a:rPr lang="tr-TR" dirty="0" err="1"/>
              <a:t>genusu</a:t>
            </a:r>
            <a:r>
              <a:rPr lang="tr-TR" dirty="0"/>
              <a:t> </a:t>
            </a:r>
          </a:p>
          <a:p>
            <a:r>
              <a:rPr lang="tr-TR" b="1" u="sng" dirty="0"/>
              <a:t>Tek konak</a:t>
            </a:r>
            <a:r>
              <a:rPr lang="tr-TR" b="1" dirty="0"/>
              <a:t> </a:t>
            </a:r>
            <a:r>
              <a:rPr lang="tr-TR" dirty="0"/>
              <a:t>: İnsan </a:t>
            </a:r>
          </a:p>
          <a:p>
            <a:r>
              <a:rPr lang="tr-TR" dirty="0"/>
              <a:t>Sıklıkla </a:t>
            </a:r>
            <a:r>
              <a:rPr lang="tr-TR" b="1" u="sng" dirty="0"/>
              <a:t>5-10 yaş</a:t>
            </a:r>
            <a:r>
              <a:rPr lang="tr-TR" b="1" dirty="0"/>
              <a:t> </a:t>
            </a:r>
            <a:r>
              <a:rPr lang="tr-TR" dirty="0"/>
              <a:t>arasında aşısız çocuklar  </a:t>
            </a:r>
          </a:p>
          <a:p>
            <a:pPr lvl="1"/>
            <a:r>
              <a:rPr lang="tr-TR" dirty="0"/>
              <a:t>(Aşılı toplumlarda olguların %70’ i 15 yaş üstü) </a:t>
            </a:r>
          </a:p>
          <a:p>
            <a:r>
              <a:rPr lang="tr-TR" dirty="0"/>
              <a:t>4-9 yılda bir epidemiler yapar </a:t>
            </a:r>
          </a:p>
          <a:p>
            <a:r>
              <a:rPr lang="tr-TR" b="1" u="sng" dirty="0"/>
              <a:t>Bulaş yolu </a:t>
            </a:r>
            <a:r>
              <a:rPr lang="tr-TR" b="1" dirty="0"/>
              <a:t>: </a:t>
            </a:r>
            <a:r>
              <a:rPr lang="tr-TR" dirty="0"/>
              <a:t>Damlacık ve </a:t>
            </a:r>
            <a:r>
              <a:rPr lang="tr-TR" dirty="0" err="1"/>
              <a:t>Transplasental</a:t>
            </a:r>
            <a:r>
              <a:rPr lang="tr-TR" dirty="0"/>
              <a:t> yol </a:t>
            </a:r>
          </a:p>
          <a:p>
            <a:r>
              <a:rPr lang="tr-TR" b="1" u="sng" dirty="0"/>
              <a:t>Bulaştırıcılık</a:t>
            </a:r>
            <a:r>
              <a:rPr lang="tr-TR" b="1" dirty="0"/>
              <a:t> :</a:t>
            </a:r>
            <a:r>
              <a:rPr lang="tr-TR" dirty="0"/>
              <a:t>   </a:t>
            </a:r>
          </a:p>
          <a:p>
            <a:pPr lvl="1"/>
            <a:r>
              <a:rPr lang="tr-TR" dirty="0"/>
              <a:t>En fazla olduğu dönem </a:t>
            </a:r>
            <a:r>
              <a:rPr lang="tr-TR" b="1" dirty="0"/>
              <a:t>döküntüden 5 gün önce </a:t>
            </a:r>
            <a:r>
              <a:rPr lang="tr-TR" dirty="0"/>
              <a:t>ve </a:t>
            </a:r>
            <a:r>
              <a:rPr lang="tr-TR" b="1" dirty="0"/>
              <a:t>döküntüden 6 gün sonra</a:t>
            </a:r>
          </a:p>
          <a:p>
            <a:r>
              <a:rPr lang="tr-TR" b="1" u="sng" dirty="0" err="1"/>
              <a:t>İnkubasyon</a:t>
            </a:r>
            <a:r>
              <a:rPr lang="tr-TR" b="1" dirty="0"/>
              <a:t> : </a:t>
            </a:r>
            <a:r>
              <a:rPr lang="tr-TR" dirty="0"/>
              <a:t>14-21 gün </a:t>
            </a:r>
          </a:p>
        </p:txBody>
      </p:sp>
      <p:sp>
        <p:nvSpPr>
          <p:cNvPr id="5" name="Metin Yer Tutucusu 3">
            <a:extLst>
              <a:ext uri="{FF2B5EF4-FFF2-40B4-BE49-F238E27FC236}">
                <a16:creationId xmlns:a16="http://schemas.microsoft.com/office/drawing/2014/main" id="{F58DF1A4-C1BC-6C36-1079-8E75C0BE3E9C}"/>
              </a:ext>
            </a:extLst>
          </p:cNvPr>
          <p:cNvSpPr>
            <a:spLocks noGrp="1"/>
          </p:cNvSpPr>
          <p:nvPr>
            <p:ph type="body" sz="quarter" idx="10"/>
          </p:nvPr>
        </p:nvSpPr>
        <p:spPr>
          <a:xfrm>
            <a:off x="16383000" y="55721"/>
            <a:ext cx="914400" cy="776288"/>
          </a:xfrm>
        </p:spPr>
        <p:txBody>
          <a:bodyPr/>
          <a:lstStyle/>
          <a:p>
            <a:r>
              <a:rPr lang="tr-TR" dirty="0"/>
              <a:t>33</a:t>
            </a:r>
          </a:p>
        </p:txBody>
      </p:sp>
    </p:spTree>
    <p:extLst>
      <p:ext uri="{BB962C8B-B14F-4D97-AF65-F5344CB8AC3E}">
        <p14:creationId xmlns:p14="http://schemas.microsoft.com/office/powerpoint/2010/main" val="1735385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A1F60F-04FD-B658-B3E5-7DCD23F42F0E}"/>
              </a:ext>
            </a:extLst>
          </p:cNvPr>
          <p:cNvSpPr>
            <a:spLocks noGrp="1"/>
          </p:cNvSpPr>
          <p:nvPr>
            <p:ph type="ctrTitle"/>
          </p:nvPr>
        </p:nvSpPr>
        <p:spPr/>
        <p:txBody>
          <a:bodyPr/>
          <a:lstStyle/>
          <a:p>
            <a:r>
              <a:rPr lang="tr-TR" b="1" dirty="0"/>
              <a:t>KIZAMIKÇIK</a:t>
            </a:r>
          </a:p>
        </p:txBody>
      </p:sp>
      <p:grpSp>
        <p:nvGrpSpPr>
          <p:cNvPr id="4" name="Group 3">
            <a:extLst>
              <a:ext uri="{FF2B5EF4-FFF2-40B4-BE49-F238E27FC236}">
                <a16:creationId xmlns:a16="http://schemas.microsoft.com/office/drawing/2014/main" id="{8BE12DE0-9735-1E9B-BFAA-50D7A3C9E0A6}"/>
              </a:ext>
            </a:extLst>
          </p:cNvPr>
          <p:cNvGrpSpPr/>
          <p:nvPr/>
        </p:nvGrpSpPr>
        <p:grpSpPr>
          <a:xfrm>
            <a:off x="427638" y="2034533"/>
            <a:ext cx="4186030" cy="1257299"/>
            <a:chOff x="0" y="0"/>
            <a:chExt cx="8868713" cy="3287792"/>
          </a:xfrm>
        </p:grpSpPr>
        <p:grpSp>
          <p:nvGrpSpPr>
            <p:cNvPr id="5" name="Group 4">
              <a:extLst>
                <a:ext uri="{FF2B5EF4-FFF2-40B4-BE49-F238E27FC236}">
                  <a16:creationId xmlns:a16="http://schemas.microsoft.com/office/drawing/2014/main" id="{777FB13A-9E20-8611-0E67-6AAA31B8E4E5}"/>
                </a:ext>
              </a:extLst>
            </p:cNvPr>
            <p:cNvGrpSpPr/>
            <p:nvPr/>
          </p:nvGrpSpPr>
          <p:grpSpPr>
            <a:xfrm>
              <a:off x="0" y="0"/>
              <a:ext cx="8868713" cy="3287792"/>
              <a:chOff x="0" y="0"/>
              <a:chExt cx="1751844" cy="649440"/>
            </a:xfrm>
          </p:grpSpPr>
          <p:sp>
            <p:nvSpPr>
              <p:cNvPr id="7" name="Freeform 5">
                <a:extLst>
                  <a:ext uri="{FF2B5EF4-FFF2-40B4-BE49-F238E27FC236}">
                    <a16:creationId xmlns:a16="http://schemas.microsoft.com/office/drawing/2014/main" id="{9A32666D-4AB2-2EB5-6170-11CA418E20B5}"/>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8" name="TextBox 6">
                <a:extLst>
                  <a:ext uri="{FF2B5EF4-FFF2-40B4-BE49-F238E27FC236}">
                    <a16:creationId xmlns:a16="http://schemas.microsoft.com/office/drawing/2014/main" id="{5E979300-4EAB-2206-30AA-1EF658037450}"/>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20A5FE06-F6B9-FAB1-1C6C-8455BDE4F69A}"/>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KLİNİK</a:t>
              </a:r>
              <a:endParaRPr lang="en-US" sz="2995" b="1" dirty="0">
                <a:solidFill>
                  <a:srgbClr val="000000"/>
                </a:solidFill>
                <a:latin typeface="+mj-lt"/>
                <a:ea typeface="Alatsi"/>
                <a:cs typeface="Alatsi"/>
                <a:sym typeface="Alatsi"/>
              </a:endParaRPr>
            </a:p>
          </p:txBody>
        </p:sp>
      </p:grpSp>
      <p:grpSp>
        <p:nvGrpSpPr>
          <p:cNvPr id="9" name="Grup 8">
            <a:extLst>
              <a:ext uri="{FF2B5EF4-FFF2-40B4-BE49-F238E27FC236}">
                <a16:creationId xmlns:a16="http://schemas.microsoft.com/office/drawing/2014/main" id="{1287077C-7F52-14F8-F620-9E5C744FA8A7}"/>
              </a:ext>
            </a:extLst>
          </p:cNvPr>
          <p:cNvGrpSpPr/>
          <p:nvPr/>
        </p:nvGrpSpPr>
        <p:grpSpPr>
          <a:xfrm>
            <a:off x="427638" y="3962099"/>
            <a:ext cx="13335003" cy="6663668"/>
            <a:chOff x="9537049" y="2672533"/>
            <a:chExt cx="7579232" cy="4681532"/>
          </a:xfrm>
        </p:grpSpPr>
        <p:grpSp>
          <p:nvGrpSpPr>
            <p:cNvPr id="10" name="Group 4">
              <a:extLst>
                <a:ext uri="{FF2B5EF4-FFF2-40B4-BE49-F238E27FC236}">
                  <a16:creationId xmlns:a16="http://schemas.microsoft.com/office/drawing/2014/main" id="{AF3199E9-3D5C-1529-30E5-C0C382DC1431}"/>
                </a:ext>
              </a:extLst>
            </p:cNvPr>
            <p:cNvGrpSpPr/>
            <p:nvPr/>
          </p:nvGrpSpPr>
          <p:grpSpPr>
            <a:xfrm>
              <a:off x="9537049" y="2672533"/>
              <a:ext cx="7579232" cy="4681532"/>
              <a:chOff x="-57034" y="-68583"/>
              <a:chExt cx="1996176" cy="1232996"/>
            </a:xfrm>
          </p:grpSpPr>
          <p:sp>
            <p:nvSpPr>
              <p:cNvPr id="13" name="Freeform 5">
                <a:extLst>
                  <a:ext uri="{FF2B5EF4-FFF2-40B4-BE49-F238E27FC236}">
                    <a16:creationId xmlns:a16="http://schemas.microsoft.com/office/drawing/2014/main" id="{BCC89FF9-D232-150B-C802-A76D6F3FC187}"/>
                  </a:ext>
                </a:extLst>
              </p:cNvPr>
              <p:cNvSpPr/>
              <p:nvPr/>
            </p:nvSpPr>
            <p:spPr>
              <a:xfrm>
                <a:off x="-57034" y="-68583"/>
                <a:ext cx="1711008" cy="647754"/>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4" name="TextBox 6">
                <a:extLst>
                  <a:ext uri="{FF2B5EF4-FFF2-40B4-BE49-F238E27FC236}">
                    <a16:creationId xmlns:a16="http://schemas.microsoft.com/office/drawing/2014/main" id="{4D84461D-AD34-FAAF-F073-22BBFDC629B3}"/>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88C9D8B8-71A1-8C4C-44C6-5429FF0586A2}"/>
                </a:ext>
              </a:extLst>
            </p:cNvPr>
            <p:cNvSpPr txBox="1"/>
            <p:nvPr/>
          </p:nvSpPr>
          <p:spPr>
            <a:xfrm>
              <a:off x="9666980" y="2672533"/>
              <a:ext cx="6687739" cy="4613837"/>
            </a:xfrm>
            <a:prstGeom prst="rect">
              <a:avLst/>
            </a:prstGeom>
          </p:spPr>
          <p:txBody>
            <a:bodyPr wrap="square" lIns="0" tIns="0" rIns="0" bIns="0" rtlCol="0" anchor="t">
              <a:spAutoFit/>
            </a:bodyPr>
            <a:lstStyle/>
            <a:p>
              <a:pPr algn="l">
                <a:lnSpc>
                  <a:spcPts val="4339"/>
                </a:lnSpc>
              </a:pPr>
              <a:r>
                <a:rPr lang="tr-TR" sz="2600" b="1" dirty="0">
                  <a:solidFill>
                    <a:srgbClr val="000000"/>
                  </a:solidFill>
                  <a:ea typeface="Alatsi"/>
                  <a:cs typeface="Alatsi"/>
                  <a:sym typeface="Alatsi"/>
                </a:rPr>
                <a:t>SEMPTOMLAR</a:t>
              </a:r>
            </a:p>
            <a:p>
              <a:pPr marL="457200" indent="-457200" algn="l">
                <a:lnSpc>
                  <a:spcPts val="4339"/>
                </a:lnSpc>
                <a:buFont typeface="Arial" panose="020B0604020202020204" pitchFamily="34" charset="0"/>
                <a:buChar char="•"/>
              </a:pPr>
              <a:r>
                <a:rPr lang="en-US" sz="2600" dirty="0">
                  <a:solidFill>
                    <a:srgbClr val="000000"/>
                  </a:solidFill>
                  <a:ea typeface="Alatsi"/>
                  <a:cs typeface="Alatsi"/>
                  <a:sym typeface="Alatsi"/>
                </a:rPr>
                <a:t>Prodromal </a:t>
              </a:r>
              <a:r>
                <a:rPr lang="en-US" sz="2600" dirty="0" err="1">
                  <a:solidFill>
                    <a:srgbClr val="000000"/>
                  </a:solidFill>
                  <a:ea typeface="Alatsi"/>
                  <a:cs typeface="Alatsi"/>
                  <a:sym typeface="Alatsi"/>
                </a:rPr>
                <a:t>dönem</a:t>
              </a:r>
              <a:r>
                <a:rPr lang="tr-TR" sz="2600" dirty="0">
                  <a:solidFill>
                    <a:srgbClr val="000000"/>
                  </a:solidFill>
                  <a:ea typeface="Alatsi"/>
                  <a:cs typeface="Alatsi"/>
                  <a:sym typeface="Alatsi"/>
                </a:rPr>
                <a:t> belirsiz</a:t>
              </a:r>
            </a:p>
            <a:p>
              <a:pPr algn="l">
                <a:lnSpc>
                  <a:spcPts val="4339"/>
                </a:lnSpc>
              </a:pPr>
              <a:r>
                <a:rPr lang="tr-TR" sz="2600" dirty="0">
                  <a:solidFill>
                    <a:srgbClr val="000000"/>
                  </a:solidFill>
                  <a:ea typeface="Alatsi"/>
                  <a:cs typeface="Alatsi"/>
                  <a:sym typeface="Alatsi"/>
                </a:rPr>
                <a:t>(hafif ateş, baş ağrısı, nezle, halsizlik)</a:t>
              </a:r>
            </a:p>
            <a:p>
              <a:pPr marL="457200" indent="-457200" algn="l">
                <a:lnSpc>
                  <a:spcPts val="4339"/>
                </a:lnSpc>
                <a:buFont typeface="Arial" panose="020B0604020202020204" pitchFamily="34" charset="0"/>
                <a:buChar char="•"/>
              </a:pPr>
              <a:r>
                <a:rPr lang="tr-TR" sz="2600" dirty="0">
                  <a:solidFill>
                    <a:srgbClr val="000000"/>
                  </a:solidFill>
                  <a:ea typeface="Alatsi"/>
                  <a:cs typeface="Alatsi"/>
                  <a:sym typeface="Alatsi"/>
                </a:rPr>
                <a:t>P</a:t>
              </a:r>
              <a:r>
                <a:rPr lang="en-US" sz="2600" dirty="0" err="1">
                  <a:solidFill>
                    <a:srgbClr val="000000"/>
                  </a:solidFill>
                  <a:ea typeface="Alatsi"/>
                  <a:cs typeface="Alatsi"/>
                  <a:sym typeface="Alatsi"/>
                </a:rPr>
                <a:t>ostauriküler</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suboksipital</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ve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posteroservikal</a:t>
              </a:r>
              <a:r>
                <a:rPr lang="en-US" sz="2600" dirty="0">
                  <a:solidFill>
                    <a:srgbClr val="000000"/>
                  </a:solidFill>
                  <a:ea typeface="Alatsi"/>
                  <a:cs typeface="Alatsi"/>
                  <a:sym typeface="Alatsi"/>
                </a:rPr>
                <a:t> LAP </a:t>
              </a:r>
              <a:r>
                <a:rPr lang="en-US" sz="2600" dirty="0" err="1">
                  <a:solidFill>
                    <a:srgbClr val="000000"/>
                  </a:solidFill>
                  <a:ea typeface="Alatsi"/>
                  <a:cs typeface="Alatsi"/>
                  <a:sym typeface="Alatsi"/>
                </a:rPr>
                <a:t>olabilir</a:t>
              </a:r>
              <a:r>
                <a:rPr lang="en-US" sz="2600" dirty="0">
                  <a:solidFill>
                    <a:srgbClr val="000000"/>
                  </a:solidFill>
                  <a:ea typeface="Alatsi"/>
                  <a:cs typeface="Alatsi"/>
                  <a:sym typeface="Alatsi"/>
                </a:rPr>
                <a:t>. </a:t>
              </a:r>
              <a:r>
                <a:rPr lang="en-US" sz="2600" b="1" dirty="0">
                  <a:solidFill>
                    <a:srgbClr val="000000"/>
                  </a:solidFill>
                  <a:ea typeface="Alatsi"/>
                  <a:cs typeface="Alatsi"/>
                  <a:sym typeface="Alatsi"/>
                </a:rPr>
                <a:t>(Theodor </a:t>
              </a:r>
              <a:r>
                <a:rPr lang="en-US" sz="2600" b="1" dirty="0" err="1">
                  <a:solidFill>
                    <a:srgbClr val="000000"/>
                  </a:solidFill>
                  <a:ea typeface="Alatsi"/>
                  <a:cs typeface="Alatsi"/>
                  <a:sym typeface="Alatsi"/>
                </a:rPr>
                <a:t>fenomoni</a:t>
              </a:r>
              <a:r>
                <a:rPr lang="en-US" sz="2600" b="1" dirty="0">
                  <a:solidFill>
                    <a:srgbClr val="000000"/>
                  </a:solidFill>
                  <a:ea typeface="Alatsi"/>
                  <a:cs typeface="Alatsi"/>
                  <a:sym typeface="Alatsi"/>
                </a:rPr>
                <a:t>)</a:t>
              </a:r>
              <a:endParaRPr lang="tr-TR" sz="2600" b="1"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Döküntü</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çıkmadan</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kısa</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süre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önce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yumuşak</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damakta</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pembe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renkli</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enantemler</a:t>
              </a:r>
              <a:r>
                <a:rPr lang="en-US" sz="2600" dirty="0">
                  <a:solidFill>
                    <a:srgbClr val="000000"/>
                  </a:solidFill>
                  <a:ea typeface="Alatsi"/>
                  <a:cs typeface="Alatsi"/>
                  <a:sym typeface="Alatsi"/>
                </a:rPr>
                <a:t> </a:t>
              </a:r>
              <a:r>
                <a:rPr lang="en-US" sz="2600" b="1" dirty="0">
                  <a:solidFill>
                    <a:srgbClr val="000000"/>
                  </a:solidFill>
                  <a:ea typeface="Alatsi"/>
                  <a:cs typeface="Alatsi"/>
                  <a:sym typeface="Alatsi"/>
                </a:rPr>
                <a:t>(</a:t>
              </a:r>
              <a:r>
                <a:rPr lang="en-US" sz="2600" b="1" dirty="0" err="1">
                  <a:solidFill>
                    <a:srgbClr val="000000"/>
                  </a:solidFill>
                  <a:ea typeface="Alatsi"/>
                  <a:cs typeface="Alatsi"/>
                  <a:sym typeface="Alatsi"/>
                </a:rPr>
                <a:t>Forchheimer</a:t>
              </a:r>
              <a:r>
                <a:rPr lang="en-US" sz="2600" b="1" dirty="0">
                  <a:solidFill>
                    <a:srgbClr val="000000"/>
                  </a:solidFill>
                  <a:ea typeface="Alatsi"/>
                  <a:cs typeface="Alatsi"/>
                  <a:sym typeface="Alatsi"/>
                </a:rPr>
                <a:t> </a:t>
              </a:r>
              <a:r>
                <a:rPr lang="en-US" sz="2600" b="1" dirty="0" err="1">
                  <a:solidFill>
                    <a:srgbClr val="000000"/>
                  </a:solidFill>
                  <a:ea typeface="Alatsi"/>
                  <a:cs typeface="Alatsi"/>
                  <a:sym typeface="Alatsi"/>
                </a:rPr>
                <a:t>lekeleri</a:t>
              </a:r>
              <a:r>
                <a:rPr lang="en-US" sz="2600" b="1" dirty="0">
                  <a:solidFill>
                    <a:srgbClr val="000000"/>
                  </a:solidFill>
                  <a:ea typeface="Alatsi"/>
                  <a:cs typeface="Alatsi"/>
                  <a:sym typeface="Alatsi"/>
                </a:rPr>
                <a:t>) </a:t>
              </a:r>
              <a:r>
                <a:rPr lang="en-US" sz="2600" dirty="0" err="1">
                  <a:solidFill>
                    <a:srgbClr val="000000"/>
                  </a:solidFill>
                  <a:ea typeface="Alatsi"/>
                  <a:cs typeface="Alatsi"/>
                  <a:sym typeface="Alatsi"/>
                </a:rPr>
                <a:t>görülür</a:t>
              </a:r>
              <a:r>
                <a:rPr lang="en-US" sz="2600" dirty="0">
                  <a:solidFill>
                    <a:srgbClr val="000000"/>
                  </a:solidFill>
                  <a:ea typeface="Alatsi"/>
                  <a:cs typeface="Alatsi"/>
                  <a:sym typeface="Alatsi"/>
                </a:rPr>
                <a:t>.</a:t>
              </a:r>
            </a:p>
            <a:p>
              <a:pPr marL="457200" indent="-457200" algn="l">
                <a:lnSpc>
                  <a:spcPts val="4339"/>
                </a:lnSpc>
                <a:buFont typeface="Arial" panose="020B0604020202020204" pitchFamily="34" charset="0"/>
                <a:buChar char="•"/>
              </a:pPr>
              <a:endParaRPr lang="en-US" sz="2600" b="1"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endParaRPr lang="en-US" sz="2600" dirty="0">
                <a:solidFill>
                  <a:srgbClr val="000000"/>
                </a:solidFill>
                <a:ea typeface="Alatsi"/>
                <a:cs typeface="Alatsi"/>
                <a:sym typeface="Alatsi"/>
              </a:endParaRPr>
            </a:p>
          </p:txBody>
        </p:sp>
        <p:sp>
          <p:nvSpPr>
            <p:cNvPr id="12" name="TextBox 17">
              <a:extLst>
                <a:ext uri="{FF2B5EF4-FFF2-40B4-BE49-F238E27FC236}">
                  <a16:creationId xmlns:a16="http://schemas.microsoft.com/office/drawing/2014/main" id="{D44EC31D-BC38-FA4B-647A-BB1502FA87A6}"/>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pic>
        <p:nvPicPr>
          <p:cNvPr id="16" name="Resim 15">
            <a:extLst>
              <a:ext uri="{FF2B5EF4-FFF2-40B4-BE49-F238E27FC236}">
                <a16:creationId xmlns:a16="http://schemas.microsoft.com/office/drawing/2014/main" id="{EA72E38A-CC7B-F8EA-D3C2-95C491817F59}"/>
              </a:ext>
            </a:extLst>
          </p:cNvPr>
          <p:cNvPicPr>
            <a:picLocks noChangeAspect="1"/>
          </p:cNvPicPr>
          <p:nvPr/>
        </p:nvPicPr>
        <p:blipFill>
          <a:blip r:embed="rId2"/>
          <a:stretch>
            <a:fillRect/>
          </a:stretch>
        </p:blipFill>
        <p:spPr>
          <a:xfrm>
            <a:off x="12079710" y="1536531"/>
            <a:ext cx="3826461" cy="3949895"/>
          </a:xfrm>
          <a:prstGeom prst="rect">
            <a:avLst/>
          </a:prstGeom>
        </p:spPr>
      </p:pic>
      <p:pic>
        <p:nvPicPr>
          <p:cNvPr id="18" name="Resim 17">
            <a:extLst>
              <a:ext uri="{FF2B5EF4-FFF2-40B4-BE49-F238E27FC236}">
                <a16:creationId xmlns:a16="http://schemas.microsoft.com/office/drawing/2014/main" id="{F495BF17-590E-2B70-495D-02302D1F4CC2}"/>
              </a:ext>
            </a:extLst>
          </p:cNvPr>
          <p:cNvPicPr>
            <a:picLocks noChangeAspect="1"/>
          </p:cNvPicPr>
          <p:nvPr/>
        </p:nvPicPr>
        <p:blipFill>
          <a:blip r:embed="rId3"/>
          <a:stretch>
            <a:fillRect/>
          </a:stretch>
        </p:blipFill>
        <p:spPr>
          <a:xfrm>
            <a:off x="12071687" y="5616350"/>
            <a:ext cx="4463713" cy="2878323"/>
          </a:xfrm>
          <a:prstGeom prst="rect">
            <a:avLst/>
          </a:prstGeom>
        </p:spPr>
      </p:pic>
      <p:grpSp>
        <p:nvGrpSpPr>
          <p:cNvPr id="19" name="Grup 18">
            <a:extLst>
              <a:ext uri="{FF2B5EF4-FFF2-40B4-BE49-F238E27FC236}">
                <a16:creationId xmlns:a16="http://schemas.microsoft.com/office/drawing/2014/main" id="{77C14142-A2E8-1F15-C41D-F8988528CE79}"/>
              </a:ext>
            </a:extLst>
          </p:cNvPr>
          <p:cNvGrpSpPr/>
          <p:nvPr/>
        </p:nvGrpSpPr>
        <p:grpSpPr>
          <a:xfrm>
            <a:off x="758704" y="6404301"/>
            <a:ext cx="12957295" cy="6039881"/>
            <a:chOff x="9753600" y="2788273"/>
            <a:chExt cx="7362681" cy="4565792"/>
          </a:xfrm>
        </p:grpSpPr>
        <p:sp>
          <p:nvSpPr>
            <p:cNvPr id="24" name="TextBox 6">
              <a:extLst>
                <a:ext uri="{FF2B5EF4-FFF2-40B4-BE49-F238E27FC236}">
                  <a16:creationId xmlns:a16="http://schemas.microsoft.com/office/drawing/2014/main" id="{8D9E5274-6EFE-2272-0091-D8EDEA5B2646}"/>
                </a:ext>
              </a:extLst>
            </p:cNvPr>
            <p:cNvSpPr txBox="1"/>
            <p:nvPr/>
          </p:nvSpPr>
          <p:spPr>
            <a:xfrm>
              <a:off x="9753600" y="2788273"/>
              <a:ext cx="7362681" cy="4565792"/>
            </a:xfrm>
            <a:prstGeom prst="rect">
              <a:avLst/>
            </a:prstGeom>
          </p:spPr>
          <p:txBody>
            <a:bodyPr lIns="50800" tIns="50800" rIns="50800" bIns="50800" rtlCol="0" anchor="ctr"/>
            <a:lstStyle/>
            <a:p>
              <a:pPr algn="ctr">
                <a:lnSpc>
                  <a:spcPts val="2659"/>
                </a:lnSpc>
              </a:pPr>
              <a:endParaRPr/>
            </a:p>
          </p:txBody>
        </p:sp>
        <p:sp>
          <p:nvSpPr>
            <p:cNvPr id="22" name="TextBox 17">
              <a:extLst>
                <a:ext uri="{FF2B5EF4-FFF2-40B4-BE49-F238E27FC236}">
                  <a16:creationId xmlns:a16="http://schemas.microsoft.com/office/drawing/2014/main" id="{70F6A517-7BF2-BEB7-9BCA-7BB464429F7A}"/>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sp>
        <p:nvSpPr>
          <p:cNvPr id="3" name="Metin Yer Tutucusu 3">
            <a:extLst>
              <a:ext uri="{FF2B5EF4-FFF2-40B4-BE49-F238E27FC236}">
                <a16:creationId xmlns:a16="http://schemas.microsoft.com/office/drawing/2014/main" id="{283AF9F0-49C9-8A42-D268-47D893F8E12C}"/>
              </a:ext>
            </a:extLst>
          </p:cNvPr>
          <p:cNvSpPr>
            <a:spLocks noGrp="1"/>
          </p:cNvSpPr>
          <p:nvPr>
            <p:ph type="body" sz="quarter" idx="10"/>
          </p:nvPr>
        </p:nvSpPr>
        <p:spPr>
          <a:xfrm>
            <a:off x="16383000" y="55721"/>
            <a:ext cx="914400" cy="776288"/>
          </a:xfrm>
        </p:spPr>
        <p:txBody>
          <a:bodyPr/>
          <a:lstStyle/>
          <a:p>
            <a:r>
              <a:rPr lang="tr-TR" dirty="0"/>
              <a:t>34</a:t>
            </a:r>
          </a:p>
        </p:txBody>
      </p:sp>
    </p:spTree>
    <p:extLst>
      <p:ext uri="{BB962C8B-B14F-4D97-AF65-F5344CB8AC3E}">
        <p14:creationId xmlns:p14="http://schemas.microsoft.com/office/powerpoint/2010/main" val="1175514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BF269A-5CB7-D60F-6A38-7A8979556AE0}"/>
              </a:ext>
            </a:extLst>
          </p:cNvPr>
          <p:cNvSpPr>
            <a:spLocks noGrp="1"/>
          </p:cNvSpPr>
          <p:nvPr>
            <p:ph type="ctrTitle"/>
          </p:nvPr>
        </p:nvSpPr>
        <p:spPr/>
        <p:txBody>
          <a:bodyPr/>
          <a:lstStyle/>
          <a:p>
            <a:r>
              <a:rPr lang="tr-TR" b="1" dirty="0"/>
              <a:t>KIZAMIKÇIK</a:t>
            </a:r>
          </a:p>
        </p:txBody>
      </p:sp>
      <p:grpSp>
        <p:nvGrpSpPr>
          <p:cNvPr id="4" name="Group 3">
            <a:extLst>
              <a:ext uri="{FF2B5EF4-FFF2-40B4-BE49-F238E27FC236}">
                <a16:creationId xmlns:a16="http://schemas.microsoft.com/office/drawing/2014/main" id="{3726B5B6-7A11-2BB9-A749-D002900F9F3C}"/>
              </a:ext>
            </a:extLst>
          </p:cNvPr>
          <p:cNvGrpSpPr/>
          <p:nvPr/>
        </p:nvGrpSpPr>
        <p:grpSpPr>
          <a:xfrm>
            <a:off x="427638" y="2034533"/>
            <a:ext cx="4186030" cy="1257299"/>
            <a:chOff x="0" y="0"/>
            <a:chExt cx="8868713" cy="3287792"/>
          </a:xfrm>
        </p:grpSpPr>
        <p:grpSp>
          <p:nvGrpSpPr>
            <p:cNvPr id="5" name="Group 4">
              <a:extLst>
                <a:ext uri="{FF2B5EF4-FFF2-40B4-BE49-F238E27FC236}">
                  <a16:creationId xmlns:a16="http://schemas.microsoft.com/office/drawing/2014/main" id="{41E0CED7-A317-EDA8-E2D5-2809015E28AB}"/>
                </a:ext>
              </a:extLst>
            </p:cNvPr>
            <p:cNvGrpSpPr/>
            <p:nvPr/>
          </p:nvGrpSpPr>
          <p:grpSpPr>
            <a:xfrm>
              <a:off x="0" y="0"/>
              <a:ext cx="8868713" cy="3287792"/>
              <a:chOff x="0" y="0"/>
              <a:chExt cx="1751844" cy="649440"/>
            </a:xfrm>
          </p:grpSpPr>
          <p:sp>
            <p:nvSpPr>
              <p:cNvPr id="7" name="Freeform 5">
                <a:extLst>
                  <a:ext uri="{FF2B5EF4-FFF2-40B4-BE49-F238E27FC236}">
                    <a16:creationId xmlns:a16="http://schemas.microsoft.com/office/drawing/2014/main" id="{6A691A80-3FA7-AA33-657C-CEAA61BAA7D0}"/>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8" name="TextBox 6">
                <a:extLst>
                  <a:ext uri="{FF2B5EF4-FFF2-40B4-BE49-F238E27FC236}">
                    <a16:creationId xmlns:a16="http://schemas.microsoft.com/office/drawing/2014/main" id="{38257B63-DC3D-34F4-56C8-4FBA0AE01F4D}"/>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164E01EB-3947-B60D-1335-2B4E3FA16C20}"/>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KLİNİK</a:t>
              </a:r>
              <a:endParaRPr lang="en-US" sz="2995" b="1" dirty="0">
                <a:solidFill>
                  <a:srgbClr val="000000"/>
                </a:solidFill>
                <a:latin typeface="+mj-lt"/>
                <a:ea typeface="Alatsi"/>
                <a:cs typeface="Alatsi"/>
                <a:sym typeface="Alatsi"/>
              </a:endParaRPr>
            </a:p>
          </p:txBody>
        </p:sp>
      </p:grpSp>
      <p:grpSp>
        <p:nvGrpSpPr>
          <p:cNvPr id="9" name="Grup 8">
            <a:extLst>
              <a:ext uri="{FF2B5EF4-FFF2-40B4-BE49-F238E27FC236}">
                <a16:creationId xmlns:a16="http://schemas.microsoft.com/office/drawing/2014/main" id="{1BE545CF-DEE0-B45E-B011-C9B7107BD5DA}"/>
              </a:ext>
            </a:extLst>
          </p:cNvPr>
          <p:cNvGrpSpPr/>
          <p:nvPr/>
        </p:nvGrpSpPr>
        <p:grpSpPr>
          <a:xfrm>
            <a:off x="427638" y="3962099"/>
            <a:ext cx="13335003" cy="6663668"/>
            <a:chOff x="9537049" y="2672533"/>
            <a:chExt cx="7579232" cy="4681532"/>
          </a:xfrm>
        </p:grpSpPr>
        <p:grpSp>
          <p:nvGrpSpPr>
            <p:cNvPr id="10" name="Group 4">
              <a:extLst>
                <a:ext uri="{FF2B5EF4-FFF2-40B4-BE49-F238E27FC236}">
                  <a16:creationId xmlns:a16="http://schemas.microsoft.com/office/drawing/2014/main" id="{4319EE21-D8F0-5212-83F1-3A95EA216155}"/>
                </a:ext>
              </a:extLst>
            </p:cNvPr>
            <p:cNvGrpSpPr/>
            <p:nvPr/>
          </p:nvGrpSpPr>
          <p:grpSpPr>
            <a:xfrm>
              <a:off x="9537049" y="2672533"/>
              <a:ext cx="7579232" cy="4681532"/>
              <a:chOff x="-57034" y="-68583"/>
              <a:chExt cx="1996176" cy="1232996"/>
            </a:xfrm>
          </p:grpSpPr>
          <p:sp>
            <p:nvSpPr>
              <p:cNvPr id="13" name="Freeform 5">
                <a:extLst>
                  <a:ext uri="{FF2B5EF4-FFF2-40B4-BE49-F238E27FC236}">
                    <a16:creationId xmlns:a16="http://schemas.microsoft.com/office/drawing/2014/main" id="{58EFBF71-5A52-4DBB-28C2-7CBA502E098D}"/>
                  </a:ext>
                </a:extLst>
              </p:cNvPr>
              <p:cNvSpPr/>
              <p:nvPr/>
            </p:nvSpPr>
            <p:spPr>
              <a:xfrm>
                <a:off x="-57034" y="-68583"/>
                <a:ext cx="1396045" cy="90947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4" name="TextBox 6">
                <a:extLst>
                  <a:ext uri="{FF2B5EF4-FFF2-40B4-BE49-F238E27FC236}">
                    <a16:creationId xmlns:a16="http://schemas.microsoft.com/office/drawing/2014/main" id="{862892DA-2616-F7E1-1524-3FA6F065CC80}"/>
                  </a:ext>
                </a:extLst>
              </p:cNvPr>
              <p:cNvSpPr txBox="1"/>
              <p:nvPr/>
            </p:nvSpPr>
            <p:spPr>
              <a:xfrm>
                <a:off x="0" y="-38100"/>
                <a:ext cx="1939142" cy="1202513"/>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E6C6F204-1545-44CF-BAE9-5B6201C93633}"/>
                </a:ext>
              </a:extLst>
            </p:cNvPr>
            <p:cNvSpPr txBox="1"/>
            <p:nvPr/>
          </p:nvSpPr>
          <p:spPr>
            <a:xfrm>
              <a:off x="9666980" y="2672533"/>
              <a:ext cx="6687739" cy="3839023"/>
            </a:xfrm>
            <a:prstGeom prst="rect">
              <a:avLst/>
            </a:prstGeom>
          </p:spPr>
          <p:txBody>
            <a:bodyPr wrap="square" lIns="0" tIns="0" rIns="0" bIns="0" rtlCol="0" anchor="t">
              <a:spAutoFit/>
            </a:bodyPr>
            <a:lstStyle/>
            <a:p>
              <a:pPr algn="l">
                <a:lnSpc>
                  <a:spcPts val="4339"/>
                </a:lnSpc>
              </a:pPr>
              <a:r>
                <a:rPr lang="tr-TR" sz="2600" b="1" dirty="0">
                  <a:solidFill>
                    <a:srgbClr val="000000"/>
                  </a:solidFill>
                  <a:ea typeface="Alatsi"/>
                  <a:cs typeface="Alatsi"/>
                  <a:sym typeface="Alatsi"/>
                </a:rPr>
                <a:t>DÖKÜNTÜLER</a:t>
              </a: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Yüzde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başlayıp</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boyun</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gövde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kol</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ve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bacaklara</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yayılır</a:t>
              </a:r>
              <a:endParaRPr lang="en-US" sz="26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Makülopapüler</a:t>
              </a:r>
              <a:r>
                <a:rPr lang="en-US" sz="2600" dirty="0">
                  <a:solidFill>
                    <a:srgbClr val="000000"/>
                  </a:solidFill>
                  <a:ea typeface="Alatsi"/>
                  <a:cs typeface="Alatsi"/>
                  <a:sym typeface="Alatsi"/>
                </a:rPr>
                <a:t> </a:t>
              </a:r>
              <a:endParaRPr lang="tr-TR" sz="26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Birleşme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eğilimi</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göstermez</a:t>
              </a:r>
              <a:endParaRPr lang="en-US" sz="26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Hızlı</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yayılıp</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hızlı</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kaybolur</a:t>
              </a:r>
              <a:endParaRPr lang="en-US" sz="26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Belirtilerden</a:t>
              </a:r>
              <a:r>
                <a:rPr lang="en-US" sz="2600" dirty="0">
                  <a:solidFill>
                    <a:srgbClr val="000000"/>
                  </a:solidFill>
                  <a:ea typeface="Alatsi"/>
                  <a:cs typeface="Alatsi"/>
                  <a:sym typeface="Alatsi"/>
                </a:rPr>
                <a:t> 1-2 </a:t>
              </a:r>
              <a:r>
                <a:rPr lang="en-US" sz="2600" dirty="0" err="1">
                  <a:solidFill>
                    <a:srgbClr val="000000"/>
                  </a:solidFill>
                  <a:ea typeface="Alatsi"/>
                  <a:cs typeface="Alatsi"/>
                  <a:sym typeface="Alatsi"/>
                </a:rPr>
                <a:t>gün</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sonra</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başlar</a:t>
              </a:r>
              <a:r>
                <a:rPr lang="en-US" sz="2600" dirty="0">
                  <a:solidFill>
                    <a:srgbClr val="000000"/>
                  </a:solidFill>
                  <a:ea typeface="Alatsi"/>
                  <a:cs typeface="Alatsi"/>
                  <a:sym typeface="Alatsi"/>
                </a:rPr>
                <a:t>, 3 </a:t>
              </a:r>
              <a:r>
                <a:rPr lang="en-US" sz="2600" dirty="0" err="1">
                  <a:solidFill>
                    <a:srgbClr val="000000"/>
                  </a:solidFill>
                  <a:ea typeface="Alatsi"/>
                  <a:cs typeface="Alatsi"/>
                  <a:sym typeface="Alatsi"/>
                </a:rPr>
                <a:t>gün</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kadar</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sürer</a:t>
              </a:r>
              <a:endParaRPr lang="en-US" sz="2600"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Soyulma</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ve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hiperpigmentasyon</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görülmez</a:t>
              </a:r>
              <a:r>
                <a:rPr lang="en-US" sz="2600" dirty="0">
                  <a:solidFill>
                    <a:srgbClr val="000000"/>
                  </a:solidFill>
                  <a:ea typeface="Alatsi"/>
                  <a:cs typeface="Alatsi"/>
                  <a:sym typeface="Alatsi"/>
                </a:rPr>
                <a:t> </a:t>
              </a:r>
            </a:p>
            <a:p>
              <a:pPr marL="457200" indent="-457200" algn="l">
                <a:lnSpc>
                  <a:spcPts val="4339"/>
                </a:lnSpc>
                <a:buFont typeface="Arial" panose="020B0604020202020204" pitchFamily="34" charset="0"/>
                <a:buChar char="•"/>
              </a:pPr>
              <a:r>
                <a:rPr lang="en-US" sz="2600" dirty="0" err="1">
                  <a:solidFill>
                    <a:srgbClr val="000000"/>
                  </a:solidFill>
                  <a:ea typeface="Alatsi"/>
                  <a:cs typeface="Alatsi"/>
                  <a:sym typeface="Alatsi"/>
                </a:rPr>
                <a:t>Genelde</a:t>
              </a:r>
              <a:r>
                <a:rPr lang="en-US" sz="2600" dirty="0">
                  <a:solidFill>
                    <a:srgbClr val="000000"/>
                  </a:solidFill>
                  <a:ea typeface="Alatsi"/>
                  <a:cs typeface="Alatsi"/>
                  <a:sym typeface="Alatsi"/>
                </a:rPr>
                <a:t> </a:t>
              </a:r>
              <a:r>
                <a:rPr lang="en-US" sz="2600" dirty="0" err="1">
                  <a:solidFill>
                    <a:srgbClr val="000000"/>
                  </a:solidFill>
                  <a:ea typeface="Alatsi"/>
                  <a:cs typeface="Alatsi"/>
                  <a:sym typeface="Alatsi"/>
                </a:rPr>
                <a:t>kaşıntılıdır</a:t>
              </a:r>
              <a:r>
                <a:rPr lang="en-US" sz="2600" dirty="0">
                  <a:solidFill>
                    <a:srgbClr val="000000"/>
                  </a:solidFill>
                  <a:ea typeface="Alatsi"/>
                  <a:cs typeface="Alatsi"/>
                  <a:sym typeface="Alatsi"/>
                </a:rPr>
                <a:t> </a:t>
              </a:r>
            </a:p>
            <a:p>
              <a:pPr marL="457200" indent="-457200" algn="l">
                <a:lnSpc>
                  <a:spcPts val="4339"/>
                </a:lnSpc>
                <a:buFont typeface="Arial" panose="020B0604020202020204" pitchFamily="34" charset="0"/>
                <a:buChar char="•"/>
              </a:pPr>
              <a:endParaRPr lang="en-US" sz="2600" b="1" dirty="0">
                <a:solidFill>
                  <a:srgbClr val="000000"/>
                </a:solidFill>
                <a:ea typeface="Alatsi"/>
                <a:cs typeface="Alatsi"/>
                <a:sym typeface="Alatsi"/>
              </a:endParaRPr>
            </a:p>
            <a:p>
              <a:pPr marL="457200" indent="-457200" algn="l">
                <a:lnSpc>
                  <a:spcPts val="4339"/>
                </a:lnSpc>
                <a:buFont typeface="Arial" panose="020B0604020202020204" pitchFamily="34" charset="0"/>
                <a:buChar char="•"/>
              </a:pPr>
              <a:endParaRPr lang="en-US" sz="2600" dirty="0">
                <a:solidFill>
                  <a:srgbClr val="000000"/>
                </a:solidFill>
                <a:ea typeface="Alatsi"/>
                <a:cs typeface="Alatsi"/>
                <a:sym typeface="Alatsi"/>
              </a:endParaRPr>
            </a:p>
          </p:txBody>
        </p:sp>
        <p:sp>
          <p:nvSpPr>
            <p:cNvPr id="12" name="TextBox 17">
              <a:extLst>
                <a:ext uri="{FF2B5EF4-FFF2-40B4-BE49-F238E27FC236}">
                  <a16:creationId xmlns:a16="http://schemas.microsoft.com/office/drawing/2014/main" id="{3146E868-0AF4-B827-EBFF-78E10EF24FB0}"/>
                </a:ext>
              </a:extLst>
            </p:cNvPr>
            <p:cNvSpPr txBox="1"/>
            <p:nvPr/>
          </p:nvSpPr>
          <p:spPr>
            <a:xfrm>
              <a:off x="10134123" y="3460782"/>
              <a:ext cx="273696" cy="280516"/>
            </a:xfrm>
            <a:prstGeom prst="rect">
              <a:avLst/>
            </a:prstGeom>
          </p:spPr>
          <p:txBody>
            <a:bodyPr lIns="50800" tIns="50800" rIns="50800" bIns="50800" rtlCol="0" anchor="ctr"/>
            <a:lstStyle/>
            <a:p>
              <a:pPr algn="ctr">
                <a:lnSpc>
                  <a:spcPts val="2659"/>
                </a:lnSpc>
              </a:pPr>
              <a:endParaRPr/>
            </a:p>
          </p:txBody>
        </p:sp>
      </p:grpSp>
      <p:pic>
        <p:nvPicPr>
          <p:cNvPr id="16" name="Resim 15">
            <a:extLst>
              <a:ext uri="{FF2B5EF4-FFF2-40B4-BE49-F238E27FC236}">
                <a16:creationId xmlns:a16="http://schemas.microsoft.com/office/drawing/2014/main" id="{D527E54D-9539-6B96-B3EB-22F98B6E321D}"/>
              </a:ext>
            </a:extLst>
          </p:cNvPr>
          <p:cNvPicPr>
            <a:picLocks noChangeAspect="1"/>
          </p:cNvPicPr>
          <p:nvPr/>
        </p:nvPicPr>
        <p:blipFill>
          <a:blip r:embed="rId2"/>
          <a:stretch>
            <a:fillRect/>
          </a:stretch>
        </p:blipFill>
        <p:spPr>
          <a:xfrm>
            <a:off x="9934076" y="1872539"/>
            <a:ext cx="2827087" cy="3610834"/>
          </a:xfrm>
          <a:prstGeom prst="rect">
            <a:avLst/>
          </a:prstGeom>
          <a:ln>
            <a:noFill/>
          </a:ln>
          <a:effectLst>
            <a:outerShdw blurRad="292100" dist="139700" dir="2700000" algn="tl" rotWithShape="0">
              <a:srgbClr val="333333">
                <a:alpha val="65000"/>
              </a:srgbClr>
            </a:outerShdw>
          </a:effectLst>
        </p:spPr>
      </p:pic>
      <p:pic>
        <p:nvPicPr>
          <p:cNvPr id="20" name="Resim 19">
            <a:extLst>
              <a:ext uri="{FF2B5EF4-FFF2-40B4-BE49-F238E27FC236}">
                <a16:creationId xmlns:a16="http://schemas.microsoft.com/office/drawing/2014/main" id="{51D5E708-E02C-FD68-B1BB-92CF2B4D3277}"/>
              </a:ext>
            </a:extLst>
          </p:cNvPr>
          <p:cNvPicPr>
            <a:picLocks noChangeAspect="1"/>
          </p:cNvPicPr>
          <p:nvPr/>
        </p:nvPicPr>
        <p:blipFill>
          <a:blip r:embed="rId3"/>
          <a:stretch>
            <a:fillRect/>
          </a:stretch>
        </p:blipFill>
        <p:spPr>
          <a:xfrm>
            <a:off x="13250868" y="1872539"/>
            <a:ext cx="3646282" cy="5323355"/>
          </a:xfrm>
          <a:prstGeom prst="rect">
            <a:avLst/>
          </a:prstGeom>
          <a:ln>
            <a:noFill/>
          </a:ln>
          <a:effectLst>
            <a:outerShdw blurRad="292100" dist="139700" dir="2700000" algn="tl" rotWithShape="0">
              <a:srgbClr val="333333">
                <a:alpha val="65000"/>
              </a:srgbClr>
            </a:outerShdw>
          </a:effectLst>
        </p:spPr>
      </p:pic>
      <p:sp>
        <p:nvSpPr>
          <p:cNvPr id="21" name="Metin kutusu 20">
            <a:extLst>
              <a:ext uri="{FF2B5EF4-FFF2-40B4-BE49-F238E27FC236}">
                <a16:creationId xmlns:a16="http://schemas.microsoft.com/office/drawing/2014/main" id="{A3C23406-2149-3B5D-3F87-2BD34CBDDE07}"/>
              </a:ext>
            </a:extLst>
          </p:cNvPr>
          <p:cNvSpPr txBox="1"/>
          <p:nvPr/>
        </p:nvSpPr>
        <p:spPr>
          <a:xfrm>
            <a:off x="13250868" y="7195894"/>
            <a:ext cx="3646282" cy="923330"/>
          </a:xfrm>
          <a:prstGeom prst="rect">
            <a:avLst/>
          </a:prstGeom>
          <a:noFill/>
        </p:spPr>
        <p:txBody>
          <a:bodyPr wrap="square" rtlCol="0">
            <a:spAutoFit/>
          </a:bodyPr>
          <a:lstStyle/>
          <a:p>
            <a:r>
              <a:rPr lang="tr-TR" dirty="0"/>
              <a:t>Dağılım kızamığa (</a:t>
            </a:r>
            <a:r>
              <a:rPr lang="tr-TR" dirty="0" err="1"/>
              <a:t>rubeola</a:t>
            </a:r>
            <a:r>
              <a:rPr lang="tr-TR" dirty="0"/>
              <a:t>) benzer, ancak lezyonlar daha az yoğun kırmızıdır.</a:t>
            </a:r>
          </a:p>
        </p:txBody>
      </p:sp>
      <p:sp>
        <p:nvSpPr>
          <p:cNvPr id="3" name="Metin Yer Tutucusu 3">
            <a:extLst>
              <a:ext uri="{FF2B5EF4-FFF2-40B4-BE49-F238E27FC236}">
                <a16:creationId xmlns:a16="http://schemas.microsoft.com/office/drawing/2014/main" id="{3EF37BB8-243B-6515-30D6-7C28C9B44296}"/>
              </a:ext>
            </a:extLst>
          </p:cNvPr>
          <p:cNvSpPr>
            <a:spLocks noGrp="1"/>
          </p:cNvSpPr>
          <p:nvPr>
            <p:ph type="body" sz="quarter" idx="10"/>
          </p:nvPr>
        </p:nvSpPr>
        <p:spPr>
          <a:xfrm>
            <a:off x="16383000" y="55721"/>
            <a:ext cx="914400" cy="776288"/>
          </a:xfrm>
        </p:spPr>
        <p:txBody>
          <a:bodyPr/>
          <a:lstStyle/>
          <a:p>
            <a:r>
              <a:rPr lang="tr-TR" dirty="0"/>
              <a:t>35</a:t>
            </a:r>
          </a:p>
        </p:txBody>
      </p:sp>
    </p:spTree>
    <p:extLst>
      <p:ext uri="{BB962C8B-B14F-4D97-AF65-F5344CB8AC3E}">
        <p14:creationId xmlns:p14="http://schemas.microsoft.com/office/powerpoint/2010/main" val="1511789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4E2F94-3DFF-5CC9-3310-DA8A35EF7AA2}"/>
              </a:ext>
            </a:extLst>
          </p:cNvPr>
          <p:cNvSpPr>
            <a:spLocks noGrp="1"/>
          </p:cNvSpPr>
          <p:nvPr>
            <p:ph type="ctrTitle"/>
          </p:nvPr>
        </p:nvSpPr>
        <p:spPr/>
        <p:txBody>
          <a:bodyPr/>
          <a:lstStyle/>
          <a:p>
            <a:r>
              <a:rPr lang="tr-TR" b="1" dirty="0"/>
              <a:t>KIZAMIKÇIK</a:t>
            </a:r>
          </a:p>
        </p:txBody>
      </p:sp>
      <p:sp>
        <p:nvSpPr>
          <p:cNvPr id="5" name="Freeform 5">
            <a:extLst>
              <a:ext uri="{FF2B5EF4-FFF2-40B4-BE49-F238E27FC236}">
                <a16:creationId xmlns:a16="http://schemas.microsoft.com/office/drawing/2014/main" id="{82B803E7-8C29-BF81-A101-6299D948E2F4}"/>
              </a:ext>
            </a:extLst>
          </p:cNvPr>
          <p:cNvSpPr/>
          <p:nvPr/>
        </p:nvSpPr>
        <p:spPr>
          <a:xfrm>
            <a:off x="1066800" y="4457700"/>
            <a:ext cx="12801600" cy="21336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6" name="Freeform 5">
            <a:extLst>
              <a:ext uri="{FF2B5EF4-FFF2-40B4-BE49-F238E27FC236}">
                <a16:creationId xmlns:a16="http://schemas.microsoft.com/office/drawing/2014/main" id="{895A6268-6EAF-CB71-8C45-37C102D03ED6}"/>
              </a:ext>
            </a:extLst>
          </p:cNvPr>
          <p:cNvSpPr/>
          <p:nvPr/>
        </p:nvSpPr>
        <p:spPr>
          <a:xfrm>
            <a:off x="1066800" y="2095500"/>
            <a:ext cx="12801600" cy="21336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9FC3D0"/>
          </a:solidFill>
        </p:spPr>
      </p:sp>
      <p:sp>
        <p:nvSpPr>
          <p:cNvPr id="3" name="İçerik Yer Tutucusu 2">
            <a:extLst>
              <a:ext uri="{FF2B5EF4-FFF2-40B4-BE49-F238E27FC236}">
                <a16:creationId xmlns:a16="http://schemas.microsoft.com/office/drawing/2014/main" id="{AB4015C8-1843-A4F3-F317-F71A73E03AD6}"/>
              </a:ext>
            </a:extLst>
          </p:cNvPr>
          <p:cNvSpPr>
            <a:spLocks noGrp="1"/>
          </p:cNvSpPr>
          <p:nvPr>
            <p:ph idx="1"/>
          </p:nvPr>
        </p:nvSpPr>
        <p:spPr>
          <a:xfrm>
            <a:off x="1295400" y="2276473"/>
            <a:ext cx="12573000" cy="4314827"/>
          </a:xfrm>
        </p:spPr>
        <p:txBody>
          <a:bodyPr/>
          <a:lstStyle/>
          <a:p>
            <a:pPr marL="0" indent="0">
              <a:buNone/>
            </a:pPr>
            <a:r>
              <a:rPr lang="tr-TR" b="1" u="sng" dirty="0"/>
              <a:t>TEDAVİ</a:t>
            </a:r>
          </a:p>
          <a:p>
            <a:r>
              <a:rPr lang="tr-TR" sz="3200" dirty="0"/>
              <a:t>Destek tedavisi yapılır.</a:t>
            </a:r>
          </a:p>
          <a:p>
            <a:r>
              <a:rPr lang="tr-TR" sz="3200" dirty="0"/>
              <a:t>Antipiretik kullanılabilir.</a:t>
            </a:r>
          </a:p>
          <a:p>
            <a:endParaRPr lang="tr-TR" dirty="0"/>
          </a:p>
          <a:p>
            <a:pPr marL="0" indent="0">
              <a:buNone/>
            </a:pPr>
            <a:r>
              <a:rPr lang="tr-TR" b="1" u="sng" dirty="0"/>
              <a:t>KORUNMA</a:t>
            </a:r>
            <a:endParaRPr lang="tr-TR" sz="3200" b="1" u="sng" dirty="0"/>
          </a:p>
          <a:p>
            <a:r>
              <a:rPr lang="tr-TR" sz="3200" cap="none" dirty="0"/>
              <a:t>Aşı 12. ve 48. ayda yapılır.</a:t>
            </a:r>
          </a:p>
          <a:p>
            <a:r>
              <a:rPr lang="tr-TR" sz="3200" cap="none" dirty="0" err="1"/>
              <a:t>Ig</a:t>
            </a:r>
            <a:r>
              <a:rPr lang="tr-TR" sz="3200" cap="none" dirty="0"/>
              <a:t> uygulanması fetal enfeksiyonu önlemez.(</a:t>
            </a:r>
            <a:r>
              <a:rPr lang="tr-TR" dirty="0" err="1"/>
              <a:t>V</a:t>
            </a:r>
            <a:r>
              <a:rPr lang="tr-TR" sz="3200" cap="none" dirty="0" err="1"/>
              <a:t>iremi</a:t>
            </a:r>
            <a:r>
              <a:rPr lang="tr-TR" sz="3200" cap="none" dirty="0"/>
              <a:t> 7-10 gün önce başlar)</a:t>
            </a:r>
          </a:p>
          <a:p>
            <a:endParaRPr lang="tr-TR" dirty="0"/>
          </a:p>
        </p:txBody>
      </p:sp>
      <p:sp>
        <p:nvSpPr>
          <p:cNvPr id="4" name="Metin Yer Tutucusu 3">
            <a:extLst>
              <a:ext uri="{FF2B5EF4-FFF2-40B4-BE49-F238E27FC236}">
                <a16:creationId xmlns:a16="http://schemas.microsoft.com/office/drawing/2014/main" id="{E802CEB4-C0BC-04E9-4E1D-D3246978F910}"/>
              </a:ext>
            </a:extLst>
          </p:cNvPr>
          <p:cNvSpPr>
            <a:spLocks noGrp="1"/>
          </p:cNvSpPr>
          <p:nvPr>
            <p:ph type="body" sz="quarter" idx="10"/>
          </p:nvPr>
        </p:nvSpPr>
        <p:spPr>
          <a:xfrm>
            <a:off x="16383000" y="55721"/>
            <a:ext cx="914400" cy="776288"/>
          </a:xfrm>
        </p:spPr>
        <p:txBody>
          <a:bodyPr/>
          <a:lstStyle/>
          <a:p>
            <a:r>
              <a:rPr lang="tr-TR" dirty="0"/>
              <a:t>36</a:t>
            </a:r>
          </a:p>
        </p:txBody>
      </p:sp>
    </p:spTree>
    <p:extLst>
      <p:ext uri="{BB962C8B-B14F-4D97-AF65-F5344CB8AC3E}">
        <p14:creationId xmlns:p14="http://schemas.microsoft.com/office/powerpoint/2010/main" val="2418640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4FC581-9B8A-92C4-C9AF-C176956166B7}"/>
              </a:ext>
            </a:extLst>
          </p:cNvPr>
          <p:cNvSpPr/>
          <p:nvPr/>
        </p:nvSpPr>
        <p:spPr>
          <a:xfrm>
            <a:off x="2033588" y="1852613"/>
            <a:ext cx="6515100" cy="5943600"/>
          </a:xfrm>
          <a:prstGeom prst="ellipse">
            <a:avLst/>
          </a:prstGeom>
          <a:solidFill>
            <a:srgbClr val="9FC3D0"/>
          </a:solidFill>
          <a:ln>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a:extLst>
              <a:ext uri="{FF2B5EF4-FFF2-40B4-BE49-F238E27FC236}">
                <a16:creationId xmlns:a16="http://schemas.microsoft.com/office/drawing/2014/main" id="{9F51B82E-66B4-1EED-D83D-0AFDE3B034DA}"/>
              </a:ext>
            </a:extLst>
          </p:cNvPr>
          <p:cNvSpPr>
            <a:spLocks noGrp="1"/>
          </p:cNvSpPr>
          <p:nvPr>
            <p:ph type="ctrTitle"/>
          </p:nvPr>
        </p:nvSpPr>
        <p:spPr/>
        <p:txBody>
          <a:bodyPr/>
          <a:lstStyle/>
          <a:p>
            <a:r>
              <a:rPr lang="tr-TR" b="1" dirty="0"/>
              <a:t>KIZAMIKÇIK</a:t>
            </a:r>
          </a:p>
        </p:txBody>
      </p:sp>
      <p:sp>
        <p:nvSpPr>
          <p:cNvPr id="3" name="İçerik Yer Tutucusu 2">
            <a:extLst>
              <a:ext uri="{FF2B5EF4-FFF2-40B4-BE49-F238E27FC236}">
                <a16:creationId xmlns:a16="http://schemas.microsoft.com/office/drawing/2014/main" id="{F746A11F-DB23-A0AC-CFFB-A96E49674A8C}"/>
              </a:ext>
            </a:extLst>
          </p:cNvPr>
          <p:cNvSpPr>
            <a:spLocks noGrp="1"/>
          </p:cNvSpPr>
          <p:nvPr>
            <p:ph idx="1"/>
          </p:nvPr>
        </p:nvSpPr>
        <p:spPr>
          <a:xfrm>
            <a:off x="3459956" y="2781298"/>
            <a:ext cx="4769644" cy="4086227"/>
          </a:xfrm>
        </p:spPr>
        <p:txBody>
          <a:bodyPr>
            <a:normAutofit/>
          </a:bodyPr>
          <a:lstStyle/>
          <a:p>
            <a:pPr marL="0" indent="0">
              <a:buNone/>
            </a:pPr>
            <a:r>
              <a:rPr lang="tr-TR" b="1" u="sng" dirty="0"/>
              <a:t>KOMPLİKASYONLAR</a:t>
            </a:r>
          </a:p>
          <a:p>
            <a:r>
              <a:rPr lang="tr-TR" dirty="0"/>
              <a:t>Artrit </a:t>
            </a:r>
            <a:br>
              <a:rPr lang="tr-TR" dirty="0"/>
            </a:br>
            <a:r>
              <a:rPr lang="tr-TR" dirty="0"/>
              <a:t>(parmak, bilek, diz eklemi) </a:t>
            </a:r>
          </a:p>
          <a:p>
            <a:r>
              <a:rPr lang="tr-TR" dirty="0"/>
              <a:t>Trombositopeni,  </a:t>
            </a:r>
          </a:p>
          <a:p>
            <a:r>
              <a:rPr lang="tr-TR" dirty="0" err="1"/>
              <a:t>Purpura</a:t>
            </a:r>
            <a:r>
              <a:rPr lang="tr-TR" dirty="0"/>
              <a:t>,   </a:t>
            </a:r>
          </a:p>
          <a:p>
            <a:r>
              <a:rPr lang="tr-TR" dirty="0"/>
              <a:t>Ensefalit  </a:t>
            </a:r>
          </a:p>
          <a:p>
            <a:r>
              <a:rPr lang="tr-TR" dirty="0"/>
              <a:t>Konjenital </a:t>
            </a:r>
            <a:r>
              <a:rPr lang="tr-TR" dirty="0" err="1"/>
              <a:t>rubella</a:t>
            </a:r>
            <a:r>
              <a:rPr lang="tr-TR" dirty="0"/>
              <a:t> </a:t>
            </a:r>
          </a:p>
          <a:p>
            <a:endParaRPr lang="tr-TR" dirty="0"/>
          </a:p>
        </p:txBody>
      </p:sp>
      <p:sp>
        <p:nvSpPr>
          <p:cNvPr id="5" name="Oval 4">
            <a:extLst>
              <a:ext uri="{FF2B5EF4-FFF2-40B4-BE49-F238E27FC236}">
                <a16:creationId xmlns:a16="http://schemas.microsoft.com/office/drawing/2014/main" id="{5DD2A3C4-96CD-1831-3BC0-787CEBC62422}"/>
              </a:ext>
            </a:extLst>
          </p:cNvPr>
          <p:cNvSpPr/>
          <p:nvPr/>
        </p:nvSpPr>
        <p:spPr>
          <a:xfrm>
            <a:off x="9739312" y="1852613"/>
            <a:ext cx="6515100" cy="5943600"/>
          </a:xfrm>
          <a:prstGeom prst="ellipse">
            <a:avLst/>
          </a:prstGeom>
          <a:solidFill>
            <a:srgbClr val="E9C7C6"/>
          </a:solidFill>
          <a:ln>
            <a:solidFill>
              <a:srgbClr val="E9C7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İçerik Yer Tutucusu 2">
            <a:extLst>
              <a:ext uri="{FF2B5EF4-FFF2-40B4-BE49-F238E27FC236}">
                <a16:creationId xmlns:a16="http://schemas.microsoft.com/office/drawing/2014/main" id="{F070EC61-A7E5-4688-158B-EED561C76A8B}"/>
              </a:ext>
            </a:extLst>
          </p:cNvPr>
          <p:cNvSpPr txBox="1">
            <a:spLocks/>
          </p:cNvSpPr>
          <p:nvPr/>
        </p:nvSpPr>
        <p:spPr>
          <a:xfrm>
            <a:off x="11472862" y="3771900"/>
            <a:ext cx="3048000" cy="16764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b="1" u="sng" dirty="0"/>
              <a:t>SEVK KRİTERLERİ</a:t>
            </a:r>
          </a:p>
          <a:p>
            <a:r>
              <a:rPr lang="tr-TR" dirty="0"/>
              <a:t> Ensefalit</a:t>
            </a:r>
          </a:p>
          <a:p>
            <a:r>
              <a:rPr lang="tr-TR" dirty="0"/>
              <a:t> Trombositopeni</a:t>
            </a:r>
          </a:p>
          <a:p>
            <a:endParaRPr lang="tr-TR" dirty="0"/>
          </a:p>
        </p:txBody>
      </p:sp>
      <p:sp>
        <p:nvSpPr>
          <p:cNvPr id="7" name="Metin Yer Tutucusu 3">
            <a:extLst>
              <a:ext uri="{FF2B5EF4-FFF2-40B4-BE49-F238E27FC236}">
                <a16:creationId xmlns:a16="http://schemas.microsoft.com/office/drawing/2014/main" id="{DBBFBE4E-9C4A-7472-718D-806D26CD8DF5}"/>
              </a:ext>
            </a:extLst>
          </p:cNvPr>
          <p:cNvSpPr>
            <a:spLocks noGrp="1"/>
          </p:cNvSpPr>
          <p:nvPr>
            <p:ph type="body" sz="quarter" idx="10"/>
          </p:nvPr>
        </p:nvSpPr>
        <p:spPr>
          <a:xfrm>
            <a:off x="16383000" y="55721"/>
            <a:ext cx="914400" cy="776288"/>
          </a:xfrm>
        </p:spPr>
        <p:txBody>
          <a:bodyPr/>
          <a:lstStyle/>
          <a:p>
            <a:r>
              <a:rPr lang="tr-TR" dirty="0"/>
              <a:t>37</a:t>
            </a:r>
          </a:p>
        </p:txBody>
      </p:sp>
    </p:spTree>
    <p:extLst>
      <p:ext uri="{BB962C8B-B14F-4D97-AF65-F5344CB8AC3E}">
        <p14:creationId xmlns:p14="http://schemas.microsoft.com/office/powerpoint/2010/main" val="3774039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BB1B073-A358-EE16-DE9A-F35B03035194}"/>
              </a:ext>
            </a:extLst>
          </p:cNvPr>
          <p:cNvSpPr/>
          <p:nvPr/>
        </p:nvSpPr>
        <p:spPr>
          <a:xfrm>
            <a:off x="1181100" y="2095500"/>
            <a:ext cx="7086599" cy="53340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258A0CCD-C093-84E1-E858-E167576C4CBC}"/>
              </a:ext>
            </a:extLst>
          </p:cNvPr>
          <p:cNvSpPr>
            <a:spLocks noGrp="1"/>
          </p:cNvSpPr>
          <p:nvPr>
            <p:ph type="ctrTitle"/>
          </p:nvPr>
        </p:nvSpPr>
        <p:spPr/>
        <p:txBody>
          <a:bodyPr/>
          <a:lstStyle/>
          <a:p>
            <a:r>
              <a:rPr lang="tr-TR" b="1" dirty="0"/>
              <a:t>BEŞİNCİ HASTALIK</a:t>
            </a:r>
          </a:p>
        </p:txBody>
      </p:sp>
      <p:sp>
        <p:nvSpPr>
          <p:cNvPr id="3" name="İçerik Yer Tutucusu 2">
            <a:extLst>
              <a:ext uri="{FF2B5EF4-FFF2-40B4-BE49-F238E27FC236}">
                <a16:creationId xmlns:a16="http://schemas.microsoft.com/office/drawing/2014/main" id="{C249584B-E38F-E80E-34EC-4A200564E224}"/>
              </a:ext>
            </a:extLst>
          </p:cNvPr>
          <p:cNvSpPr>
            <a:spLocks noGrp="1"/>
          </p:cNvSpPr>
          <p:nvPr>
            <p:ph idx="1"/>
          </p:nvPr>
        </p:nvSpPr>
        <p:spPr>
          <a:xfrm>
            <a:off x="1295400" y="2276473"/>
            <a:ext cx="6858000" cy="5153027"/>
          </a:xfrm>
        </p:spPr>
        <p:txBody>
          <a:bodyPr/>
          <a:lstStyle/>
          <a:p>
            <a:r>
              <a:rPr lang="tr-TR" b="1" u="sng" dirty="0"/>
              <a:t>Etken</a:t>
            </a:r>
            <a:r>
              <a:rPr lang="tr-TR" b="1" dirty="0"/>
              <a:t> :</a:t>
            </a:r>
            <a:r>
              <a:rPr lang="tr-TR" dirty="0"/>
              <a:t> </a:t>
            </a:r>
            <a:r>
              <a:rPr lang="tr-TR" dirty="0" err="1"/>
              <a:t>Parvovirüs</a:t>
            </a:r>
            <a:r>
              <a:rPr lang="tr-TR" dirty="0"/>
              <a:t> B19</a:t>
            </a:r>
          </a:p>
          <a:p>
            <a:r>
              <a:rPr lang="tr-TR" dirty="0"/>
              <a:t>En sık </a:t>
            </a:r>
            <a:r>
              <a:rPr lang="tr-TR" b="1" u="sng" dirty="0"/>
              <a:t>5-15</a:t>
            </a:r>
            <a:r>
              <a:rPr lang="tr-TR" dirty="0"/>
              <a:t> yaş arası çocuklarda </a:t>
            </a:r>
          </a:p>
          <a:p>
            <a:r>
              <a:rPr lang="tr-TR" dirty="0"/>
              <a:t>Sıklıkla </a:t>
            </a:r>
            <a:r>
              <a:rPr lang="tr-TR" b="1" u="sng" dirty="0"/>
              <a:t>kış</a:t>
            </a:r>
            <a:r>
              <a:rPr lang="tr-TR" dirty="0"/>
              <a:t> - </a:t>
            </a:r>
            <a:r>
              <a:rPr lang="tr-TR" b="1" u="sng" dirty="0"/>
              <a:t>ilkbahar</a:t>
            </a:r>
            <a:r>
              <a:rPr lang="tr-TR" dirty="0"/>
              <a:t> aylarında </a:t>
            </a:r>
          </a:p>
          <a:p>
            <a:r>
              <a:rPr lang="tr-TR" dirty="0"/>
              <a:t>İnkübasyon süresi </a:t>
            </a:r>
            <a:r>
              <a:rPr lang="tr-TR" b="1" u="sng" dirty="0"/>
              <a:t>4-14</a:t>
            </a:r>
            <a:r>
              <a:rPr lang="tr-TR" dirty="0"/>
              <a:t> gündür.</a:t>
            </a:r>
          </a:p>
          <a:p>
            <a:r>
              <a:rPr lang="tr-TR" dirty="0"/>
              <a:t>Belirgin bir </a:t>
            </a:r>
            <a:r>
              <a:rPr lang="tr-TR" b="1" dirty="0" err="1"/>
              <a:t>prodrom</a:t>
            </a:r>
            <a:r>
              <a:rPr lang="tr-TR" dirty="0"/>
              <a:t> bulgusu </a:t>
            </a:r>
            <a:r>
              <a:rPr lang="tr-TR" b="1" dirty="0"/>
              <a:t>yok</a:t>
            </a:r>
          </a:p>
          <a:p>
            <a:r>
              <a:rPr lang="tr-TR" b="1" u="sng" dirty="0"/>
              <a:t>Bulaş</a:t>
            </a:r>
            <a:r>
              <a:rPr lang="tr-TR" dirty="0"/>
              <a:t> : Solunum yoluyla </a:t>
            </a:r>
          </a:p>
          <a:p>
            <a:r>
              <a:rPr lang="tr-TR" b="1" u="sng" dirty="0"/>
              <a:t>Bulaştırıcılık</a:t>
            </a:r>
            <a:r>
              <a:rPr lang="tr-TR" b="1" dirty="0"/>
              <a:t> :</a:t>
            </a:r>
            <a:r>
              <a:rPr lang="tr-TR" dirty="0"/>
              <a:t> </a:t>
            </a:r>
          </a:p>
          <a:p>
            <a:pPr lvl="1"/>
            <a:r>
              <a:rPr lang="tr-TR" dirty="0"/>
              <a:t>Döküntüden önce başlar, </a:t>
            </a:r>
          </a:p>
          <a:p>
            <a:pPr lvl="1"/>
            <a:r>
              <a:rPr lang="tr-TR" dirty="0"/>
              <a:t>1-2 gün sonrasına kadar devam eder.</a:t>
            </a:r>
          </a:p>
        </p:txBody>
      </p:sp>
      <p:pic>
        <p:nvPicPr>
          <p:cNvPr id="9" name="Resim 8">
            <a:extLst>
              <a:ext uri="{FF2B5EF4-FFF2-40B4-BE49-F238E27FC236}">
                <a16:creationId xmlns:a16="http://schemas.microsoft.com/office/drawing/2014/main" id="{3C279689-F48C-F876-4649-2842A4DC7E41}"/>
              </a:ext>
            </a:extLst>
          </p:cNvPr>
          <p:cNvPicPr>
            <a:picLocks noChangeAspect="1"/>
          </p:cNvPicPr>
          <p:nvPr/>
        </p:nvPicPr>
        <p:blipFill>
          <a:blip r:embed="rId2"/>
          <a:stretch>
            <a:fillRect/>
          </a:stretch>
        </p:blipFill>
        <p:spPr>
          <a:xfrm>
            <a:off x="12690922" y="7429499"/>
            <a:ext cx="3390900" cy="2136585"/>
          </a:xfrm>
          <a:prstGeom prst="rect">
            <a:avLst/>
          </a:prstGeom>
          <a:ln>
            <a:noFill/>
          </a:ln>
          <a:effectLst>
            <a:softEdge rad="112500"/>
          </a:effectLst>
        </p:spPr>
      </p:pic>
      <p:grpSp>
        <p:nvGrpSpPr>
          <p:cNvPr id="8" name="Grup 7">
            <a:extLst>
              <a:ext uri="{FF2B5EF4-FFF2-40B4-BE49-F238E27FC236}">
                <a16:creationId xmlns:a16="http://schemas.microsoft.com/office/drawing/2014/main" id="{FFF872E8-CD45-D6EB-CD1E-DAAB651E80CA}"/>
              </a:ext>
            </a:extLst>
          </p:cNvPr>
          <p:cNvGrpSpPr/>
          <p:nvPr/>
        </p:nvGrpSpPr>
        <p:grpSpPr>
          <a:xfrm>
            <a:off x="9029701" y="2095499"/>
            <a:ext cx="8415337" cy="5334000"/>
            <a:chOff x="9029701" y="2095499"/>
            <a:chExt cx="8415337" cy="4419601"/>
          </a:xfrm>
        </p:grpSpPr>
        <p:sp>
          <p:nvSpPr>
            <p:cNvPr id="7" name="Freeform 5">
              <a:extLst>
                <a:ext uri="{FF2B5EF4-FFF2-40B4-BE49-F238E27FC236}">
                  <a16:creationId xmlns:a16="http://schemas.microsoft.com/office/drawing/2014/main" id="{200F9C9A-473A-B9AE-2AE6-240F8E733A4C}"/>
                </a:ext>
              </a:extLst>
            </p:cNvPr>
            <p:cNvSpPr/>
            <p:nvPr/>
          </p:nvSpPr>
          <p:spPr>
            <a:xfrm>
              <a:off x="9029701" y="2095499"/>
              <a:ext cx="8301038" cy="4419601"/>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9FC3D0"/>
            </a:solidFill>
          </p:spPr>
        </p:sp>
        <p:sp>
          <p:nvSpPr>
            <p:cNvPr id="6" name="Rectangle 2">
              <a:extLst>
                <a:ext uri="{FF2B5EF4-FFF2-40B4-BE49-F238E27FC236}">
                  <a16:creationId xmlns:a16="http://schemas.microsoft.com/office/drawing/2014/main" id="{039A530C-A95F-B2CF-601E-9C6DB45E6A2C}"/>
                </a:ext>
              </a:extLst>
            </p:cNvPr>
            <p:cNvSpPr>
              <a:spLocks noChangeArrowheads="1"/>
            </p:cNvSpPr>
            <p:nvPr/>
          </p:nvSpPr>
          <p:spPr bwMode="auto">
            <a:xfrm rot="10800000" flipV="1">
              <a:off x="9144000" y="2095500"/>
              <a:ext cx="830103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sz="3000" b="0" i="0" u="none" strike="noStrike" cap="none" normalizeH="0" baseline="0" dirty="0" err="1">
                  <a:ln>
                    <a:noFill/>
                  </a:ln>
                  <a:solidFill>
                    <a:schemeClr val="tx1"/>
                  </a:solidFill>
                  <a:effectLst/>
                </a:rPr>
                <a:t>Parvovirus</a:t>
              </a:r>
              <a:r>
                <a:rPr kumimoji="0" lang="tr-TR" altLang="tr-TR" sz="3000" b="0" i="0" u="none" strike="noStrike" cap="none" normalizeH="0" baseline="0" dirty="0">
                  <a:ln>
                    <a:noFill/>
                  </a:ln>
                  <a:solidFill>
                    <a:schemeClr val="tx1"/>
                  </a:solidFill>
                  <a:effectLst/>
                </a:rPr>
                <a:t> B19, </a:t>
              </a:r>
              <a:r>
                <a:rPr kumimoji="0" lang="tr-TR" altLang="tr-TR" sz="3000" b="0" i="0" u="none" strike="noStrike" cap="none" normalizeH="0" baseline="0" dirty="0" err="1">
                  <a:ln>
                    <a:noFill/>
                  </a:ln>
                  <a:solidFill>
                    <a:schemeClr val="tx1"/>
                  </a:solidFill>
                  <a:effectLst/>
                </a:rPr>
                <a:t>eritroid</a:t>
              </a:r>
              <a:r>
                <a:rPr kumimoji="0" lang="tr-TR" altLang="tr-TR" sz="3000" b="0" i="0" u="none" strike="noStrike" cap="none" normalizeH="0" baseline="0" dirty="0">
                  <a:ln>
                    <a:noFill/>
                  </a:ln>
                  <a:solidFill>
                    <a:schemeClr val="tx1"/>
                  </a:solidFill>
                  <a:effectLst/>
                </a:rPr>
                <a:t> </a:t>
              </a:r>
              <a:r>
                <a:rPr kumimoji="0" lang="tr-TR" altLang="tr-TR" sz="3000" b="0" i="0" u="none" strike="noStrike" cap="none" normalizeH="0" baseline="0" dirty="0" err="1">
                  <a:ln>
                    <a:noFill/>
                  </a:ln>
                  <a:solidFill>
                    <a:schemeClr val="tx1"/>
                  </a:solidFill>
                  <a:effectLst/>
                </a:rPr>
                <a:t>progenitör</a:t>
              </a:r>
              <a:r>
                <a:rPr kumimoji="0" lang="tr-TR" altLang="tr-TR" sz="3000" b="0" i="0" u="none" strike="noStrike" cap="none" normalizeH="0" baseline="0" dirty="0">
                  <a:ln>
                    <a:noFill/>
                  </a:ln>
                  <a:solidFill>
                    <a:schemeClr val="tx1"/>
                  </a:solidFill>
                  <a:effectLst/>
                </a:rPr>
                <a:t> hücrelerine bağlanmak için </a:t>
              </a:r>
              <a:r>
                <a:rPr kumimoji="0" lang="tr-TR" altLang="tr-TR" sz="3000" b="1" i="0" u="none" strike="noStrike" cap="none" normalizeH="0" baseline="0" dirty="0">
                  <a:ln>
                    <a:noFill/>
                  </a:ln>
                  <a:solidFill>
                    <a:schemeClr val="tx1"/>
                  </a:solidFill>
                  <a:effectLst/>
                </a:rPr>
                <a:t>P antijeni</a:t>
              </a:r>
              <a:r>
                <a:rPr kumimoji="0" lang="tr-TR" altLang="tr-TR" sz="3000" b="0" i="0" u="none" strike="noStrike" cap="none" normalizeH="0" baseline="0" dirty="0">
                  <a:ln>
                    <a:noFill/>
                  </a:ln>
                  <a:solidFill>
                    <a:schemeClr val="tx1"/>
                  </a:solidFill>
                  <a:effectLst/>
                </a:rPr>
                <a:t> (</a:t>
              </a:r>
              <a:r>
                <a:rPr kumimoji="0" lang="tr-TR" altLang="tr-TR" sz="3000" b="0" i="0" u="none" strike="noStrike" cap="none" normalizeH="0" baseline="0" dirty="0" err="1">
                  <a:ln>
                    <a:noFill/>
                  </a:ln>
                  <a:solidFill>
                    <a:schemeClr val="tx1"/>
                  </a:solidFill>
                  <a:effectLst/>
                </a:rPr>
                <a:t>globosid</a:t>
              </a:r>
              <a:r>
                <a:rPr kumimoji="0" lang="tr-TR" altLang="tr-TR" sz="3000" b="0" i="0" u="none" strike="noStrike" cap="none" normalizeH="0" baseline="0" dirty="0">
                  <a:ln>
                    <a:noFill/>
                  </a:ln>
                  <a:solidFill>
                    <a:schemeClr val="tx1"/>
                  </a:solidFill>
                  <a:effectLst/>
                </a:rPr>
                <a:t>) ve belirli yardımcı reseptörleri kullanır.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sz="3000" b="0" i="0" u="none" strike="noStrike" cap="none" normalizeH="0" baseline="0" dirty="0">
                  <a:ln>
                    <a:noFill/>
                  </a:ln>
                  <a:solidFill>
                    <a:schemeClr val="tx1"/>
                  </a:solidFill>
                  <a:effectLst/>
                </a:rPr>
                <a:t>Bu hücreler, </a:t>
              </a:r>
              <a:r>
                <a:rPr kumimoji="0" lang="tr-TR" altLang="tr-TR" sz="3000" b="1" i="0" u="none" strike="noStrike" cap="none" normalizeH="0" baseline="0" dirty="0">
                  <a:ln>
                    <a:noFill/>
                  </a:ln>
                  <a:solidFill>
                    <a:schemeClr val="tx1"/>
                  </a:solidFill>
                  <a:effectLst/>
                </a:rPr>
                <a:t>kemik iliğinde </a:t>
              </a:r>
              <a:r>
                <a:rPr kumimoji="0" lang="tr-TR" altLang="tr-TR" sz="3000" b="0" i="0" u="none" strike="noStrike" cap="none" normalizeH="0" baseline="0" dirty="0">
                  <a:ln>
                    <a:noFill/>
                  </a:ln>
                  <a:solidFill>
                    <a:schemeClr val="tx1"/>
                  </a:solidFill>
                  <a:effectLst/>
                </a:rPr>
                <a:t>ve </a:t>
              </a:r>
              <a:r>
                <a:rPr kumimoji="0" lang="tr-TR" altLang="tr-TR" sz="3000" b="1" i="0" u="none" strike="noStrike" cap="none" normalizeH="0" baseline="0" dirty="0">
                  <a:ln>
                    <a:noFill/>
                  </a:ln>
                  <a:solidFill>
                    <a:schemeClr val="tx1"/>
                  </a:solidFill>
                  <a:effectLst/>
                </a:rPr>
                <a:t>kan damarlarının endotelyal</a:t>
              </a:r>
              <a:r>
                <a:rPr kumimoji="0" lang="tr-TR" altLang="tr-TR" sz="3000" b="0" i="0" u="none" strike="noStrike" cap="none" normalizeH="0" baseline="0" dirty="0">
                  <a:ln>
                    <a:noFill/>
                  </a:ln>
                  <a:solidFill>
                    <a:schemeClr val="tx1"/>
                  </a:solidFill>
                  <a:effectLst/>
                </a:rPr>
                <a:t> hücrelerinde bulunur.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sz="3000" b="0" i="0" u="none" strike="noStrike" cap="none" normalizeH="0" baseline="0" dirty="0">
                  <a:ln>
                    <a:noFill/>
                  </a:ln>
                  <a:solidFill>
                    <a:schemeClr val="tx1"/>
                  </a:solidFill>
                  <a:effectLst/>
                </a:rPr>
                <a:t>Virüs, bu hücrelerde çoğalarak inflamatuar süreçleri tetikler.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sz="3000" b="0" i="0" u="none" strike="noStrike" cap="none" normalizeH="0" baseline="0" dirty="0">
                  <a:ln>
                    <a:noFill/>
                  </a:ln>
                  <a:solidFill>
                    <a:schemeClr val="tx1"/>
                  </a:solidFill>
                  <a:effectLst/>
                </a:rPr>
                <a:t>Endotelyal hücrelerin etkilenmesi, kan akışı ve damar geçirgenliği ile ilgili değişikliklere yol açar. </a:t>
              </a:r>
            </a:p>
          </p:txBody>
        </p:sp>
      </p:grpSp>
      <p:grpSp>
        <p:nvGrpSpPr>
          <p:cNvPr id="10" name="Grup 9">
            <a:extLst>
              <a:ext uri="{FF2B5EF4-FFF2-40B4-BE49-F238E27FC236}">
                <a16:creationId xmlns:a16="http://schemas.microsoft.com/office/drawing/2014/main" id="{83DC0336-5175-3437-A0BF-DDDA2BAE1EB4}"/>
              </a:ext>
            </a:extLst>
          </p:cNvPr>
          <p:cNvGrpSpPr/>
          <p:nvPr/>
        </p:nvGrpSpPr>
        <p:grpSpPr>
          <a:xfrm>
            <a:off x="1181100" y="7637427"/>
            <a:ext cx="11619363" cy="1662363"/>
            <a:chOff x="9029701" y="2095499"/>
            <a:chExt cx="8470055" cy="4419601"/>
          </a:xfrm>
          <a:solidFill>
            <a:schemeClr val="accent4">
              <a:lumMod val="40000"/>
              <a:lumOff val="60000"/>
            </a:schemeClr>
          </a:solidFill>
        </p:grpSpPr>
        <p:sp>
          <p:nvSpPr>
            <p:cNvPr id="11" name="Freeform 5">
              <a:extLst>
                <a:ext uri="{FF2B5EF4-FFF2-40B4-BE49-F238E27FC236}">
                  <a16:creationId xmlns:a16="http://schemas.microsoft.com/office/drawing/2014/main" id="{3A964618-A500-161A-B73E-5847C75E22E5}"/>
                </a:ext>
              </a:extLst>
            </p:cNvPr>
            <p:cNvSpPr/>
            <p:nvPr/>
          </p:nvSpPr>
          <p:spPr>
            <a:xfrm>
              <a:off x="9029701" y="2095499"/>
              <a:ext cx="8301038" cy="4419601"/>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grpFill/>
          </p:spPr>
        </p:sp>
        <p:sp>
          <p:nvSpPr>
            <p:cNvPr id="12" name="Rectangle 2">
              <a:extLst>
                <a:ext uri="{FF2B5EF4-FFF2-40B4-BE49-F238E27FC236}">
                  <a16:creationId xmlns:a16="http://schemas.microsoft.com/office/drawing/2014/main" id="{89EEBDD0-D302-3B3D-0A37-1C5F5A4BEF5E}"/>
                </a:ext>
              </a:extLst>
            </p:cNvPr>
            <p:cNvSpPr>
              <a:spLocks noChangeArrowheads="1"/>
            </p:cNvSpPr>
            <p:nvPr/>
          </p:nvSpPr>
          <p:spPr bwMode="auto">
            <a:xfrm rot="10800000" flipV="1">
              <a:off x="9198718" y="2218729"/>
              <a:ext cx="8301038" cy="417313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tr-TR" altLang="tr-TR" sz="2400" b="1" i="0" u="none" strike="noStrike" cap="none" normalizeH="0" baseline="0" dirty="0" err="1">
                  <a:ln>
                    <a:noFill/>
                  </a:ln>
                  <a:solidFill>
                    <a:schemeClr val="tx1"/>
                  </a:solidFill>
                  <a:effectLst/>
                </a:rPr>
                <a:t>İmmünokompetan</a:t>
              </a:r>
              <a:r>
                <a:rPr kumimoji="0" lang="tr-TR" altLang="tr-TR" sz="2400" b="1" i="0" u="none" strike="noStrike" cap="none" normalizeH="0" baseline="0" dirty="0">
                  <a:ln>
                    <a:noFill/>
                  </a:ln>
                  <a:solidFill>
                    <a:schemeClr val="tx1"/>
                  </a:solidFill>
                  <a:effectLst/>
                </a:rPr>
                <a:t> Bireyler	</a:t>
              </a:r>
              <a:r>
                <a:rPr kumimoji="0" lang="tr-TR" altLang="tr-TR" sz="2400" b="0" i="0" u="none" strike="noStrike" cap="none" normalizeH="0" baseline="0" dirty="0">
                  <a:ln>
                    <a:noFill/>
                  </a:ln>
                  <a:solidFill>
                    <a:schemeClr val="tx1"/>
                  </a:solidFill>
                  <a:effectLst/>
                </a:rPr>
                <a:t>: </a:t>
              </a:r>
              <a:r>
                <a:rPr kumimoji="0" lang="tr-TR" altLang="tr-TR" sz="2400" b="1" i="0" u="none" strike="noStrike" cap="none" normalizeH="0" baseline="0" dirty="0">
                  <a:ln>
                    <a:noFill/>
                  </a:ln>
                  <a:solidFill>
                    <a:schemeClr val="tx1"/>
                  </a:solidFill>
                  <a:effectLst/>
                </a:rPr>
                <a:t>Çocuk:</a:t>
              </a:r>
              <a:r>
                <a:rPr kumimoji="0" lang="tr-TR" altLang="tr-TR" sz="2400" b="0" i="0" u="none" strike="noStrike" cap="none" normalizeH="0" baseline="0" dirty="0">
                  <a:ln>
                    <a:noFill/>
                  </a:ln>
                  <a:solidFill>
                    <a:schemeClr val="tx1"/>
                  </a:solidFill>
                  <a:effectLst/>
                </a:rPr>
                <a:t> Eritema </a:t>
              </a:r>
              <a:r>
                <a:rPr kumimoji="0" lang="tr-TR" altLang="tr-TR" sz="2400" b="0" i="0" u="none" strike="noStrike" cap="none" normalizeH="0" baseline="0" dirty="0" err="1">
                  <a:ln>
                    <a:noFill/>
                  </a:ln>
                  <a:solidFill>
                    <a:schemeClr val="tx1"/>
                  </a:solidFill>
                  <a:effectLst/>
                </a:rPr>
                <a:t>infeksiyozum</a:t>
              </a:r>
              <a:r>
                <a:rPr kumimoji="0" lang="tr-TR" altLang="tr-TR" sz="2400" b="0" i="0" u="none" strike="noStrike" cap="none" normalizeH="0" baseline="0" dirty="0">
                  <a:ln>
                    <a:noFill/>
                  </a:ln>
                  <a:solidFill>
                    <a:schemeClr val="tx1"/>
                  </a:solidFill>
                  <a:effectLst/>
                </a:rPr>
                <a:t> </a:t>
              </a:r>
              <a:r>
                <a:rPr kumimoji="0" lang="tr-TR" altLang="tr-TR" sz="2400" b="1" i="0" u="none" strike="noStrike" cap="none" normalizeH="0" baseline="0" dirty="0">
                  <a:ln>
                    <a:noFill/>
                  </a:ln>
                  <a:solidFill>
                    <a:schemeClr val="tx1"/>
                  </a:solidFill>
                  <a:effectLst/>
                </a:rPr>
                <a:t>Erişkin:</a:t>
              </a:r>
              <a:r>
                <a:rPr kumimoji="0" lang="tr-TR" altLang="tr-TR" sz="2400" b="0" i="0" u="none" strike="noStrike" cap="none" normalizeH="0" baseline="0" dirty="0">
                  <a:ln>
                    <a:noFill/>
                  </a:ln>
                  <a:solidFill>
                    <a:schemeClr val="tx1"/>
                  </a:solidFill>
                  <a:effectLst/>
                </a:rPr>
                <a:t> </a:t>
              </a:r>
              <a:r>
                <a:rPr kumimoji="0" lang="tr-TR" altLang="tr-TR" sz="2400" b="0" i="0" u="none" strike="noStrike" cap="none" normalizeH="0" baseline="0" dirty="0" err="1">
                  <a:ln>
                    <a:noFill/>
                  </a:ln>
                  <a:solidFill>
                    <a:schemeClr val="tx1"/>
                  </a:solidFill>
                  <a:effectLst/>
                </a:rPr>
                <a:t>Poliartralji</a:t>
              </a:r>
              <a:r>
                <a:rPr kumimoji="0" lang="tr-TR" altLang="tr-TR" sz="2400" b="0" i="0" u="none" strike="noStrike" cap="none" normalizeH="0" baseline="0" dirty="0">
                  <a:ln>
                    <a:noFill/>
                  </a:ln>
                  <a:solidFill>
                    <a:schemeClr val="tx1"/>
                  </a:solidFill>
                  <a:effectLst/>
                </a:rPr>
                <a:t>, artrit</a:t>
              </a:r>
            </a:p>
            <a:p>
              <a:pPr marR="0" lvl="0" algn="l" defTabSz="914400" rtl="0" eaLnBrk="0" fontAlgn="base" latinLnBrk="0" hangingPunct="0">
                <a:lnSpc>
                  <a:spcPct val="100000"/>
                </a:lnSpc>
                <a:spcBef>
                  <a:spcPct val="0"/>
                </a:spcBef>
                <a:spcAft>
                  <a:spcPct val="0"/>
                </a:spcAft>
                <a:buClrTx/>
                <a:buSzTx/>
                <a:tabLst/>
              </a:pPr>
              <a:r>
                <a:rPr lang="tr-TR" sz="2400" b="1" dirty="0" err="1"/>
                <a:t>İmmünokompromize</a:t>
              </a:r>
              <a:r>
                <a:rPr lang="tr-TR" sz="2400" b="1" dirty="0"/>
                <a:t> Hasta	</a:t>
              </a:r>
              <a:r>
                <a:rPr lang="tr-TR" sz="2400" dirty="0"/>
                <a:t>: Pür kırmızı hücre </a:t>
              </a:r>
              <a:r>
                <a:rPr lang="tr-TR" sz="2400" dirty="0" err="1"/>
                <a:t>aplazisi</a:t>
              </a:r>
              <a:r>
                <a:rPr lang="tr-TR" sz="2400" dirty="0"/>
                <a:t> kronik anemi </a:t>
              </a:r>
            </a:p>
            <a:p>
              <a:pPr marR="0" lvl="0" algn="l" defTabSz="914400" rtl="0" eaLnBrk="0" fontAlgn="base" latinLnBrk="0" hangingPunct="0">
                <a:lnSpc>
                  <a:spcPct val="100000"/>
                </a:lnSpc>
                <a:spcBef>
                  <a:spcPct val="0"/>
                </a:spcBef>
                <a:spcAft>
                  <a:spcPct val="0"/>
                </a:spcAft>
                <a:buClrTx/>
                <a:buSzTx/>
                <a:tabLst/>
              </a:pPr>
              <a:r>
                <a:rPr lang="sv-SE" sz="2400" b="1" dirty="0"/>
                <a:t>Hematolojik </a:t>
              </a:r>
              <a:r>
                <a:rPr lang="tr-TR" sz="2400" b="1" dirty="0"/>
                <a:t>H</a:t>
              </a:r>
              <a:r>
                <a:rPr lang="sv-SE" sz="2400" b="1" dirty="0"/>
                <a:t>astalıklar</a:t>
              </a:r>
              <a:r>
                <a:rPr lang="tr-TR" sz="2400" b="1" dirty="0"/>
                <a:t>	</a:t>
              </a:r>
              <a:r>
                <a:rPr lang="sv-SE" sz="2400" dirty="0"/>
                <a:t>: Geçici aplastik kriz </a:t>
              </a:r>
              <a:endParaRPr lang="tr-TR" sz="2400" dirty="0"/>
            </a:p>
            <a:p>
              <a:pPr marR="0" lvl="0" algn="l" defTabSz="914400" rtl="0" eaLnBrk="0" fontAlgn="base" latinLnBrk="0" hangingPunct="0">
                <a:lnSpc>
                  <a:spcPct val="100000"/>
                </a:lnSpc>
                <a:spcBef>
                  <a:spcPct val="0"/>
                </a:spcBef>
                <a:spcAft>
                  <a:spcPct val="0"/>
                </a:spcAft>
                <a:buClrTx/>
                <a:buSzTx/>
                <a:tabLst/>
              </a:pPr>
              <a:r>
                <a:rPr lang="tr-TR" sz="2400" b="1" dirty="0" err="1"/>
                <a:t>İntrauterin</a:t>
              </a:r>
              <a:r>
                <a:rPr lang="tr-TR" sz="2400" b="1" dirty="0"/>
                <a:t> Enfeksiyon	</a:t>
              </a:r>
              <a:r>
                <a:rPr lang="tr-TR" sz="2400" dirty="0"/>
                <a:t>: Fetal enfeksiyon Fetal anemi </a:t>
              </a:r>
              <a:r>
                <a:rPr lang="tr-TR" sz="2400" dirty="0" err="1"/>
                <a:t>Hidrops</a:t>
              </a:r>
              <a:r>
                <a:rPr lang="tr-TR" sz="2400" dirty="0"/>
                <a:t> </a:t>
              </a:r>
              <a:r>
                <a:rPr lang="tr-TR" sz="2400" dirty="0" err="1"/>
                <a:t>fetalis</a:t>
              </a:r>
              <a:r>
                <a:rPr lang="tr-TR" sz="2400" dirty="0"/>
                <a:t> ve ölüm </a:t>
              </a:r>
              <a:endParaRPr kumimoji="0" lang="tr-TR" altLang="tr-TR" sz="2400" b="0" i="0" u="none" strike="noStrike" cap="none" normalizeH="0" baseline="0" dirty="0">
                <a:ln>
                  <a:noFill/>
                </a:ln>
                <a:solidFill>
                  <a:schemeClr val="tx1"/>
                </a:solidFill>
                <a:effectLst/>
              </a:endParaRPr>
            </a:p>
          </p:txBody>
        </p:sp>
      </p:grpSp>
      <p:sp>
        <p:nvSpPr>
          <p:cNvPr id="5" name="Metin Yer Tutucusu 3">
            <a:extLst>
              <a:ext uri="{FF2B5EF4-FFF2-40B4-BE49-F238E27FC236}">
                <a16:creationId xmlns:a16="http://schemas.microsoft.com/office/drawing/2014/main" id="{46B956F3-6A54-CD4F-1953-E02E5AED50DA}"/>
              </a:ext>
            </a:extLst>
          </p:cNvPr>
          <p:cNvSpPr>
            <a:spLocks noGrp="1"/>
          </p:cNvSpPr>
          <p:nvPr>
            <p:ph type="body" sz="quarter" idx="10"/>
          </p:nvPr>
        </p:nvSpPr>
        <p:spPr>
          <a:xfrm>
            <a:off x="16383000" y="55721"/>
            <a:ext cx="914400" cy="776288"/>
          </a:xfrm>
        </p:spPr>
        <p:txBody>
          <a:bodyPr/>
          <a:lstStyle/>
          <a:p>
            <a:r>
              <a:rPr lang="tr-TR" dirty="0"/>
              <a:t>38</a:t>
            </a:r>
          </a:p>
        </p:txBody>
      </p:sp>
    </p:spTree>
    <p:extLst>
      <p:ext uri="{BB962C8B-B14F-4D97-AF65-F5344CB8AC3E}">
        <p14:creationId xmlns:p14="http://schemas.microsoft.com/office/powerpoint/2010/main" val="387880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9D27C2-208E-97EE-5BF3-C5B0391ECA4F}"/>
              </a:ext>
            </a:extLst>
          </p:cNvPr>
          <p:cNvSpPr>
            <a:spLocks noGrp="1"/>
          </p:cNvSpPr>
          <p:nvPr>
            <p:ph type="ctrTitle"/>
          </p:nvPr>
        </p:nvSpPr>
        <p:spPr/>
        <p:txBody>
          <a:bodyPr/>
          <a:lstStyle/>
          <a:p>
            <a:r>
              <a:rPr lang="tr-TR" b="1" dirty="0"/>
              <a:t>BEŞİNCİ HASTALIK</a:t>
            </a:r>
          </a:p>
        </p:txBody>
      </p:sp>
      <p:sp>
        <p:nvSpPr>
          <p:cNvPr id="6" name="Freeform 5">
            <a:extLst>
              <a:ext uri="{FF2B5EF4-FFF2-40B4-BE49-F238E27FC236}">
                <a16:creationId xmlns:a16="http://schemas.microsoft.com/office/drawing/2014/main" id="{7877671D-EA05-5207-88C5-FE6FBBEE8F8F}"/>
              </a:ext>
            </a:extLst>
          </p:cNvPr>
          <p:cNvSpPr/>
          <p:nvPr/>
        </p:nvSpPr>
        <p:spPr>
          <a:xfrm>
            <a:off x="1187905" y="2904459"/>
            <a:ext cx="9744163" cy="4987411"/>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9FC3D0"/>
          </a:solidFill>
        </p:spPr>
        <p:txBody>
          <a:bodyPr/>
          <a:lstStyle/>
          <a:p>
            <a:endParaRPr lang="tr-TR" dirty="0"/>
          </a:p>
        </p:txBody>
      </p:sp>
      <p:sp>
        <p:nvSpPr>
          <p:cNvPr id="3" name="İçerik Yer Tutucusu 2">
            <a:extLst>
              <a:ext uri="{FF2B5EF4-FFF2-40B4-BE49-F238E27FC236}">
                <a16:creationId xmlns:a16="http://schemas.microsoft.com/office/drawing/2014/main" id="{196358A1-2075-83B7-0C00-D07096F41D90}"/>
              </a:ext>
            </a:extLst>
          </p:cNvPr>
          <p:cNvSpPr>
            <a:spLocks noGrp="1"/>
          </p:cNvSpPr>
          <p:nvPr>
            <p:ph idx="1"/>
          </p:nvPr>
        </p:nvSpPr>
        <p:spPr>
          <a:xfrm>
            <a:off x="1478518" y="2904459"/>
            <a:ext cx="9162936" cy="4987411"/>
          </a:xfrm>
        </p:spPr>
        <p:txBody>
          <a:bodyPr>
            <a:normAutofit/>
          </a:bodyPr>
          <a:lstStyle/>
          <a:p>
            <a:r>
              <a:rPr lang="tr-TR" dirty="0" err="1"/>
              <a:t>Prodromal</a:t>
            </a:r>
            <a:r>
              <a:rPr lang="tr-TR" dirty="0"/>
              <a:t> dönem olmaksızın aniden yüzde </a:t>
            </a:r>
            <a:r>
              <a:rPr lang="tr-TR" dirty="0" err="1"/>
              <a:t>makulopapüler</a:t>
            </a:r>
            <a:r>
              <a:rPr lang="tr-TR" dirty="0"/>
              <a:t> tarzda döküntü ile başlar. </a:t>
            </a:r>
          </a:p>
          <a:p>
            <a:r>
              <a:rPr lang="tr-TR" b="1" dirty="0"/>
              <a:t>1. Evre</a:t>
            </a:r>
            <a:r>
              <a:rPr lang="tr-TR" dirty="0"/>
              <a:t>: Yüzde ‘tokat yemiş görünümü’ denilen kızıla benzeyen tablo </a:t>
            </a:r>
          </a:p>
          <a:p>
            <a:r>
              <a:rPr lang="tr-TR" b="1" dirty="0"/>
              <a:t>2. Evre</a:t>
            </a:r>
            <a:r>
              <a:rPr lang="tr-TR" dirty="0"/>
              <a:t>: Gövdeye ve ekstremite proksimaline yerleşen retiküler, ‘dantela tarzı’ döküntü olur. Ekstansör bölgelerde görülür, el ve ayaklar korunur. </a:t>
            </a:r>
          </a:p>
          <a:p>
            <a:r>
              <a:rPr lang="tr-TR" b="1" dirty="0"/>
              <a:t>3. Evre</a:t>
            </a:r>
            <a:r>
              <a:rPr lang="tr-TR" dirty="0"/>
              <a:t>: Sıcak banyo, heyecan, egzersiz ve minör travmalar sonucu oluşan </a:t>
            </a:r>
            <a:r>
              <a:rPr lang="tr-TR" dirty="0" err="1"/>
              <a:t>rekürren</a:t>
            </a:r>
            <a:r>
              <a:rPr lang="tr-TR" dirty="0"/>
              <a:t> döküntüler alevlenme ve azalmalarla, ortalama 11 gün (2-39 gün)</a:t>
            </a:r>
          </a:p>
          <a:p>
            <a:endParaRPr lang="tr-TR" dirty="0"/>
          </a:p>
        </p:txBody>
      </p:sp>
      <p:pic>
        <p:nvPicPr>
          <p:cNvPr id="5" name="Resim 4">
            <a:extLst>
              <a:ext uri="{FF2B5EF4-FFF2-40B4-BE49-F238E27FC236}">
                <a16:creationId xmlns:a16="http://schemas.microsoft.com/office/drawing/2014/main" id="{40AAB274-954C-1764-1DB9-3F44FC068700}"/>
              </a:ext>
            </a:extLst>
          </p:cNvPr>
          <p:cNvPicPr>
            <a:picLocks noChangeAspect="1"/>
          </p:cNvPicPr>
          <p:nvPr/>
        </p:nvPicPr>
        <p:blipFill>
          <a:blip r:embed="rId2"/>
          <a:stretch>
            <a:fillRect/>
          </a:stretch>
        </p:blipFill>
        <p:spPr>
          <a:xfrm>
            <a:off x="14879534" y="1675454"/>
            <a:ext cx="3218377" cy="3603482"/>
          </a:xfrm>
          <a:prstGeom prst="rect">
            <a:avLst/>
          </a:prstGeom>
          <a:ln>
            <a:noFill/>
          </a:ln>
          <a:effectLst>
            <a:outerShdw blurRad="292100" dist="139700" dir="2700000" algn="tl" rotWithShape="0">
              <a:srgbClr val="333333">
                <a:alpha val="65000"/>
              </a:srgbClr>
            </a:outerShdw>
          </a:effectLst>
        </p:spPr>
      </p:pic>
      <p:pic>
        <p:nvPicPr>
          <p:cNvPr id="8" name="Resim 7">
            <a:extLst>
              <a:ext uri="{FF2B5EF4-FFF2-40B4-BE49-F238E27FC236}">
                <a16:creationId xmlns:a16="http://schemas.microsoft.com/office/drawing/2014/main" id="{6CE299DF-9381-03C8-E914-B1EE85293783}"/>
              </a:ext>
            </a:extLst>
          </p:cNvPr>
          <p:cNvPicPr>
            <a:picLocks noChangeAspect="1"/>
          </p:cNvPicPr>
          <p:nvPr/>
        </p:nvPicPr>
        <p:blipFill>
          <a:blip r:embed="rId3"/>
          <a:stretch>
            <a:fillRect/>
          </a:stretch>
        </p:blipFill>
        <p:spPr>
          <a:xfrm>
            <a:off x="11454200" y="1675453"/>
            <a:ext cx="3371299" cy="3603481"/>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id="{EB86053C-66C4-D5BE-DD29-D709934B402E}"/>
              </a:ext>
            </a:extLst>
          </p:cNvPr>
          <p:cNvPicPr>
            <a:picLocks noChangeAspect="1"/>
          </p:cNvPicPr>
          <p:nvPr/>
        </p:nvPicPr>
        <p:blipFill>
          <a:blip r:embed="rId4"/>
          <a:stretch>
            <a:fillRect/>
          </a:stretch>
        </p:blipFill>
        <p:spPr>
          <a:xfrm>
            <a:off x="11430000" y="5398165"/>
            <a:ext cx="6667911" cy="4336967"/>
          </a:xfrm>
          <a:prstGeom prst="rect">
            <a:avLst/>
          </a:prstGeom>
          <a:ln>
            <a:noFill/>
          </a:ln>
          <a:effectLst>
            <a:outerShdw blurRad="292100" dist="139700" dir="2700000" algn="tl" rotWithShape="0">
              <a:srgbClr val="333333">
                <a:alpha val="65000"/>
              </a:srgbClr>
            </a:outerShdw>
          </a:effectLst>
        </p:spPr>
      </p:pic>
      <p:sp>
        <p:nvSpPr>
          <p:cNvPr id="9" name="Metin Yer Tutucusu 3">
            <a:extLst>
              <a:ext uri="{FF2B5EF4-FFF2-40B4-BE49-F238E27FC236}">
                <a16:creationId xmlns:a16="http://schemas.microsoft.com/office/drawing/2014/main" id="{AD40F953-422C-377F-1398-7AAABD0C876C}"/>
              </a:ext>
            </a:extLst>
          </p:cNvPr>
          <p:cNvSpPr>
            <a:spLocks noGrp="1"/>
          </p:cNvSpPr>
          <p:nvPr>
            <p:ph type="body" sz="quarter" idx="10"/>
          </p:nvPr>
        </p:nvSpPr>
        <p:spPr>
          <a:xfrm>
            <a:off x="16383000" y="55721"/>
            <a:ext cx="914400" cy="776288"/>
          </a:xfrm>
        </p:spPr>
        <p:txBody>
          <a:bodyPr/>
          <a:lstStyle/>
          <a:p>
            <a:r>
              <a:rPr lang="tr-TR" dirty="0"/>
              <a:t>39</a:t>
            </a:r>
          </a:p>
        </p:txBody>
      </p:sp>
    </p:spTree>
    <p:extLst>
      <p:ext uri="{BB962C8B-B14F-4D97-AF65-F5344CB8AC3E}">
        <p14:creationId xmlns:p14="http://schemas.microsoft.com/office/powerpoint/2010/main" val="830277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B8B66D-D7EE-7418-65B4-FD7DD5A87B9E}"/>
              </a:ext>
            </a:extLst>
          </p:cNvPr>
          <p:cNvSpPr>
            <a:spLocks noGrp="1"/>
          </p:cNvSpPr>
          <p:nvPr>
            <p:ph type="ctrTitle"/>
          </p:nvPr>
        </p:nvSpPr>
        <p:spPr/>
        <p:txBody>
          <a:bodyPr>
            <a:normAutofit/>
          </a:bodyPr>
          <a:lstStyle/>
          <a:p>
            <a:r>
              <a:rPr lang="tr-TR" sz="5400" b="1" dirty="0"/>
              <a:t>SUNUM PLANI</a:t>
            </a:r>
          </a:p>
        </p:txBody>
      </p:sp>
      <p:sp>
        <p:nvSpPr>
          <p:cNvPr id="3" name="İçerik Yer Tutucusu 2">
            <a:extLst>
              <a:ext uri="{FF2B5EF4-FFF2-40B4-BE49-F238E27FC236}">
                <a16:creationId xmlns:a16="http://schemas.microsoft.com/office/drawing/2014/main" id="{5F870A93-EE75-73EA-8F90-4036B84FC429}"/>
              </a:ext>
            </a:extLst>
          </p:cNvPr>
          <p:cNvSpPr>
            <a:spLocks noGrp="1"/>
          </p:cNvSpPr>
          <p:nvPr>
            <p:ph idx="1"/>
          </p:nvPr>
        </p:nvSpPr>
        <p:spPr/>
        <p:txBody>
          <a:bodyPr>
            <a:normAutofit lnSpcReduction="10000"/>
          </a:bodyPr>
          <a:lstStyle/>
          <a:p>
            <a:r>
              <a:rPr lang="tr-TR" dirty="0"/>
              <a:t>Döküntüler ve Özellikleri</a:t>
            </a:r>
          </a:p>
          <a:p>
            <a:r>
              <a:rPr lang="tr-TR" dirty="0"/>
              <a:t>Döküntülü Hastalıkların Etyolojisi ve Sınıflandırılması</a:t>
            </a:r>
          </a:p>
          <a:p>
            <a:r>
              <a:rPr lang="tr-TR" dirty="0"/>
              <a:t>Döküntülü Hastaya Yaklaşım</a:t>
            </a:r>
          </a:p>
          <a:p>
            <a:r>
              <a:rPr lang="tr-TR" dirty="0"/>
              <a:t>Döküntülü Hastalıklar</a:t>
            </a:r>
          </a:p>
          <a:p>
            <a:pPr lvl="1"/>
            <a:r>
              <a:rPr lang="tr-TR" dirty="0"/>
              <a:t>Enfeksiyöz Nedenler</a:t>
            </a:r>
          </a:p>
          <a:p>
            <a:pPr lvl="2"/>
            <a:r>
              <a:rPr lang="tr-TR" dirty="0"/>
              <a:t>Kızamık (</a:t>
            </a:r>
            <a:r>
              <a:rPr lang="tr-TR" dirty="0" err="1"/>
              <a:t>Measles</a:t>
            </a:r>
            <a:r>
              <a:rPr lang="tr-TR" dirty="0"/>
              <a:t>, </a:t>
            </a:r>
            <a:r>
              <a:rPr lang="tr-TR" dirty="0" err="1"/>
              <a:t>Rubeola</a:t>
            </a:r>
            <a:r>
              <a:rPr lang="tr-TR" dirty="0"/>
              <a:t>)</a:t>
            </a:r>
          </a:p>
          <a:p>
            <a:pPr lvl="2"/>
            <a:r>
              <a:rPr lang="tr-TR" dirty="0"/>
              <a:t>Kızamıkçık (</a:t>
            </a:r>
            <a:r>
              <a:rPr lang="tr-TR" dirty="0" err="1"/>
              <a:t>Rubella</a:t>
            </a:r>
            <a:r>
              <a:rPr lang="tr-TR" dirty="0"/>
              <a:t>)</a:t>
            </a:r>
          </a:p>
          <a:p>
            <a:pPr lvl="2"/>
            <a:r>
              <a:rPr lang="tr-TR" dirty="0"/>
              <a:t>Beşinci Hastalık (Eritema </a:t>
            </a:r>
            <a:r>
              <a:rPr lang="tr-TR" dirty="0" err="1"/>
              <a:t>Enfeksiyozum</a:t>
            </a:r>
            <a:r>
              <a:rPr lang="tr-TR" dirty="0"/>
              <a:t>)</a:t>
            </a:r>
          </a:p>
          <a:p>
            <a:pPr lvl="2"/>
            <a:r>
              <a:rPr lang="tr-TR" dirty="0"/>
              <a:t>Altıncı Hastalık (</a:t>
            </a:r>
            <a:r>
              <a:rPr lang="tr-TR" dirty="0" err="1"/>
              <a:t>Roseola</a:t>
            </a:r>
            <a:r>
              <a:rPr lang="tr-TR" dirty="0"/>
              <a:t> </a:t>
            </a:r>
            <a:r>
              <a:rPr lang="tr-TR" dirty="0" err="1"/>
              <a:t>İnfantum</a:t>
            </a:r>
            <a:r>
              <a:rPr lang="tr-TR" dirty="0"/>
              <a:t>)</a:t>
            </a:r>
          </a:p>
          <a:p>
            <a:pPr lvl="2"/>
            <a:r>
              <a:rPr lang="tr-TR" dirty="0"/>
              <a:t>Su Çiçeği (</a:t>
            </a:r>
            <a:r>
              <a:rPr lang="tr-TR" dirty="0" err="1"/>
              <a:t>Varicella</a:t>
            </a:r>
            <a:r>
              <a:rPr lang="tr-TR" dirty="0"/>
              <a:t>)</a:t>
            </a:r>
          </a:p>
          <a:p>
            <a:pPr lvl="2"/>
            <a:r>
              <a:rPr lang="tr-TR" dirty="0"/>
              <a:t>El Ayak Ağız Hastalığı</a:t>
            </a:r>
          </a:p>
          <a:p>
            <a:pPr lvl="2"/>
            <a:r>
              <a:rPr lang="tr-TR" dirty="0"/>
              <a:t>Kızıl (</a:t>
            </a:r>
            <a:r>
              <a:rPr lang="tr-TR" dirty="0" err="1"/>
              <a:t>Scarlet</a:t>
            </a:r>
            <a:r>
              <a:rPr lang="tr-TR" dirty="0"/>
              <a:t> Fever)</a:t>
            </a:r>
          </a:p>
          <a:p>
            <a:pPr lvl="2"/>
            <a:r>
              <a:rPr lang="tr-TR" dirty="0" err="1"/>
              <a:t>Meningokoksemi</a:t>
            </a:r>
            <a:endParaRPr lang="tr-TR" dirty="0"/>
          </a:p>
          <a:p>
            <a:pPr lvl="1"/>
            <a:r>
              <a:rPr lang="tr-TR" dirty="0"/>
              <a:t>Enfeksiyon Dışı Nedenler</a:t>
            </a:r>
          </a:p>
        </p:txBody>
      </p:sp>
      <p:sp>
        <p:nvSpPr>
          <p:cNvPr id="4" name="Metin Yer Tutucusu 3">
            <a:extLst>
              <a:ext uri="{FF2B5EF4-FFF2-40B4-BE49-F238E27FC236}">
                <a16:creationId xmlns:a16="http://schemas.microsoft.com/office/drawing/2014/main" id="{94EB41DD-DACA-7284-F71F-69D4E2F44A5C}"/>
              </a:ext>
            </a:extLst>
          </p:cNvPr>
          <p:cNvSpPr>
            <a:spLocks noGrp="1"/>
          </p:cNvSpPr>
          <p:nvPr>
            <p:ph type="body" sz="quarter" idx="10"/>
          </p:nvPr>
        </p:nvSpPr>
        <p:spPr>
          <a:xfrm>
            <a:off x="16508641" y="55721"/>
            <a:ext cx="609600" cy="776288"/>
          </a:xfrm>
        </p:spPr>
        <p:txBody>
          <a:bodyPr/>
          <a:lstStyle/>
          <a:p>
            <a:r>
              <a:rPr lang="tr-TR" dirty="0"/>
              <a:t>4</a:t>
            </a:r>
          </a:p>
        </p:txBody>
      </p:sp>
    </p:spTree>
    <p:extLst>
      <p:ext uri="{BB962C8B-B14F-4D97-AF65-F5344CB8AC3E}">
        <p14:creationId xmlns:p14="http://schemas.microsoft.com/office/powerpoint/2010/main" val="1847224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9B50D9-BCCE-B196-9077-830187A11DFC}"/>
              </a:ext>
            </a:extLst>
          </p:cNvPr>
          <p:cNvSpPr>
            <a:spLocks noGrp="1"/>
          </p:cNvSpPr>
          <p:nvPr>
            <p:ph type="ctrTitle"/>
          </p:nvPr>
        </p:nvSpPr>
        <p:spPr/>
        <p:txBody>
          <a:bodyPr/>
          <a:lstStyle/>
          <a:p>
            <a:r>
              <a:rPr lang="tr-TR" b="1" dirty="0"/>
              <a:t>BEŞİNCİ HASTALIK</a:t>
            </a:r>
          </a:p>
        </p:txBody>
      </p:sp>
      <p:grpSp>
        <p:nvGrpSpPr>
          <p:cNvPr id="7" name="Grup 6">
            <a:extLst>
              <a:ext uri="{FF2B5EF4-FFF2-40B4-BE49-F238E27FC236}">
                <a16:creationId xmlns:a16="http://schemas.microsoft.com/office/drawing/2014/main" id="{BC1C071E-1957-2EA1-28FA-9C4D5ED83235}"/>
              </a:ext>
            </a:extLst>
          </p:cNvPr>
          <p:cNvGrpSpPr/>
          <p:nvPr/>
        </p:nvGrpSpPr>
        <p:grpSpPr>
          <a:xfrm>
            <a:off x="4286250" y="2095500"/>
            <a:ext cx="9715500" cy="6858000"/>
            <a:chOff x="1181100" y="2095500"/>
            <a:chExt cx="9715500" cy="6858000"/>
          </a:xfrm>
        </p:grpSpPr>
        <p:sp>
          <p:nvSpPr>
            <p:cNvPr id="4" name="Freeform 5">
              <a:extLst>
                <a:ext uri="{FF2B5EF4-FFF2-40B4-BE49-F238E27FC236}">
                  <a16:creationId xmlns:a16="http://schemas.microsoft.com/office/drawing/2014/main" id="{13E2F047-7B4A-1203-C931-E51F9F72BA9E}"/>
                </a:ext>
              </a:extLst>
            </p:cNvPr>
            <p:cNvSpPr/>
            <p:nvPr/>
          </p:nvSpPr>
          <p:spPr>
            <a:xfrm>
              <a:off x="1181100" y="2095500"/>
              <a:ext cx="9715500" cy="22098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chemeClr val="accent4">
                <a:lumMod val="40000"/>
                <a:lumOff val="60000"/>
              </a:schemeClr>
            </a:solidFill>
          </p:spPr>
        </p:sp>
        <p:sp>
          <p:nvSpPr>
            <p:cNvPr id="5" name="Freeform 5">
              <a:extLst>
                <a:ext uri="{FF2B5EF4-FFF2-40B4-BE49-F238E27FC236}">
                  <a16:creationId xmlns:a16="http://schemas.microsoft.com/office/drawing/2014/main" id="{EE4C01F3-8FA8-F9F2-EAA4-BC64654AB0FD}"/>
                </a:ext>
              </a:extLst>
            </p:cNvPr>
            <p:cNvSpPr/>
            <p:nvPr/>
          </p:nvSpPr>
          <p:spPr>
            <a:xfrm>
              <a:off x="1181100" y="4486272"/>
              <a:ext cx="9715500" cy="2943227"/>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chemeClr val="accent3">
                <a:lumMod val="40000"/>
                <a:lumOff val="60000"/>
              </a:schemeClr>
            </a:solidFill>
          </p:spPr>
        </p:sp>
        <p:sp>
          <p:nvSpPr>
            <p:cNvPr id="6" name="Freeform 5">
              <a:extLst>
                <a:ext uri="{FF2B5EF4-FFF2-40B4-BE49-F238E27FC236}">
                  <a16:creationId xmlns:a16="http://schemas.microsoft.com/office/drawing/2014/main" id="{93ADB128-9F9B-9D1B-137D-DF26F3357804}"/>
                </a:ext>
              </a:extLst>
            </p:cNvPr>
            <p:cNvSpPr/>
            <p:nvPr/>
          </p:nvSpPr>
          <p:spPr>
            <a:xfrm>
              <a:off x="1181100" y="7610471"/>
              <a:ext cx="9715500" cy="1343029"/>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chemeClr val="accent6">
                <a:lumMod val="40000"/>
                <a:lumOff val="60000"/>
              </a:schemeClr>
            </a:solidFill>
          </p:spPr>
        </p:sp>
      </p:grpSp>
      <p:sp>
        <p:nvSpPr>
          <p:cNvPr id="3" name="İçerik Yer Tutucusu 2">
            <a:extLst>
              <a:ext uri="{FF2B5EF4-FFF2-40B4-BE49-F238E27FC236}">
                <a16:creationId xmlns:a16="http://schemas.microsoft.com/office/drawing/2014/main" id="{71118E9E-107A-54AE-3228-6BEE5333CFFE}"/>
              </a:ext>
            </a:extLst>
          </p:cNvPr>
          <p:cNvSpPr>
            <a:spLocks noGrp="1"/>
          </p:cNvSpPr>
          <p:nvPr>
            <p:ph idx="1"/>
          </p:nvPr>
        </p:nvSpPr>
        <p:spPr>
          <a:xfrm>
            <a:off x="3276600" y="2276473"/>
            <a:ext cx="11734800" cy="7082792"/>
          </a:xfrm>
        </p:spPr>
        <p:txBody>
          <a:bodyPr/>
          <a:lstStyle/>
          <a:p>
            <a:pPr marL="0" indent="0" algn="ctr">
              <a:buNone/>
            </a:pPr>
            <a:r>
              <a:rPr lang="tr-TR" b="1" u="sng" dirty="0"/>
              <a:t>TEDAVİ</a:t>
            </a:r>
          </a:p>
          <a:p>
            <a:pPr algn="ctr"/>
            <a:r>
              <a:rPr lang="tr-TR" dirty="0"/>
              <a:t>Spesifik bir antiviral ilacı yoktur.</a:t>
            </a:r>
          </a:p>
          <a:p>
            <a:pPr algn="ctr"/>
            <a:r>
              <a:rPr lang="tr-TR" dirty="0"/>
              <a:t>Tedavisi semptomatiktir.</a:t>
            </a:r>
          </a:p>
          <a:p>
            <a:pPr algn="ctr"/>
            <a:endParaRPr lang="tr-TR" dirty="0"/>
          </a:p>
          <a:p>
            <a:pPr marL="0" indent="0" algn="ctr">
              <a:buNone/>
            </a:pPr>
            <a:r>
              <a:rPr lang="tr-TR" b="1" u="sng" dirty="0"/>
              <a:t>KOMPLİKASYONLAR</a:t>
            </a:r>
          </a:p>
          <a:p>
            <a:pPr algn="ctr"/>
            <a:r>
              <a:rPr lang="tr-TR" dirty="0"/>
              <a:t>Artralji, artrit (en sık)</a:t>
            </a:r>
          </a:p>
          <a:p>
            <a:pPr algn="ctr"/>
            <a:r>
              <a:rPr lang="tr-TR" dirty="0"/>
              <a:t>Aplastik kriz (hemolitik anemisi olanlarda ağır seyredebilir)</a:t>
            </a:r>
          </a:p>
          <a:p>
            <a:pPr algn="ctr"/>
            <a:r>
              <a:rPr lang="tr-TR" dirty="0"/>
              <a:t>Kronik kemik iliği yetersizliği (immün </a:t>
            </a:r>
            <a:r>
              <a:rPr lang="tr-TR" dirty="0" err="1"/>
              <a:t>yetmezlikli</a:t>
            </a:r>
            <a:r>
              <a:rPr lang="tr-TR" dirty="0"/>
              <a:t> kişilerde)</a:t>
            </a:r>
          </a:p>
          <a:p>
            <a:pPr algn="ctr"/>
            <a:r>
              <a:rPr lang="tr-TR" dirty="0"/>
              <a:t>Konjenital enfeksiyon (</a:t>
            </a:r>
            <a:r>
              <a:rPr lang="tr-TR" dirty="0" err="1"/>
              <a:t>hidrops</a:t>
            </a:r>
            <a:r>
              <a:rPr lang="tr-TR" dirty="0"/>
              <a:t> </a:t>
            </a:r>
            <a:r>
              <a:rPr lang="tr-TR" dirty="0" err="1"/>
              <a:t>fetalis</a:t>
            </a:r>
            <a:r>
              <a:rPr lang="tr-TR" dirty="0"/>
              <a:t>, </a:t>
            </a:r>
            <a:r>
              <a:rPr lang="tr-TR" dirty="0" err="1"/>
              <a:t>intrauterin</a:t>
            </a:r>
            <a:r>
              <a:rPr lang="tr-TR" dirty="0"/>
              <a:t> ölüm)</a:t>
            </a:r>
          </a:p>
          <a:p>
            <a:pPr algn="ctr"/>
            <a:endParaRPr lang="tr-TR" dirty="0"/>
          </a:p>
          <a:p>
            <a:pPr marL="0" indent="0" algn="ctr">
              <a:buNone/>
            </a:pPr>
            <a:r>
              <a:rPr lang="tr-TR" b="1" u="sng" dirty="0"/>
              <a:t>SEVK KRİTERİ</a:t>
            </a:r>
          </a:p>
          <a:p>
            <a:pPr algn="ctr"/>
            <a:r>
              <a:rPr lang="tr-TR" dirty="0"/>
              <a:t>Aplastik kriz</a:t>
            </a:r>
          </a:p>
          <a:p>
            <a:pPr algn="ctr"/>
            <a:endParaRPr lang="tr-TR" dirty="0"/>
          </a:p>
        </p:txBody>
      </p:sp>
      <p:sp>
        <p:nvSpPr>
          <p:cNvPr id="8" name="Metin Yer Tutucusu 3">
            <a:extLst>
              <a:ext uri="{FF2B5EF4-FFF2-40B4-BE49-F238E27FC236}">
                <a16:creationId xmlns:a16="http://schemas.microsoft.com/office/drawing/2014/main" id="{43D0D1A2-3237-F6C0-9962-7710AA738E72}"/>
              </a:ext>
            </a:extLst>
          </p:cNvPr>
          <p:cNvSpPr>
            <a:spLocks noGrp="1"/>
          </p:cNvSpPr>
          <p:nvPr>
            <p:ph type="body" sz="quarter" idx="10"/>
          </p:nvPr>
        </p:nvSpPr>
        <p:spPr>
          <a:xfrm>
            <a:off x="16383000" y="55721"/>
            <a:ext cx="914400" cy="776288"/>
          </a:xfrm>
        </p:spPr>
        <p:txBody>
          <a:bodyPr/>
          <a:lstStyle/>
          <a:p>
            <a:r>
              <a:rPr lang="tr-TR" dirty="0"/>
              <a:t>40</a:t>
            </a:r>
          </a:p>
        </p:txBody>
      </p:sp>
    </p:spTree>
    <p:extLst>
      <p:ext uri="{BB962C8B-B14F-4D97-AF65-F5344CB8AC3E}">
        <p14:creationId xmlns:p14="http://schemas.microsoft.com/office/powerpoint/2010/main" val="3337031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4849FF73-EB8B-89B7-6049-CBFA7A7CA5EB}"/>
              </a:ext>
            </a:extLst>
          </p:cNvPr>
          <p:cNvSpPr/>
          <p:nvPr/>
        </p:nvSpPr>
        <p:spPr>
          <a:xfrm>
            <a:off x="5065295" y="1401377"/>
            <a:ext cx="7376613" cy="34676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71BBBA4C-65F0-EBF9-03E9-F41F6B1E1409}"/>
              </a:ext>
            </a:extLst>
          </p:cNvPr>
          <p:cNvSpPr>
            <a:spLocks noGrp="1"/>
          </p:cNvSpPr>
          <p:nvPr>
            <p:ph type="ctrTitle"/>
          </p:nvPr>
        </p:nvSpPr>
        <p:spPr/>
        <p:txBody>
          <a:bodyPr/>
          <a:lstStyle/>
          <a:p>
            <a:r>
              <a:rPr lang="tr-TR" b="1" dirty="0"/>
              <a:t>ALTINCI HASTALIK</a:t>
            </a:r>
          </a:p>
        </p:txBody>
      </p:sp>
      <p:sp>
        <p:nvSpPr>
          <p:cNvPr id="3" name="İçerik Yer Tutucusu 2">
            <a:extLst>
              <a:ext uri="{FF2B5EF4-FFF2-40B4-BE49-F238E27FC236}">
                <a16:creationId xmlns:a16="http://schemas.microsoft.com/office/drawing/2014/main" id="{A35825E2-5C74-02E1-978F-D4836B06479B}"/>
              </a:ext>
            </a:extLst>
          </p:cNvPr>
          <p:cNvSpPr>
            <a:spLocks noGrp="1"/>
          </p:cNvSpPr>
          <p:nvPr>
            <p:ph idx="1"/>
          </p:nvPr>
        </p:nvSpPr>
        <p:spPr>
          <a:xfrm>
            <a:off x="5300662" y="1638300"/>
            <a:ext cx="7141246" cy="3019427"/>
          </a:xfrm>
        </p:spPr>
        <p:txBody>
          <a:bodyPr>
            <a:normAutofit/>
          </a:bodyPr>
          <a:lstStyle/>
          <a:p>
            <a:r>
              <a:rPr lang="tr-TR" b="1" u="sng" dirty="0"/>
              <a:t>ETKEN</a:t>
            </a:r>
            <a:r>
              <a:rPr lang="tr-TR" dirty="0"/>
              <a:t> : Human </a:t>
            </a:r>
            <a:r>
              <a:rPr lang="tr-TR" dirty="0" err="1"/>
              <a:t>herpesvirüs</a:t>
            </a:r>
            <a:r>
              <a:rPr lang="tr-TR" dirty="0"/>
              <a:t> (HHV) tip 6, 7</a:t>
            </a:r>
          </a:p>
          <a:p>
            <a:r>
              <a:rPr lang="tr-TR" dirty="0"/>
              <a:t>İnkübasyon süresi 10 gün</a:t>
            </a:r>
          </a:p>
          <a:p>
            <a:r>
              <a:rPr lang="tr-TR" b="1" u="sng" dirty="0"/>
              <a:t>BULAŞ</a:t>
            </a:r>
            <a:r>
              <a:rPr lang="tr-TR" dirty="0"/>
              <a:t> : Solunum yoluyla bulaş</a:t>
            </a:r>
          </a:p>
          <a:p>
            <a:r>
              <a:rPr lang="tr-TR" dirty="0"/>
              <a:t>Bulaştırıcılık süresi bilinmemekte</a:t>
            </a:r>
          </a:p>
          <a:p>
            <a:r>
              <a:rPr lang="tr-TR" dirty="0"/>
              <a:t>En sık 6 ay - 2 yaş </a:t>
            </a:r>
          </a:p>
          <a:p>
            <a:endParaRPr lang="tr-TR" dirty="0"/>
          </a:p>
        </p:txBody>
      </p:sp>
      <p:sp>
        <p:nvSpPr>
          <p:cNvPr id="9" name="Freeform 5">
            <a:extLst>
              <a:ext uri="{FF2B5EF4-FFF2-40B4-BE49-F238E27FC236}">
                <a16:creationId xmlns:a16="http://schemas.microsoft.com/office/drawing/2014/main" id="{DBDEE860-5314-849F-8F18-02C90E548C15}"/>
              </a:ext>
            </a:extLst>
          </p:cNvPr>
          <p:cNvSpPr/>
          <p:nvPr/>
        </p:nvSpPr>
        <p:spPr>
          <a:xfrm>
            <a:off x="1660358" y="5629274"/>
            <a:ext cx="7376613" cy="34676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chemeClr val="accent3">
              <a:lumMod val="40000"/>
              <a:lumOff val="60000"/>
            </a:schemeClr>
          </a:solidFill>
        </p:spPr>
        <p:txBody>
          <a:bodyPr/>
          <a:lstStyle/>
          <a:p>
            <a:endParaRPr lang="tr-TR" dirty="0"/>
          </a:p>
        </p:txBody>
      </p:sp>
      <p:sp>
        <p:nvSpPr>
          <p:cNvPr id="4" name="İçerik Yer Tutucusu 2">
            <a:extLst>
              <a:ext uri="{FF2B5EF4-FFF2-40B4-BE49-F238E27FC236}">
                <a16:creationId xmlns:a16="http://schemas.microsoft.com/office/drawing/2014/main" id="{DA0F36DF-DBB8-A756-2956-ECB28507332B}"/>
              </a:ext>
            </a:extLst>
          </p:cNvPr>
          <p:cNvSpPr txBox="1">
            <a:spLocks/>
          </p:cNvSpPr>
          <p:nvPr/>
        </p:nvSpPr>
        <p:spPr>
          <a:xfrm>
            <a:off x="1219200" y="6134100"/>
            <a:ext cx="7620000" cy="30194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tr-TR" dirty="0"/>
          </a:p>
        </p:txBody>
      </p:sp>
      <p:sp>
        <p:nvSpPr>
          <p:cNvPr id="5" name="İçerik Yer Tutucusu 2">
            <a:extLst>
              <a:ext uri="{FF2B5EF4-FFF2-40B4-BE49-F238E27FC236}">
                <a16:creationId xmlns:a16="http://schemas.microsoft.com/office/drawing/2014/main" id="{1E71DF57-F227-48CA-EC1B-C0A61E3FAE46}"/>
              </a:ext>
            </a:extLst>
          </p:cNvPr>
          <p:cNvSpPr txBox="1">
            <a:spLocks/>
          </p:cNvSpPr>
          <p:nvPr/>
        </p:nvSpPr>
        <p:spPr>
          <a:xfrm>
            <a:off x="1199147" y="5143500"/>
            <a:ext cx="7620000" cy="30194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tr-TR" dirty="0"/>
          </a:p>
        </p:txBody>
      </p:sp>
      <p:sp>
        <p:nvSpPr>
          <p:cNvPr id="6" name="İçerik Yer Tutucusu 2">
            <a:extLst>
              <a:ext uri="{FF2B5EF4-FFF2-40B4-BE49-F238E27FC236}">
                <a16:creationId xmlns:a16="http://schemas.microsoft.com/office/drawing/2014/main" id="{D7A87D3E-0A11-3EC8-CE3A-3D2F20FC401E}"/>
              </a:ext>
            </a:extLst>
          </p:cNvPr>
          <p:cNvSpPr txBox="1">
            <a:spLocks/>
          </p:cNvSpPr>
          <p:nvPr/>
        </p:nvSpPr>
        <p:spPr>
          <a:xfrm>
            <a:off x="1884947" y="5781674"/>
            <a:ext cx="6248400" cy="331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t>Ateş</a:t>
            </a:r>
          </a:p>
          <a:p>
            <a:pPr lvl="1"/>
            <a:r>
              <a:rPr lang="tr-TR" dirty="0"/>
              <a:t>Ani başlangıçlı</a:t>
            </a:r>
          </a:p>
          <a:p>
            <a:pPr lvl="1"/>
            <a:r>
              <a:rPr lang="tr-TR" dirty="0"/>
              <a:t>39-40 dereceye kadar </a:t>
            </a:r>
          </a:p>
          <a:p>
            <a:pPr lvl="1"/>
            <a:r>
              <a:rPr lang="tr-TR" dirty="0"/>
              <a:t>3-5 gün </a:t>
            </a:r>
          </a:p>
          <a:p>
            <a:r>
              <a:rPr lang="tr-TR" dirty="0"/>
              <a:t>Nezle , Huzursuzluk</a:t>
            </a:r>
          </a:p>
          <a:p>
            <a:r>
              <a:rPr lang="tr-TR" dirty="0"/>
              <a:t>Ateşe göre genel durumu iyidir</a:t>
            </a:r>
          </a:p>
        </p:txBody>
      </p:sp>
      <p:sp>
        <p:nvSpPr>
          <p:cNvPr id="8" name="Freeform 5">
            <a:extLst>
              <a:ext uri="{FF2B5EF4-FFF2-40B4-BE49-F238E27FC236}">
                <a16:creationId xmlns:a16="http://schemas.microsoft.com/office/drawing/2014/main" id="{6F09AA1F-6016-C729-E022-BFC7E1A929D5}"/>
              </a:ext>
            </a:extLst>
          </p:cNvPr>
          <p:cNvSpPr/>
          <p:nvPr/>
        </p:nvSpPr>
        <p:spPr>
          <a:xfrm>
            <a:off x="9234987" y="5629274"/>
            <a:ext cx="7376613" cy="34676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chemeClr val="accent3">
              <a:lumMod val="40000"/>
              <a:lumOff val="60000"/>
            </a:schemeClr>
          </a:solidFill>
        </p:spPr>
      </p:sp>
      <p:sp>
        <p:nvSpPr>
          <p:cNvPr id="7" name="İçerik Yer Tutucusu 2">
            <a:extLst>
              <a:ext uri="{FF2B5EF4-FFF2-40B4-BE49-F238E27FC236}">
                <a16:creationId xmlns:a16="http://schemas.microsoft.com/office/drawing/2014/main" id="{65C55CD8-BFA0-2D51-D2D3-C6ED5F2C7EFC}"/>
              </a:ext>
            </a:extLst>
          </p:cNvPr>
          <p:cNvSpPr txBox="1">
            <a:spLocks/>
          </p:cNvSpPr>
          <p:nvPr/>
        </p:nvSpPr>
        <p:spPr>
          <a:xfrm>
            <a:off x="9296401" y="5781674"/>
            <a:ext cx="7772399" cy="3657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t>Ateş düşerken başlayan 1-3 gün süren </a:t>
            </a:r>
            <a:r>
              <a:rPr lang="tr-TR" dirty="0" err="1"/>
              <a:t>makülopapüler</a:t>
            </a:r>
            <a:r>
              <a:rPr lang="tr-TR" dirty="0"/>
              <a:t> döküntü (PATOGNOMONİK)</a:t>
            </a:r>
          </a:p>
          <a:p>
            <a:r>
              <a:rPr lang="tr-TR" dirty="0"/>
              <a:t>Döküntü öncesi periorbital ödem görülebilir </a:t>
            </a:r>
          </a:p>
          <a:p>
            <a:r>
              <a:rPr lang="tr-TR" dirty="0"/>
              <a:t>Döküntü gövdede yoğundur.  </a:t>
            </a:r>
          </a:p>
          <a:p>
            <a:r>
              <a:rPr lang="tr-TR" dirty="0"/>
              <a:t>Hızla kol, ense, yüz ve bacaklara yayılır. </a:t>
            </a:r>
          </a:p>
          <a:p>
            <a:r>
              <a:rPr lang="tr-TR" dirty="0"/>
              <a:t>24 saat içinde solar </a:t>
            </a:r>
          </a:p>
        </p:txBody>
      </p:sp>
      <p:grpSp>
        <p:nvGrpSpPr>
          <p:cNvPr id="11" name="Group 3">
            <a:extLst>
              <a:ext uri="{FF2B5EF4-FFF2-40B4-BE49-F238E27FC236}">
                <a16:creationId xmlns:a16="http://schemas.microsoft.com/office/drawing/2014/main" id="{E7F273D2-576A-89BF-8376-6E9FBC1EF027}"/>
              </a:ext>
            </a:extLst>
          </p:cNvPr>
          <p:cNvGrpSpPr/>
          <p:nvPr/>
        </p:nvGrpSpPr>
        <p:grpSpPr>
          <a:xfrm rot="1969368">
            <a:off x="14847968" y="4769980"/>
            <a:ext cx="3147967" cy="1238816"/>
            <a:chOff x="0" y="0"/>
            <a:chExt cx="8868713" cy="3287792"/>
          </a:xfrm>
        </p:grpSpPr>
        <p:grpSp>
          <p:nvGrpSpPr>
            <p:cNvPr id="12" name="Group 4">
              <a:extLst>
                <a:ext uri="{FF2B5EF4-FFF2-40B4-BE49-F238E27FC236}">
                  <a16:creationId xmlns:a16="http://schemas.microsoft.com/office/drawing/2014/main" id="{1EF074AF-9C1E-4F82-A84A-2A1CFB38F13A}"/>
                </a:ext>
              </a:extLst>
            </p:cNvPr>
            <p:cNvGrpSpPr/>
            <p:nvPr/>
          </p:nvGrpSpPr>
          <p:grpSpPr>
            <a:xfrm>
              <a:off x="0" y="0"/>
              <a:ext cx="8868713" cy="3287792"/>
              <a:chOff x="0" y="0"/>
              <a:chExt cx="1751844" cy="649440"/>
            </a:xfrm>
          </p:grpSpPr>
          <p:sp>
            <p:nvSpPr>
              <p:cNvPr id="14" name="Freeform 5">
                <a:extLst>
                  <a:ext uri="{FF2B5EF4-FFF2-40B4-BE49-F238E27FC236}">
                    <a16:creationId xmlns:a16="http://schemas.microsoft.com/office/drawing/2014/main" id="{BC0C5A75-C6AF-72DB-B608-D53E4EC34975}"/>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5" name="TextBox 6">
                <a:extLst>
                  <a:ext uri="{FF2B5EF4-FFF2-40B4-BE49-F238E27FC236}">
                    <a16:creationId xmlns:a16="http://schemas.microsoft.com/office/drawing/2014/main" id="{CE0853E1-59A7-0203-A130-64759A81283D}"/>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3" name="TextBox 7">
              <a:extLst>
                <a:ext uri="{FF2B5EF4-FFF2-40B4-BE49-F238E27FC236}">
                  <a16:creationId xmlns:a16="http://schemas.microsoft.com/office/drawing/2014/main" id="{2F900E95-EE77-7A31-5596-ADD45BFA5E22}"/>
                </a:ext>
              </a:extLst>
            </p:cNvPr>
            <p:cNvSpPr txBox="1"/>
            <p:nvPr/>
          </p:nvSpPr>
          <p:spPr>
            <a:xfrm>
              <a:off x="566602" y="860218"/>
              <a:ext cx="7735512" cy="1341308"/>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DÖKÜNTÜ</a:t>
              </a:r>
              <a:endParaRPr lang="en-US" sz="2995" b="1" dirty="0">
                <a:solidFill>
                  <a:srgbClr val="000000"/>
                </a:solidFill>
                <a:latin typeface="+mj-lt"/>
                <a:ea typeface="Alatsi"/>
                <a:cs typeface="Alatsi"/>
                <a:sym typeface="Alatsi"/>
              </a:endParaRPr>
            </a:p>
          </p:txBody>
        </p:sp>
      </p:grpSp>
      <p:grpSp>
        <p:nvGrpSpPr>
          <p:cNvPr id="16" name="Group 3">
            <a:extLst>
              <a:ext uri="{FF2B5EF4-FFF2-40B4-BE49-F238E27FC236}">
                <a16:creationId xmlns:a16="http://schemas.microsoft.com/office/drawing/2014/main" id="{E39D1621-F4AD-BF94-8373-994970F32297}"/>
              </a:ext>
            </a:extLst>
          </p:cNvPr>
          <p:cNvGrpSpPr/>
          <p:nvPr/>
        </p:nvGrpSpPr>
        <p:grpSpPr>
          <a:xfrm rot="19097195">
            <a:off x="212707" y="4769980"/>
            <a:ext cx="3147967" cy="1238816"/>
            <a:chOff x="0" y="0"/>
            <a:chExt cx="8868713" cy="3287792"/>
          </a:xfrm>
        </p:grpSpPr>
        <p:grpSp>
          <p:nvGrpSpPr>
            <p:cNvPr id="17" name="Group 4">
              <a:extLst>
                <a:ext uri="{FF2B5EF4-FFF2-40B4-BE49-F238E27FC236}">
                  <a16:creationId xmlns:a16="http://schemas.microsoft.com/office/drawing/2014/main" id="{307C4C9F-9D44-D1DF-C305-ED0CEDDF1C68}"/>
                </a:ext>
              </a:extLst>
            </p:cNvPr>
            <p:cNvGrpSpPr/>
            <p:nvPr/>
          </p:nvGrpSpPr>
          <p:grpSpPr>
            <a:xfrm>
              <a:off x="0" y="0"/>
              <a:ext cx="8868713" cy="3287792"/>
              <a:chOff x="0" y="0"/>
              <a:chExt cx="1751844" cy="649440"/>
            </a:xfrm>
          </p:grpSpPr>
          <p:sp>
            <p:nvSpPr>
              <p:cNvPr id="19" name="Freeform 5">
                <a:extLst>
                  <a:ext uri="{FF2B5EF4-FFF2-40B4-BE49-F238E27FC236}">
                    <a16:creationId xmlns:a16="http://schemas.microsoft.com/office/drawing/2014/main" id="{B931FB2A-368C-0C7D-1AB7-0455341801DA}"/>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20" name="TextBox 6">
                <a:extLst>
                  <a:ext uri="{FF2B5EF4-FFF2-40B4-BE49-F238E27FC236}">
                    <a16:creationId xmlns:a16="http://schemas.microsoft.com/office/drawing/2014/main" id="{26611353-A8D3-20DF-7CAB-CAD6E7E1D858}"/>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8" name="TextBox 7">
              <a:extLst>
                <a:ext uri="{FF2B5EF4-FFF2-40B4-BE49-F238E27FC236}">
                  <a16:creationId xmlns:a16="http://schemas.microsoft.com/office/drawing/2014/main" id="{D34F9B45-8A55-F41F-17A8-2D003C673608}"/>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KLİNİK</a:t>
              </a:r>
              <a:endParaRPr lang="en-US" sz="2995" b="1" dirty="0">
                <a:solidFill>
                  <a:srgbClr val="000000"/>
                </a:solidFill>
                <a:latin typeface="+mj-lt"/>
                <a:ea typeface="Alatsi"/>
                <a:cs typeface="Alatsi"/>
                <a:sym typeface="Alatsi"/>
              </a:endParaRPr>
            </a:p>
          </p:txBody>
        </p:sp>
      </p:grpSp>
      <p:sp>
        <p:nvSpPr>
          <p:cNvPr id="21" name="Metin Yer Tutucusu 3">
            <a:extLst>
              <a:ext uri="{FF2B5EF4-FFF2-40B4-BE49-F238E27FC236}">
                <a16:creationId xmlns:a16="http://schemas.microsoft.com/office/drawing/2014/main" id="{C6C1E877-0944-731B-3904-1B40FFE72267}"/>
              </a:ext>
            </a:extLst>
          </p:cNvPr>
          <p:cNvSpPr>
            <a:spLocks noGrp="1"/>
          </p:cNvSpPr>
          <p:nvPr>
            <p:ph type="body" sz="quarter" idx="10"/>
          </p:nvPr>
        </p:nvSpPr>
        <p:spPr>
          <a:xfrm>
            <a:off x="16383000" y="55721"/>
            <a:ext cx="914400" cy="776288"/>
          </a:xfrm>
        </p:spPr>
        <p:txBody>
          <a:bodyPr/>
          <a:lstStyle/>
          <a:p>
            <a:r>
              <a:rPr lang="tr-TR" dirty="0"/>
              <a:t>41</a:t>
            </a:r>
          </a:p>
        </p:txBody>
      </p:sp>
    </p:spTree>
    <p:extLst>
      <p:ext uri="{BB962C8B-B14F-4D97-AF65-F5344CB8AC3E}">
        <p14:creationId xmlns:p14="http://schemas.microsoft.com/office/powerpoint/2010/main" val="2857263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F4F7B77D-C4A2-E353-9CA5-E37915FD5777}"/>
              </a:ext>
            </a:extLst>
          </p:cNvPr>
          <p:cNvSpPr/>
          <p:nvPr/>
        </p:nvSpPr>
        <p:spPr>
          <a:xfrm>
            <a:off x="9386694" y="1943100"/>
            <a:ext cx="8612548" cy="34676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81FCD519-AEE3-12BA-FC05-4FBCCDC6B469}"/>
              </a:ext>
            </a:extLst>
          </p:cNvPr>
          <p:cNvSpPr>
            <a:spLocks noGrp="1"/>
          </p:cNvSpPr>
          <p:nvPr>
            <p:ph type="ctrTitle"/>
          </p:nvPr>
        </p:nvSpPr>
        <p:spPr/>
        <p:txBody>
          <a:bodyPr/>
          <a:lstStyle/>
          <a:p>
            <a:r>
              <a:rPr lang="tr-TR" b="1" dirty="0"/>
              <a:t>ALTINCI HASTALIK</a:t>
            </a:r>
          </a:p>
        </p:txBody>
      </p:sp>
      <p:sp>
        <p:nvSpPr>
          <p:cNvPr id="3" name="İçerik Yer Tutucusu 2">
            <a:extLst>
              <a:ext uri="{FF2B5EF4-FFF2-40B4-BE49-F238E27FC236}">
                <a16:creationId xmlns:a16="http://schemas.microsoft.com/office/drawing/2014/main" id="{73FBAA5D-F86D-4607-2986-C13FD89957F3}"/>
              </a:ext>
            </a:extLst>
          </p:cNvPr>
          <p:cNvSpPr>
            <a:spLocks noGrp="1"/>
          </p:cNvSpPr>
          <p:nvPr>
            <p:ph idx="1"/>
          </p:nvPr>
        </p:nvSpPr>
        <p:spPr>
          <a:xfrm>
            <a:off x="9370652" y="1935871"/>
            <a:ext cx="9220200" cy="3352801"/>
          </a:xfrm>
        </p:spPr>
        <p:txBody>
          <a:bodyPr>
            <a:normAutofit/>
          </a:bodyPr>
          <a:lstStyle/>
          <a:p>
            <a:r>
              <a:rPr lang="tr-TR" dirty="0"/>
              <a:t>Ateş düştükçe </a:t>
            </a:r>
            <a:r>
              <a:rPr lang="tr-TR" dirty="0" err="1"/>
              <a:t>roseola</a:t>
            </a:r>
            <a:r>
              <a:rPr lang="tr-TR" dirty="0"/>
              <a:t> döküntüsü ortaya çıkar. </a:t>
            </a:r>
          </a:p>
          <a:p>
            <a:r>
              <a:rPr lang="tr-TR" dirty="0"/>
              <a:t>Boyun ve gövdede başlar ve ekstremitelere yayılır. </a:t>
            </a:r>
          </a:p>
          <a:p>
            <a:r>
              <a:rPr lang="tr-TR" dirty="0"/>
              <a:t>En son yüz ve kollarda görülür</a:t>
            </a:r>
          </a:p>
          <a:p>
            <a:r>
              <a:rPr lang="tr-TR" dirty="0"/>
              <a:t>Döküntü 1- 2 günde geçer.</a:t>
            </a:r>
          </a:p>
          <a:p>
            <a:r>
              <a:rPr lang="tr-TR" dirty="0"/>
              <a:t>Soyulma ve hiperpigmentasyon olmaksızın iyileşir</a:t>
            </a:r>
          </a:p>
          <a:p>
            <a:r>
              <a:rPr lang="tr-TR" dirty="0"/>
              <a:t>Eritemli, solgun, </a:t>
            </a:r>
            <a:r>
              <a:rPr lang="tr-TR" dirty="0" err="1"/>
              <a:t>maküler</a:t>
            </a:r>
            <a:r>
              <a:rPr lang="tr-TR" dirty="0"/>
              <a:t> veya </a:t>
            </a:r>
            <a:r>
              <a:rPr lang="tr-TR" dirty="0" err="1"/>
              <a:t>makülopapüler</a:t>
            </a:r>
            <a:endParaRPr lang="tr-TR" dirty="0"/>
          </a:p>
        </p:txBody>
      </p:sp>
      <p:pic>
        <p:nvPicPr>
          <p:cNvPr id="5" name="Resim 4">
            <a:extLst>
              <a:ext uri="{FF2B5EF4-FFF2-40B4-BE49-F238E27FC236}">
                <a16:creationId xmlns:a16="http://schemas.microsoft.com/office/drawing/2014/main" id="{50887ADD-1F4B-5008-6100-5BEF7948A3E1}"/>
              </a:ext>
            </a:extLst>
          </p:cNvPr>
          <p:cNvPicPr>
            <a:picLocks noChangeAspect="1"/>
          </p:cNvPicPr>
          <p:nvPr/>
        </p:nvPicPr>
        <p:blipFill>
          <a:blip r:embed="rId2"/>
          <a:stretch>
            <a:fillRect/>
          </a:stretch>
        </p:blipFill>
        <p:spPr>
          <a:xfrm>
            <a:off x="990600" y="1943100"/>
            <a:ext cx="4038600" cy="4252567"/>
          </a:xfrm>
          <a:prstGeom prst="rect">
            <a:avLst/>
          </a:prstGeom>
          <a:ln>
            <a:noFill/>
          </a:ln>
          <a:effectLst>
            <a:outerShdw blurRad="292100" dist="139700" dir="2700000" algn="tl" rotWithShape="0">
              <a:srgbClr val="333333">
                <a:alpha val="65000"/>
              </a:srgbClr>
            </a:outerShdw>
          </a:effectLst>
        </p:spPr>
      </p:pic>
      <p:sp>
        <p:nvSpPr>
          <p:cNvPr id="9" name="Freeform 5">
            <a:extLst>
              <a:ext uri="{FF2B5EF4-FFF2-40B4-BE49-F238E27FC236}">
                <a16:creationId xmlns:a16="http://schemas.microsoft.com/office/drawing/2014/main" id="{1971F12D-C0B0-5842-7EA0-2F1460978C65}"/>
              </a:ext>
            </a:extLst>
          </p:cNvPr>
          <p:cNvSpPr/>
          <p:nvPr/>
        </p:nvSpPr>
        <p:spPr>
          <a:xfrm>
            <a:off x="990601" y="6436043"/>
            <a:ext cx="8184790" cy="2618378"/>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9FC3D0"/>
          </a:solidFill>
        </p:spPr>
      </p:sp>
      <p:pic>
        <p:nvPicPr>
          <p:cNvPr id="7" name="Resim 6">
            <a:extLst>
              <a:ext uri="{FF2B5EF4-FFF2-40B4-BE49-F238E27FC236}">
                <a16:creationId xmlns:a16="http://schemas.microsoft.com/office/drawing/2014/main" id="{EA05899D-ABD1-4083-861D-98AA744214DD}"/>
              </a:ext>
            </a:extLst>
          </p:cNvPr>
          <p:cNvPicPr>
            <a:picLocks noChangeAspect="1"/>
          </p:cNvPicPr>
          <p:nvPr/>
        </p:nvPicPr>
        <p:blipFill>
          <a:blip r:embed="rId3"/>
          <a:stretch>
            <a:fillRect/>
          </a:stretch>
        </p:blipFill>
        <p:spPr>
          <a:xfrm>
            <a:off x="5224462" y="1935871"/>
            <a:ext cx="3950928" cy="4259796"/>
          </a:xfrm>
          <a:prstGeom prst="rect">
            <a:avLst/>
          </a:prstGeom>
          <a:ln>
            <a:noFill/>
          </a:ln>
          <a:effectLst>
            <a:outerShdw blurRad="292100" dist="139700" dir="2700000" algn="tl" rotWithShape="0">
              <a:srgbClr val="333333">
                <a:alpha val="65000"/>
              </a:srgbClr>
            </a:outerShdw>
          </a:effectLst>
        </p:spPr>
      </p:pic>
      <p:sp>
        <p:nvSpPr>
          <p:cNvPr id="8" name="İçerik Yer Tutucusu 2">
            <a:extLst>
              <a:ext uri="{FF2B5EF4-FFF2-40B4-BE49-F238E27FC236}">
                <a16:creationId xmlns:a16="http://schemas.microsoft.com/office/drawing/2014/main" id="{C91D779C-A12F-E9D7-9F5E-5BFC752FFC72}"/>
              </a:ext>
            </a:extLst>
          </p:cNvPr>
          <p:cNvSpPr txBox="1">
            <a:spLocks/>
          </p:cNvSpPr>
          <p:nvPr/>
        </p:nvSpPr>
        <p:spPr>
          <a:xfrm>
            <a:off x="990600" y="6436044"/>
            <a:ext cx="4038600" cy="26183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800" b="1" u="sng" dirty="0"/>
              <a:t>TEDAVİ</a:t>
            </a:r>
          </a:p>
          <a:p>
            <a:r>
              <a:rPr lang="tr-TR" sz="2800" dirty="0"/>
              <a:t>Destek tedavisi</a:t>
            </a:r>
          </a:p>
          <a:p>
            <a:endParaRPr lang="tr-TR" dirty="0"/>
          </a:p>
          <a:p>
            <a:endParaRPr lang="tr-TR" dirty="0"/>
          </a:p>
          <a:p>
            <a:endParaRPr lang="tr-TR" dirty="0"/>
          </a:p>
        </p:txBody>
      </p:sp>
      <p:sp>
        <p:nvSpPr>
          <p:cNvPr id="6" name="İçerik Yer Tutucusu 2">
            <a:extLst>
              <a:ext uri="{FF2B5EF4-FFF2-40B4-BE49-F238E27FC236}">
                <a16:creationId xmlns:a16="http://schemas.microsoft.com/office/drawing/2014/main" id="{95DBCCB2-F72F-F344-208E-D843A16E9BC6}"/>
              </a:ext>
            </a:extLst>
          </p:cNvPr>
          <p:cNvSpPr txBox="1">
            <a:spLocks/>
          </p:cNvSpPr>
          <p:nvPr/>
        </p:nvSpPr>
        <p:spPr>
          <a:xfrm>
            <a:off x="5029200" y="6436042"/>
            <a:ext cx="4146190" cy="261837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800" dirty="0"/>
              <a:t>  </a:t>
            </a:r>
            <a:r>
              <a:rPr lang="tr-TR" sz="2800" b="1" u="sng" dirty="0"/>
              <a:t>KOMPLİKASYONLARI</a:t>
            </a:r>
          </a:p>
          <a:p>
            <a:r>
              <a:rPr lang="tr-TR" sz="2800" dirty="0" err="1"/>
              <a:t>Febril</a:t>
            </a:r>
            <a:r>
              <a:rPr lang="tr-TR" sz="2800" dirty="0"/>
              <a:t> </a:t>
            </a:r>
            <a:r>
              <a:rPr lang="tr-TR" sz="2800" dirty="0" err="1"/>
              <a:t>konvülziyon</a:t>
            </a:r>
            <a:r>
              <a:rPr lang="tr-TR" sz="2800" dirty="0"/>
              <a:t> (En sık)</a:t>
            </a:r>
          </a:p>
          <a:p>
            <a:r>
              <a:rPr lang="tr-TR" sz="2800" dirty="0"/>
              <a:t>Akut </a:t>
            </a:r>
            <a:r>
              <a:rPr lang="tr-TR" sz="2800" dirty="0" err="1"/>
              <a:t>otitis</a:t>
            </a:r>
            <a:r>
              <a:rPr lang="tr-TR" sz="2800" dirty="0"/>
              <a:t> </a:t>
            </a:r>
            <a:r>
              <a:rPr lang="tr-TR" sz="2800" dirty="0" err="1"/>
              <a:t>media</a:t>
            </a:r>
            <a:r>
              <a:rPr lang="tr-TR" sz="2800" dirty="0"/>
              <a:t> </a:t>
            </a:r>
          </a:p>
          <a:p>
            <a:r>
              <a:rPr lang="tr-TR" sz="2800" dirty="0"/>
              <a:t>Ensefalit</a:t>
            </a:r>
          </a:p>
          <a:p>
            <a:r>
              <a:rPr lang="tr-TR" sz="2800" dirty="0"/>
              <a:t>Aseptik menenjit</a:t>
            </a:r>
          </a:p>
          <a:p>
            <a:endParaRPr lang="tr-TR" dirty="0"/>
          </a:p>
          <a:p>
            <a:endParaRPr lang="tr-TR" dirty="0"/>
          </a:p>
        </p:txBody>
      </p:sp>
      <p:pic>
        <p:nvPicPr>
          <p:cNvPr id="13" name="Resim 12">
            <a:extLst>
              <a:ext uri="{FF2B5EF4-FFF2-40B4-BE49-F238E27FC236}">
                <a16:creationId xmlns:a16="http://schemas.microsoft.com/office/drawing/2014/main" id="{01754979-41BF-A38C-EB09-21A4B137C1AF}"/>
              </a:ext>
            </a:extLst>
          </p:cNvPr>
          <p:cNvPicPr>
            <a:picLocks noChangeAspect="1"/>
          </p:cNvPicPr>
          <p:nvPr/>
        </p:nvPicPr>
        <p:blipFill>
          <a:blip r:embed="rId4"/>
          <a:stretch>
            <a:fillRect/>
          </a:stretch>
        </p:blipFill>
        <p:spPr>
          <a:xfrm>
            <a:off x="9386694" y="5747408"/>
            <a:ext cx="3610168" cy="3765779"/>
          </a:xfrm>
          <a:prstGeom prst="rect">
            <a:avLst/>
          </a:prstGeom>
          <a:ln>
            <a:noFill/>
          </a:ln>
          <a:effectLst>
            <a:outerShdw blurRad="292100" dist="139700" dir="2700000" algn="tl" rotWithShape="0">
              <a:srgbClr val="333333">
                <a:alpha val="65000"/>
              </a:srgbClr>
            </a:outerShdw>
          </a:effectLst>
        </p:spPr>
      </p:pic>
      <p:sp>
        <p:nvSpPr>
          <p:cNvPr id="10" name="Metin Yer Tutucusu 3">
            <a:extLst>
              <a:ext uri="{FF2B5EF4-FFF2-40B4-BE49-F238E27FC236}">
                <a16:creationId xmlns:a16="http://schemas.microsoft.com/office/drawing/2014/main" id="{3C9C8E19-391B-3987-ABD6-36411195BAFA}"/>
              </a:ext>
            </a:extLst>
          </p:cNvPr>
          <p:cNvSpPr>
            <a:spLocks noGrp="1"/>
          </p:cNvSpPr>
          <p:nvPr>
            <p:ph type="body" sz="quarter" idx="10"/>
          </p:nvPr>
        </p:nvSpPr>
        <p:spPr>
          <a:xfrm>
            <a:off x="16383000" y="55721"/>
            <a:ext cx="914400" cy="776288"/>
          </a:xfrm>
        </p:spPr>
        <p:txBody>
          <a:bodyPr/>
          <a:lstStyle/>
          <a:p>
            <a:r>
              <a:rPr lang="tr-TR" dirty="0"/>
              <a:t>42</a:t>
            </a:r>
          </a:p>
        </p:txBody>
      </p:sp>
    </p:spTree>
    <p:extLst>
      <p:ext uri="{BB962C8B-B14F-4D97-AF65-F5344CB8AC3E}">
        <p14:creationId xmlns:p14="http://schemas.microsoft.com/office/powerpoint/2010/main" val="1027888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FD76454C-CA55-61B0-E7E0-2A2DACEF919F}"/>
              </a:ext>
            </a:extLst>
          </p:cNvPr>
          <p:cNvSpPr/>
          <p:nvPr/>
        </p:nvSpPr>
        <p:spPr>
          <a:xfrm>
            <a:off x="755984" y="1714500"/>
            <a:ext cx="9105900" cy="74676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C16E727F-AFC2-36A5-846A-FCD5F8AF8B55}"/>
              </a:ext>
            </a:extLst>
          </p:cNvPr>
          <p:cNvSpPr>
            <a:spLocks noGrp="1"/>
          </p:cNvSpPr>
          <p:nvPr>
            <p:ph type="ctrTitle"/>
          </p:nvPr>
        </p:nvSpPr>
        <p:spPr/>
        <p:txBody>
          <a:bodyPr/>
          <a:lstStyle/>
          <a:p>
            <a:r>
              <a:rPr lang="tr-TR" b="1" dirty="0"/>
              <a:t>SUÇİÇEĞİ</a:t>
            </a:r>
          </a:p>
        </p:txBody>
      </p:sp>
      <p:sp>
        <p:nvSpPr>
          <p:cNvPr id="3" name="İçerik Yer Tutucusu 2">
            <a:extLst>
              <a:ext uri="{FF2B5EF4-FFF2-40B4-BE49-F238E27FC236}">
                <a16:creationId xmlns:a16="http://schemas.microsoft.com/office/drawing/2014/main" id="{2B6D6CA0-4C20-1059-9E70-6868226106C5}"/>
              </a:ext>
            </a:extLst>
          </p:cNvPr>
          <p:cNvSpPr>
            <a:spLocks noGrp="1"/>
          </p:cNvSpPr>
          <p:nvPr>
            <p:ph idx="1"/>
          </p:nvPr>
        </p:nvSpPr>
        <p:spPr>
          <a:xfrm>
            <a:off x="870284" y="1906903"/>
            <a:ext cx="8991600" cy="7082792"/>
          </a:xfrm>
        </p:spPr>
        <p:txBody>
          <a:bodyPr>
            <a:normAutofit lnSpcReduction="10000"/>
          </a:bodyPr>
          <a:lstStyle/>
          <a:p>
            <a:r>
              <a:rPr lang="tr-TR" b="1" u="sng" dirty="0"/>
              <a:t>ETKEN</a:t>
            </a:r>
            <a:r>
              <a:rPr lang="tr-TR" b="1" dirty="0"/>
              <a:t> :</a:t>
            </a:r>
            <a:r>
              <a:rPr lang="tr-TR" dirty="0"/>
              <a:t> </a:t>
            </a:r>
            <a:r>
              <a:rPr lang="tr-TR" dirty="0" err="1"/>
              <a:t>Herpesvirüs</a:t>
            </a:r>
            <a:r>
              <a:rPr lang="tr-TR" dirty="0"/>
              <a:t> grubundan, </a:t>
            </a:r>
            <a:r>
              <a:rPr lang="tr-TR" dirty="0" err="1"/>
              <a:t>Varicella</a:t>
            </a:r>
            <a:r>
              <a:rPr lang="tr-TR" dirty="0"/>
              <a:t> </a:t>
            </a:r>
            <a:r>
              <a:rPr lang="tr-TR" dirty="0" err="1"/>
              <a:t>zoster</a:t>
            </a:r>
            <a:r>
              <a:rPr lang="tr-TR" dirty="0"/>
              <a:t> virüs</a:t>
            </a:r>
          </a:p>
          <a:p>
            <a:r>
              <a:rPr lang="tr-TR" b="1" u="sng" dirty="0"/>
              <a:t>VZV</a:t>
            </a:r>
            <a:r>
              <a:rPr lang="tr-TR" dirty="0"/>
              <a:t> : </a:t>
            </a:r>
          </a:p>
          <a:p>
            <a:pPr lvl="1"/>
            <a:r>
              <a:rPr lang="tr-TR" dirty="0"/>
              <a:t>DNA Virüsü</a:t>
            </a:r>
          </a:p>
          <a:p>
            <a:pPr lvl="1"/>
            <a:r>
              <a:rPr lang="tr-TR" dirty="0"/>
              <a:t>Tek konağı insan </a:t>
            </a:r>
          </a:p>
          <a:p>
            <a:pPr lvl="1"/>
            <a:r>
              <a:rPr lang="tr-TR" dirty="0"/>
              <a:t>Suçiçeği (</a:t>
            </a:r>
            <a:r>
              <a:rPr lang="tr-TR" dirty="0" err="1"/>
              <a:t>chickenpox</a:t>
            </a:r>
            <a:r>
              <a:rPr lang="tr-TR" dirty="0"/>
              <a:t>) ve Zona etkeni</a:t>
            </a:r>
          </a:p>
          <a:p>
            <a:r>
              <a:rPr lang="tr-TR" b="1" dirty="0"/>
              <a:t>En sık 1-6 yaş + Okul çağı çocuklar arasında salgın</a:t>
            </a:r>
          </a:p>
          <a:p>
            <a:r>
              <a:rPr lang="tr-TR" b="1" u="sng" dirty="0"/>
              <a:t>İnkübasyon süresi</a:t>
            </a:r>
            <a:r>
              <a:rPr lang="tr-TR" b="1" dirty="0"/>
              <a:t> : </a:t>
            </a:r>
            <a:r>
              <a:rPr lang="tr-TR" dirty="0"/>
              <a:t>11-21 gün</a:t>
            </a:r>
          </a:p>
          <a:p>
            <a:r>
              <a:rPr lang="tr-TR" b="1" u="sng" dirty="0"/>
              <a:t>Bulaş</a:t>
            </a:r>
            <a:r>
              <a:rPr lang="tr-TR" b="1" dirty="0"/>
              <a:t> </a:t>
            </a:r>
            <a:r>
              <a:rPr lang="tr-TR" dirty="0"/>
              <a:t>: </a:t>
            </a:r>
          </a:p>
          <a:p>
            <a:pPr lvl="1"/>
            <a:r>
              <a:rPr lang="tr-TR" dirty="0"/>
              <a:t>Vezikül sıvısının direkt teması  </a:t>
            </a:r>
          </a:p>
          <a:p>
            <a:pPr lvl="1"/>
            <a:r>
              <a:rPr lang="tr-TR" dirty="0"/>
              <a:t>Damlacık Enfeksiyonu</a:t>
            </a:r>
          </a:p>
          <a:p>
            <a:pPr lvl="1"/>
            <a:r>
              <a:rPr lang="tr-TR" dirty="0"/>
              <a:t>Hava yolu</a:t>
            </a:r>
          </a:p>
          <a:p>
            <a:r>
              <a:rPr lang="tr-TR" b="1" u="sng" dirty="0"/>
              <a:t>Bulaştırıcılık</a:t>
            </a:r>
            <a:r>
              <a:rPr lang="tr-TR" dirty="0"/>
              <a:t> : </a:t>
            </a:r>
          </a:p>
          <a:p>
            <a:pPr lvl="1"/>
            <a:r>
              <a:rPr lang="tr-TR" dirty="0"/>
              <a:t>Döküntüden 2 gün öncesinde başlar, </a:t>
            </a:r>
          </a:p>
          <a:p>
            <a:pPr lvl="1"/>
            <a:r>
              <a:rPr lang="tr-TR" dirty="0"/>
              <a:t>Lezyonlar </a:t>
            </a:r>
            <a:r>
              <a:rPr lang="tr-TR" dirty="0" err="1"/>
              <a:t>kurutlanana</a:t>
            </a:r>
            <a:r>
              <a:rPr lang="tr-TR" dirty="0"/>
              <a:t> kadar devam eder.</a:t>
            </a:r>
          </a:p>
          <a:p>
            <a:endParaRPr lang="tr-TR" dirty="0"/>
          </a:p>
          <a:p>
            <a:endParaRPr lang="tr-TR" dirty="0"/>
          </a:p>
        </p:txBody>
      </p:sp>
      <p:pic>
        <p:nvPicPr>
          <p:cNvPr id="7" name="Resim 6">
            <a:extLst>
              <a:ext uri="{FF2B5EF4-FFF2-40B4-BE49-F238E27FC236}">
                <a16:creationId xmlns:a16="http://schemas.microsoft.com/office/drawing/2014/main" id="{D7AD47AB-B19E-B5E2-ED15-A276A22DC63C}"/>
              </a:ext>
            </a:extLst>
          </p:cNvPr>
          <p:cNvPicPr>
            <a:picLocks noChangeAspect="1"/>
          </p:cNvPicPr>
          <p:nvPr/>
        </p:nvPicPr>
        <p:blipFill>
          <a:blip r:embed="rId2"/>
          <a:stretch>
            <a:fillRect/>
          </a:stretch>
        </p:blipFill>
        <p:spPr>
          <a:xfrm>
            <a:off x="9988216" y="1696453"/>
            <a:ext cx="5197290" cy="4054191"/>
          </a:xfrm>
          <a:prstGeom prst="rect">
            <a:avLst/>
          </a:prstGeom>
        </p:spPr>
      </p:pic>
      <p:pic>
        <p:nvPicPr>
          <p:cNvPr id="9" name="Resim 8">
            <a:extLst>
              <a:ext uri="{FF2B5EF4-FFF2-40B4-BE49-F238E27FC236}">
                <a16:creationId xmlns:a16="http://schemas.microsoft.com/office/drawing/2014/main" id="{4AC3C2B0-3D78-AF6E-C094-D6A2DFECB652}"/>
              </a:ext>
            </a:extLst>
          </p:cNvPr>
          <p:cNvPicPr>
            <a:picLocks noChangeAspect="1"/>
          </p:cNvPicPr>
          <p:nvPr/>
        </p:nvPicPr>
        <p:blipFill>
          <a:blip r:embed="rId3"/>
          <a:stretch>
            <a:fillRect/>
          </a:stretch>
        </p:blipFill>
        <p:spPr>
          <a:xfrm>
            <a:off x="15228906" y="1696453"/>
            <a:ext cx="3071126" cy="4054191"/>
          </a:xfrm>
          <a:prstGeom prst="rect">
            <a:avLst/>
          </a:prstGeom>
        </p:spPr>
      </p:pic>
      <p:pic>
        <p:nvPicPr>
          <p:cNvPr id="11" name="Resim 10">
            <a:extLst>
              <a:ext uri="{FF2B5EF4-FFF2-40B4-BE49-F238E27FC236}">
                <a16:creationId xmlns:a16="http://schemas.microsoft.com/office/drawing/2014/main" id="{470A4D97-C4B4-F0F1-5930-EBA93FF7DC1E}"/>
              </a:ext>
            </a:extLst>
          </p:cNvPr>
          <p:cNvPicPr>
            <a:picLocks noChangeAspect="1"/>
          </p:cNvPicPr>
          <p:nvPr/>
        </p:nvPicPr>
        <p:blipFill>
          <a:blip r:embed="rId4"/>
          <a:stretch>
            <a:fillRect/>
          </a:stretch>
        </p:blipFill>
        <p:spPr>
          <a:xfrm>
            <a:off x="9972173" y="5744628"/>
            <a:ext cx="5197290" cy="3863675"/>
          </a:xfrm>
          <a:prstGeom prst="rect">
            <a:avLst/>
          </a:prstGeom>
        </p:spPr>
      </p:pic>
      <p:sp>
        <p:nvSpPr>
          <p:cNvPr id="5" name="Metin Yer Tutucusu 3">
            <a:extLst>
              <a:ext uri="{FF2B5EF4-FFF2-40B4-BE49-F238E27FC236}">
                <a16:creationId xmlns:a16="http://schemas.microsoft.com/office/drawing/2014/main" id="{168F18B7-D86E-0731-36C5-BD67710F0AE8}"/>
              </a:ext>
            </a:extLst>
          </p:cNvPr>
          <p:cNvSpPr>
            <a:spLocks noGrp="1"/>
          </p:cNvSpPr>
          <p:nvPr>
            <p:ph type="body" sz="quarter" idx="10"/>
          </p:nvPr>
        </p:nvSpPr>
        <p:spPr>
          <a:xfrm>
            <a:off x="16383000" y="55721"/>
            <a:ext cx="914400" cy="776288"/>
          </a:xfrm>
        </p:spPr>
        <p:txBody>
          <a:bodyPr/>
          <a:lstStyle/>
          <a:p>
            <a:r>
              <a:rPr lang="tr-TR" dirty="0"/>
              <a:t>43</a:t>
            </a:r>
          </a:p>
        </p:txBody>
      </p:sp>
    </p:spTree>
    <p:extLst>
      <p:ext uri="{BB962C8B-B14F-4D97-AF65-F5344CB8AC3E}">
        <p14:creationId xmlns:p14="http://schemas.microsoft.com/office/powerpoint/2010/main" val="341820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FF1BBC59-B9CE-F4BB-12FB-0F8A80AFB3AD}"/>
              </a:ext>
            </a:extLst>
          </p:cNvPr>
          <p:cNvSpPr/>
          <p:nvPr/>
        </p:nvSpPr>
        <p:spPr>
          <a:xfrm>
            <a:off x="1066800" y="3586270"/>
            <a:ext cx="5867400" cy="559583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66473B81-1E69-651C-B413-4421FFE7788A}"/>
              </a:ext>
            </a:extLst>
          </p:cNvPr>
          <p:cNvSpPr>
            <a:spLocks noGrp="1"/>
          </p:cNvSpPr>
          <p:nvPr>
            <p:ph type="ctrTitle"/>
          </p:nvPr>
        </p:nvSpPr>
        <p:spPr/>
        <p:txBody>
          <a:bodyPr/>
          <a:lstStyle/>
          <a:p>
            <a:r>
              <a:rPr lang="tr-TR" b="1" dirty="0"/>
              <a:t>SUÇİÇEĞİ</a:t>
            </a:r>
          </a:p>
        </p:txBody>
      </p:sp>
      <p:sp>
        <p:nvSpPr>
          <p:cNvPr id="16" name="Freeform 5">
            <a:extLst>
              <a:ext uri="{FF2B5EF4-FFF2-40B4-BE49-F238E27FC236}">
                <a16:creationId xmlns:a16="http://schemas.microsoft.com/office/drawing/2014/main" id="{F79A0C80-6B9C-F85D-2FE2-3BCEF1F055FC}"/>
              </a:ext>
            </a:extLst>
          </p:cNvPr>
          <p:cNvSpPr/>
          <p:nvPr/>
        </p:nvSpPr>
        <p:spPr>
          <a:xfrm>
            <a:off x="7904746" y="3586270"/>
            <a:ext cx="9316454" cy="5595829"/>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3" name="İçerik Yer Tutucusu 2">
            <a:extLst>
              <a:ext uri="{FF2B5EF4-FFF2-40B4-BE49-F238E27FC236}">
                <a16:creationId xmlns:a16="http://schemas.microsoft.com/office/drawing/2014/main" id="{5841D529-2441-91AF-DC75-03B262A4C04E}"/>
              </a:ext>
            </a:extLst>
          </p:cNvPr>
          <p:cNvSpPr>
            <a:spLocks noGrp="1"/>
          </p:cNvSpPr>
          <p:nvPr>
            <p:ph idx="1"/>
          </p:nvPr>
        </p:nvSpPr>
        <p:spPr>
          <a:xfrm>
            <a:off x="1295400" y="3763435"/>
            <a:ext cx="5638800" cy="4504265"/>
          </a:xfrm>
        </p:spPr>
        <p:txBody>
          <a:bodyPr>
            <a:normAutofit/>
          </a:bodyPr>
          <a:lstStyle/>
          <a:p>
            <a:pPr marL="0" indent="0">
              <a:buNone/>
            </a:pPr>
            <a:r>
              <a:rPr lang="tr-TR" sz="2600" b="1" u="sng" dirty="0" err="1"/>
              <a:t>Prodromal</a:t>
            </a:r>
            <a:r>
              <a:rPr lang="tr-TR" sz="2600" b="1" u="sng" dirty="0"/>
              <a:t> dönemde  </a:t>
            </a:r>
          </a:p>
          <a:p>
            <a:pPr lvl="1"/>
            <a:r>
              <a:rPr lang="tr-TR" sz="2600" dirty="0"/>
              <a:t>Ateş (38</a:t>
            </a:r>
            <a:r>
              <a:rPr lang="tr-TR" sz="2600" dirty="0">
                <a:latin typeface="Arial" panose="020B0604020202020204" pitchFamily="34" charset="0"/>
                <a:cs typeface="Arial" panose="020B0604020202020204" pitchFamily="34" charset="0"/>
              </a:rPr>
              <a:t>⁰</a:t>
            </a:r>
            <a:r>
              <a:rPr lang="tr-TR" sz="2600" dirty="0"/>
              <a:t> – 39</a:t>
            </a:r>
            <a:r>
              <a:rPr lang="tr-TR" sz="2600" dirty="0">
                <a:latin typeface="Arial" panose="020B0604020202020204" pitchFamily="34" charset="0"/>
                <a:cs typeface="Arial" panose="020B0604020202020204" pitchFamily="34" charset="0"/>
              </a:rPr>
              <a:t>⁰)</a:t>
            </a:r>
            <a:endParaRPr lang="tr-TR" sz="2600" dirty="0"/>
          </a:p>
          <a:p>
            <a:pPr marL="457200" lvl="1" indent="0">
              <a:buNone/>
            </a:pPr>
            <a:r>
              <a:rPr lang="tr-TR" sz="2600" dirty="0"/>
              <a:t>(döküntüden 2-4 gün sonra kaybolur)</a:t>
            </a:r>
          </a:p>
          <a:p>
            <a:pPr lvl="1"/>
            <a:r>
              <a:rPr lang="tr-TR" sz="2600" dirty="0"/>
              <a:t>Karın ağrısı</a:t>
            </a:r>
          </a:p>
          <a:p>
            <a:pPr lvl="1"/>
            <a:r>
              <a:rPr lang="tr-TR" sz="2600" dirty="0"/>
              <a:t>Baş ağrısı </a:t>
            </a:r>
          </a:p>
          <a:p>
            <a:pPr lvl="1"/>
            <a:r>
              <a:rPr lang="tr-TR" sz="2600" dirty="0"/>
              <a:t>Halsizlik</a:t>
            </a:r>
          </a:p>
          <a:p>
            <a:pPr lvl="1"/>
            <a:r>
              <a:rPr lang="tr-TR" sz="2600" dirty="0"/>
              <a:t>İştahsızlık</a:t>
            </a:r>
          </a:p>
          <a:p>
            <a:pPr lvl="1"/>
            <a:r>
              <a:rPr lang="tr-TR" sz="2600" dirty="0"/>
              <a:t>Öksürük</a:t>
            </a:r>
          </a:p>
          <a:p>
            <a:pPr lvl="1"/>
            <a:r>
              <a:rPr lang="tr-TR" sz="2600" dirty="0"/>
              <a:t>Boğaz ağrısı</a:t>
            </a:r>
          </a:p>
          <a:p>
            <a:endParaRPr lang="tr-TR" dirty="0"/>
          </a:p>
        </p:txBody>
      </p:sp>
      <p:grpSp>
        <p:nvGrpSpPr>
          <p:cNvPr id="4" name="Group 3">
            <a:extLst>
              <a:ext uri="{FF2B5EF4-FFF2-40B4-BE49-F238E27FC236}">
                <a16:creationId xmlns:a16="http://schemas.microsoft.com/office/drawing/2014/main" id="{C8105F4E-2F3B-73B6-9F9F-EB914F85D8C6}"/>
              </a:ext>
            </a:extLst>
          </p:cNvPr>
          <p:cNvGrpSpPr/>
          <p:nvPr/>
        </p:nvGrpSpPr>
        <p:grpSpPr>
          <a:xfrm>
            <a:off x="1295400" y="2019300"/>
            <a:ext cx="3147967" cy="1238816"/>
            <a:chOff x="0" y="0"/>
            <a:chExt cx="8868713" cy="3287792"/>
          </a:xfrm>
        </p:grpSpPr>
        <p:grpSp>
          <p:nvGrpSpPr>
            <p:cNvPr id="5" name="Group 4">
              <a:extLst>
                <a:ext uri="{FF2B5EF4-FFF2-40B4-BE49-F238E27FC236}">
                  <a16:creationId xmlns:a16="http://schemas.microsoft.com/office/drawing/2014/main" id="{838BCC6A-0EAE-6A60-B9AF-5E5EC3159EAB}"/>
                </a:ext>
              </a:extLst>
            </p:cNvPr>
            <p:cNvGrpSpPr/>
            <p:nvPr/>
          </p:nvGrpSpPr>
          <p:grpSpPr>
            <a:xfrm>
              <a:off x="0" y="0"/>
              <a:ext cx="8868713" cy="3287792"/>
              <a:chOff x="0" y="0"/>
              <a:chExt cx="1751844" cy="649440"/>
            </a:xfrm>
          </p:grpSpPr>
          <p:sp>
            <p:nvSpPr>
              <p:cNvPr id="7" name="Freeform 5">
                <a:extLst>
                  <a:ext uri="{FF2B5EF4-FFF2-40B4-BE49-F238E27FC236}">
                    <a16:creationId xmlns:a16="http://schemas.microsoft.com/office/drawing/2014/main" id="{8936A20F-B01E-73CA-1747-3C984EC647FC}"/>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8" name="TextBox 6">
                <a:extLst>
                  <a:ext uri="{FF2B5EF4-FFF2-40B4-BE49-F238E27FC236}">
                    <a16:creationId xmlns:a16="http://schemas.microsoft.com/office/drawing/2014/main" id="{609CC564-B5E1-1B03-F415-C3AFC045EBBE}"/>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84343105-F5CF-5EB8-8CDF-3E952A0AE201}"/>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KLİNİK</a:t>
              </a:r>
              <a:endParaRPr lang="en-US" sz="2995" b="1" dirty="0">
                <a:solidFill>
                  <a:srgbClr val="000000"/>
                </a:solidFill>
                <a:latin typeface="+mj-lt"/>
                <a:ea typeface="Alatsi"/>
                <a:cs typeface="Alatsi"/>
                <a:sym typeface="Alatsi"/>
              </a:endParaRPr>
            </a:p>
          </p:txBody>
        </p:sp>
      </p:grpSp>
      <p:grpSp>
        <p:nvGrpSpPr>
          <p:cNvPr id="9" name="Group 3">
            <a:extLst>
              <a:ext uri="{FF2B5EF4-FFF2-40B4-BE49-F238E27FC236}">
                <a16:creationId xmlns:a16="http://schemas.microsoft.com/office/drawing/2014/main" id="{C1117DA1-4EA1-7FB9-CB7F-1A719102C789}"/>
              </a:ext>
            </a:extLst>
          </p:cNvPr>
          <p:cNvGrpSpPr/>
          <p:nvPr/>
        </p:nvGrpSpPr>
        <p:grpSpPr>
          <a:xfrm>
            <a:off x="7924800" y="1976713"/>
            <a:ext cx="3147967" cy="1238816"/>
            <a:chOff x="0" y="0"/>
            <a:chExt cx="8868713" cy="3287792"/>
          </a:xfrm>
        </p:grpSpPr>
        <p:grpSp>
          <p:nvGrpSpPr>
            <p:cNvPr id="10" name="Group 4">
              <a:extLst>
                <a:ext uri="{FF2B5EF4-FFF2-40B4-BE49-F238E27FC236}">
                  <a16:creationId xmlns:a16="http://schemas.microsoft.com/office/drawing/2014/main" id="{09839272-675D-D025-D2B4-38C23B767E20}"/>
                </a:ext>
              </a:extLst>
            </p:cNvPr>
            <p:cNvGrpSpPr/>
            <p:nvPr/>
          </p:nvGrpSpPr>
          <p:grpSpPr>
            <a:xfrm>
              <a:off x="0" y="0"/>
              <a:ext cx="8868713" cy="3287792"/>
              <a:chOff x="0" y="0"/>
              <a:chExt cx="1751844" cy="649440"/>
            </a:xfrm>
          </p:grpSpPr>
          <p:sp>
            <p:nvSpPr>
              <p:cNvPr id="12" name="Freeform 5">
                <a:extLst>
                  <a:ext uri="{FF2B5EF4-FFF2-40B4-BE49-F238E27FC236}">
                    <a16:creationId xmlns:a16="http://schemas.microsoft.com/office/drawing/2014/main" id="{47F1FAED-1F5E-5D0B-1F78-BFD0A0FF9D47}"/>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3" name="TextBox 6">
                <a:extLst>
                  <a:ext uri="{FF2B5EF4-FFF2-40B4-BE49-F238E27FC236}">
                    <a16:creationId xmlns:a16="http://schemas.microsoft.com/office/drawing/2014/main" id="{4552C902-F67F-F6F0-8D43-6234E0559887}"/>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11" name="TextBox 7">
              <a:extLst>
                <a:ext uri="{FF2B5EF4-FFF2-40B4-BE49-F238E27FC236}">
                  <a16:creationId xmlns:a16="http://schemas.microsoft.com/office/drawing/2014/main" id="{E6F76629-EFE2-C458-5F79-E21D4D7126E9}"/>
                </a:ext>
              </a:extLst>
            </p:cNvPr>
            <p:cNvSpPr txBox="1"/>
            <p:nvPr/>
          </p:nvSpPr>
          <p:spPr>
            <a:xfrm>
              <a:off x="566602" y="860218"/>
              <a:ext cx="7735512" cy="1341308"/>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DÖKÜNTÜ</a:t>
              </a:r>
              <a:endParaRPr lang="en-US" sz="2995" b="1" dirty="0">
                <a:solidFill>
                  <a:srgbClr val="000000"/>
                </a:solidFill>
                <a:latin typeface="+mj-lt"/>
                <a:ea typeface="Alatsi"/>
                <a:cs typeface="Alatsi"/>
                <a:sym typeface="Alatsi"/>
              </a:endParaRPr>
            </a:p>
          </p:txBody>
        </p:sp>
      </p:grpSp>
      <p:sp>
        <p:nvSpPr>
          <p:cNvPr id="15" name="İçerik Yer Tutucusu 2">
            <a:extLst>
              <a:ext uri="{FF2B5EF4-FFF2-40B4-BE49-F238E27FC236}">
                <a16:creationId xmlns:a16="http://schemas.microsoft.com/office/drawing/2014/main" id="{E35B1AFD-0EB5-53CA-6077-F6F30412B195}"/>
              </a:ext>
            </a:extLst>
          </p:cNvPr>
          <p:cNvSpPr txBox="1">
            <a:spLocks/>
          </p:cNvSpPr>
          <p:nvPr/>
        </p:nvSpPr>
        <p:spPr>
          <a:xfrm>
            <a:off x="7924801" y="3763435"/>
            <a:ext cx="9296400" cy="45042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600" dirty="0"/>
              <a:t>Önce saçlı deri, yüz ve gövdede başlar.</a:t>
            </a:r>
          </a:p>
          <a:p>
            <a:r>
              <a:rPr lang="tr-TR" sz="2600" dirty="0"/>
              <a:t>Çok kaşıntılıdır</a:t>
            </a:r>
          </a:p>
          <a:p>
            <a:r>
              <a:rPr lang="tr-TR" sz="2600" dirty="0"/>
              <a:t>Kaşıntılı </a:t>
            </a:r>
            <a:r>
              <a:rPr lang="tr-TR" sz="2600" dirty="0" err="1"/>
              <a:t>eritamatöz</a:t>
            </a:r>
            <a:r>
              <a:rPr lang="tr-TR" sz="2600" dirty="0"/>
              <a:t> </a:t>
            </a:r>
            <a:r>
              <a:rPr lang="tr-TR" sz="2600" dirty="0" err="1"/>
              <a:t>maküller</a:t>
            </a:r>
            <a:r>
              <a:rPr lang="tr-TR" sz="2600" dirty="0"/>
              <a:t> -&gt; </a:t>
            </a:r>
            <a:r>
              <a:rPr lang="tr-TR" sz="2600" dirty="0" err="1"/>
              <a:t>papüle</a:t>
            </a:r>
            <a:r>
              <a:rPr lang="tr-TR" sz="2600" dirty="0"/>
              <a:t> -&gt; veziküle dönüşür.</a:t>
            </a:r>
          </a:p>
          <a:p>
            <a:r>
              <a:rPr lang="tr-TR" sz="2600" dirty="0"/>
              <a:t>Veziküldeki berrak sıvı 8-12 saat sonra bulanıklaşır ve püstül olur</a:t>
            </a:r>
          </a:p>
          <a:p>
            <a:r>
              <a:rPr lang="tr-TR" sz="2600" dirty="0" err="1"/>
              <a:t>Kurutlanarak</a:t>
            </a:r>
            <a:r>
              <a:rPr lang="tr-TR" sz="2600" dirty="0"/>
              <a:t> 1-3 haftada iyileşir. </a:t>
            </a:r>
          </a:p>
          <a:p>
            <a:r>
              <a:rPr lang="tr-TR" sz="2600" dirty="0"/>
              <a:t>Bakteriyel enfeksiyon binmezse </a:t>
            </a:r>
            <a:r>
              <a:rPr lang="tr-TR" sz="2600" dirty="0" err="1"/>
              <a:t>skarsız</a:t>
            </a:r>
            <a:r>
              <a:rPr lang="tr-TR" sz="2600" dirty="0"/>
              <a:t> iyileşir.</a:t>
            </a:r>
          </a:p>
          <a:p>
            <a:r>
              <a:rPr lang="tr-TR" sz="2600" dirty="0"/>
              <a:t>Farklı dönemlere ait lezyonların bir arada </a:t>
            </a:r>
          </a:p>
          <a:p>
            <a:pPr lvl="1"/>
            <a:r>
              <a:rPr lang="tr-TR" sz="2600" dirty="0" err="1"/>
              <a:t>Varicella</a:t>
            </a:r>
            <a:r>
              <a:rPr lang="tr-TR" sz="2600" dirty="0"/>
              <a:t> için karakteristiktir.</a:t>
            </a:r>
          </a:p>
          <a:p>
            <a:r>
              <a:rPr lang="tr-TR" sz="2600" dirty="0"/>
              <a:t>Lezyon geçici </a:t>
            </a:r>
            <a:r>
              <a:rPr lang="tr-TR" sz="2600" dirty="0" err="1"/>
              <a:t>hipo</a:t>
            </a:r>
            <a:r>
              <a:rPr lang="tr-TR" sz="2600" dirty="0"/>
              <a:t>-hiperpigmentasyon bırakır.</a:t>
            </a:r>
          </a:p>
          <a:p>
            <a:endParaRPr lang="tr-TR" dirty="0"/>
          </a:p>
          <a:p>
            <a:endParaRPr lang="tr-TR" dirty="0"/>
          </a:p>
        </p:txBody>
      </p:sp>
      <p:pic>
        <p:nvPicPr>
          <p:cNvPr id="18" name="Resim 17">
            <a:extLst>
              <a:ext uri="{FF2B5EF4-FFF2-40B4-BE49-F238E27FC236}">
                <a16:creationId xmlns:a16="http://schemas.microsoft.com/office/drawing/2014/main" id="{81587873-60B8-6D50-E18E-4137034FDE73}"/>
              </a:ext>
            </a:extLst>
          </p:cNvPr>
          <p:cNvPicPr>
            <a:picLocks noChangeAspect="1"/>
          </p:cNvPicPr>
          <p:nvPr/>
        </p:nvPicPr>
        <p:blipFill>
          <a:blip r:embed="rId2"/>
          <a:stretch>
            <a:fillRect/>
          </a:stretch>
        </p:blipFill>
        <p:spPr>
          <a:xfrm>
            <a:off x="11582400" y="314588"/>
            <a:ext cx="4293575" cy="3178898"/>
          </a:xfrm>
          <a:prstGeom prst="rect">
            <a:avLst/>
          </a:prstGeom>
          <a:ln>
            <a:noFill/>
          </a:ln>
          <a:effectLst>
            <a:softEdge rad="112500"/>
          </a:effectLst>
        </p:spPr>
      </p:pic>
      <p:sp>
        <p:nvSpPr>
          <p:cNvPr id="17" name="Metin Yer Tutucusu 3">
            <a:extLst>
              <a:ext uri="{FF2B5EF4-FFF2-40B4-BE49-F238E27FC236}">
                <a16:creationId xmlns:a16="http://schemas.microsoft.com/office/drawing/2014/main" id="{A385CAE4-912D-7F5A-9D7D-04DAE97DBF1B}"/>
              </a:ext>
            </a:extLst>
          </p:cNvPr>
          <p:cNvSpPr>
            <a:spLocks noGrp="1"/>
          </p:cNvSpPr>
          <p:nvPr>
            <p:ph type="body" sz="quarter" idx="10"/>
          </p:nvPr>
        </p:nvSpPr>
        <p:spPr>
          <a:xfrm>
            <a:off x="16383000" y="55721"/>
            <a:ext cx="914400" cy="776288"/>
          </a:xfrm>
        </p:spPr>
        <p:txBody>
          <a:bodyPr/>
          <a:lstStyle/>
          <a:p>
            <a:r>
              <a:rPr lang="tr-TR" dirty="0"/>
              <a:t>44</a:t>
            </a:r>
          </a:p>
        </p:txBody>
      </p:sp>
    </p:spTree>
    <p:extLst>
      <p:ext uri="{BB962C8B-B14F-4D97-AF65-F5344CB8AC3E}">
        <p14:creationId xmlns:p14="http://schemas.microsoft.com/office/powerpoint/2010/main" val="3385802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F5B26A-33A2-3D79-B0AF-A438D0BDFB6F}"/>
              </a:ext>
            </a:extLst>
          </p:cNvPr>
          <p:cNvSpPr>
            <a:spLocks noGrp="1"/>
          </p:cNvSpPr>
          <p:nvPr>
            <p:ph type="ctrTitle"/>
          </p:nvPr>
        </p:nvSpPr>
        <p:spPr/>
        <p:txBody>
          <a:bodyPr/>
          <a:lstStyle/>
          <a:p>
            <a:r>
              <a:rPr lang="tr-TR" b="1" dirty="0"/>
              <a:t>SUÇİÇEĞİ</a:t>
            </a:r>
          </a:p>
        </p:txBody>
      </p:sp>
      <p:pic>
        <p:nvPicPr>
          <p:cNvPr id="1026" name="Picture 2" descr="Image">
            <a:extLst>
              <a:ext uri="{FF2B5EF4-FFF2-40B4-BE49-F238E27FC236}">
                <a16:creationId xmlns:a16="http://schemas.microsoft.com/office/drawing/2014/main" id="{4F310A82-83F2-CA4B-B7D7-4AFD19838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776" y="2223837"/>
            <a:ext cx="10952089" cy="7224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AF6B1A72-9E7B-FC32-90CB-B8FCD3DDA5FF}"/>
              </a:ext>
            </a:extLst>
          </p:cNvPr>
          <p:cNvPicPr>
            <a:picLocks noChangeAspect="1"/>
          </p:cNvPicPr>
          <p:nvPr/>
        </p:nvPicPr>
        <p:blipFill>
          <a:blip r:embed="rId3"/>
          <a:stretch>
            <a:fillRect/>
          </a:stretch>
        </p:blipFill>
        <p:spPr>
          <a:xfrm>
            <a:off x="990600" y="5558821"/>
            <a:ext cx="6096000" cy="3889954"/>
          </a:xfrm>
          <a:prstGeom prst="rect">
            <a:avLst/>
          </a:prstGeom>
          <a:ln>
            <a:noFill/>
          </a:ln>
          <a:effectLst>
            <a:outerShdw blurRad="292100" dist="139700" dir="2700000" algn="tl" rotWithShape="0">
              <a:srgbClr val="333333">
                <a:alpha val="65000"/>
              </a:srgbClr>
            </a:outerShdw>
          </a:effectLst>
        </p:spPr>
      </p:pic>
      <p:sp>
        <p:nvSpPr>
          <p:cNvPr id="6" name="İçerik Yer Tutucusu 2">
            <a:extLst>
              <a:ext uri="{FF2B5EF4-FFF2-40B4-BE49-F238E27FC236}">
                <a16:creationId xmlns:a16="http://schemas.microsoft.com/office/drawing/2014/main" id="{A51A3E04-3A52-2E90-531A-C999C74A252C}"/>
              </a:ext>
            </a:extLst>
          </p:cNvPr>
          <p:cNvSpPr>
            <a:spLocks noGrp="1"/>
          </p:cNvSpPr>
          <p:nvPr>
            <p:ph idx="1"/>
          </p:nvPr>
        </p:nvSpPr>
        <p:spPr>
          <a:xfrm>
            <a:off x="990600" y="2223837"/>
            <a:ext cx="6096000" cy="3200400"/>
          </a:xfrm>
        </p:spPr>
        <p:txBody>
          <a:bodyPr>
            <a:noAutofit/>
          </a:bodyPr>
          <a:lstStyle/>
          <a:p>
            <a:pPr marL="0" indent="0">
              <a:buNone/>
            </a:pPr>
            <a:r>
              <a:rPr lang="tr-TR" sz="2600" b="1" u="sng" dirty="0"/>
              <a:t>TANI</a:t>
            </a:r>
          </a:p>
          <a:p>
            <a:r>
              <a:rPr lang="tr-TR" sz="2600" dirty="0"/>
              <a:t>Klinik</a:t>
            </a:r>
          </a:p>
          <a:p>
            <a:r>
              <a:rPr lang="tr-TR" sz="2600" dirty="0"/>
              <a:t>Klinik örneklerden virüs izolasyonu </a:t>
            </a:r>
            <a:br>
              <a:rPr lang="tr-TR" sz="2600" dirty="0"/>
            </a:br>
            <a:r>
              <a:rPr lang="tr-TR" sz="2600" dirty="0"/>
              <a:t>(ZOR, Rutinde çalışılmaz)</a:t>
            </a:r>
          </a:p>
          <a:p>
            <a:r>
              <a:rPr lang="tr-TR" sz="2600" dirty="0"/>
              <a:t>Kanda </a:t>
            </a:r>
            <a:r>
              <a:rPr lang="tr-TR" sz="2600" dirty="0" err="1"/>
              <a:t>varisella</a:t>
            </a:r>
            <a:r>
              <a:rPr lang="tr-TR" sz="2600" dirty="0"/>
              <a:t> IgM antikorunun sap.</a:t>
            </a:r>
          </a:p>
          <a:p>
            <a:r>
              <a:rPr lang="tr-TR" sz="2600" dirty="0"/>
              <a:t>Kanda </a:t>
            </a:r>
            <a:r>
              <a:rPr lang="tr-TR" sz="2600" dirty="0" err="1"/>
              <a:t>varisella</a:t>
            </a:r>
            <a:r>
              <a:rPr lang="tr-TR" sz="2600" dirty="0"/>
              <a:t> </a:t>
            </a:r>
            <a:r>
              <a:rPr lang="tr-TR" sz="2600" dirty="0" err="1"/>
              <a:t>IgG</a:t>
            </a:r>
            <a:r>
              <a:rPr lang="tr-TR" sz="2600" dirty="0"/>
              <a:t> antikor</a:t>
            </a:r>
          </a:p>
          <a:p>
            <a:pPr lvl="1"/>
            <a:r>
              <a:rPr lang="tr-TR" sz="2600" dirty="0"/>
              <a:t>4 kat artış</a:t>
            </a:r>
          </a:p>
        </p:txBody>
      </p:sp>
      <p:sp>
        <p:nvSpPr>
          <p:cNvPr id="3" name="Metin Yer Tutucusu 3">
            <a:extLst>
              <a:ext uri="{FF2B5EF4-FFF2-40B4-BE49-F238E27FC236}">
                <a16:creationId xmlns:a16="http://schemas.microsoft.com/office/drawing/2014/main" id="{287B94EE-3513-C222-F8AC-416A728328EE}"/>
              </a:ext>
            </a:extLst>
          </p:cNvPr>
          <p:cNvSpPr>
            <a:spLocks noGrp="1"/>
          </p:cNvSpPr>
          <p:nvPr>
            <p:ph type="body" sz="quarter" idx="10"/>
          </p:nvPr>
        </p:nvSpPr>
        <p:spPr>
          <a:xfrm>
            <a:off x="16383000" y="55721"/>
            <a:ext cx="914400" cy="776288"/>
          </a:xfrm>
        </p:spPr>
        <p:txBody>
          <a:bodyPr/>
          <a:lstStyle/>
          <a:p>
            <a:r>
              <a:rPr lang="tr-TR" dirty="0"/>
              <a:t>45</a:t>
            </a:r>
          </a:p>
        </p:txBody>
      </p:sp>
    </p:spTree>
    <p:extLst>
      <p:ext uri="{BB962C8B-B14F-4D97-AF65-F5344CB8AC3E}">
        <p14:creationId xmlns:p14="http://schemas.microsoft.com/office/powerpoint/2010/main" val="362776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84B4A-34B1-09EF-1A19-71F2FFA99B19}"/>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0570166F-FADD-62D2-2D5A-DD93EA4AEC42}"/>
              </a:ext>
            </a:extLst>
          </p:cNvPr>
          <p:cNvPicPr>
            <a:picLocks noChangeAspect="1"/>
          </p:cNvPicPr>
          <p:nvPr/>
        </p:nvPicPr>
        <p:blipFill>
          <a:blip r:embed="rId2"/>
          <a:stretch>
            <a:fillRect/>
          </a:stretch>
        </p:blipFill>
        <p:spPr>
          <a:xfrm>
            <a:off x="4343400" y="190500"/>
            <a:ext cx="11582400" cy="9030987"/>
          </a:xfrm>
          <a:prstGeom prst="rect">
            <a:avLst/>
          </a:prstGeom>
        </p:spPr>
      </p:pic>
      <p:sp>
        <p:nvSpPr>
          <p:cNvPr id="2" name="Metin Yer Tutucusu 3">
            <a:extLst>
              <a:ext uri="{FF2B5EF4-FFF2-40B4-BE49-F238E27FC236}">
                <a16:creationId xmlns:a16="http://schemas.microsoft.com/office/drawing/2014/main" id="{83A10E1E-EAFB-BDCA-49FB-8A20F256DBE6}"/>
              </a:ext>
            </a:extLst>
          </p:cNvPr>
          <p:cNvSpPr>
            <a:spLocks noGrp="1"/>
          </p:cNvSpPr>
          <p:nvPr>
            <p:ph type="body" sz="quarter" idx="10"/>
          </p:nvPr>
        </p:nvSpPr>
        <p:spPr>
          <a:xfrm>
            <a:off x="16383000" y="55721"/>
            <a:ext cx="914400" cy="776288"/>
          </a:xfrm>
        </p:spPr>
        <p:txBody>
          <a:bodyPr/>
          <a:lstStyle/>
          <a:p>
            <a:r>
              <a:rPr lang="tr-TR" dirty="0"/>
              <a:t>46</a:t>
            </a:r>
          </a:p>
        </p:txBody>
      </p:sp>
    </p:spTree>
    <p:extLst>
      <p:ext uri="{BB962C8B-B14F-4D97-AF65-F5344CB8AC3E}">
        <p14:creationId xmlns:p14="http://schemas.microsoft.com/office/powerpoint/2010/main" val="344061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77D67-BC3D-3BA5-64A1-96E0FABFA0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598EFE5-2408-C213-4EBC-5F5D05ED0EE9}"/>
              </a:ext>
            </a:extLst>
          </p:cNvPr>
          <p:cNvSpPr>
            <a:spLocks noGrp="1"/>
          </p:cNvSpPr>
          <p:nvPr>
            <p:ph type="ctrTitle"/>
          </p:nvPr>
        </p:nvSpPr>
        <p:spPr/>
        <p:txBody>
          <a:bodyPr/>
          <a:lstStyle/>
          <a:p>
            <a:r>
              <a:rPr lang="tr-TR" b="1" dirty="0"/>
              <a:t>SUÇİÇEĞİ</a:t>
            </a:r>
          </a:p>
        </p:txBody>
      </p:sp>
      <p:pic>
        <p:nvPicPr>
          <p:cNvPr id="7" name="Resim 6">
            <a:extLst>
              <a:ext uri="{FF2B5EF4-FFF2-40B4-BE49-F238E27FC236}">
                <a16:creationId xmlns:a16="http://schemas.microsoft.com/office/drawing/2014/main" id="{720F08AD-DAB4-7847-DA92-141384677B01}"/>
              </a:ext>
            </a:extLst>
          </p:cNvPr>
          <p:cNvPicPr>
            <a:picLocks noChangeAspect="1"/>
          </p:cNvPicPr>
          <p:nvPr/>
        </p:nvPicPr>
        <p:blipFill>
          <a:blip r:embed="rId2"/>
          <a:stretch>
            <a:fillRect/>
          </a:stretch>
        </p:blipFill>
        <p:spPr>
          <a:xfrm>
            <a:off x="685800" y="1943100"/>
            <a:ext cx="4343776" cy="5235394"/>
          </a:xfrm>
          <a:prstGeom prst="rect">
            <a:avLst/>
          </a:prstGeom>
          <a:ln>
            <a:noFill/>
          </a:ln>
          <a:effectLst>
            <a:outerShdw blurRad="292100" dist="139700" dir="2700000" algn="tl" rotWithShape="0">
              <a:srgbClr val="333333">
                <a:alpha val="65000"/>
              </a:srgbClr>
            </a:outerShdw>
          </a:effectLst>
        </p:spPr>
      </p:pic>
      <p:sp>
        <p:nvSpPr>
          <p:cNvPr id="8" name="Metin kutusu 7">
            <a:extLst>
              <a:ext uri="{FF2B5EF4-FFF2-40B4-BE49-F238E27FC236}">
                <a16:creationId xmlns:a16="http://schemas.microsoft.com/office/drawing/2014/main" id="{FF94B2B1-CBDF-504F-6891-A3CE42834336}"/>
              </a:ext>
            </a:extLst>
          </p:cNvPr>
          <p:cNvSpPr txBox="1"/>
          <p:nvPr/>
        </p:nvSpPr>
        <p:spPr>
          <a:xfrm>
            <a:off x="685800" y="7178494"/>
            <a:ext cx="4343776" cy="923330"/>
          </a:xfrm>
          <a:prstGeom prst="rect">
            <a:avLst/>
          </a:prstGeom>
          <a:noFill/>
        </p:spPr>
        <p:txBody>
          <a:bodyPr wrap="square" rtlCol="0">
            <a:spAutoFit/>
          </a:bodyPr>
          <a:lstStyle/>
          <a:p>
            <a:r>
              <a:rPr lang="en-US" b="0" i="0" dirty="0">
                <a:solidFill>
                  <a:srgbClr val="1C1D1F"/>
                </a:solidFill>
                <a:effectLst/>
                <a:latin typeface="Nunito" pitchFamily="2" charset="-94"/>
              </a:rPr>
              <a:t>Child with a secondary skin infection due to chickenpox. </a:t>
            </a:r>
            <a:br>
              <a:rPr lang="tr-TR" b="0" i="0" dirty="0">
                <a:solidFill>
                  <a:srgbClr val="1C1D1F"/>
                </a:solidFill>
                <a:effectLst/>
                <a:latin typeface="Nunito" pitchFamily="2" charset="-94"/>
              </a:rPr>
            </a:br>
            <a:r>
              <a:rPr lang="en-US" b="0" i="0" dirty="0">
                <a:solidFill>
                  <a:srgbClr val="1C1D1F"/>
                </a:solidFill>
                <a:effectLst/>
                <a:latin typeface="Nunito" pitchFamily="2" charset="-94"/>
              </a:rPr>
              <a:t>Source: PHIL Photo ID# 3177</a:t>
            </a:r>
            <a:endParaRPr lang="tr-TR" dirty="0"/>
          </a:p>
        </p:txBody>
      </p:sp>
      <p:pic>
        <p:nvPicPr>
          <p:cNvPr id="10" name="Resim 9">
            <a:extLst>
              <a:ext uri="{FF2B5EF4-FFF2-40B4-BE49-F238E27FC236}">
                <a16:creationId xmlns:a16="http://schemas.microsoft.com/office/drawing/2014/main" id="{EDC7BBA2-285C-3DE2-62A5-898E743E9E07}"/>
              </a:ext>
            </a:extLst>
          </p:cNvPr>
          <p:cNvPicPr>
            <a:picLocks noChangeAspect="1"/>
          </p:cNvPicPr>
          <p:nvPr/>
        </p:nvPicPr>
        <p:blipFill>
          <a:blip r:embed="rId3"/>
          <a:stretch>
            <a:fillRect/>
          </a:stretch>
        </p:blipFill>
        <p:spPr>
          <a:xfrm>
            <a:off x="5592772" y="1943101"/>
            <a:ext cx="3525569" cy="5235394"/>
          </a:xfrm>
          <a:prstGeom prst="rect">
            <a:avLst/>
          </a:prstGeom>
          <a:ln>
            <a:noFill/>
          </a:ln>
          <a:effectLst>
            <a:outerShdw blurRad="292100" dist="139700" dir="2700000" algn="tl" rotWithShape="0">
              <a:srgbClr val="333333">
                <a:alpha val="65000"/>
              </a:srgbClr>
            </a:outerShdw>
          </a:effectLst>
        </p:spPr>
      </p:pic>
      <p:sp>
        <p:nvSpPr>
          <p:cNvPr id="11" name="Metin kutusu 10">
            <a:extLst>
              <a:ext uri="{FF2B5EF4-FFF2-40B4-BE49-F238E27FC236}">
                <a16:creationId xmlns:a16="http://schemas.microsoft.com/office/drawing/2014/main" id="{44F33DEB-77F4-AFA4-93B0-32F9009B69B3}"/>
              </a:ext>
            </a:extLst>
          </p:cNvPr>
          <p:cNvSpPr txBox="1"/>
          <p:nvPr/>
        </p:nvSpPr>
        <p:spPr>
          <a:xfrm>
            <a:off x="5592772" y="7178494"/>
            <a:ext cx="4030270" cy="646331"/>
          </a:xfrm>
          <a:prstGeom prst="rect">
            <a:avLst/>
          </a:prstGeom>
          <a:noFill/>
        </p:spPr>
        <p:txBody>
          <a:bodyPr wrap="none" rtlCol="0">
            <a:spAutoFit/>
          </a:bodyPr>
          <a:lstStyle/>
          <a:p>
            <a:r>
              <a:rPr lang="en-US" b="0" i="0" dirty="0">
                <a:solidFill>
                  <a:srgbClr val="1C1D1F"/>
                </a:solidFill>
                <a:effectLst/>
                <a:latin typeface="Nunito" pitchFamily="2" charset="-94"/>
              </a:rPr>
              <a:t>Chickenpox in an unvaccinated child. </a:t>
            </a:r>
            <a:br>
              <a:rPr lang="tr-TR" b="0" i="0" dirty="0">
                <a:solidFill>
                  <a:srgbClr val="1C1D1F"/>
                </a:solidFill>
                <a:effectLst/>
                <a:latin typeface="Nunito" pitchFamily="2" charset="-94"/>
              </a:rPr>
            </a:br>
            <a:r>
              <a:rPr lang="en-US" b="0" i="0" dirty="0">
                <a:solidFill>
                  <a:srgbClr val="1C1D1F"/>
                </a:solidFill>
                <a:effectLst/>
                <a:latin typeface="Nunito" pitchFamily="2" charset="-94"/>
              </a:rPr>
              <a:t>Source: PHIL Photo ID# 6121</a:t>
            </a:r>
            <a:endParaRPr lang="tr-TR" dirty="0"/>
          </a:p>
        </p:txBody>
      </p:sp>
      <p:pic>
        <p:nvPicPr>
          <p:cNvPr id="13" name="Resim 12">
            <a:extLst>
              <a:ext uri="{FF2B5EF4-FFF2-40B4-BE49-F238E27FC236}">
                <a16:creationId xmlns:a16="http://schemas.microsoft.com/office/drawing/2014/main" id="{34E995CD-72A1-CEBC-7624-1F02BF8955FC}"/>
              </a:ext>
            </a:extLst>
          </p:cNvPr>
          <p:cNvPicPr>
            <a:picLocks noChangeAspect="1"/>
          </p:cNvPicPr>
          <p:nvPr/>
        </p:nvPicPr>
        <p:blipFill>
          <a:blip r:embed="rId4"/>
          <a:stretch>
            <a:fillRect/>
          </a:stretch>
        </p:blipFill>
        <p:spPr>
          <a:xfrm>
            <a:off x="9709611" y="1943100"/>
            <a:ext cx="3985605" cy="3772227"/>
          </a:xfrm>
          <a:prstGeom prst="rect">
            <a:avLst/>
          </a:prstGeom>
          <a:ln>
            <a:noFill/>
          </a:ln>
          <a:effectLst>
            <a:outerShdw blurRad="292100" dist="139700" dir="2700000" algn="tl" rotWithShape="0">
              <a:srgbClr val="333333">
                <a:alpha val="65000"/>
              </a:srgbClr>
            </a:outerShdw>
          </a:effectLst>
        </p:spPr>
      </p:pic>
      <p:sp>
        <p:nvSpPr>
          <p:cNvPr id="14" name="Metin kutusu 13">
            <a:extLst>
              <a:ext uri="{FF2B5EF4-FFF2-40B4-BE49-F238E27FC236}">
                <a16:creationId xmlns:a16="http://schemas.microsoft.com/office/drawing/2014/main" id="{9F4EA1DD-4408-D3D6-24DA-CDB2EBF5368C}"/>
              </a:ext>
            </a:extLst>
          </p:cNvPr>
          <p:cNvSpPr txBox="1"/>
          <p:nvPr/>
        </p:nvSpPr>
        <p:spPr>
          <a:xfrm>
            <a:off x="9623042" y="5715327"/>
            <a:ext cx="4484817" cy="646331"/>
          </a:xfrm>
          <a:prstGeom prst="rect">
            <a:avLst/>
          </a:prstGeom>
          <a:noFill/>
        </p:spPr>
        <p:txBody>
          <a:bodyPr wrap="none" rtlCol="0">
            <a:spAutoFit/>
          </a:bodyPr>
          <a:lstStyle/>
          <a:p>
            <a:r>
              <a:rPr lang="en-US" dirty="0"/>
              <a:t>Stomach of child with breakthrough varicella. </a:t>
            </a:r>
            <a:br>
              <a:rPr lang="tr-TR" dirty="0"/>
            </a:br>
            <a:r>
              <a:rPr lang="en-US" dirty="0"/>
              <a:t>Source: Varicella Active Surveillance Project.</a:t>
            </a:r>
            <a:endParaRPr lang="tr-TR" dirty="0"/>
          </a:p>
        </p:txBody>
      </p:sp>
      <p:pic>
        <p:nvPicPr>
          <p:cNvPr id="16" name="Resim 15">
            <a:extLst>
              <a:ext uri="{FF2B5EF4-FFF2-40B4-BE49-F238E27FC236}">
                <a16:creationId xmlns:a16="http://schemas.microsoft.com/office/drawing/2014/main" id="{C7AE0511-5139-F61E-4977-19715180B25F}"/>
              </a:ext>
            </a:extLst>
          </p:cNvPr>
          <p:cNvPicPr>
            <a:picLocks noChangeAspect="1"/>
          </p:cNvPicPr>
          <p:nvPr/>
        </p:nvPicPr>
        <p:blipFill>
          <a:blip r:embed="rId5"/>
          <a:stretch>
            <a:fillRect/>
          </a:stretch>
        </p:blipFill>
        <p:spPr>
          <a:xfrm>
            <a:off x="14220577" y="1937003"/>
            <a:ext cx="3444538" cy="3139712"/>
          </a:xfrm>
          <a:prstGeom prst="rect">
            <a:avLst/>
          </a:prstGeom>
          <a:ln>
            <a:noFill/>
          </a:ln>
          <a:effectLst>
            <a:outerShdw blurRad="292100" dist="139700" dir="2700000" algn="tl" rotWithShape="0">
              <a:srgbClr val="333333">
                <a:alpha val="65000"/>
              </a:srgbClr>
            </a:outerShdw>
          </a:effectLst>
        </p:spPr>
      </p:pic>
      <p:sp>
        <p:nvSpPr>
          <p:cNvPr id="17" name="Metin kutusu 16">
            <a:extLst>
              <a:ext uri="{FF2B5EF4-FFF2-40B4-BE49-F238E27FC236}">
                <a16:creationId xmlns:a16="http://schemas.microsoft.com/office/drawing/2014/main" id="{B1DDB613-0F60-A200-7073-C97381B3C0D9}"/>
              </a:ext>
            </a:extLst>
          </p:cNvPr>
          <p:cNvSpPr txBox="1"/>
          <p:nvPr/>
        </p:nvSpPr>
        <p:spPr>
          <a:xfrm>
            <a:off x="14099546" y="5068996"/>
            <a:ext cx="4237057" cy="615553"/>
          </a:xfrm>
          <a:prstGeom prst="rect">
            <a:avLst/>
          </a:prstGeom>
          <a:noFill/>
        </p:spPr>
        <p:txBody>
          <a:bodyPr wrap="none" rtlCol="0">
            <a:spAutoFit/>
          </a:bodyPr>
          <a:lstStyle/>
          <a:p>
            <a:r>
              <a:rPr lang="en-US" sz="1700" dirty="0"/>
              <a:t>Stomach of child with breakthrough varicella. </a:t>
            </a:r>
            <a:endParaRPr lang="tr-TR" sz="1700" dirty="0"/>
          </a:p>
          <a:p>
            <a:r>
              <a:rPr lang="en-US" sz="1700" dirty="0"/>
              <a:t>Source: Varicella Active Surveillance Project.</a:t>
            </a:r>
            <a:endParaRPr lang="tr-TR" sz="1700" dirty="0"/>
          </a:p>
        </p:txBody>
      </p:sp>
      <p:sp>
        <p:nvSpPr>
          <p:cNvPr id="3" name="Metin Yer Tutucusu 3">
            <a:extLst>
              <a:ext uri="{FF2B5EF4-FFF2-40B4-BE49-F238E27FC236}">
                <a16:creationId xmlns:a16="http://schemas.microsoft.com/office/drawing/2014/main" id="{C307CA53-10A0-D2C2-2F33-044BDA6B995F}"/>
              </a:ext>
            </a:extLst>
          </p:cNvPr>
          <p:cNvSpPr>
            <a:spLocks noGrp="1"/>
          </p:cNvSpPr>
          <p:nvPr>
            <p:ph type="body" sz="quarter" idx="10"/>
          </p:nvPr>
        </p:nvSpPr>
        <p:spPr>
          <a:xfrm>
            <a:off x="16383000" y="55721"/>
            <a:ext cx="914400" cy="776288"/>
          </a:xfrm>
        </p:spPr>
        <p:txBody>
          <a:bodyPr/>
          <a:lstStyle/>
          <a:p>
            <a:r>
              <a:rPr lang="tr-TR" dirty="0"/>
              <a:t>47</a:t>
            </a:r>
          </a:p>
        </p:txBody>
      </p:sp>
    </p:spTree>
    <p:extLst>
      <p:ext uri="{BB962C8B-B14F-4D97-AF65-F5344CB8AC3E}">
        <p14:creationId xmlns:p14="http://schemas.microsoft.com/office/powerpoint/2010/main" val="1343385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B71278-C219-B8C9-AF2D-9AB4627EE650}"/>
              </a:ext>
            </a:extLst>
          </p:cNvPr>
          <p:cNvSpPr>
            <a:spLocks noGrp="1"/>
          </p:cNvSpPr>
          <p:nvPr>
            <p:ph type="ctrTitle"/>
          </p:nvPr>
        </p:nvSpPr>
        <p:spPr/>
        <p:txBody>
          <a:bodyPr/>
          <a:lstStyle/>
          <a:p>
            <a:r>
              <a:rPr lang="tr-TR" b="1" dirty="0"/>
              <a:t>SUÇİÇEĞİ</a:t>
            </a:r>
          </a:p>
        </p:txBody>
      </p:sp>
      <p:sp>
        <p:nvSpPr>
          <p:cNvPr id="5" name="Metin kutusu 4">
            <a:extLst>
              <a:ext uri="{FF2B5EF4-FFF2-40B4-BE49-F238E27FC236}">
                <a16:creationId xmlns:a16="http://schemas.microsoft.com/office/drawing/2014/main" id="{9874C5BF-DA76-06E6-7382-AA3AA1AC87F2}"/>
              </a:ext>
            </a:extLst>
          </p:cNvPr>
          <p:cNvSpPr txBox="1"/>
          <p:nvPr/>
        </p:nvSpPr>
        <p:spPr>
          <a:xfrm>
            <a:off x="1295400" y="2247900"/>
            <a:ext cx="7086600" cy="1477328"/>
          </a:xfrm>
          <a:prstGeom prst="rect">
            <a:avLst/>
          </a:prstGeom>
          <a:noFill/>
        </p:spPr>
        <p:txBody>
          <a:bodyPr wrap="square">
            <a:spAutoFit/>
          </a:bodyPr>
          <a:lstStyle/>
          <a:p>
            <a:r>
              <a:rPr lang="tr-TR" sz="3000" b="1" u="sng" dirty="0"/>
              <a:t>TEDAVİ</a:t>
            </a:r>
          </a:p>
          <a:p>
            <a:pPr marL="457200" indent="-457200">
              <a:buFont typeface="Arial" panose="020B0604020202020204" pitchFamily="34" charset="0"/>
              <a:buChar char="•"/>
            </a:pPr>
            <a:r>
              <a:rPr lang="tr-TR" sz="3000" dirty="0"/>
              <a:t>Parasetamol ; Antihistaminik (Oral)</a:t>
            </a:r>
          </a:p>
          <a:p>
            <a:pPr marL="457200" indent="-457200">
              <a:buFont typeface="Arial" panose="020B0604020202020204" pitchFamily="34" charset="0"/>
              <a:buChar char="•"/>
            </a:pPr>
            <a:r>
              <a:rPr lang="tr-TR" sz="3000" dirty="0"/>
              <a:t>Anti-viral Tedavi (</a:t>
            </a:r>
            <a:r>
              <a:rPr lang="tr-TR" sz="3000" dirty="0" err="1"/>
              <a:t>Acyclovir</a:t>
            </a:r>
            <a:r>
              <a:rPr lang="tr-TR" sz="3000" dirty="0"/>
              <a:t>, </a:t>
            </a:r>
            <a:r>
              <a:rPr lang="tr-TR" sz="3000" dirty="0" err="1"/>
              <a:t>Valacyclovir</a:t>
            </a:r>
            <a:r>
              <a:rPr lang="tr-TR" sz="3000" dirty="0"/>
              <a:t>)</a:t>
            </a:r>
          </a:p>
        </p:txBody>
      </p:sp>
      <p:sp>
        <p:nvSpPr>
          <p:cNvPr id="7" name="İçerik Yer Tutucusu 6">
            <a:extLst>
              <a:ext uri="{FF2B5EF4-FFF2-40B4-BE49-F238E27FC236}">
                <a16:creationId xmlns:a16="http://schemas.microsoft.com/office/drawing/2014/main" id="{9046F0AA-3F10-6448-6944-9762FEC86D81}"/>
              </a:ext>
            </a:extLst>
          </p:cNvPr>
          <p:cNvSpPr>
            <a:spLocks noGrp="1"/>
          </p:cNvSpPr>
          <p:nvPr>
            <p:ph idx="1"/>
          </p:nvPr>
        </p:nvSpPr>
        <p:spPr>
          <a:xfrm>
            <a:off x="9529013" y="1866900"/>
            <a:ext cx="8682787" cy="7696200"/>
          </a:xfrm>
          <a:solidFill>
            <a:schemeClr val="accent6">
              <a:lumMod val="40000"/>
              <a:lumOff val="60000"/>
            </a:schemeClr>
          </a:solidFill>
          <a:ln w="57150">
            <a:solidFill>
              <a:srgbClr val="9FC3D0"/>
            </a:solidFill>
          </a:ln>
        </p:spPr>
        <p:txBody>
          <a:bodyPr>
            <a:normAutofit lnSpcReduction="10000"/>
          </a:bodyPr>
          <a:lstStyle/>
          <a:p>
            <a:pPr marL="0" indent="0">
              <a:buNone/>
            </a:pPr>
            <a:r>
              <a:rPr lang="tr-TR" sz="2800" b="1" dirty="0" err="1"/>
              <a:t>American</a:t>
            </a:r>
            <a:r>
              <a:rPr lang="tr-TR" sz="2800" b="1" dirty="0"/>
              <a:t> Academy of </a:t>
            </a:r>
            <a:r>
              <a:rPr lang="tr-TR" sz="2800" b="1" dirty="0" err="1"/>
              <a:t>Pediatrics</a:t>
            </a:r>
            <a:endParaRPr lang="tr-TR" sz="2800" b="1" dirty="0"/>
          </a:p>
          <a:p>
            <a:r>
              <a:rPr lang="tr-TR" sz="2800" b="1" dirty="0"/>
              <a:t>Aşılanmamış ergenler (yani ≥13 yaş çocuklar) </a:t>
            </a:r>
            <a:br>
              <a:rPr lang="tr-TR" sz="2800" b="1" dirty="0"/>
            </a:br>
            <a:r>
              <a:rPr lang="tr-TR" sz="2800" dirty="0"/>
              <a:t>çünkü bu hastaların daha küçük çocuklara kıyasla ciddi hastalığa yakalanma olasılığı daha yüksek</a:t>
            </a:r>
          </a:p>
          <a:p>
            <a:r>
              <a:rPr lang="tr-TR" sz="2800" b="1" dirty="0"/>
              <a:t>Ev içi temaslarda ikincil vakalar</a:t>
            </a:r>
            <a:r>
              <a:rPr lang="tr-TR" sz="2800" dirty="0"/>
              <a:t>, </a:t>
            </a:r>
            <a:br>
              <a:rPr lang="tr-TR" sz="2800" dirty="0"/>
            </a:br>
            <a:r>
              <a:rPr lang="tr-TR" sz="2800" dirty="0"/>
              <a:t>bu vakalar genellikle birincil vakalardan daha şiddetlidir</a:t>
            </a:r>
          </a:p>
          <a:p>
            <a:r>
              <a:rPr lang="tr-TR" sz="2800" b="1" dirty="0"/>
              <a:t>Kronik cilt veya akciğer rahatsızlığı öyküsü olan </a:t>
            </a:r>
            <a:r>
              <a:rPr lang="tr-TR" sz="2800" dirty="0"/>
              <a:t>sekonder bakteriyel enfeksiyonlara bağlı ciddi sonuçlar ortaya çıkabilir.</a:t>
            </a:r>
          </a:p>
          <a:p>
            <a:r>
              <a:rPr lang="tr-TR" sz="2800" b="1" dirty="0"/>
              <a:t>Aralıklı oral veya </a:t>
            </a:r>
            <a:r>
              <a:rPr lang="tr-TR" sz="2800" b="1" dirty="0" err="1"/>
              <a:t>inhale</a:t>
            </a:r>
            <a:r>
              <a:rPr lang="tr-TR" sz="2800" b="1" dirty="0"/>
              <a:t> steroid tedavisi gören çocuklar</a:t>
            </a:r>
            <a:r>
              <a:rPr lang="tr-TR" sz="2800" dirty="0"/>
              <a:t> Risk, kortikosteroidler kuluçka döneminde uygulandığında en yüksektir.</a:t>
            </a:r>
          </a:p>
          <a:p>
            <a:r>
              <a:rPr lang="tr-TR" sz="2800" b="1" dirty="0"/>
              <a:t>Kronik salisilat kullanan kişiler</a:t>
            </a:r>
            <a:r>
              <a:rPr lang="tr-TR" sz="2800" dirty="0"/>
              <a:t>. </a:t>
            </a:r>
            <a:br>
              <a:rPr lang="tr-TR" sz="2800" dirty="0"/>
            </a:br>
            <a:r>
              <a:rPr lang="tr-TR" sz="2800" dirty="0"/>
              <a:t>Bu kişiler Reye sendromu geliştirme riski altındadır</a:t>
            </a:r>
          </a:p>
          <a:p>
            <a:r>
              <a:rPr lang="tr-TR" sz="2800" b="1" dirty="0"/>
              <a:t>Bağışıklık sistemi baskılanmış hastalar</a:t>
            </a:r>
          </a:p>
          <a:p>
            <a:r>
              <a:rPr lang="tr-TR" sz="2800" b="1" dirty="0"/>
              <a:t>Doğumdan 5 gün öncesi ya da 2 gün sonrası arasında suçiçeği başlayan annenin bebeğine</a:t>
            </a:r>
          </a:p>
        </p:txBody>
      </p:sp>
      <p:sp>
        <p:nvSpPr>
          <p:cNvPr id="10" name="Metin kutusu 9">
            <a:extLst>
              <a:ext uri="{FF2B5EF4-FFF2-40B4-BE49-F238E27FC236}">
                <a16:creationId xmlns:a16="http://schemas.microsoft.com/office/drawing/2014/main" id="{BCFF22F4-B2D5-FF51-1FDF-CEE0251FE74C}"/>
              </a:ext>
            </a:extLst>
          </p:cNvPr>
          <p:cNvSpPr txBox="1"/>
          <p:nvPr/>
        </p:nvSpPr>
        <p:spPr>
          <a:xfrm>
            <a:off x="1295400" y="4049882"/>
            <a:ext cx="7772400" cy="1015663"/>
          </a:xfrm>
          <a:prstGeom prst="rect">
            <a:avLst/>
          </a:prstGeom>
          <a:noFill/>
        </p:spPr>
        <p:txBody>
          <a:bodyPr wrap="square">
            <a:spAutoFit/>
          </a:bodyPr>
          <a:lstStyle/>
          <a:p>
            <a:r>
              <a:rPr lang="tr-TR" sz="3000" b="1" u="sng" dirty="0"/>
              <a:t>KORUNMA</a:t>
            </a:r>
          </a:p>
          <a:p>
            <a:pPr marL="457200" indent="-457200">
              <a:buFont typeface="Arial" panose="020B0604020202020204" pitchFamily="34" charset="0"/>
              <a:buChar char="•"/>
            </a:pPr>
            <a:r>
              <a:rPr lang="tr-TR" sz="3000" dirty="0"/>
              <a:t>Aşı 12. ayını tamamlamış çocuklara uygulanır</a:t>
            </a:r>
            <a:r>
              <a:rPr lang="tr-TR" dirty="0"/>
              <a:t>.</a:t>
            </a:r>
          </a:p>
        </p:txBody>
      </p:sp>
      <p:sp>
        <p:nvSpPr>
          <p:cNvPr id="3" name="Metin Yer Tutucusu 3">
            <a:extLst>
              <a:ext uri="{FF2B5EF4-FFF2-40B4-BE49-F238E27FC236}">
                <a16:creationId xmlns:a16="http://schemas.microsoft.com/office/drawing/2014/main" id="{AB0B49AD-2AA7-3B96-419A-6FFAFEE3E20C}"/>
              </a:ext>
            </a:extLst>
          </p:cNvPr>
          <p:cNvSpPr>
            <a:spLocks noGrp="1"/>
          </p:cNvSpPr>
          <p:nvPr>
            <p:ph type="body" sz="quarter" idx="10"/>
          </p:nvPr>
        </p:nvSpPr>
        <p:spPr>
          <a:xfrm>
            <a:off x="16383000" y="55721"/>
            <a:ext cx="914400" cy="776288"/>
          </a:xfrm>
        </p:spPr>
        <p:txBody>
          <a:bodyPr/>
          <a:lstStyle/>
          <a:p>
            <a:r>
              <a:rPr lang="tr-TR" dirty="0"/>
              <a:t>48</a:t>
            </a:r>
          </a:p>
        </p:txBody>
      </p:sp>
    </p:spTree>
    <p:extLst>
      <p:ext uri="{BB962C8B-B14F-4D97-AF65-F5344CB8AC3E}">
        <p14:creationId xmlns:p14="http://schemas.microsoft.com/office/powerpoint/2010/main" val="334599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BE240E8-6B62-4F5A-1CA0-12CDBDB1647E}"/>
              </a:ext>
            </a:extLst>
          </p:cNvPr>
          <p:cNvSpPr/>
          <p:nvPr/>
        </p:nvSpPr>
        <p:spPr>
          <a:xfrm>
            <a:off x="830662" y="1638300"/>
            <a:ext cx="8280000" cy="7920000"/>
          </a:xfrm>
          <a:prstGeom prst="ellipse">
            <a:avLst/>
          </a:prstGeom>
          <a:solidFill>
            <a:srgbClr val="9FC3D0"/>
          </a:solidFill>
          <a:ln>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Oval 3">
            <a:extLst>
              <a:ext uri="{FF2B5EF4-FFF2-40B4-BE49-F238E27FC236}">
                <a16:creationId xmlns:a16="http://schemas.microsoft.com/office/drawing/2014/main" id="{3DDB6224-74AF-EFCF-B6D0-4E1C5318722E}"/>
              </a:ext>
            </a:extLst>
          </p:cNvPr>
          <p:cNvSpPr/>
          <p:nvPr/>
        </p:nvSpPr>
        <p:spPr>
          <a:xfrm>
            <a:off x="10513768" y="2443500"/>
            <a:ext cx="5400000" cy="5400000"/>
          </a:xfrm>
          <a:prstGeom prst="ellipse">
            <a:avLst/>
          </a:prstGeom>
          <a:solidFill>
            <a:srgbClr val="E9C7C6"/>
          </a:solidFill>
          <a:ln>
            <a:solidFill>
              <a:srgbClr val="E9C7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a:extLst>
              <a:ext uri="{FF2B5EF4-FFF2-40B4-BE49-F238E27FC236}">
                <a16:creationId xmlns:a16="http://schemas.microsoft.com/office/drawing/2014/main" id="{CB5F043E-33C2-8E6E-88B8-249CFC09F6B9}"/>
              </a:ext>
            </a:extLst>
          </p:cNvPr>
          <p:cNvSpPr>
            <a:spLocks noGrp="1"/>
          </p:cNvSpPr>
          <p:nvPr>
            <p:ph type="ctrTitle"/>
          </p:nvPr>
        </p:nvSpPr>
        <p:spPr/>
        <p:txBody>
          <a:bodyPr/>
          <a:lstStyle/>
          <a:p>
            <a:r>
              <a:rPr lang="tr-TR" b="1" dirty="0"/>
              <a:t>SUÇİÇEĞİ</a:t>
            </a:r>
          </a:p>
        </p:txBody>
      </p:sp>
      <p:sp>
        <p:nvSpPr>
          <p:cNvPr id="3" name="İçerik Yer Tutucusu 2">
            <a:extLst>
              <a:ext uri="{FF2B5EF4-FFF2-40B4-BE49-F238E27FC236}">
                <a16:creationId xmlns:a16="http://schemas.microsoft.com/office/drawing/2014/main" id="{36901DCB-C593-0151-2FC4-513D9A517D49}"/>
              </a:ext>
            </a:extLst>
          </p:cNvPr>
          <p:cNvSpPr>
            <a:spLocks noGrp="1"/>
          </p:cNvSpPr>
          <p:nvPr>
            <p:ph idx="1"/>
          </p:nvPr>
        </p:nvSpPr>
        <p:spPr>
          <a:xfrm>
            <a:off x="2362200" y="2755086"/>
            <a:ext cx="5943600" cy="5686427"/>
          </a:xfrm>
        </p:spPr>
        <p:txBody>
          <a:bodyPr/>
          <a:lstStyle/>
          <a:p>
            <a:pPr marL="0" indent="0" algn="ctr">
              <a:buNone/>
            </a:pPr>
            <a:r>
              <a:rPr lang="tr-TR" b="1" u="sng" dirty="0"/>
              <a:t>KOMPLİKASYONLAR</a:t>
            </a:r>
          </a:p>
          <a:p>
            <a:r>
              <a:rPr lang="tr-TR" dirty="0"/>
              <a:t>Lezyonların bakteriyel enfeksiyonu </a:t>
            </a:r>
          </a:p>
          <a:p>
            <a:pPr lvl="1"/>
            <a:r>
              <a:rPr lang="tr-TR" dirty="0"/>
              <a:t>( En sık )</a:t>
            </a:r>
          </a:p>
          <a:p>
            <a:pPr lvl="1"/>
            <a:r>
              <a:rPr lang="tr-TR" dirty="0" err="1"/>
              <a:t>Staff</a:t>
            </a:r>
            <a:r>
              <a:rPr lang="tr-TR" dirty="0"/>
              <a:t>. , </a:t>
            </a:r>
            <a:r>
              <a:rPr lang="tr-TR" dirty="0" err="1"/>
              <a:t>Strep</a:t>
            </a:r>
            <a:r>
              <a:rPr lang="tr-TR" dirty="0"/>
              <a:t>.</a:t>
            </a:r>
          </a:p>
          <a:p>
            <a:r>
              <a:rPr lang="tr-TR" dirty="0"/>
              <a:t>Pnömoni</a:t>
            </a:r>
          </a:p>
          <a:p>
            <a:r>
              <a:rPr lang="tr-TR" dirty="0"/>
              <a:t>Serebellar ataksi (1/4000)</a:t>
            </a:r>
          </a:p>
          <a:p>
            <a:r>
              <a:rPr lang="tr-TR" dirty="0"/>
              <a:t>Ensefalit (1/50000)</a:t>
            </a:r>
          </a:p>
          <a:p>
            <a:r>
              <a:rPr lang="tr-TR" dirty="0"/>
              <a:t>Reye sendromu</a:t>
            </a:r>
          </a:p>
          <a:p>
            <a:r>
              <a:rPr lang="tr-TR" dirty="0"/>
              <a:t>Trombositopeni </a:t>
            </a:r>
          </a:p>
          <a:p>
            <a:r>
              <a:rPr lang="tr-TR" dirty="0"/>
              <a:t>Ölüm</a:t>
            </a:r>
          </a:p>
          <a:p>
            <a:endParaRPr lang="tr-TR" dirty="0"/>
          </a:p>
        </p:txBody>
      </p:sp>
      <p:sp>
        <p:nvSpPr>
          <p:cNvPr id="6" name="İçerik Yer Tutucusu 2">
            <a:extLst>
              <a:ext uri="{FF2B5EF4-FFF2-40B4-BE49-F238E27FC236}">
                <a16:creationId xmlns:a16="http://schemas.microsoft.com/office/drawing/2014/main" id="{67563E20-7819-13A7-FCDF-8E0E4030A3EB}"/>
              </a:ext>
            </a:extLst>
          </p:cNvPr>
          <p:cNvSpPr txBox="1">
            <a:spLocks/>
          </p:cNvSpPr>
          <p:nvPr/>
        </p:nvSpPr>
        <p:spPr>
          <a:xfrm>
            <a:off x="11734800" y="4000500"/>
            <a:ext cx="3200400"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b="1" u="sng" dirty="0"/>
              <a:t>SEVK KRİTERLERİ</a:t>
            </a:r>
          </a:p>
          <a:p>
            <a:r>
              <a:rPr lang="tr-TR" dirty="0"/>
              <a:t>İmmün yetmezlik</a:t>
            </a:r>
          </a:p>
          <a:p>
            <a:r>
              <a:rPr lang="tr-TR" dirty="0"/>
              <a:t>Pnömoni</a:t>
            </a:r>
          </a:p>
          <a:p>
            <a:r>
              <a:rPr lang="tr-TR" dirty="0"/>
              <a:t>Ensefalit</a:t>
            </a:r>
          </a:p>
          <a:p>
            <a:endParaRPr lang="tr-TR" dirty="0"/>
          </a:p>
        </p:txBody>
      </p:sp>
      <p:sp>
        <p:nvSpPr>
          <p:cNvPr id="5" name="Metin Yer Tutucusu 3">
            <a:extLst>
              <a:ext uri="{FF2B5EF4-FFF2-40B4-BE49-F238E27FC236}">
                <a16:creationId xmlns:a16="http://schemas.microsoft.com/office/drawing/2014/main" id="{3F3A66D2-7146-766B-4F0A-8C610FBF2657}"/>
              </a:ext>
            </a:extLst>
          </p:cNvPr>
          <p:cNvSpPr>
            <a:spLocks noGrp="1"/>
          </p:cNvSpPr>
          <p:nvPr>
            <p:ph type="body" sz="quarter" idx="10"/>
          </p:nvPr>
        </p:nvSpPr>
        <p:spPr>
          <a:xfrm>
            <a:off x="16383000" y="55721"/>
            <a:ext cx="914400" cy="776288"/>
          </a:xfrm>
        </p:spPr>
        <p:txBody>
          <a:bodyPr/>
          <a:lstStyle/>
          <a:p>
            <a:r>
              <a:rPr lang="tr-TR" dirty="0"/>
              <a:t>49</a:t>
            </a:r>
          </a:p>
        </p:txBody>
      </p:sp>
    </p:spTree>
    <p:extLst>
      <p:ext uri="{BB962C8B-B14F-4D97-AF65-F5344CB8AC3E}">
        <p14:creationId xmlns:p14="http://schemas.microsoft.com/office/powerpoint/2010/main" val="410887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AC26F1-6872-E549-B44A-591F7CC608CE}"/>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sp>
        <p:nvSpPr>
          <p:cNvPr id="3" name="İçerik Yer Tutucusu 2">
            <a:extLst>
              <a:ext uri="{FF2B5EF4-FFF2-40B4-BE49-F238E27FC236}">
                <a16:creationId xmlns:a16="http://schemas.microsoft.com/office/drawing/2014/main" id="{FFE42E7F-598A-CE6B-CA1E-AFBAF560233D}"/>
              </a:ext>
            </a:extLst>
          </p:cNvPr>
          <p:cNvSpPr>
            <a:spLocks noGrp="1"/>
          </p:cNvSpPr>
          <p:nvPr>
            <p:ph idx="1"/>
          </p:nvPr>
        </p:nvSpPr>
        <p:spPr>
          <a:xfrm>
            <a:off x="1295400" y="2276473"/>
            <a:ext cx="11887200" cy="7082792"/>
          </a:xfrm>
        </p:spPr>
        <p:txBody>
          <a:bodyPr/>
          <a:lstStyle/>
          <a:p>
            <a:r>
              <a:rPr lang="tr-TR" b="1" dirty="0" err="1"/>
              <a:t>Egzantem</a:t>
            </a:r>
            <a:r>
              <a:rPr lang="tr-TR" b="1" dirty="0"/>
              <a:t>: </a:t>
            </a:r>
          </a:p>
          <a:p>
            <a:pPr lvl="1"/>
            <a:r>
              <a:rPr lang="tr-TR" dirty="0"/>
              <a:t>Genellikle vücudun dış yüzeyinde, görülen döküntülerdir.</a:t>
            </a:r>
          </a:p>
          <a:p>
            <a:pPr lvl="1"/>
            <a:r>
              <a:rPr lang="tr-TR" dirty="0"/>
              <a:t>Ektoderm embriyolojik tabakasından türeyen yapıların hastalıklarında sıklıkla gelişir, çünkü deri ve sinir sistemi gibi yapılar ektodermden gelişir.</a:t>
            </a:r>
          </a:p>
          <a:p>
            <a:r>
              <a:rPr lang="tr-TR" b="1" dirty="0" err="1"/>
              <a:t>Enantem</a:t>
            </a:r>
            <a:r>
              <a:rPr lang="tr-TR" b="1" dirty="0"/>
              <a:t>:</a:t>
            </a:r>
          </a:p>
          <a:p>
            <a:pPr lvl="1"/>
            <a:r>
              <a:rPr lang="tr-TR" dirty="0"/>
              <a:t>Mukozal yüzeylerde (ağız, burun, </a:t>
            </a:r>
            <a:r>
              <a:rPr lang="tr-TR" dirty="0" err="1"/>
              <a:t>genitaller</a:t>
            </a:r>
            <a:r>
              <a:rPr lang="tr-TR" dirty="0"/>
              <a:t> gibi) görülen döküntüler</a:t>
            </a:r>
          </a:p>
          <a:p>
            <a:pPr lvl="1"/>
            <a:r>
              <a:rPr lang="tr-TR" dirty="0"/>
              <a:t>Mukozal yüzeyler endoderm kaynaklı yapılardır (özellikle sindirim ve solunum sistemine ait mukozalar).</a:t>
            </a:r>
          </a:p>
        </p:txBody>
      </p:sp>
      <p:pic>
        <p:nvPicPr>
          <p:cNvPr id="6" name="Resim 5">
            <a:extLst>
              <a:ext uri="{FF2B5EF4-FFF2-40B4-BE49-F238E27FC236}">
                <a16:creationId xmlns:a16="http://schemas.microsoft.com/office/drawing/2014/main" id="{D6217E68-92FA-06FC-B8E9-755212385D6D}"/>
              </a:ext>
            </a:extLst>
          </p:cNvPr>
          <p:cNvPicPr>
            <a:picLocks noChangeAspect="1"/>
          </p:cNvPicPr>
          <p:nvPr/>
        </p:nvPicPr>
        <p:blipFill>
          <a:blip r:embed="rId2"/>
          <a:stretch>
            <a:fillRect/>
          </a:stretch>
        </p:blipFill>
        <p:spPr>
          <a:xfrm>
            <a:off x="13639800" y="2400925"/>
            <a:ext cx="4156789" cy="2743200"/>
          </a:xfrm>
          <a:prstGeom prst="rect">
            <a:avLst/>
          </a:prstGeom>
          <a:ln w="76200">
            <a:solidFill>
              <a:srgbClr val="9FC3D0"/>
            </a:solidFill>
          </a:ln>
        </p:spPr>
      </p:pic>
      <p:pic>
        <p:nvPicPr>
          <p:cNvPr id="8" name="Resim 7">
            <a:extLst>
              <a:ext uri="{FF2B5EF4-FFF2-40B4-BE49-F238E27FC236}">
                <a16:creationId xmlns:a16="http://schemas.microsoft.com/office/drawing/2014/main" id="{1A9B56B0-48F1-6698-A3E6-AE1CB99C4A2A}"/>
              </a:ext>
            </a:extLst>
          </p:cNvPr>
          <p:cNvPicPr>
            <a:picLocks noChangeAspect="1"/>
          </p:cNvPicPr>
          <p:nvPr/>
        </p:nvPicPr>
        <p:blipFill>
          <a:blip r:embed="rId3"/>
          <a:stretch>
            <a:fillRect/>
          </a:stretch>
        </p:blipFill>
        <p:spPr>
          <a:xfrm>
            <a:off x="13632305" y="6057900"/>
            <a:ext cx="3385458" cy="2133600"/>
          </a:xfrm>
          <a:prstGeom prst="rect">
            <a:avLst/>
          </a:prstGeom>
          <a:ln w="57150">
            <a:solidFill>
              <a:srgbClr val="E9C7C6"/>
            </a:solidFill>
          </a:ln>
        </p:spPr>
      </p:pic>
      <p:sp>
        <p:nvSpPr>
          <p:cNvPr id="4" name="Metin Yer Tutucusu 3">
            <a:extLst>
              <a:ext uri="{FF2B5EF4-FFF2-40B4-BE49-F238E27FC236}">
                <a16:creationId xmlns:a16="http://schemas.microsoft.com/office/drawing/2014/main" id="{5EAAE4D1-752E-3CA3-B510-20092DDEF84C}"/>
              </a:ext>
            </a:extLst>
          </p:cNvPr>
          <p:cNvSpPr>
            <a:spLocks noGrp="1"/>
          </p:cNvSpPr>
          <p:nvPr>
            <p:ph type="body" sz="quarter" idx="10"/>
          </p:nvPr>
        </p:nvSpPr>
        <p:spPr>
          <a:xfrm>
            <a:off x="16508641" y="55721"/>
            <a:ext cx="609600" cy="776288"/>
          </a:xfrm>
        </p:spPr>
        <p:txBody>
          <a:bodyPr/>
          <a:lstStyle/>
          <a:p>
            <a:r>
              <a:rPr lang="tr-TR" dirty="0"/>
              <a:t>5</a:t>
            </a:r>
          </a:p>
        </p:txBody>
      </p:sp>
      <p:sp>
        <p:nvSpPr>
          <p:cNvPr id="5" name="Metin kutusu 4">
            <a:extLst>
              <a:ext uri="{FF2B5EF4-FFF2-40B4-BE49-F238E27FC236}">
                <a16:creationId xmlns:a16="http://schemas.microsoft.com/office/drawing/2014/main" id="{3F0806F3-4D7E-5A7F-6BFF-E91E7037D3F8}"/>
              </a:ext>
            </a:extLst>
          </p:cNvPr>
          <p:cNvSpPr txBox="1"/>
          <p:nvPr/>
        </p:nvSpPr>
        <p:spPr>
          <a:xfrm>
            <a:off x="1759583" y="5448300"/>
            <a:ext cx="10889617" cy="3539430"/>
          </a:xfrm>
          <a:custGeom>
            <a:avLst/>
            <a:gdLst>
              <a:gd name="connsiteX0" fmla="*/ 0 w 10889617"/>
              <a:gd name="connsiteY0" fmla="*/ 0 h 3539430"/>
              <a:gd name="connsiteX1" fmla="*/ 682034 w 10889617"/>
              <a:gd name="connsiteY1" fmla="*/ 0 h 3539430"/>
              <a:gd name="connsiteX2" fmla="*/ 1255172 w 10889617"/>
              <a:gd name="connsiteY2" fmla="*/ 0 h 3539430"/>
              <a:gd name="connsiteX3" fmla="*/ 1828309 w 10889617"/>
              <a:gd name="connsiteY3" fmla="*/ 0 h 3539430"/>
              <a:gd name="connsiteX4" fmla="*/ 2183655 w 10889617"/>
              <a:gd name="connsiteY4" fmla="*/ 0 h 3539430"/>
              <a:gd name="connsiteX5" fmla="*/ 2647896 w 10889617"/>
              <a:gd name="connsiteY5" fmla="*/ 0 h 3539430"/>
              <a:gd name="connsiteX6" fmla="*/ 3112138 w 10889617"/>
              <a:gd name="connsiteY6" fmla="*/ 0 h 3539430"/>
              <a:gd name="connsiteX7" fmla="*/ 3467483 w 10889617"/>
              <a:gd name="connsiteY7" fmla="*/ 0 h 3539430"/>
              <a:gd name="connsiteX8" fmla="*/ 4258413 w 10889617"/>
              <a:gd name="connsiteY8" fmla="*/ 0 h 3539430"/>
              <a:gd name="connsiteX9" fmla="*/ 4940447 w 10889617"/>
              <a:gd name="connsiteY9" fmla="*/ 0 h 3539430"/>
              <a:gd name="connsiteX10" fmla="*/ 5404689 w 10889617"/>
              <a:gd name="connsiteY10" fmla="*/ 0 h 3539430"/>
              <a:gd name="connsiteX11" fmla="*/ 5760034 w 10889617"/>
              <a:gd name="connsiteY11" fmla="*/ 0 h 3539430"/>
              <a:gd name="connsiteX12" fmla="*/ 6550964 w 10889617"/>
              <a:gd name="connsiteY12" fmla="*/ 0 h 3539430"/>
              <a:gd name="connsiteX13" fmla="*/ 7232998 w 10889617"/>
              <a:gd name="connsiteY13" fmla="*/ 0 h 3539430"/>
              <a:gd name="connsiteX14" fmla="*/ 7697240 w 10889617"/>
              <a:gd name="connsiteY14" fmla="*/ 0 h 3539430"/>
              <a:gd name="connsiteX15" fmla="*/ 8052585 w 10889617"/>
              <a:gd name="connsiteY15" fmla="*/ 0 h 3539430"/>
              <a:gd name="connsiteX16" fmla="*/ 8734619 w 10889617"/>
              <a:gd name="connsiteY16" fmla="*/ 0 h 3539430"/>
              <a:gd name="connsiteX17" fmla="*/ 9525549 w 10889617"/>
              <a:gd name="connsiteY17" fmla="*/ 0 h 3539430"/>
              <a:gd name="connsiteX18" fmla="*/ 10316479 w 10889617"/>
              <a:gd name="connsiteY18" fmla="*/ 0 h 3539430"/>
              <a:gd name="connsiteX19" fmla="*/ 10889617 w 10889617"/>
              <a:gd name="connsiteY19" fmla="*/ 0 h 3539430"/>
              <a:gd name="connsiteX20" fmla="*/ 10889617 w 10889617"/>
              <a:gd name="connsiteY20" fmla="*/ 660694 h 3539430"/>
              <a:gd name="connsiteX21" fmla="*/ 10889617 w 10889617"/>
              <a:gd name="connsiteY21" fmla="*/ 1321387 h 3539430"/>
              <a:gd name="connsiteX22" fmla="*/ 10889617 w 10889617"/>
              <a:gd name="connsiteY22" fmla="*/ 1875898 h 3539430"/>
              <a:gd name="connsiteX23" fmla="*/ 10889617 w 10889617"/>
              <a:gd name="connsiteY23" fmla="*/ 2501197 h 3539430"/>
              <a:gd name="connsiteX24" fmla="*/ 10889617 w 10889617"/>
              <a:gd name="connsiteY24" fmla="*/ 3539430 h 3539430"/>
              <a:gd name="connsiteX25" fmla="*/ 10207583 w 10889617"/>
              <a:gd name="connsiteY25" fmla="*/ 3539430 h 3539430"/>
              <a:gd name="connsiteX26" fmla="*/ 9743342 w 10889617"/>
              <a:gd name="connsiteY26" fmla="*/ 3539430 h 3539430"/>
              <a:gd name="connsiteX27" fmla="*/ 9170204 w 10889617"/>
              <a:gd name="connsiteY27" fmla="*/ 3539430 h 3539430"/>
              <a:gd name="connsiteX28" fmla="*/ 8597066 w 10889617"/>
              <a:gd name="connsiteY28" fmla="*/ 3539430 h 3539430"/>
              <a:gd name="connsiteX29" fmla="*/ 7915032 w 10889617"/>
              <a:gd name="connsiteY29" fmla="*/ 3539430 h 3539430"/>
              <a:gd name="connsiteX30" fmla="*/ 7341894 w 10889617"/>
              <a:gd name="connsiteY30" fmla="*/ 3539430 h 3539430"/>
              <a:gd name="connsiteX31" fmla="*/ 6768757 w 10889617"/>
              <a:gd name="connsiteY31" fmla="*/ 3539430 h 3539430"/>
              <a:gd name="connsiteX32" fmla="*/ 6304515 w 10889617"/>
              <a:gd name="connsiteY32" fmla="*/ 3539430 h 3539430"/>
              <a:gd name="connsiteX33" fmla="*/ 5513585 w 10889617"/>
              <a:gd name="connsiteY33" fmla="*/ 3539430 h 3539430"/>
              <a:gd name="connsiteX34" fmla="*/ 5049343 w 10889617"/>
              <a:gd name="connsiteY34" fmla="*/ 3539430 h 3539430"/>
              <a:gd name="connsiteX35" fmla="*/ 4585102 w 10889617"/>
              <a:gd name="connsiteY35" fmla="*/ 3539430 h 3539430"/>
              <a:gd name="connsiteX36" fmla="*/ 3903068 w 10889617"/>
              <a:gd name="connsiteY36" fmla="*/ 3539430 h 3539430"/>
              <a:gd name="connsiteX37" fmla="*/ 3221034 w 10889617"/>
              <a:gd name="connsiteY37" fmla="*/ 3539430 h 3539430"/>
              <a:gd name="connsiteX38" fmla="*/ 2756793 w 10889617"/>
              <a:gd name="connsiteY38" fmla="*/ 3539430 h 3539430"/>
              <a:gd name="connsiteX39" fmla="*/ 2401447 w 10889617"/>
              <a:gd name="connsiteY39" fmla="*/ 3539430 h 3539430"/>
              <a:gd name="connsiteX40" fmla="*/ 1719413 w 10889617"/>
              <a:gd name="connsiteY40" fmla="*/ 3539430 h 3539430"/>
              <a:gd name="connsiteX41" fmla="*/ 1146275 w 10889617"/>
              <a:gd name="connsiteY41" fmla="*/ 3539430 h 3539430"/>
              <a:gd name="connsiteX42" fmla="*/ 682034 w 10889617"/>
              <a:gd name="connsiteY42" fmla="*/ 3539430 h 3539430"/>
              <a:gd name="connsiteX43" fmla="*/ 0 w 10889617"/>
              <a:gd name="connsiteY43" fmla="*/ 3539430 h 3539430"/>
              <a:gd name="connsiteX44" fmla="*/ 0 w 10889617"/>
              <a:gd name="connsiteY44" fmla="*/ 3020314 h 3539430"/>
              <a:gd name="connsiteX45" fmla="*/ 0 w 10889617"/>
              <a:gd name="connsiteY45" fmla="*/ 2359620 h 3539430"/>
              <a:gd name="connsiteX46" fmla="*/ 0 w 10889617"/>
              <a:gd name="connsiteY46" fmla="*/ 1698926 h 3539430"/>
              <a:gd name="connsiteX47" fmla="*/ 0 w 10889617"/>
              <a:gd name="connsiteY47" fmla="*/ 1073627 h 3539430"/>
              <a:gd name="connsiteX48" fmla="*/ 0 w 10889617"/>
              <a:gd name="connsiteY48" fmla="*/ 519116 h 3539430"/>
              <a:gd name="connsiteX49" fmla="*/ 0 w 10889617"/>
              <a:gd name="connsiteY49"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89617" h="3539430" fill="none" extrusionOk="0">
                <a:moveTo>
                  <a:pt x="0" y="0"/>
                </a:moveTo>
                <a:cubicBezTo>
                  <a:pt x="306710" y="-25270"/>
                  <a:pt x="386718" y="13125"/>
                  <a:pt x="682034" y="0"/>
                </a:cubicBezTo>
                <a:cubicBezTo>
                  <a:pt x="977350" y="-13125"/>
                  <a:pt x="1064929" y="9575"/>
                  <a:pt x="1255172" y="0"/>
                </a:cubicBezTo>
                <a:cubicBezTo>
                  <a:pt x="1445415" y="-9575"/>
                  <a:pt x="1617866" y="24403"/>
                  <a:pt x="1828309" y="0"/>
                </a:cubicBezTo>
                <a:cubicBezTo>
                  <a:pt x="2038752" y="-24403"/>
                  <a:pt x="2074390" y="23651"/>
                  <a:pt x="2183655" y="0"/>
                </a:cubicBezTo>
                <a:cubicBezTo>
                  <a:pt x="2292920" y="-23651"/>
                  <a:pt x="2472012" y="33923"/>
                  <a:pt x="2647896" y="0"/>
                </a:cubicBezTo>
                <a:cubicBezTo>
                  <a:pt x="2823780" y="-33923"/>
                  <a:pt x="2920630" y="10807"/>
                  <a:pt x="3112138" y="0"/>
                </a:cubicBezTo>
                <a:cubicBezTo>
                  <a:pt x="3303646" y="-10807"/>
                  <a:pt x="3307547" y="37605"/>
                  <a:pt x="3467483" y="0"/>
                </a:cubicBezTo>
                <a:cubicBezTo>
                  <a:pt x="3627419" y="-37605"/>
                  <a:pt x="3933825" y="1254"/>
                  <a:pt x="4258413" y="0"/>
                </a:cubicBezTo>
                <a:cubicBezTo>
                  <a:pt x="4583001" y="-1254"/>
                  <a:pt x="4744932" y="54013"/>
                  <a:pt x="4940447" y="0"/>
                </a:cubicBezTo>
                <a:cubicBezTo>
                  <a:pt x="5135962" y="-54013"/>
                  <a:pt x="5210800" y="37340"/>
                  <a:pt x="5404689" y="0"/>
                </a:cubicBezTo>
                <a:cubicBezTo>
                  <a:pt x="5598578" y="-37340"/>
                  <a:pt x="5613534" y="4179"/>
                  <a:pt x="5760034" y="0"/>
                </a:cubicBezTo>
                <a:cubicBezTo>
                  <a:pt x="5906534" y="-4179"/>
                  <a:pt x="6278702" y="54098"/>
                  <a:pt x="6550964" y="0"/>
                </a:cubicBezTo>
                <a:cubicBezTo>
                  <a:pt x="6823226" y="-54098"/>
                  <a:pt x="6894430" y="68058"/>
                  <a:pt x="7232998" y="0"/>
                </a:cubicBezTo>
                <a:cubicBezTo>
                  <a:pt x="7571566" y="-68058"/>
                  <a:pt x="7564451" y="19128"/>
                  <a:pt x="7697240" y="0"/>
                </a:cubicBezTo>
                <a:cubicBezTo>
                  <a:pt x="7830029" y="-19128"/>
                  <a:pt x="7960928" y="24511"/>
                  <a:pt x="8052585" y="0"/>
                </a:cubicBezTo>
                <a:cubicBezTo>
                  <a:pt x="8144243" y="-24511"/>
                  <a:pt x="8516219" y="63809"/>
                  <a:pt x="8734619" y="0"/>
                </a:cubicBezTo>
                <a:cubicBezTo>
                  <a:pt x="8953019" y="-63809"/>
                  <a:pt x="9227215" y="48279"/>
                  <a:pt x="9525549" y="0"/>
                </a:cubicBezTo>
                <a:cubicBezTo>
                  <a:pt x="9823883" y="-48279"/>
                  <a:pt x="10068787" y="14577"/>
                  <a:pt x="10316479" y="0"/>
                </a:cubicBezTo>
                <a:cubicBezTo>
                  <a:pt x="10564171" y="-14577"/>
                  <a:pt x="10683751" y="48749"/>
                  <a:pt x="10889617" y="0"/>
                </a:cubicBezTo>
                <a:cubicBezTo>
                  <a:pt x="10931274" y="220917"/>
                  <a:pt x="10870974" y="410710"/>
                  <a:pt x="10889617" y="660694"/>
                </a:cubicBezTo>
                <a:cubicBezTo>
                  <a:pt x="10908260" y="910678"/>
                  <a:pt x="10832057" y="1188269"/>
                  <a:pt x="10889617" y="1321387"/>
                </a:cubicBezTo>
                <a:cubicBezTo>
                  <a:pt x="10947177" y="1454505"/>
                  <a:pt x="10836278" y="1697395"/>
                  <a:pt x="10889617" y="1875898"/>
                </a:cubicBezTo>
                <a:cubicBezTo>
                  <a:pt x="10942956" y="2054401"/>
                  <a:pt x="10875074" y="2368870"/>
                  <a:pt x="10889617" y="2501197"/>
                </a:cubicBezTo>
                <a:cubicBezTo>
                  <a:pt x="10904160" y="2633524"/>
                  <a:pt x="10843979" y="3101969"/>
                  <a:pt x="10889617" y="3539430"/>
                </a:cubicBezTo>
                <a:cubicBezTo>
                  <a:pt x="10552453" y="3607452"/>
                  <a:pt x="10398298" y="3518444"/>
                  <a:pt x="10207583" y="3539430"/>
                </a:cubicBezTo>
                <a:cubicBezTo>
                  <a:pt x="10016868" y="3560416"/>
                  <a:pt x="9941532" y="3504091"/>
                  <a:pt x="9743342" y="3539430"/>
                </a:cubicBezTo>
                <a:cubicBezTo>
                  <a:pt x="9545152" y="3574769"/>
                  <a:pt x="9355558" y="3534269"/>
                  <a:pt x="9170204" y="3539430"/>
                </a:cubicBezTo>
                <a:cubicBezTo>
                  <a:pt x="8984850" y="3544591"/>
                  <a:pt x="8871205" y="3510608"/>
                  <a:pt x="8597066" y="3539430"/>
                </a:cubicBezTo>
                <a:cubicBezTo>
                  <a:pt x="8322927" y="3568252"/>
                  <a:pt x="8118856" y="3515976"/>
                  <a:pt x="7915032" y="3539430"/>
                </a:cubicBezTo>
                <a:cubicBezTo>
                  <a:pt x="7711208" y="3562884"/>
                  <a:pt x="7606793" y="3525977"/>
                  <a:pt x="7341894" y="3539430"/>
                </a:cubicBezTo>
                <a:cubicBezTo>
                  <a:pt x="7076995" y="3552883"/>
                  <a:pt x="6911392" y="3530410"/>
                  <a:pt x="6768757" y="3539430"/>
                </a:cubicBezTo>
                <a:cubicBezTo>
                  <a:pt x="6626122" y="3548450"/>
                  <a:pt x="6531445" y="3489178"/>
                  <a:pt x="6304515" y="3539430"/>
                </a:cubicBezTo>
                <a:cubicBezTo>
                  <a:pt x="6077585" y="3589682"/>
                  <a:pt x="5740009" y="3451634"/>
                  <a:pt x="5513585" y="3539430"/>
                </a:cubicBezTo>
                <a:cubicBezTo>
                  <a:pt x="5287161" y="3627226"/>
                  <a:pt x="5259335" y="3514316"/>
                  <a:pt x="5049343" y="3539430"/>
                </a:cubicBezTo>
                <a:cubicBezTo>
                  <a:pt x="4839351" y="3564544"/>
                  <a:pt x="4766597" y="3499416"/>
                  <a:pt x="4585102" y="3539430"/>
                </a:cubicBezTo>
                <a:cubicBezTo>
                  <a:pt x="4403607" y="3579444"/>
                  <a:pt x="4068850" y="3464804"/>
                  <a:pt x="3903068" y="3539430"/>
                </a:cubicBezTo>
                <a:cubicBezTo>
                  <a:pt x="3737286" y="3614056"/>
                  <a:pt x="3477292" y="3475552"/>
                  <a:pt x="3221034" y="3539430"/>
                </a:cubicBezTo>
                <a:cubicBezTo>
                  <a:pt x="2964776" y="3603308"/>
                  <a:pt x="2966124" y="3500243"/>
                  <a:pt x="2756793" y="3539430"/>
                </a:cubicBezTo>
                <a:cubicBezTo>
                  <a:pt x="2547462" y="3578617"/>
                  <a:pt x="2512029" y="3509603"/>
                  <a:pt x="2401447" y="3539430"/>
                </a:cubicBezTo>
                <a:cubicBezTo>
                  <a:pt x="2290865" y="3569257"/>
                  <a:pt x="1879248" y="3459950"/>
                  <a:pt x="1719413" y="3539430"/>
                </a:cubicBezTo>
                <a:cubicBezTo>
                  <a:pt x="1559578" y="3618910"/>
                  <a:pt x="1279714" y="3518985"/>
                  <a:pt x="1146275" y="3539430"/>
                </a:cubicBezTo>
                <a:cubicBezTo>
                  <a:pt x="1012836" y="3559875"/>
                  <a:pt x="815447" y="3498271"/>
                  <a:pt x="682034" y="3539430"/>
                </a:cubicBezTo>
                <a:cubicBezTo>
                  <a:pt x="548621" y="3580589"/>
                  <a:pt x="228224" y="3461530"/>
                  <a:pt x="0" y="3539430"/>
                </a:cubicBezTo>
                <a:cubicBezTo>
                  <a:pt x="-44572" y="3420552"/>
                  <a:pt x="17993" y="3245676"/>
                  <a:pt x="0" y="3020314"/>
                </a:cubicBezTo>
                <a:cubicBezTo>
                  <a:pt x="-17993" y="2794952"/>
                  <a:pt x="29287" y="2498470"/>
                  <a:pt x="0" y="2359620"/>
                </a:cubicBezTo>
                <a:cubicBezTo>
                  <a:pt x="-29287" y="2220770"/>
                  <a:pt x="23913" y="1941606"/>
                  <a:pt x="0" y="1698926"/>
                </a:cubicBezTo>
                <a:cubicBezTo>
                  <a:pt x="-23913" y="1456246"/>
                  <a:pt x="70567" y="1277029"/>
                  <a:pt x="0" y="1073627"/>
                </a:cubicBezTo>
                <a:cubicBezTo>
                  <a:pt x="-70567" y="870225"/>
                  <a:pt x="13508" y="772219"/>
                  <a:pt x="0" y="519116"/>
                </a:cubicBezTo>
                <a:cubicBezTo>
                  <a:pt x="-13508" y="266013"/>
                  <a:pt x="53175" y="252674"/>
                  <a:pt x="0" y="0"/>
                </a:cubicBezTo>
                <a:close/>
              </a:path>
              <a:path w="10889617" h="3539430" stroke="0" extrusionOk="0">
                <a:moveTo>
                  <a:pt x="0" y="0"/>
                </a:moveTo>
                <a:cubicBezTo>
                  <a:pt x="202962" y="-79428"/>
                  <a:pt x="438854" y="27939"/>
                  <a:pt x="682034" y="0"/>
                </a:cubicBezTo>
                <a:cubicBezTo>
                  <a:pt x="925214" y="-27939"/>
                  <a:pt x="864169" y="35742"/>
                  <a:pt x="1037379" y="0"/>
                </a:cubicBezTo>
                <a:cubicBezTo>
                  <a:pt x="1210589" y="-35742"/>
                  <a:pt x="1341955" y="66875"/>
                  <a:pt x="1610517" y="0"/>
                </a:cubicBezTo>
                <a:cubicBezTo>
                  <a:pt x="1879079" y="-66875"/>
                  <a:pt x="2164098" y="32522"/>
                  <a:pt x="2401447" y="0"/>
                </a:cubicBezTo>
                <a:cubicBezTo>
                  <a:pt x="2638796" y="-32522"/>
                  <a:pt x="2774642" y="20442"/>
                  <a:pt x="3083481" y="0"/>
                </a:cubicBezTo>
                <a:cubicBezTo>
                  <a:pt x="3392320" y="-20442"/>
                  <a:pt x="3568095" y="16887"/>
                  <a:pt x="3765515" y="0"/>
                </a:cubicBezTo>
                <a:cubicBezTo>
                  <a:pt x="3962935" y="-16887"/>
                  <a:pt x="4215170" y="8443"/>
                  <a:pt x="4338653" y="0"/>
                </a:cubicBezTo>
                <a:cubicBezTo>
                  <a:pt x="4462136" y="-8443"/>
                  <a:pt x="4866406" y="62718"/>
                  <a:pt x="5129583" y="0"/>
                </a:cubicBezTo>
                <a:cubicBezTo>
                  <a:pt x="5392760" y="-62718"/>
                  <a:pt x="5473984" y="58251"/>
                  <a:pt x="5811617" y="0"/>
                </a:cubicBezTo>
                <a:cubicBezTo>
                  <a:pt x="6149250" y="-58251"/>
                  <a:pt x="6174964" y="15497"/>
                  <a:pt x="6275858" y="0"/>
                </a:cubicBezTo>
                <a:cubicBezTo>
                  <a:pt x="6376752" y="-15497"/>
                  <a:pt x="6462453" y="38333"/>
                  <a:pt x="6631204" y="0"/>
                </a:cubicBezTo>
                <a:cubicBezTo>
                  <a:pt x="6799955" y="-38333"/>
                  <a:pt x="6769820" y="18346"/>
                  <a:pt x="6877653" y="0"/>
                </a:cubicBezTo>
                <a:cubicBezTo>
                  <a:pt x="6985486" y="-18346"/>
                  <a:pt x="7258761" y="36690"/>
                  <a:pt x="7559687" y="0"/>
                </a:cubicBezTo>
                <a:cubicBezTo>
                  <a:pt x="7860613" y="-36690"/>
                  <a:pt x="7804621" y="53949"/>
                  <a:pt x="8023928" y="0"/>
                </a:cubicBezTo>
                <a:cubicBezTo>
                  <a:pt x="8243235" y="-53949"/>
                  <a:pt x="8481018" y="18728"/>
                  <a:pt x="8814858" y="0"/>
                </a:cubicBezTo>
                <a:cubicBezTo>
                  <a:pt x="9148698" y="-18728"/>
                  <a:pt x="9096041" y="8944"/>
                  <a:pt x="9170204" y="0"/>
                </a:cubicBezTo>
                <a:cubicBezTo>
                  <a:pt x="9244367" y="-8944"/>
                  <a:pt x="9717955" y="44832"/>
                  <a:pt x="9961134" y="0"/>
                </a:cubicBezTo>
                <a:cubicBezTo>
                  <a:pt x="10204313" y="-44832"/>
                  <a:pt x="10437399" y="49286"/>
                  <a:pt x="10889617" y="0"/>
                </a:cubicBezTo>
                <a:cubicBezTo>
                  <a:pt x="10928489" y="263275"/>
                  <a:pt x="10826450" y="428910"/>
                  <a:pt x="10889617" y="660694"/>
                </a:cubicBezTo>
                <a:cubicBezTo>
                  <a:pt x="10952784" y="892478"/>
                  <a:pt x="10857944" y="1065080"/>
                  <a:pt x="10889617" y="1285993"/>
                </a:cubicBezTo>
                <a:cubicBezTo>
                  <a:pt x="10921290" y="1506906"/>
                  <a:pt x="10843365" y="1546403"/>
                  <a:pt x="10889617" y="1769715"/>
                </a:cubicBezTo>
                <a:cubicBezTo>
                  <a:pt x="10935869" y="1993027"/>
                  <a:pt x="10873084" y="2269936"/>
                  <a:pt x="10889617" y="2395014"/>
                </a:cubicBezTo>
                <a:cubicBezTo>
                  <a:pt x="10906150" y="2520092"/>
                  <a:pt x="10872749" y="2844343"/>
                  <a:pt x="10889617" y="2984919"/>
                </a:cubicBezTo>
                <a:cubicBezTo>
                  <a:pt x="10906485" y="3125496"/>
                  <a:pt x="10881866" y="3267128"/>
                  <a:pt x="10889617" y="3539430"/>
                </a:cubicBezTo>
                <a:cubicBezTo>
                  <a:pt x="10692185" y="3551178"/>
                  <a:pt x="10545558" y="3499423"/>
                  <a:pt x="10207583" y="3539430"/>
                </a:cubicBezTo>
                <a:cubicBezTo>
                  <a:pt x="9869608" y="3579437"/>
                  <a:pt x="9775738" y="3462191"/>
                  <a:pt x="9416653" y="3539430"/>
                </a:cubicBezTo>
                <a:cubicBezTo>
                  <a:pt x="9057568" y="3616669"/>
                  <a:pt x="9116411" y="3533645"/>
                  <a:pt x="8843515" y="3539430"/>
                </a:cubicBezTo>
                <a:cubicBezTo>
                  <a:pt x="8570619" y="3545215"/>
                  <a:pt x="8616580" y="3496877"/>
                  <a:pt x="8488170" y="3539430"/>
                </a:cubicBezTo>
                <a:cubicBezTo>
                  <a:pt x="8359760" y="3581983"/>
                  <a:pt x="7885723" y="3471384"/>
                  <a:pt x="7697240" y="3539430"/>
                </a:cubicBezTo>
                <a:cubicBezTo>
                  <a:pt x="7508757" y="3607476"/>
                  <a:pt x="7505701" y="3530005"/>
                  <a:pt x="7341894" y="3539430"/>
                </a:cubicBezTo>
                <a:cubicBezTo>
                  <a:pt x="7178087" y="3548855"/>
                  <a:pt x="7173987" y="3522864"/>
                  <a:pt x="7095445" y="3539430"/>
                </a:cubicBezTo>
                <a:cubicBezTo>
                  <a:pt x="7016903" y="3555996"/>
                  <a:pt x="6786324" y="3503357"/>
                  <a:pt x="6631204" y="3539430"/>
                </a:cubicBezTo>
                <a:cubicBezTo>
                  <a:pt x="6476084" y="3575503"/>
                  <a:pt x="6107538" y="3475021"/>
                  <a:pt x="5840274" y="3539430"/>
                </a:cubicBezTo>
                <a:cubicBezTo>
                  <a:pt x="5573010" y="3603839"/>
                  <a:pt x="5439774" y="3473865"/>
                  <a:pt x="5158240" y="3539430"/>
                </a:cubicBezTo>
                <a:cubicBezTo>
                  <a:pt x="4876706" y="3604995"/>
                  <a:pt x="4903762" y="3533818"/>
                  <a:pt x="4802894" y="3539430"/>
                </a:cubicBezTo>
                <a:cubicBezTo>
                  <a:pt x="4702026" y="3545042"/>
                  <a:pt x="4353648" y="3536492"/>
                  <a:pt x="4229756" y="3539430"/>
                </a:cubicBezTo>
                <a:cubicBezTo>
                  <a:pt x="4105864" y="3542368"/>
                  <a:pt x="3853440" y="3473172"/>
                  <a:pt x="3547723" y="3539430"/>
                </a:cubicBezTo>
                <a:cubicBezTo>
                  <a:pt x="3242006" y="3605688"/>
                  <a:pt x="3383964" y="3529760"/>
                  <a:pt x="3301273" y="3539430"/>
                </a:cubicBezTo>
                <a:cubicBezTo>
                  <a:pt x="3218582" y="3549100"/>
                  <a:pt x="2841547" y="3492861"/>
                  <a:pt x="2510343" y="3539430"/>
                </a:cubicBezTo>
                <a:cubicBezTo>
                  <a:pt x="2179139" y="3585999"/>
                  <a:pt x="2036698" y="3474238"/>
                  <a:pt x="1828309" y="3539430"/>
                </a:cubicBezTo>
                <a:cubicBezTo>
                  <a:pt x="1619920" y="3604622"/>
                  <a:pt x="1584130" y="3520545"/>
                  <a:pt x="1472964" y="3539430"/>
                </a:cubicBezTo>
                <a:cubicBezTo>
                  <a:pt x="1361798" y="3558315"/>
                  <a:pt x="1031155" y="3512601"/>
                  <a:pt x="682034" y="3539430"/>
                </a:cubicBezTo>
                <a:cubicBezTo>
                  <a:pt x="332913" y="3566259"/>
                  <a:pt x="313485" y="3519331"/>
                  <a:pt x="0" y="3539430"/>
                </a:cubicBezTo>
                <a:cubicBezTo>
                  <a:pt x="-19187" y="3217111"/>
                  <a:pt x="2533" y="3136225"/>
                  <a:pt x="0" y="2878736"/>
                </a:cubicBezTo>
                <a:cubicBezTo>
                  <a:pt x="-2533" y="2621247"/>
                  <a:pt x="5812" y="2473068"/>
                  <a:pt x="0" y="2324226"/>
                </a:cubicBezTo>
                <a:cubicBezTo>
                  <a:pt x="-5812" y="2175384"/>
                  <a:pt x="50464" y="2056641"/>
                  <a:pt x="0" y="1840504"/>
                </a:cubicBezTo>
                <a:cubicBezTo>
                  <a:pt x="-50464" y="1624367"/>
                  <a:pt x="60180" y="1543484"/>
                  <a:pt x="0" y="1250599"/>
                </a:cubicBezTo>
                <a:cubicBezTo>
                  <a:pt x="-60180" y="957715"/>
                  <a:pt x="45023" y="931051"/>
                  <a:pt x="0" y="766877"/>
                </a:cubicBezTo>
                <a:cubicBezTo>
                  <a:pt x="-45023" y="602703"/>
                  <a:pt x="7953" y="194306"/>
                  <a:pt x="0" y="0"/>
                </a:cubicBezTo>
                <a:close/>
              </a:path>
            </a:pathLst>
          </a:custGeom>
          <a:solidFill>
            <a:srgbClr val="E9C7C6"/>
          </a:solidFill>
          <a:ln w="76200">
            <a:solidFill>
              <a:srgbClr val="9FC3D0"/>
            </a:solidFill>
            <a:extLst>
              <a:ext uri="{C807C97D-BFC1-408E-A445-0C87EB9F89A2}">
                <ask:lineSketchStyleProps xmlns:ask="http://schemas.microsoft.com/office/drawing/2018/sketchyshapes" sd="2726182810">
                  <a:prstGeom prst="rect">
                    <a:avLst/>
                  </a:prstGeom>
                  <ask:type>
                    <ask:lineSketchScribble/>
                  </ask:type>
                </ask:lineSketchStyleProps>
              </a:ext>
            </a:extLst>
          </a:ln>
        </p:spPr>
        <p:txBody>
          <a:bodyPr wrap="square" rtlCol="0">
            <a:spAutoFit/>
          </a:bodyPr>
          <a:lstStyle/>
          <a:p>
            <a:pPr algn="ctr"/>
            <a:r>
              <a:rPr lang="tr-TR" sz="2800" b="1" dirty="0"/>
              <a:t>Atipik kızamık </a:t>
            </a:r>
            <a:r>
              <a:rPr lang="tr-TR" sz="2800" dirty="0"/>
              <a:t>(çilek dili) </a:t>
            </a:r>
          </a:p>
          <a:p>
            <a:pPr algn="ctr"/>
            <a:r>
              <a:rPr lang="tr-TR" sz="2800" b="1" dirty="0"/>
              <a:t>EBV </a:t>
            </a:r>
            <a:r>
              <a:rPr lang="tr-TR" sz="2800" b="1" dirty="0" err="1"/>
              <a:t>enf</a:t>
            </a:r>
            <a:r>
              <a:rPr lang="tr-TR" sz="2800" b="1" dirty="0"/>
              <a:t> </a:t>
            </a:r>
            <a:r>
              <a:rPr lang="tr-TR" sz="2800" dirty="0"/>
              <a:t>(yumuşak damakta </a:t>
            </a:r>
            <a:r>
              <a:rPr lang="tr-TR" sz="2800" dirty="0" err="1"/>
              <a:t>peteşi</a:t>
            </a:r>
            <a:r>
              <a:rPr lang="tr-TR" sz="2800" dirty="0"/>
              <a:t>) </a:t>
            </a:r>
          </a:p>
          <a:p>
            <a:pPr algn="ctr"/>
            <a:r>
              <a:rPr lang="tr-TR" sz="2800" b="1" dirty="0"/>
              <a:t>Kızamık</a:t>
            </a:r>
            <a:r>
              <a:rPr lang="tr-TR" sz="2800" dirty="0"/>
              <a:t> (</a:t>
            </a:r>
            <a:r>
              <a:rPr lang="tr-TR" sz="2800" dirty="0" err="1"/>
              <a:t>koplik</a:t>
            </a:r>
            <a:r>
              <a:rPr lang="tr-TR" sz="2800" dirty="0"/>
              <a:t> lekeleri) </a:t>
            </a:r>
          </a:p>
          <a:p>
            <a:pPr algn="ctr"/>
            <a:r>
              <a:rPr lang="tr-TR" sz="2800" b="1" dirty="0"/>
              <a:t>Kızıl </a:t>
            </a:r>
            <a:r>
              <a:rPr lang="tr-TR" sz="2800" dirty="0"/>
              <a:t>( çilek dili) </a:t>
            </a:r>
          </a:p>
          <a:p>
            <a:pPr algn="ctr"/>
            <a:r>
              <a:rPr lang="tr-TR" sz="2800" b="1" dirty="0"/>
              <a:t>Toksik şok sendromları </a:t>
            </a:r>
            <a:r>
              <a:rPr lang="tr-TR" sz="2800" dirty="0"/>
              <a:t>(çilek dili) </a:t>
            </a:r>
          </a:p>
          <a:p>
            <a:pPr algn="ctr"/>
            <a:r>
              <a:rPr lang="tr-TR" sz="2800" b="1" dirty="0"/>
              <a:t>Suçiçeği </a:t>
            </a:r>
            <a:r>
              <a:rPr lang="tr-TR" sz="2800" dirty="0"/>
              <a:t>(ağız içi veziküller) </a:t>
            </a:r>
          </a:p>
          <a:p>
            <a:pPr algn="ctr"/>
            <a:r>
              <a:rPr lang="tr-TR" sz="2800" b="1" dirty="0" err="1"/>
              <a:t>Kandida</a:t>
            </a:r>
            <a:r>
              <a:rPr lang="tr-TR" sz="2800" b="1" dirty="0"/>
              <a:t> enfeksiyonları </a:t>
            </a:r>
          </a:p>
          <a:p>
            <a:pPr algn="ctr"/>
            <a:r>
              <a:rPr lang="tr-TR" sz="2800" b="1" dirty="0"/>
              <a:t>Kawasaki hastalığı </a:t>
            </a:r>
            <a:r>
              <a:rPr lang="tr-TR" sz="2800" dirty="0"/>
              <a:t>(çilek dili) </a:t>
            </a:r>
          </a:p>
        </p:txBody>
      </p:sp>
    </p:spTree>
    <p:extLst>
      <p:ext uri="{BB962C8B-B14F-4D97-AF65-F5344CB8AC3E}">
        <p14:creationId xmlns:p14="http://schemas.microsoft.com/office/powerpoint/2010/main" val="187473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8BD88072-B132-10E1-FDA6-72A73F8E7F7A}"/>
              </a:ext>
            </a:extLst>
          </p:cNvPr>
          <p:cNvSpPr/>
          <p:nvPr/>
        </p:nvSpPr>
        <p:spPr>
          <a:xfrm>
            <a:off x="1066800" y="1866900"/>
            <a:ext cx="13030200" cy="35814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0EF9BAAD-493D-8D12-8AC9-E3FBA577D619}"/>
              </a:ext>
            </a:extLst>
          </p:cNvPr>
          <p:cNvSpPr>
            <a:spLocks noGrp="1"/>
          </p:cNvSpPr>
          <p:nvPr>
            <p:ph type="ctrTitle"/>
          </p:nvPr>
        </p:nvSpPr>
        <p:spPr/>
        <p:txBody>
          <a:bodyPr/>
          <a:lstStyle/>
          <a:p>
            <a:r>
              <a:rPr lang="tr-TR" b="1" dirty="0"/>
              <a:t>EL AYAK AĞIZ HASTALIĞI</a:t>
            </a:r>
          </a:p>
        </p:txBody>
      </p:sp>
      <p:sp>
        <p:nvSpPr>
          <p:cNvPr id="3" name="İçerik Yer Tutucusu 2">
            <a:extLst>
              <a:ext uri="{FF2B5EF4-FFF2-40B4-BE49-F238E27FC236}">
                <a16:creationId xmlns:a16="http://schemas.microsoft.com/office/drawing/2014/main" id="{8B1572CD-066E-90F1-5DBF-B362F00B7D83}"/>
              </a:ext>
            </a:extLst>
          </p:cNvPr>
          <p:cNvSpPr>
            <a:spLocks noGrp="1"/>
          </p:cNvSpPr>
          <p:nvPr>
            <p:ph idx="1"/>
          </p:nvPr>
        </p:nvSpPr>
        <p:spPr>
          <a:xfrm>
            <a:off x="1420007" y="2043838"/>
            <a:ext cx="11887200" cy="3248027"/>
          </a:xfrm>
        </p:spPr>
        <p:txBody>
          <a:bodyPr>
            <a:normAutofit/>
          </a:bodyPr>
          <a:lstStyle/>
          <a:p>
            <a:r>
              <a:rPr lang="tr-TR" b="1" dirty="0"/>
              <a:t>Etken</a:t>
            </a:r>
            <a:r>
              <a:rPr lang="tr-TR" dirty="0"/>
              <a:t> : </a:t>
            </a:r>
            <a:r>
              <a:rPr lang="tr-TR" dirty="0" err="1"/>
              <a:t>Koksaki</a:t>
            </a:r>
            <a:r>
              <a:rPr lang="tr-TR" dirty="0"/>
              <a:t> virüs A, </a:t>
            </a:r>
            <a:r>
              <a:rPr lang="tr-TR" dirty="0" err="1"/>
              <a:t>Koksaki</a:t>
            </a:r>
            <a:r>
              <a:rPr lang="tr-TR" dirty="0"/>
              <a:t> virüs B ve </a:t>
            </a:r>
            <a:r>
              <a:rPr lang="tr-TR" dirty="0" err="1"/>
              <a:t>Enterovirüs</a:t>
            </a:r>
            <a:endParaRPr lang="tr-TR" dirty="0"/>
          </a:p>
          <a:p>
            <a:r>
              <a:rPr lang="tr-TR" b="1" dirty="0"/>
              <a:t>Bulaş</a:t>
            </a:r>
            <a:r>
              <a:rPr lang="tr-TR" dirty="0"/>
              <a:t> : </a:t>
            </a:r>
            <a:r>
              <a:rPr lang="tr-TR" dirty="0" err="1"/>
              <a:t>Fekal</a:t>
            </a:r>
            <a:r>
              <a:rPr lang="tr-TR" dirty="0"/>
              <a:t> - Oral</a:t>
            </a:r>
          </a:p>
          <a:p>
            <a:r>
              <a:rPr lang="tr-TR" dirty="0"/>
              <a:t>Genellikle yaz ve sonbahar aylarında salgınlar yapar.</a:t>
            </a:r>
          </a:p>
          <a:p>
            <a:r>
              <a:rPr lang="tr-TR" dirty="0"/>
              <a:t>Hafif seyirli bir enfeksiyon hastalığıdır.</a:t>
            </a:r>
          </a:p>
          <a:p>
            <a:r>
              <a:rPr lang="tr-TR" dirty="0"/>
              <a:t>4- 6 günlük </a:t>
            </a:r>
            <a:r>
              <a:rPr lang="tr-TR" dirty="0" err="1"/>
              <a:t>prodromal</a:t>
            </a:r>
            <a:r>
              <a:rPr lang="tr-TR" dirty="0"/>
              <a:t> dönemden sonra yüksek ateş ve oral mukozada aft benzeri döküntüler olur. </a:t>
            </a:r>
          </a:p>
          <a:p>
            <a:endParaRPr lang="tr-TR" dirty="0"/>
          </a:p>
        </p:txBody>
      </p:sp>
      <p:pic>
        <p:nvPicPr>
          <p:cNvPr id="4" name="Resim 3">
            <a:extLst>
              <a:ext uri="{FF2B5EF4-FFF2-40B4-BE49-F238E27FC236}">
                <a16:creationId xmlns:a16="http://schemas.microsoft.com/office/drawing/2014/main" id="{1B44543B-37F3-0A04-FC48-230EE238C6A9}"/>
              </a:ext>
            </a:extLst>
          </p:cNvPr>
          <p:cNvPicPr>
            <a:picLocks noChangeAspect="1"/>
          </p:cNvPicPr>
          <p:nvPr/>
        </p:nvPicPr>
        <p:blipFill>
          <a:blip r:embed="rId2"/>
          <a:stretch>
            <a:fillRect/>
          </a:stretch>
        </p:blipFill>
        <p:spPr>
          <a:xfrm>
            <a:off x="1116393" y="5468771"/>
            <a:ext cx="4522407" cy="3374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sim 4">
            <a:extLst>
              <a:ext uri="{FF2B5EF4-FFF2-40B4-BE49-F238E27FC236}">
                <a16:creationId xmlns:a16="http://schemas.microsoft.com/office/drawing/2014/main" id="{9A5D6E0A-DF41-05C8-DBD6-DAF2ADE16423}"/>
              </a:ext>
            </a:extLst>
          </p:cNvPr>
          <p:cNvPicPr/>
          <p:nvPr/>
        </p:nvPicPr>
        <p:blipFill rotWithShape="1">
          <a:blip r:embed="rId3"/>
          <a:srcRect l="25129" t="24587" r="26277" b="33534"/>
          <a:stretch/>
        </p:blipFill>
        <p:spPr bwMode="auto">
          <a:xfrm>
            <a:off x="5867400" y="5625238"/>
            <a:ext cx="5410200" cy="3218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Resim 5">
            <a:extLst>
              <a:ext uri="{FF2B5EF4-FFF2-40B4-BE49-F238E27FC236}">
                <a16:creationId xmlns:a16="http://schemas.microsoft.com/office/drawing/2014/main" id="{CFB2B787-4A5F-17E7-AD38-3F2A5B0F1054}"/>
              </a:ext>
            </a:extLst>
          </p:cNvPr>
          <p:cNvPicPr/>
          <p:nvPr/>
        </p:nvPicPr>
        <p:blipFill rotWithShape="1">
          <a:blip r:embed="rId4"/>
          <a:srcRect l="7503" t="31159" r="60652" b="37188"/>
          <a:stretch/>
        </p:blipFill>
        <p:spPr bwMode="auto">
          <a:xfrm>
            <a:off x="11474116" y="5625238"/>
            <a:ext cx="4756484" cy="3218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8" name="Metin Yer Tutucusu 3">
            <a:extLst>
              <a:ext uri="{FF2B5EF4-FFF2-40B4-BE49-F238E27FC236}">
                <a16:creationId xmlns:a16="http://schemas.microsoft.com/office/drawing/2014/main" id="{6E5FD637-1406-CC13-63B1-476CFE47A279}"/>
              </a:ext>
            </a:extLst>
          </p:cNvPr>
          <p:cNvSpPr>
            <a:spLocks noGrp="1"/>
          </p:cNvSpPr>
          <p:nvPr>
            <p:ph type="body" sz="quarter" idx="10"/>
          </p:nvPr>
        </p:nvSpPr>
        <p:spPr>
          <a:xfrm>
            <a:off x="16383000" y="55721"/>
            <a:ext cx="914400" cy="776288"/>
          </a:xfrm>
        </p:spPr>
        <p:txBody>
          <a:bodyPr/>
          <a:lstStyle/>
          <a:p>
            <a:r>
              <a:rPr lang="tr-TR" dirty="0"/>
              <a:t>50</a:t>
            </a:r>
          </a:p>
        </p:txBody>
      </p:sp>
    </p:spTree>
    <p:extLst>
      <p:ext uri="{BB962C8B-B14F-4D97-AF65-F5344CB8AC3E}">
        <p14:creationId xmlns:p14="http://schemas.microsoft.com/office/powerpoint/2010/main" val="520788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12E4F4-EB6F-D551-2A7C-35A9C6419D57}"/>
              </a:ext>
            </a:extLst>
          </p:cNvPr>
          <p:cNvSpPr/>
          <p:nvPr/>
        </p:nvSpPr>
        <p:spPr>
          <a:xfrm>
            <a:off x="740053" y="3221079"/>
            <a:ext cx="9316454" cy="49806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7B66361E-8827-E91C-A10F-D01E91297735}"/>
              </a:ext>
            </a:extLst>
          </p:cNvPr>
          <p:cNvSpPr>
            <a:spLocks noGrp="1"/>
          </p:cNvSpPr>
          <p:nvPr>
            <p:ph type="ctrTitle"/>
          </p:nvPr>
        </p:nvSpPr>
        <p:spPr/>
        <p:txBody>
          <a:bodyPr/>
          <a:lstStyle/>
          <a:p>
            <a:r>
              <a:rPr lang="tr-TR" b="1" dirty="0"/>
              <a:t>EL AYAK AĞIZ HASTALIĞI</a:t>
            </a:r>
          </a:p>
        </p:txBody>
      </p:sp>
      <p:sp>
        <p:nvSpPr>
          <p:cNvPr id="3" name="İçerik Yer Tutucusu 2">
            <a:extLst>
              <a:ext uri="{FF2B5EF4-FFF2-40B4-BE49-F238E27FC236}">
                <a16:creationId xmlns:a16="http://schemas.microsoft.com/office/drawing/2014/main" id="{8FCEB24F-409F-1583-5309-7AEED8FBEBAB}"/>
              </a:ext>
            </a:extLst>
          </p:cNvPr>
          <p:cNvSpPr>
            <a:spLocks noGrp="1"/>
          </p:cNvSpPr>
          <p:nvPr>
            <p:ph idx="1"/>
          </p:nvPr>
        </p:nvSpPr>
        <p:spPr>
          <a:xfrm>
            <a:off x="941170" y="3446459"/>
            <a:ext cx="9115338" cy="4606830"/>
          </a:xfrm>
        </p:spPr>
        <p:txBody>
          <a:bodyPr/>
          <a:lstStyle/>
          <a:p>
            <a:r>
              <a:rPr lang="tr-TR" dirty="0"/>
              <a:t>El ve ayakların </a:t>
            </a:r>
            <a:r>
              <a:rPr lang="tr-TR" dirty="0" err="1"/>
              <a:t>dorsal</a:t>
            </a:r>
            <a:r>
              <a:rPr lang="tr-TR" dirty="0"/>
              <a:t> kısımları ve parmak kenarlarında </a:t>
            </a:r>
          </a:p>
          <a:p>
            <a:r>
              <a:rPr lang="tr-TR" dirty="0"/>
              <a:t>Oval şekilde </a:t>
            </a:r>
            <a:r>
              <a:rPr lang="tr-TR" dirty="0" err="1"/>
              <a:t>vezikülöpüstüller</a:t>
            </a:r>
            <a:endParaRPr lang="tr-TR" dirty="0"/>
          </a:p>
          <a:p>
            <a:r>
              <a:rPr lang="tr-TR" dirty="0"/>
              <a:t>Üç yerleşim yerinin üçünü de tutmayabilir </a:t>
            </a:r>
          </a:p>
          <a:p>
            <a:r>
              <a:rPr lang="tr-TR" dirty="0"/>
              <a:t>Gövdede döküntü eşlik etmez </a:t>
            </a:r>
          </a:p>
          <a:p>
            <a:r>
              <a:rPr lang="tr-TR" dirty="0"/>
              <a:t>Veziküllerin hemen hemen hepsi aynı dönemde </a:t>
            </a:r>
          </a:p>
          <a:p>
            <a:r>
              <a:rPr lang="tr-TR" dirty="0"/>
              <a:t>Polimorfik değildir. </a:t>
            </a:r>
          </a:p>
          <a:p>
            <a:r>
              <a:rPr lang="tr-TR" dirty="0"/>
              <a:t>Kaşıntısız</a:t>
            </a:r>
          </a:p>
          <a:p>
            <a:r>
              <a:rPr lang="tr-TR" dirty="0" err="1"/>
              <a:t>Skarsız</a:t>
            </a:r>
            <a:r>
              <a:rPr lang="tr-TR" dirty="0"/>
              <a:t> iyileşir</a:t>
            </a:r>
          </a:p>
        </p:txBody>
      </p:sp>
      <p:pic>
        <p:nvPicPr>
          <p:cNvPr id="4" name="Picture 2">
            <a:extLst>
              <a:ext uri="{FF2B5EF4-FFF2-40B4-BE49-F238E27FC236}">
                <a16:creationId xmlns:a16="http://schemas.microsoft.com/office/drawing/2014/main" id="{0031A963-F5B4-21BC-05FE-256DD4F25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8645" y="4610239"/>
            <a:ext cx="7568187" cy="475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a:extLst>
              <a:ext uri="{FF2B5EF4-FFF2-40B4-BE49-F238E27FC236}">
                <a16:creationId xmlns:a16="http://schemas.microsoft.com/office/drawing/2014/main" id="{D865D1B9-F651-BCC6-2665-089DECB90EAD}"/>
              </a:ext>
            </a:extLst>
          </p:cNvPr>
          <p:cNvPicPr>
            <a:picLocks noChangeAspect="1"/>
          </p:cNvPicPr>
          <p:nvPr/>
        </p:nvPicPr>
        <p:blipFill>
          <a:blip r:embed="rId3"/>
          <a:stretch>
            <a:fillRect/>
          </a:stretch>
        </p:blipFill>
        <p:spPr>
          <a:xfrm>
            <a:off x="10744740" y="1831087"/>
            <a:ext cx="6247860" cy="2566788"/>
          </a:xfrm>
          <a:prstGeom prst="rect">
            <a:avLst/>
          </a:prstGeom>
        </p:spPr>
      </p:pic>
      <p:grpSp>
        <p:nvGrpSpPr>
          <p:cNvPr id="7" name="Group 3">
            <a:extLst>
              <a:ext uri="{FF2B5EF4-FFF2-40B4-BE49-F238E27FC236}">
                <a16:creationId xmlns:a16="http://schemas.microsoft.com/office/drawing/2014/main" id="{8231A95B-5F91-49C2-6C59-50FC15E4501B}"/>
              </a:ext>
            </a:extLst>
          </p:cNvPr>
          <p:cNvGrpSpPr/>
          <p:nvPr/>
        </p:nvGrpSpPr>
        <p:grpSpPr>
          <a:xfrm>
            <a:off x="740053" y="1909587"/>
            <a:ext cx="3147967" cy="1238816"/>
            <a:chOff x="0" y="0"/>
            <a:chExt cx="8868713" cy="3287792"/>
          </a:xfrm>
        </p:grpSpPr>
        <p:grpSp>
          <p:nvGrpSpPr>
            <p:cNvPr id="8" name="Group 4">
              <a:extLst>
                <a:ext uri="{FF2B5EF4-FFF2-40B4-BE49-F238E27FC236}">
                  <a16:creationId xmlns:a16="http://schemas.microsoft.com/office/drawing/2014/main" id="{912E582E-7826-6A39-BAE9-62D05365223C}"/>
                </a:ext>
              </a:extLst>
            </p:cNvPr>
            <p:cNvGrpSpPr/>
            <p:nvPr/>
          </p:nvGrpSpPr>
          <p:grpSpPr>
            <a:xfrm>
              <a:off x="0" y="0"/>
              <a:ext cx="8868713" cy="3287792"/>
              <a:chOff x="0" y="0"/>
              <a:chExt cx="1751844" cy="649440"/>
            </a:xfrm>
          </p:grpSpPr>
          <p:sp>
            <p:nvSpPr>
              <p:cNvPr id="10" name="Freeform 5">
                <a:extLst>
                  <a:ext uri="{FF2B5EF4-FFF2-40B4-BE49-F238E27FC236}">
                    <a16:creationId xmlns:a16="http://schemas.microsoft.com/office/drawing/2014/main" id="{7552A857-A853-E01B-B95E-83E8C7465C6E}"/>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11" name="TextBox 6">
                <a:extLst>
                  <a:ext uri="{FF2B5EF4-FFF2-40B4-BE49-F238E27FC236}">
                    <a16:creationId xmlns:a16="http://schemas.microsoft.com/office/drawing/2014/main" id="{6F817A40-D256-A426-4936-DED36170E8F3}"/>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9" name="TextBox 7">
              <a:extLst>
                <a:ext uri="{FF2B5EF4-FFF2-40B4-BE49-F238E27FC236}">
                  <a16:creationId xmlns:a16="http://schemas.microsoft.com/office/drawing/2014/main" id="{7D619AD7-B449-76BA-B847-1FBB3B3F4A62}"/>
                </a:ext>
              </a:extLst>
            </p:cNvPr>
            <p:cNvSpPr txBox="1"/>
            <p:nvPr/>
          </p:nvSpPr>
          <p:spPr>
            <a:xfrm>
              <a:off x="566602" y="860218"/>
              <a:ext cx="7735512" cy="1341308"/>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DÖKÜNTÜ</a:t>
              </a:r>
              <a:endParaRPr lang="en-US" sz="2995" b="1" dirty="0">
                <a:solidFill>
                  <a:srgbClr val="000000"/>
                </a:solidFill>
                <a:latin typeface="+mj-lt"/>
                <a:ea typeface="Alatsi"/>
                <a:cs typeface="Alatsi"/>
                <a:sym typeface="Alatsi"/>
              </a:endParaRPr>
            </a:p>
          </p:txBody>
        </p:sp>
      </p:grpSp>
      <p:sp>
        <p:nvSpPr>
          <p:cNvPr id="12" name="Metin Yer Tutucusu 3">
            <a:extLst>
              <a:ext uri="{FF2B5EF4-FFF2-40B4-BE49-F238E27FC236}">
                <a16:creationId xmlns:a16="http://schemas.microsoft.com/office/drawing/2014/main" id="{FE4E1C9E-D0E5-A517-70F5-179E1750F720}"/>
              </a:ext>
            </a:extLst>
          </p:cNvPr>
          <p:cNvSpPr>
            <a:spLocks noGrp="1"/>
          </p:cNvSpPr>
          <p:nvPr>
            <p:ph type="body" sz="quarter" idx="10"/>
          </p:nvPr>
        </p:nvSpPr>
        <p:spPr>
          <a:xfrm>
            <a:off x="16383000" y="55721"/>
            <a:ext cx="914400" cy="776288"/>
          </a:xfrm>
        </p:spPr>
        <p:txBody>
          <a:bodyPr/>
          <a:lstStyle/>
          <a:p>
            <a:r>
              <a:rPr lang="tr-TR" dirty="0"/>
              <a:t>51</a:t>
            </a:r>
          </a:p>
        </p:txBody>
      </p:sp>
    </p:spTree>
    <p:extLst>
      <p:ext uri="{BB962C8B-B14F-4D97-AF65-F5344CB8AC3E}">
        <p14:creationId xmlns:p14="http://schemas.microsoft.com/office/powerpoint/2010/main" val="4106338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771EB6A0-1BB4-69A1-D24B-BDB5AF57C4EA}"/>
              </a:ext>
            </a:extLst>
          </p:cNvPr>
          <p:cNvSpPr/>
          <p:nvPr/>
        </p:nvSpPr>
        <p:spPr>
          <a:xfrm>
            <a:off x="587654" y="2119707"/>
            <a:ext cx="9246157" cy="226179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3642B415-C37A-37E4-05D8-7EF8131EDA98}"/>
              </a:ext>
            </a:extLst>
          </p:cNvPr>
          <p:cNvSpPr>
            <a:spLocks noGrp="1"/>
          </p:cNvSpPr>
          <p:nvPr>
            <p:ph type="ctrTitle"/>
          </p:nvPr>
        </p:nvSpPr>
        <p:spPr/>
        <p:txBody>
          <a:bodyPr/>
          <a:lstStyle/>
          <a:p>
            <a:r>
              <a:rPr lang="tr-TR" b="1" dirty="0"/>
              <a:t>EL AYAK AĞIZ HASTALIĞI</a:t>
            </a:r>
          </a:p>
        </p:txBody>
      </p:sp>
      <p:sp>
        <p:nvSpPr>
          <p:cNvPr id="18" name="Freeform 5">
            <a:extLst>
              <a:ext uri="{FF2B5EF4-FFF2-40B4-BE49-F238E27FC236}">
                <a16:creationId xmlns:a16="http://schemas.microsoft.com/office/drawing/2014/main" id="{793A4245-6D20-1C8E-5050-9BA174D711D2}"/>
              </a:ext>
            </a:extLst>
          </p:cNvPr>
          <p:cNvSpPr/>
          <p:nvPr/>
        </p:nvSpPr>
        <p:spPr>
          <a:xfrm>
            <a:off x="587654" y="4855987"/>
            <a:ext cx="9246157" cy="455471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3" name="İçerik Yer Tutucusu 2">
            <a:extLst>
              <a:ext uri="{FF2B5EF4-FFF2-40B4-BE49-F238E27FC236}">
                <a16:creationId xmlns:a16="http://schemas.microsoft.com/office/drawing/2014/main" id="{9C79220D-092C-E6E0-5D02-17FCF44B6ABD}"/>
              </a:ext>
            </a:extLst>
          </p:cNvPr>
          <p:cNvSpPr>
            <a:spLocks noGrp="1"/>
          </p:cNvSpPr>
          <p:nvPr>
            <p:ph idx="1"/>
          </p:nvPr>
        </p:nvSpPr>
        <p:spPr>
          <a:xfrm>
            <a:off x="838200" y="2289394"/>
            <a:ext cx="6170307" cy="2763997"/>
          </a:xfrm>
        </p:spPr>
        <p:txBody>
          <a:bodyPr/>
          <a:lstStyle/>
          <a:p>
            <a:pPr marL="0" indent="0">
              <a:buNone/>
            </a:pPr>
            <a:r>
              <a:rPr lang="tr-TR" sz="2600" b="1" u="sng" dirty="0">
                <a:cs typeface="Times New Roman" panose="02020603050405020304" pitchFamily="18" charset="0"/>
              </a:rPr>
              <a:t>TANI</a:t>
            </a:r>
          </a:p>
          <a:p>
            <a:r>
              <a:rPr lang="tr-TR" sz="2600" dirty="0">
                <a:cs typeface="Times New Roman" panose="02020603050405020304" pitchFamily="18" charset="0"/>
              </a:rPr>
              <a:t>Tanısı klinik bulgularla konulur. </a:t>
            </a:r>
          </a:p>
          <a:p>
            <a:pPr marL="0" indent="0">
              <a:buNone/>
            </a:pPr>
            <a:r>
              <a:rPr lang="tr-TR" sz="2600" b="1" u="sng" dirty="0">
                <a:cs typeface="Times New Roman" panose="02020603050405020304" pitchFamily="18" charset="0"/>
              </a:rPr>
              <a:t>TEDAVİ</a:t>
            </a:r>
          </a:p>
          <a:p>
            <a:r>
              <a:rPr lang="tr-TR" sz="2600" dirty="0">
                <a:cs typeface="Times New Roman" panose="02020603050405020304" pitchFamily="18" charset="0"/>
              </a:rPr>
              <a:t>Semptomatik</a:t>
            </a:r>
            <a:endParaRPr lang="tr-TR" sz="2600" dirty="0"/>
          </a:p>
          <a:p>
            <a:endParaRPr lang="tr-TR" dirty="0"/>
          </a:p>
        </p:txBody>
      </p:sp>
      <p:pic>
        <p:nvPicPr>
          <p:cNvPr id="4" name="Picture 2" descr="Çocuklarda Sıkça Görülen El Ayak ve Ağız Hastalığı Nedir ve Nasıl Korunulur  Biliyor musunuz?">
            <a:extLst>
              <a:ext uri="{FF2B5EF4-FFF2-40B4-BE49-F238E27FC236}">
                <a16:creationId xmlns:a16="http://schemas.microsoft.com/office/drawing/2014/main" id="{056A52CC-8392-D108-915B-D7F5E5EBD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4357" y="2119707"/>
            <a:ext cx="7925719" cy="5581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İçerik Yer Tutucusu 2">
            <a:extLst>
              <a:ext uri="{FF2B5EF4-FFF2-40B4-BE49-F238E27FC236}">
                <a16:creationId xmlns:a16="http://schemas.microsoft.com/office/drawing/2014/main" id="{44741498-CF7D-929F-8F91-9715370DD8E5}"/>
              </a:ext>
            </a:extLst>
          </p:cNvPr>
          <p:cNvSpPr txBox="1">
            <a:spLocks/>
          </p:cNvSpPr>
          <p:nvPr/>
        </p:nvSpPr>
        <p:spPr>
          <a:xfrm>
            <a:off x="838200" y="5037476"/>
            <a:ext cx="8839200" cy="42208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600" b="1" u="sng" dirty="0"/>
              <a:t>KOMPLİKASYONLAR</a:t>
            </a:r>
          </a:p>
          <a:p>
            <a:r>
              <a:rPr lang="tr-TR" sz="2600" dirty="0"/>
              <a:t>Miyokardit – Menenjit - Ensefalit</a:t>
            </a:r>
          </a:p>
          <a:p>
            <a:pPr marL="0" indent="0">
              <a:buNone/>
            </a:pPr>
            <a:r>
              <a:rPr lang="tr-TR" sz="2600" b="1" u="sng" dirty="0"/>
              <a:t>KORUNMA</a:t>
            </a:r>
          </a:p>
          <a:p>
            <a:r>
              <a:rPr lang="tr-TR" sz="2600" dirty="0"/>
              <a:t>Aşısı yok</a:t>
            </a:r>
          </a:p>
          <a:p>
            <a:r>
              <a:rPr lang="tr-TR" sz="2600" dirty="0"/>
              <a:t>Hastalık bulaş ve korunmasında el ve besin temizliği </a:t>
            </a:r>
          </a:p>
          <a:p>
            <a:r>
              <a:rPr lang="tr-TR" sz="2600" dirty="0"/>
              <a:t>Şüpheli klinik bulguları olanların okul ve kreş veya ilk basamak sağlık merkezlerinde erken tanınıp izolasyonun sağlanması hastalığının yayılmasını önler.</a:t>
            </a:r>
          </a:p>
          <a:p>
            <a:endParaRPr lang="tr-TR" dirty="0"/>
          </a:p>
        </p:txBody>
      </p:sp>
      <p:sp>
        <p:nvSpPr>
          <p:cNvPr id="5" name="Metin Yer Tutucusu 3">
            <a:extLst>
              <a:ext uri="{FF2B5EF4-FFF2-40B4-BE49-F238E27FC236}">
                <a16:creationId xmlns:a16="http://schemas.microsoft.com/office/drawing/2014/main" id="{EF0A5BA4-7F0A-9D5A-66B9-F8188DBD9166}"/>
              </a:ext>
            </a:extLst>
          </p:cNvPr>
          <p:cNvSpPr>
            <a:spLocks noGrp="1"/>
          </p:cNvSpPr>
          <p:nvPr>
            <p:ph type="body" sz="quarter" idx="10"/>
          </p:nvPr>
        </p:nvSpPr>
        <p:spPr>
          <a:xfrm>
            <a:off x="16383000" y="55721"/>
            <a:ext cx="914400" cy="776288"/>
          </a:xfrm>
        </p:spPr>
        <p:txBody>
          <a:bodyPr/>
          <a:lstStyle/>
          <a:p>
            <a:r>
              <a:rPr lang="tr-TR" dirty="0"/>
              <a:t>52</a:t>
            </a:r>
          </a:p>
        </p:txBody>
      </p:sp>
    </p:spTree>
    <p:extLst>
      <p:ext uri="{BB962C8B-B14F-4D97-AF65-F5344CB8AC3E}">
        <p14:creationId xmlns:p14="http://schemas.microsoft.com/office/powerpoint/2010/main" val="2402166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6648EA7-6B8D-215D-C6B1-444125358CA6}"/>
              </a:ext>
            </a:extLst>
          </p:cNvPr>
          <p:cNvSpPr/>
          <p:nvPr/>
        </p:nvSpPr>
        <p:spPr>
          <a:xfrm>
            <a:off x="1193883" y="1866900"/>
            <a:ext cx="9525000" cy="42672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8B2353CD-3F6C-0D00-4945-D745EE6EB44C}"/>
              </a:ext>
            </a:extLst>
          </p:cNvPr>
          <p:cNvSpPr>
            <a:spLocks noGrp="1"/>
          </p:cNvSpPr>
          <p:nvPr>
            <p:ph type="ctrTitle"/>
          </p:nvPr>
        </p:nvSpPr>
        <p:spPr/>
        <p:txBody>
          <a:bodyPr/>
          <a:lstStyle/>
          <a:p>
            <a:r>
              <a:rPr lang="tr-TR" b="1" dirty="0"/>
              <a:t>KIZIL</a:t>
            </a:r>
          </a:p>
        </p:txBody>
      </p:sp>
      <p:sp>
        <p:nvSpPr>
          <p:cNvPr id="3" name="İçerik Yer Tutucusu 2">
            <a:extLst>
              <a:ext uri="{FF2B5EF4-FFF2-40B4-BE49-F238E27FC236}">
                <a16:creationId xmlns:a16="http://schemas.microsoft.com/office/drawing/2014/main" id="{31D7D85E-474A-A363-2C7A-213E6BF5C05F}"/>
              </a:ext>
            </a:extLst>
          </p:cNvPr>
          <p:cNvSpPr>
            <a:spLocks noGrp="1"/>
          </p:cNvSpPr>
          <p:nvPr>
            <p:ph idx="1"/>
          </p:nvPr>
        </p:nvSpPr>
        <p:spPr>
          <a:xfrm>
            <a:off x="1308183" y="1981450"/>
            <a:ext cx="9296400" cy="3857627"/>
          </a:xfrm>
        </p:spPr>
        <p:txBody>
          <a:bodyPr/>
          <a:lstStyle/>
          <a:p>
            <a:r>
              <a:rPr lang="tr-TR" b="1" u="sng" dirty="0"/>
              <a:t>Etken</a:t>
            </a:r>
            <a:r>
              <a:rPr lang="tr-TR" dirty="0"/>
              <a:t> : Grup A beta-hemolitik streptokok </a:t>
            </a:r>
            <a:r>
              <a:rPr lang="tr-TR" dirty="0" err="1"/>
              <a:t>ekzotoksini</a:t>
            </a:r>
            <a:r>
              <a:rPr lang="tr-TR" dirty="0"/>
              <a:t> </a:t>
            </a:r>
          </a:p>
          <a:p>
            <a:r>
              <a:rPr lang="tr-TR" dirty="0"/>
              <a:t>En sık 4-8 yaş </a:t>
            </a:r>
          </a:p>
          <a:p>
            <a:r>
              <a:rPr lang="tr-TR" b="1" u="sng" dirty="0"/>
              <a:t>İnkübasyon</a:t>
            </a:r>
            <a:r>
              <a:rPr lang="tr-TR" dirty="0"/>
              <a:t> </a:t>
            </a:r>
            <a:r>
              <a:rPr lang="tr-TR" b="1" u="sng" dirty="0"/>
              <a:t>süresi</a:t>
            </a:r>
            <a:r>
              <a:rPr lang="tr-TR" dirty="0"/>
              <a:t> : 3-7 gün</a:t>
            </a:r>
          </a:p>
          <a:p>
            <a:r>
              <a:rPr lang="tr-TR" b="1" u="sng" dirty="0"/>
              <a:t>Bulaştırıcılık</a:t>
            </a:r>
            <a:r>
              <a:rPr lang="tr-TR" dirty="0"/>
              <a:t> : </a:t>
            </a:r>
          </a:p>
          <a:p>
            <a:pPr lvl="1"/>
            <a:r>
              <a:rPr lang="tr-TR" dirty="0"/>
              <a:t>Belirtilerin 24 saat öncesinden başlar, </a:t>
            </a:r>
          </a:p>
          <a:p>
            <a:pPr lvl="1"/>
            <a:r>
              <a:rPr lang="tr-TR" dirty="0"/>
              <a:t>2-3 hafta sonrasına dek sürer </a:t>
            </a:r>
          </a:p>
          <a:p>
            <a:pPr lvl="1"/>
            <a:r>
              <a:rPr lang="tr-TR" dirty="0"/>
              <a:t>Tedavi alıyorsa 24 saat sonra bulaşıcılık sona erer</a:t>
            </a:r>
          </a:p>
          <a:p>
            <a:endParaRPr lang="tr-TR" dirty="0"/>
          </a:p>
        </p:txBody>
      </p:sp>
      <p:pic>
        <p:nvPicPr>
          <p:cNvPr id="5" name="Picture 2" descr="Image">
            <a:extLst>
              <a:ext uri="{FF2B5EF4-FFF2-40B4-BE49-F238E27FC236}">
                <a16:creationId xmlns:a16="http://schemas.microsoft.com/office/drawing/2014/main" id="{8187566F-F397-45F4-3E43-4DDBAB442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5162" y="1852863"/>
            <a:ext cx="7420976" cy="5565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FC7F0AF7-829C-4029-6F1C-927755AEBFB0}"/>
              </a:ext>
            </a:extLst>
          </p:cNvPr>
          <p:cNvPicPr>
            <a:picLocks noChangeAspect="1"/>
          </p:cNvPicPr>
          <p:nvPr/>
        </p:nvPicPr>
        <p:blipFill>
          <a:blip r:embed="rId3"/>
          <a:stretch>
            <a:fillRect/>
          </a:stretch>
        </p:blipFill>
        <p:spPr>
          <a:xfrm>
            <a:off x="1193883" y="6210300"/>
            <a:ext cx="4341179" cy="3437813"/>
          </a:xfrm>
          <a:prstGeom prst="rect">
            <a:avLst/>
          </a:prstGeom>
          <a:ln>
            <a:noFill/>
          </a:ln>
          <a:effectLst>
            <a:softEdge rad="112500"/>
          </a:effectLst>
        </p:spPr>
      </p:pic>
      <p:sp>
        <p:nvSpPr>
          <p:cNvPr id="7" name="Metin Yer Tutucusu 3">
            <a:extLst>
              <a:ext uri="{FF2B5EF4-FFF2-40B4-BE49-F238E27FC236}">
                <a16:creationId xmlns:a16="http://schemas.microsoft.com/office/drawing/2014/main" id="{D9D24A5E-1544-3C7B-1B10-782F410967CD}"/>
              </a:ext>
            </a:extLst>
          </p:cNvPr>
          <p:cNvSpPr>
            <a:spLocks noGrp="1"/>
          </p:cNvSpPr>
          <p:nvPr>
            <p:ph type="body" sz="quarter" idx="10"/>
          </p:nvPr>
        </p:nvSpPr>
        <p:spPr>
          <a:xfrm>
            <a:off x="16383000" y="55721"/>
            <a:ext cx="914400" cy="776288"/>
          </a:xfrm>
        </p:spPr>
        <p:txBody>
          <a:bodyPr/>
          <a:lstStyle/>
          <a:p>
            <a:r>
              <a:rPr lang="tr-TR" dirty="0"/>
              <a:t>53</a:t>
            </a:r>
          </a:p>
        </p:txBody>
      </p:sp>
    </p:spTree>
    <p:extLst>
      <p:ext uri="{BB962C8B-B14F-4D97-AF65-F5344CB8AC3E}">
        <p14:creationId xmlns:p14="http://schemas.microsoft.com/office/powerpoint/2010/main" val="712938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EC5427E3-F713-12A9-E443-F49772D33D11}"/>
              </a:ext>
            </a:extLst>
          </p:cNvPr>
          <p:cNvSpPr/>
          <p:nvPr/>
        </p:nvSpPr>
        <p:spPr>
          <a:xfrm>
            <a:off x="1066800" y="3049346"/>
            <a:ext cx="9525000" cy="559583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6684F0B4-92B6-937B-E6A3-513617DB4364}"/>
              </a:ext>
            </a:extLst>
          </p:cNvPr>
          <p:cNvSpPr>
            <a:spLocks noGrp="1"/>
          </p:cNvSpPr>
          <p:nvPr>
            <p:ph type="ctrTitle"/>
          </p:nvPr>
        </p:nvSpPr>
        <p:spPr/>
        <p:txBody>
          <a:bodyPr/>
          <a:lstStyle/>
          <a:p>
            <a:r>
              <a:rPr lang="tr-TR" b="1" dirty="0"/>
              <a:t>KIZIL</a:t>
            </a:r>
          </a:p>
        </p:txBody>
      </p:sp>
      <p:sp>
        <p:nvSpPr>
          <p:cNvPr id="3" name="İçerik Yer Tutucusu 2">
            <a:extLst>
              <a:ext uri="{FF2B5EF4-FFF2-40B4-BE49-F238E27FC236}">
                <a16:creationId xmlns:a16="http://schemas.microsoft.com/office/drawing/2014/main" id="{CF5BB0BE-7937-F987-98DC-7FF013704A31}"/>
              </a:ext>
            </a:extLst>
          </p:cNvPr>
          <p:cNvSpPr>
            <a:spLocks noGrp="1"/>
          </p:cNvSpPr>
          <p:nvPr>
            <p:ph idx="1"/>
          </p:nvPr>
        </p:nvSpPr>
        <p:spPr>
          <a:xfrm>
            <a:off x="1262062" y="3174129"/>
            <a:ext cx="9024938" cy="5245971"/>
          </a:xfrm>
        </p:spPr>
        <p:txBody>
          <a:bodyPr>
            <a:normAutofit/>
          </a:bodyPr>
          <a:lstStyle/>
          <a:p>
            <a:r>
              <a:rPr lang="tr-TR" sz="2600" b="1" u="sng" dirty="0" err="1"/>
              <a:t>Prodromal</a:t>
            </a:r>
            <a:r>
              <a:rPr lang="tr-TR" sz="2600" b="1" u="sng" dirty="0"/>
              <a:t> Dönemde</a:t>
            </a:r>
            <a:r>
              <a:rPr lang="tr-TR" sz="2600" dirty="0"/>
              <a:t> </a:t>
            </a:r>
          </a:p>
          <a:p>
            <a:pPr lvl="1"/>
            <a:r>
              <a:rPr lang="tr-TR" sz="2600" dirty="0"/>
              <a:t>Ateş, Titreme </a:t>
            </a:r>
          </a:p>
          <a:p>
            <a:pPr lvl="1"/>
            <a:r>
              <a:rPr lang="tr-TR" sz="2600" dirty="0"/>
              <a:t>Boğaz Ağrısı, Baş Ağrısı </a:t>
            </a:r>
          </a:p>
          <a:p>
            <a:pPr lvl="1"/>
            <a:r>
              <a:rPr lang="tr-TR" sz="2600" dirty="0"/>
              <a:t>Bulantı, Kusma </a:t>
            </a:r>
          </a:p>
          <a:p>
            <a:pPr lvl="1"/>
            <a:r>
              <a:rPr lang="tr-TR" sz="2600" dirty="0"/>
              <a:t>Karın Ağrısı, Kas Ağrısı</a:t>
            </a:r>
          </a:p>
          <a:p>
            <a:r>
              <a:rPr lang="tr-TR" sz="2600" dirty="0"/>
              <a:t>Döküntü bu </a:t>
            </a:r>
            <a:r>
              <a:rPr lang="tr-TR" sz="2600" dirty="0" err="1"/>
              <a:t>buguları</a:t>
            </a:r>
            <a:r>
              <a:rPr lang="tr-TR" sz="2600" dirty="0"/>
              <a:t> izleyen </a:t>
            </a:r>
            <a:r>
              <a:rPr lang="tr-TR" sz="2600" b="1" u="sng" dirty="0"/>
              <a:t>12-48</a:t>
            </a:r>
            <a:r>
              <a:rPr lang="tr-TR" sz="2600" dirty="0"/>
              <a:t> saat içerisinde başlar.</a:t>
            </a:r>
          </a:p>
          <a:p>
            <a:r>
              <a:rPr lang="tr-TR" sz="2600" b="1" u="sng" dirty="0" err="1"/>
              <a:t>Eksüdatif</a:t>
            </a:r>
            <a:r>
              <a:rPr lang="tr-TR" sz="2600" b="1" u="sng" dirty="0"/>
              <a:t> </a:t>
            </a:r>
            <a:r>
              <a:rPr lang="tr-TR" sz="2600" b="1" u="sng" dirty="0" err="1"/>
              <a:t>tonsilit</a:t>
            </a:r>
            <a:r>
              <a:rPr lang="tr-TR" sz="2600" b="1" u="sng" dirty="0"/>
              <a:t> </a:t>
            </a:r>
            <a:r>
              <a:rPr lang="tr-TR" sz="2600" dirty="0"/>
              <a:t>görülür.</a:t>
            </a:r>
          </a:p>
          <a:p>
            <a:r>
              <a:rPr lang="tr-TR" sz="2600" dirty="0"/>
              <a:t>Hastalığın ilk günlerinde dil şiş </a:t>
            </a:r>
            <a:r>
              <a:rPr lang="tr-TR" sz="2600" dirty="0" err="1"/>
              <a:t>eritematözdür</a:t>
            </a:r>
            <a:r>
              <a:rPr lang="tr-TR" sz="2600" dirty="0"/>
              <a:t> ve beyaz bir tabakayla kaplıdır (</a:t>
            </a:r>
            <a:r>
              <a:rPr lang="tr-TR" sz="2600" b="1" u="sng" dirty="0"/>
              <a:t>beyaz çilek dili</a:t>
            </a:r>
            <a:r>
              <a:rPr lang="tr-TR" sz="2600" dirty="0"/>
              <a:t>), </a:t>
            </a:r>
          </a:p>
          <a:p>
            <a:r>
              <a:rPr lang="tr-TR" sz="2600" dirty="0"/>
              <a:t>Birkaç gün içinde </a:t>
            </a:r>
            <a:r>
              <a:rPr lang="tr-TR" sz="2600" b="1" u="sng" dirty="0"/>
              <a:t>kırmızı çilek dili</a:t>
            </a:r>
            <a:r>
              <a:rPr lang="tr-TR" sz="2600" b="1" dirty="0"/>
              <a:t> </a:t>
            </a:r>
            <a:r>
              <a:rPr lang="tr-TR" sz="2600" dirty="0"/>
              <a:t>haline döner.</a:t>
            </a:r>
          </a:p>
          <a:p>
            <a:endParaRPr lang="tr-TR" sz="2600" dirty="0"/>
          </a:p>
        </p:txBody>
      </p:sp>
      <p:grpSp>
        <p:nvGrpSpPr>
          <p:cNvPr id="5" name="Group 3">
            <a:extLst>
              <a:ext uri="{FF2B5EF4-FFF2-40B4-BE49-F238E27FC236}">
                <a16:creationId xmlns:a16="http://schemas.microsoft.com/office/drawing/2014/main" id="{AF3CC708-2496-1A27-194A-6DBD576A8BD5}"/>
              </a:ext>
            </a:extLst>
          </p:cNvPr>
          <p:cNvGrpSpPr/>
          <p:nvPr/>
        </p:nvGrpSpPr>
        <p:grpSpPr>
          <a:xfrm>
            <a:off x="1066800" y="1714500"/>
            <a:ext cx="3147967" cy="1238816"/>
            <a:chOff x="0" y="0"/>
            <a:chExt cx="8868713" cy="3287792"/>
          </a:xfrm>
        </p:grpSpPr>
        <p:grpSp>
          <p:nvGrpSpPr>
            <p:cNvPr id="6" name="Group 4">
              <a:extLst>
                <a:ext uri="{FF2B5EF4-FFF2-40B4-BE49-F238E27FC236}">
                  <a16:creationId xmlns:a16="http://schemas.microsoft.com/office/drawing/2014/main" id="{7BB3A301-6164-9FE2-28D5-8501D1143A71}"/>
                </a:ext>
              </a:extLst>
            </p:cNvPr>
            <p:cNvGrpSpPr/>
            <p:nvPr/>
          </p:nvGrpSpPr>
          <p:grpSpPr>
            <a:xfrm>
              <a:off x="0" y="0"/>
              <a:ext cx="8868713" cy="3287792"/>
              <a:chOff x="0" y="0"/>
              <a:chExt cx="1751844" cy="649440"/>
            </a:xfrm>
          </p:grpSpPr>
          <p:sp>
            <p:nvSpPr>
              <p:cNvPr id="8" name="Freeform 5">
                <a:extLst>
                  <a:ext uri="{FF2B5EF4-FFF2-40B4-BE49-F238E27FC236}">
                    <a16:creationId xmlns:a16="http://schemas.microsoft.com/office/drawing/2014/main" id="{12C96260-AEC3-0A8B-1633-C9950ED85285}"/>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9" name="TextBox 6">
                <a:extLst>
                  <a:ext uri="{FF2B5EF4-FFF2-40B4-BE49-F238E27FC236}">
                    <a16:creationId xmlns:a16="http://schemas.microsoft.com/office/drawing/2014/main" id="{38F820B6-403D-176E-05AC-E0973259349D}"/>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3E84C88A-4FD9-76C5-B21E-19E0667C91A3}"/>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KLİNİK</a:t>
              </a:r>
              <a:endParaRPr lang="en-US" sz="2995" b="1" dirty="0">
                <a:solidFill>
                  <a:srgbClr val="000000"/>
                </a:solidFill>
                <a:latin typeface="+mj-lt"/>
                <a:ea typeface="Alatsi"/>
                <a:cs typeface="Alatsi"/>
                <a:sym typeface="Alatsi"/>
              </a:endParaRPr>
            </a:p>
          </p:txBody>
        </p:sp>
      </p:grpSp>
      <p:pic>
        <p:nvPicPr>
          <p:cNvPr id="10" name="Resim 9">
            <a:extLst>
              <a:ext uri="{FF2B5EF4-FFF2-40B4-BE49-F238E27FC236}">
                <a16:creationId xmlns:a16="http://schemas.microsoft.com/office/drawing/2014/main" id="{CBB05D19-9843-1790-952C-5564DDCA9E55}"/>
              </a:ext>
            </a:extLst>
          </p:cNvPr>
          <p:cNvPicPr>
            <a:picLocks noChangeAspect="1"/>
          </p:cNvPicPr>
          <p:nvPr/>
        </p:nvPicPr>
        <p:blipFill>
          <a:blip r:embed="rId2"/>
          <a:stretch>
            <a:fillRect/>
          </a:stretch>
        </p:blipFill>
        <p:spPr>
          <a:xfrm>
            <a:off x="11051763" y="1485900"/>
            <a:ext cx="7236237" cy="4111276"/>
          </a:xfrm>
          <a:prstGeom prst="rect">
            <a:avLst/>
          </a:prstGeom>
        </p:spPr>
      </p:pic>
      <p:pic>
        <p:nvPicPr>
          <p:cNvPr id="11" name="Resim 10">
            <a:extLst>
              <a:ext uri="{FF2B5EF4-FFF2-40B4-BE49-F238E27FC236}">
                <a16:creationId xmlns:a16="http://schemas.microsoft.com/office/drawing/2014/main" id="{EFDD4EDC-8DE5-FFCC-111F-8FF4D4FC55B8}"/>
              </a:ext>
            </a:extLst>
          </p:cNvPr>
          <p:cNvPicPr>
            <a:picLocks noChangeAspect="1"/>
          </p:cNvPicPr>
          <p:nvPr/>
        </p:nvPicPr>
        <p:blipFill>
          <a:blip r:embed="rId3"/>
          <a:stretch>
            <a:fillRect/>
          </a:stretch>
        </p:blipFill>
        <p:spPr>
          <a:xfrm>
            <a:off x="11051763" y="5697581"/>
            <a:ext cx="7236237" cy="4046385"/>
          </a:xfrm>
          <a:prstGeom prst="rect">
            <a:avLst/>
          </a:prstGeom>
        </p:spPr>
      </p:pic>
      <p:sp>
        <p:nvSpPr>
          <p:cNvPr id="12" name="Metin Yer Tutucusu 3">
            <a:extLst>
              <a:ext uri="{FF2B5EF4-FFF2-40B4-BE49-F238E27FC236}">
                <a16:creationId xmlns:a16="http://schemas.microsoft.com/office/drawing/2014/main" id="{67BD7017-5151-1646-E8DD-86347272CB42}"/>
              </a:ext>
            </a:extLst>
          </p:cNvPr>
          <p:cNvSpPr>
            <a:spLocks noGrp="1"/>
          </p:cNvSpPr>
          <p:nvPr>
            <p:ph type="body" sz="quarter" idx="10"/>
          </p:nvPr>
        </p:nvSpPr>
        <p:spPr>
          <a:xfrm>
            <a:off x="16383000" y="55721"/>
            <a:ext cx="914400" cy="776288"/>
          </a:xfrm>
        </p:spPr>
        <p:txBody>
          <a:bodyPr/>
          <a:lstStyle/>
          <a:p>
            <a:r>
              <a:rPr lang="tr-TR" dirty="0"/>
              <a:t>54</a:t>
            </a:r>
          </a:p>
        </p:txBody>
      </p:sp>
    </p:spTree>
    <p:extLst>
      <p:ext uri="{BB962C8B-B14F-4D97-AF65-F5344CB8AC3E}">
        <p14:creationId xmlns:p14="http://schemas.microsoft.com/office/powerpoint/2010/main" val="1921638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DA804BBE-19BB-6979-E03E-ED784AD6B15E}"/>
              </a:ext>
            </a:extLst>
          </p:cNvPr>
          <p:cNvSpPr/>
          <p:nvPr/>
        </p:nvSpPr>
        <p:spPr>
          <a:xfrm>
            <a:off x="1066800" y="3049346"/>
            <a:ext cx="8305800" cy="5751754"/>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D0E2B50C-3777-DAC0-1A6F-887463A7FFCB}"/>
              </a:ext>
            </a:extLst>
          </p:cNvPr>
          <p:cNvSpPr>
            <a:spLocks noGrp="1"/>
          </p:cNvSpPr>
          <p:nvPr>
            <p:ph type="ctrTitle"/>
          </p:nvPr>
        </p:nvSpPr>
        <p:spPr/>
        <p:txBody>
          <a:bodyPr/>
          <a:lstStyle/>
          <a:p>
            <a:r>
              <a:rPr lang="tr-TR" b="1" dirty="0"/>
              <a:t>KIZIL</a:t>
            </a:r>
          </a:p>
        </p:txBody>
      </p:sp>
      <p:sp>
        <p:nvSpPr>
          <p:cNvPr id="3" name="İçerik Yer Tutucusu 2">
            <a:extLst>
              <a:ext uri="{FF2B5EF4-FFF2-40B4-BE49-F238E27FC236}">
                <a16:creationId xmlns:a16="http://schemas.microsoft.com/office/drawing/2014/main" id="{96FD61FC-8355-6AEB-8D9E-E43788070709}"/>
              </a:ext>
            </a:extLst>
          </p:cNvPr>
          <p:cNvSpPr>
            <a:spLocks noGrp="1"/>
          </p:cNvSpPr>
          <p:nvPr>
            <p:ph idx="1"/>
          </p:nvPr>
        </p:nvSpPr>
        <p:spPr>
          <a:xfrm>
            <a:off x="1262062" y="3049346"/>
            <a:ext cx="8110538" cy="5751754"/>
          </a:xfrm>
        </p:spPr>
        <p:txBody>
          <a:bodyPr>
            <a:normAutofit/>
          </a:bodyPr>
          <a:lstStyle/>
          <a:p>
            <a:r>
              <a:rPr lang="tr-TR" sz="2600" b="1" u="sng" dirty="0" err="1"/>
              <a:t>Eritematöz</a:t>
            </a:r>
            <a:r>
              <a:rPr lang="tr-TR" sz="2600" b="1" u="sng" dirty="0"/>
              <a:t> </a:t>
            </a:r>
            <a:r>
              <a:rPr lang="tr-TR" sz="2600" b="1" u="sng" dirty="0" err="1"/>
              <a:t>Egzantemler</a:t>
            </a:r>
            <a:r>
              <a:rPr lang="tr-TR" sz="2600" b="1" u="sng" dirty="0"/>
              <a:t> </a:t>
            </a:r>
            <a:r>
              <a:rPr lang="tr-TR" sz="2600" dirty="0"/>
              <a:t>:</a:t>
            </a:r>
          </a:p>
          <a:p>
            <a:pPr lvl="1"/>
            <a:r>
              <a:rPr lang="tr-TR" sz="2600" dirty="0"/>
              <a:t>İnce, belirsiz, </a:t>
            </a:r>
          </a:p>
          <a:p>
            <a:pPr lvl="1"/>
            <a:r>
              <a:rPr lang="tr-TR" sz="2600" dirty="0"/>
              <a:t>Görülmekten çok kolayca hissedilen </a:t>
            </a:r>
          </a:p>
          <a:p>
            <a:pPr lvl="1"/>
            <a:r>
              <a:rPr lang="tr-TR" sz="2600" dirty="0"/>
              <a:t>‘Zımpara kağıdı’ döküntüsü </a:t>
            </a:r>
          </a:p>
          <a:p>
            <a:r>
              <a:rPr lang="tr-TR" sz="2600" dirty="0"/>
              <a:t>Deride “</a:t>
            </a:r>
            <a:r>
              <a:rPr lang="tr-TR" sz="2600" b="1" u="sng" dirty="0"/>
              <a:t>kaz derisi</a:t>
            </a:r>
            <a:r>
              <a:rPr lang="tr-TR" sz="2600" dirty="0"/>
              <a:t>” görünümü </a:t>
            </a:r>
          </a:p>
          <a:p>
            <a:pPr lvl="1"/>
            <a:r>
              <a:rPr lang="tr-TR" sz="2600" dirty="0"/>
              <a:t>İğne başı büyüklüğündeki döküntüler verir. </a:t>
            </a:r>
          </a:p>
          <a:p>
            <a:r>
              <a:rPr lang="tr-TR" sz="2600" dirty="0"/>
              <a:t>24 saatte hızla tüm vücuda yayılır.</a:t>
            </a:r>
          </a:p>
          <a:p>
            <a:r>
              <a:rPr lang="tr-TR" sz="2600" dirty="0"/>
              <a:t>Yüzde genel bir hiperemi vardır, ağız çevresi ise soluktur.</a:t>
            </a:r>
          </a:p>
          <a:p>
            <a:r>
              <a:rPr lang="tr-TR" sz="2600" dirty="0" err="1"/>
              <a:t>Pastia</a:t>
            </a:r>
            <a:r>
              <a:rPr lang="tr-TR" sz="2600" dirty="0"/>
              <a:t> çizgileri </a:t>
            </a:r>
          </a:p>
          <a:p>
            <a:pPr lvl="1"/>
            <a:r>
              <a:rPr lang="tr-TR" sz="2600" dirty="0"/>
              <a:t>Deri kıvrımlarında döküntüler daha yoğundur. </a:t>
            </a:r>
          </a:p>
          <a:p>
            <a:r>
              <a:rPr lang="tr-TR" sz="2600" dirty="0"/>
              <a:t>Döküntü bir hafta kadar devam eder </a:t>
            </a:r>
          </a:p>
          <a:p>
            <a:r>
              <a:rPr lang="tr-TR" sz="2600" dirty="0"/>
              <a:t>Bunu </a:t>
            </a:r>
            <a:r>
              <a:rPr lang="tr-TR" sz="2600" dirty="0" err="1"/>
              <a:t>deskuamasyon</a:t>
            </a:r>
            <a:r>
              <a:rPr lang="tr-TR" sz="2600" dirty="0"/>
              <a:t> izler.</a:t>
            </a:r>
          </a:p>
          <a:p>
            <a:endParaRPr lang="tr-TR" dirty="0"/>
          </a:p>
        </p:txBody>
      </p:sp>
      <p:grpSp>
        <p:nvGrpSpPr>
          <p:cNvPr id="5" name="Group 3">
            <a:extLst>
              <a:ext uri="{FF2B5EF4-FFF2-40B4-BE49-F238E27FC236}">
                <a16:creationId xmlns:a16="http://schemas.microsoft.com/office/drawing/2014/main" id="{F12AB42A-1E26-5391-BC95-DCA6979AE213}"/>
              </a:ext>
            </a:extLst>
          </p:cNvPr>
          <p:cNvGrpSpPr/>
          <p:nvPr/>
        </p:nvGrpSpPr>
        <p:grpSpPr>
          <a:xfrm>
            <a:off x="1066800" y="1714500"/>
            <a:ext cx="3147967" cy="1238816"/>
            <a:chOff x="0" y="0"/>
            <a:chExt cx="8868713" cy="3287792"/>
          </a:xfrm>
        </p:grpSpPr>
        <p:grpSp>
          <p:nvGrpSpPr>
            <p:cNvPr id="6" name="Group 4">
              <a:extLst>
                <a:ext uri="{FF2B5EF4-FFF2-40B4-BE49-F238E27FC236}">
                  <a16:creationId xmlns:a16="http://schemas.microsoft.com/office/drawing/2014/main" id="{CAC6F551-3314-9516-058C-62C968F352B0}"/>
                </a:ext>
              </a:extLst>
            </p:cNvPr>
            <p:cNvGrpSpPr/>
            <p:nvPr/>
          </p:nvGrpSpPr>
          <p:grpSpPr>
            <a:xfrm>
              <a:off x="0" y="0"/>
              <a:ext cx="8868713" cy="3287792"/>
              <a:chOff x="0" y="0"/>
              <a:chExt cx="1751844" cy="649440"/>
            </a:xfrm>
          </p:grpSpPr>
          <p:sp>
            <p:nvSpPr>
              <p:cNvPr id="8" name="Freeform 5">
                <a:extLst>
                  <a:ext uri="{FF2B5EF4-FFF2-40B4-BE49-F238E27FC236}">
                    <a16:creationId xmlns:a16="http://schemas.microsoft.com/office/drawing/2014/main" id="{3711B8C3-BA27-B770-4FED-BF52D9E8CBC7}"/>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9" name="TextBox 6">
                <a:extLst>
                  <a:ext uri="{FF2B5EF4-FFF2-40B4-BE49-F238E27FC236}">
                    <a16:creationId xmlns:a16="http://schemas.microsoft.com/office/drawing/2014/main" id="{DAE736D8-9AD8-54BF-8401-41574CED561D}"/>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C83B6074-5821-A18F-1C04-E376DA476AA1}"/>
                </a:ext>
              </a:extLst>
            </p:cNvPr>
            <p:cNvSpPr txBox="1"/>
            <p:nvPr/>
          </p:nvSpPr>
          <p:spPr>
            <a:xfrm>
              <a:off x="566601" y="870914"/>
              <a:ext cx="7735512" cy="1341308"/>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DÖKÜNTÜ</a:t>
              </a:r>
              <a:endParaRPr lang="en-US" sz="2995" b="1" dirty="0">
                <a:solidFill>
                  <a:srgbClr val="000000"/>
                </a:solidFill>
                <a:latin typeface="+mj-lt"/>
                <a:ea typeface="Alatsi"/>
                <a:cs typeface="Alatsi"/>
                <a:sym typeface="Alatsi"/>
              </a:endParaRPr>
            </a:p>
          </p:txBody>
        </p:sp>
      </p:grpSp>
      <p:pic>
        <p:nvPicPr>
          <p:cNvPr id="7170" name="Picture 2" descr="Image">
            <a:extLst>
              <a:ext uri="{FF2B5EF4-FFF2-40B4-BE49-F238E27FC236}">
                <a16:creationId xmlns:a16="http://schemas.microsoft.com/office/drawing/2014/main" id="{14A5D88D-4971-4BBB-F59F-3EF8555E8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210" y="3053579"/>
            <a:ext cx="4757738" cy="63436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a:extLst>
              <a:ext uri="{FF2B5EF4-FFF2-40B4-BE49-F238E27FC236}">
                <a16:creationId xmlns:a16="http://schemas.microsoft.com/office/drawing/2014/main" id="{EC7A40B7-6366-8CAC-23C4-04DBF273D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2210" y="3049346"/>
            <a:ext cx="8463842" cy="63478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a:extLst>
              <a:ext uri="{FF2B5EF4-FFF2-40B4-BE49-F238E27FC236}">
                <a16:creationId xmlns:a16="http://schemas.microsoft.com/office/drawing/2014/main" id="{1D0263F8-8806-9D21-011C-DE5CB522F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210" y="3049345"/>
            <a:ext cx="8463843" cy="6347883"/>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Yer Tutucusu 3">
            <a:extLst>
              <a:ext uri="{FF2B5EF4-FFF2-40B4-BE49-F238E27FC236}">
                <a16:creationId xmlns:a16="http://schemas.microsoft.com/office/drawing/2014/main" id="{76E19D98-B5FF-2A02-1453-CF903F578650}"/>
              </a:ext>
            </a:extLst>
          </p:cNvPr>
          <p:cNvSpPr>
            <a:spLocks noGrp="1"/>
          </p:cNvSpPr>
          <p:nvPr>
            <p:ph type="body" sz="quarter" idx="10"/>
          </p:nvPr>
        </p:nvSpPr>
        <p:spPr>
          <a:xfrm>
            <a:off x="16383000" y="55721"/>
            <a:ext cx="914400" cy="776288"/>
          </a:xfrm>
        </p:spPr>
        <p:txBody>
          <a:bodyPr/>
          <a:lstStyle/>
          <a:p>
            <a:r>
              <a:rPr lang="tr-TR" dirty="0"/>
              <a:t>55</a:t>
            </a:r>
          </a:p>
        </p:txBody>
      </p:sp>
    </p:spTree>
    <p:extLst>
      <p:ext uri="{BB962C8B-B14F-4D97-AF65-F5344CB8AC3E}">
        <p14:creationId xmlns:p14="http://schemas.microsoft.com/office/powerpoint/2010/main" val="29378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50"/>
                                        </p:tgtEl>
                                        <p:attrNameLst>
                                          <p:attrName>style.visibility</p:attrName>
                                        </p:attrNameLst>
                                      </p:cBhvr>
                                      <p:to>
                                        <p:strVal val="visible"/>
                                      </p:to>
                                    </p:set>
                                    <p:anim calcmode="lin" valueType="num">
                                      <p:cBhvr additive="base">
                                        <p:cTn id="13" dur="500" fill="hold"/>
                                        <p:tgtEl>
                                          <p:spTgt spid="6150"/>
                                        </p:tgtEl>
                                        <p:attrNameLst>
                                          <p:attrName>ppt_x</p:attrName>
                                        </p:attrNameLst>
                                      </p:cBhvr>
                                      <p:tavLst>
                                        <p:tav tm="0">
                                          <p:val>
                                            <p:strVal val="#ppt_x"/>
                                          </p:val>
                                        </p:tav>
                                        <p:tav tm="100000">
                                          <p:val>
                                            <p:strVal val="#ppt_x"/>
                                          </p:val>
                                        </p:tav>
                                      </p:tavLst>
                                    </p:anim>
                                    <p:anim calcmode="lin" valueType="num">
                                      <p:cBhvr additive="base">
                                        <p:cTn id="14"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05214A1F-7FE4-B6D5-BB86-BFF2203FED98}"/>
              </a:ext>
            </a:extLst>
          </p:cNvPr>
          <p:cNvSpPr/>
          <p:nvPr/>
        </p:nvSpPr>
        <p:spPr>
          <a:xfrm>
            <a:off x="1066800" y="2247900"/>
            <a:ext cx="11506200" cy="3618154"/>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10197EF6-FF75-F217-41FA-447A317DB52F}"/>
              </a:ext>
            </a:extLst>
          </p:cNvPr>
          <p:cNvSpPr>
            <a:spLocks noGrp="1"/>
          </p:cNvSpPr>
          <p:nvPr>
            <p:ph type="ctrTitle"/>
          </p:nvPr>
        </p:nvSpPr>
        <p:spPr/>
        <p:txBody>
          <a:bodyPr/>
          <a:lstStyle/>
          <a:p>
            <a:r>
              <a:rPr lang="tr-TR" b="1" dirty="0"/>
              <a:t>KIZIL</a:t>
            </a:r>
          </a:p>
        </p:txBody>
      </p:sp>
      <p:sp>
        <p:nvSpPr>
          <p:cNvPr id="3" name="İçerik Yer Tutucusu 2">
            <a:extLst>
              <a:ext uri="{FF2B5EF4-FFF2-40B4-BE49-F238E27FC236}">
                <a16:creationId xmlns:a16="http://schemas.microsoft.com/office/drawing/2014/main" id="{AD5ADBCF-DE95-65A7-54EA-DF2D511912A9}"/>
              </a:ext>
            </a:extLst>
          </p:cNvPr>
          <p:cNvSpPr>
            <a:spLocks noGrp="1"/>
          </p:cNvSpPr>
          <p:nvPr>
            <p:ph idx="1"/>
          </p:nvPr>
        </p:nvSpPr>
        <p:spPr>
          <a:xfrm>
            <a:off x="1219200" y="2437054"/>
            <a:ext cx="8898104" cy="3429000"/>
          </a:xfrm>
        </p:spPr>
        <p:txBody>
          <a:bodyPr/>
          <a:lstStyle/>
          <a:p>
            <a:pPr marL="0" indent="0">
              <a:buNone/>
            </a:pPr>
            <a:r>
              <a:rPr lang="tr-TR" b="1" u="sng" dirty="0"/>
              <a:t>TANI</a:t>
            </a:r>
          </a:p>
          <a:p>
            <a:r>
              <a:rPr lang="tr-TR" dirty="0"/>
              <a:t>Klinik bulgular</a:t>
            </a:r>
          </a:p>
          <a:p>
            <a:r>
              <a:rPr lang="tr-TR" dirty="0"/>
              <a:t>Boğaz kültürü</a:t>
            </a:r>
          </a:p>
          <a:p>
            <a:r>
              <a:rPr lang="tr-TR" dirty="0"/>
              <a:t>Hızlı antijen testleri</a:t>
            </a:r>
          </a:p>
          <a:p>
            <a:r>
              <a:rPr lang="tr-TR" dirty="0"/>
              <a:t>Anti-</a:t>
            </a:r>
            <a:r>
              <a:rPr lang="tr-TR" dirty="0" err="1"/>
              <a:t>streptolizin</a:t>
            </a:r>
            <a:r>
              <a:rPr lang="tr-TR" dirty="0"/>
              <a:t> O </a:t>
            </a:r>
            <a:r>
              <a:rPr lang="tr-TR" dirty="0" err="1"/>
              <a:t>titresi</a:t>
            </a:r>
            <a:r>
              <a:rPr lang="tr-TR" dirty="0"/>
              <a:t> (ASO)</a:t>
            </a:r>
          </a:p>
          <a:p>
            <a:pPr lvl="1"/>
            <a:r>
              <a:rPr lang="tr-TR" dirty="0"/>
              <a:t>Enfeksiyonun erken tanısında faydalı değildir.</a:t>
            </a:r>
          </a:p>
          <a:p>
            <a:endParaRPr lang="tr-TR" dirty="0"/>
          </a:p>
        </p:txBody>
      </p:sp>
      <p:sp>
        <p:nvSpPr>
          <p:cNvPr id="5" name="Freeform 5">
            <a:extLst>
              <a:ext uri="{FF2B5EF4-FFF2-40B4-BE49-F238E27FC236}">
                <a16:creationId xmlns:a16="http://schemas.microsoft.com/office/drawing/2014/main" id="{F6DBEB7C-7CD0-FEFA-549A-21D0CB97A88B}"/>
              </a:ext>
            </a:extLst>
          </p:cNvPr>
          <p:cNvSpPr/>
          <p:nvPr/>
        </p:nvSpPr>
        <p:spPr>
          <a:xfrm>
            <a:off x="1017420" y="6055208"/>
            <a:ext cx="11555580" cy="34290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6" name="İçerik Yer Tutucusu 2">
            <a:extLst>
              <a:ext uri="{FF2B5EF4-FFF2-40B4-BE49-F238E27FC236}">
                <a16:creationId xmlns:a16="http://schemas.microsoft.com/office/drawing/2014/main" id="{02F35192-B526-99A5-C106-276464618AB1}"/>
              </a:ext>
            </a:extLst>
          </p:cNvPr>
          <p:cNvSpPr txBox="1">
            <a:spLocks/>
          </p:cNvSpPr>
          <p:nvPr/>
        </p:nvSpPr>
        <p:spPr>
          <a:xfrm>
            <a:off x="1199147" y="6057213"/>
            <a:ext cx="11221453" cy="33242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b="1" u="sng" dirty="0"/>
              <a:t>TEDAVİ</a:t>
            </a:r>
          </a:p>
          <a:p>
            <a:r>
              <a:rPr lang="tr-TR" dirty="0"/>
              <a:t>Ateş için parasetamol (40-60 mg/kg/gün, 4 dozda, oral)</a:t>
            </a:r>
          </a:p>
          <a:p>
            <a:r>
              <a:rPr lang="tr-TR" dirty="0"/>
              <a:t>Penisilin-v 50.000-100.000 ü/kg/gün, 3 dozda, oral, 10 gün</a:t>
            </a:r>
          </a:p>
          <a:p>
            <a:r>
              <a:rPr lang="tr-TR" dirty="0" err="1"/>
              <a:t>Benzatin</a:t>
            </a:r>
            <a:r>
              <a:rPr lang="tr-TR" dirty="0"/>
              <a:t> penisilin intramüsküler tek doz </a:t>
            </a:r>
          </a:p>
          <a:p>
            <a:r>
              <a:rPr lang="tr-TR" dirty="0"/>
              <a:t>Kızılın zamanında tedavisi bulaştırıcılığı azaltır, iyileşmeyi hızlandırır ve </a:t>
            </a:r>
            <a:r>
              <a:rPr lang="tr-TR" dirty="0" err="1"/>
              <a:t>ekzotoksin</a:t>
            </a:r>
            <a:r>
              <a:rPr lang="tr-TR" dirty="0"/>
              <a:t> sekeli ve romatizmal ateş sekelini önler. </a:t>
            </a:r>
          </a:p>
          <a:p>
            <a:endParaRPr lang="tr-TR" dirty="0"/>
          </a:p>
        </p:txBody>
      </p:sp>
      <p:pic>
        <p:nvPicPr>
          <p:cNvPr id="8194" name="Picture 2" descr="Image">
            <a:extLst>
              <a:ext uri="{FF2B5EF4-FFF2-40B4-BE49-F238E27FC236}">
                <a16:creationId xmlns:a16="http://schemas.microsoft.com/office/drawing/2014/main" id="{CEF4BD7E-4512-F8D8-CFFB-10AA7A0C3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00" y="2247900"/>
            <a:ext cx="5427231" cy="7236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Metin Yer Tutucusu 3">
            <a:extLst>
              <a:ext uri="{FF2B5EF4-FFF2-40B4-BE49-F238E27FC236}">
                <a16:creationId xmlns:a16="http://schemas.microsoft.com/office/drawing/2014/main" id="{65F4709A-5D5C-522C-F258-22718D0FFEFE}"/>
              </a:ext>
            </a:extLst>
          </p:cNvPr>
          <p:cNvSpPr>
            <a:spLocks noGrp="1"/>
          </p:cNvSpPr>
          <p:nvPr>
            <p:ph type="body" sz="quarter" idx="10"/>
          </p:nvPr>
        </p:nvSpPr>
        <p:spPr>
          <a:xfrm>
            <a:off x="16383000" y="55721"/>
            <a:ext cx="914400" cy="776288"/>
          </a:xfrm>
        </p:spPr>
        <p:txBody>
          <a:bodyPr/>
          <a:lstStyle/>
          <a:p>
            <a:r>
              <a:rPr lang="tr-TR" dirty="0"/>
              <a:t>56</a:t>
            </a:r>
          </a:p>
        </p:txBody>
      </p:sp>
    </p:spTree>
    <p:extLst>
      <p:ext uri="{BB962C8B-B14F-4D97-AF65-F5344CB8AC3E}">
        <p14:creationId xmlns:p14="http://schemas.microsoft.com/office/powerpoint/2010/main" val="3495856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C56D6B-5664-6EE3-11FC-ED8154C81F30}"/>
              </a:ext>
            </a:extLst>
          </p:cNvPr>
          <p:cNvSpPr/>
          <p:nvPr/>
        </p:nvSpPr>
        <p:spPr>
          <a:xfrm>
            <a:off x="830662" y="1638300"/>
            <a:ext cx="7200000" cy="7200000"/>
          </a:xfrm>
          <a:prstGeom prst="ellipse">
            <a:avLst/>
          </a:prstGeom>
          <a:solidFill>
            <a:srgbClr val="9FC3D0"/>
          </a:solidFill>
          <a:ln>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a:extLst>
              <a:ext uri="{FF2B5EF4-FFF2-40B4-BE49-F238E27FC236}">
                <a16:creationId xmlns:a16="http://schemas.microsoft.com/office/drawing/2014/main" id="{D510793F-349C-9449-D3F5-BE50F873A58D}"/>
              </a:ext>
            </a:extLst>
          </p:cNvPr>
          <p:cNvSpPr>
            <a:spLocks noGrp="1"/>
          </p:cNvSpPr>
          <p:nvPr>
            <p:ph type="ctrTitle"/>
          </p:nvPr>
        </p:nvSpPr>
        <p:spPr/>
        <p:txBody>
          <a:bodyPr/>
          <a:lstStyle/>
          <a:p>
            <a:r>
              <a:rPr lang="tr-TR" b="1" dirty="0"/>
              <a:t>KIZIL</a:t>
            </a:r>
          </a:p>
        </p:txBody>
      </p:sp>
      <p:sp>
        <p:nvSpPr>
          <p:cNvPr id="3" name="İçerik Yer Tutucusu 2">
            <a:extLst>
              <a:ext uri="{FF2B5EF4-FFF2-40B4-BE49-F238E27FC236}">
                <a16:creationId xmlns:a16="http://schemas.microsoft.com/office/drawing/2014/main" id="{98CED555-1728-74B2-2A8A-CF82E4F27FBE}"/>
              </a:ext>
            </a:extLst>
          </p:cNvPr>
          <p:cNvSpPr>
            <a:spLocks noGrp="1"/>
          </p:cNvSpPr>
          <p:nvPr>
            <p:ph idx="1"/>
          </p:nvPr>
        </p:nvSpPr>
        <p:spPr>
          <a:xfrm>
            <a:off x="1573162" y="3271386"/>
            <a:ext cx="5715000" cy="3933827"/>
          </a:xfrm>
        </p:spPr>
        <p:txBody>
          <a:bodyPr/>
          <a:lstStyle/>
          <a:p>
            <a:pPr marL="0" indent="0" algn="ctr">
              <a:buNone/>
            </a:pPr>
            <a:r>
              <a:rPr lang="tr-TR" b="1" u="sng" dirty="0"/>
              <a:t>KOMPLİKASYONLAR</a:t>
            </a:r>
          </a:p>
          <a:p>
            <a:pPr marL="0" indent="0" algn="ctr">
              <a:buNone/>
            </a:pPr>
            <a:r>
              <a:rPr lang="tr-TR" dirty="0"/>
              <a:t>Sinüzit</a:t>
            </a:r>
          </a:p>
          <a:p>
            <a:pPr marL="0" indent="0" algn="ctr">
              <a:buNone/>
            </a:pPr>
            <a:r>
              <a:rPr lang="tr-TR" dirty="0" err="1"/>
              <a:t>Otitis</a:t>
            </a:r>
            <a:r>
              <a:rPr lang="tr-TR" dirty="0"/>
              <a:t> </a:t>
            </a:r>
            <a:r>
              <a:rPr lang="tr-TR" dirty="0" err="1"/>
              <a:t>media</a:t>
            </a:r>
            <a:endParaRPr lang="tr-TR" dirty="0"/>
          </a:p>
          <a:p>
            <a:pPr marL="0" indent="0" algn="ctr">
              <a:buNone/>
            </a:pPr>
            <a:r>
              <a:rPr lang="tr-TR" dirty="0"/>
              <a:t>Servikal adenit</a:t>
            </a:r>
          </a:p>
          <a:p>
            <a:pPr marL="0" indent="0" algn="ctr">
              <a:buNone/>
            </a:pPr>
            <a:r>
              <a:rPr lang="tr-TR" dirty="0" err="1"/>
              <a:t>Retrofaringeal</a:t>
            </a:r>
            <a:r>
              <a:rPr lang="tr-TR" dirty="0"/>
              <a:t> ve </a:t>
            </a:r>
            <a:r>
              <a:rPr lang="tr-TR" dirty="0" err="1"/>
              <a:t>peritonsiller</a:t>
            </a:r>
            <a:r>
              <a:rPr lang="tr-TR" dirty="0"/>
              <a:t> </a:t>
            </a:r>
            <a:r>
              <a:rPr lang="tr-TR" dirty="0" err="1"/>
              <a:t>abse</a:t>
            </a:r>
            <a:endParaRPr lang="tr-TR" dirty="0"/>
          </a:p>
          <a:p>
            <a:pPr marL="0" indent="0" algn="ctr">
              <a:buNone/>
            </a:pPr>
            <a:r>
              <a:rPr lang="tr-TR" dirty="0"/>
              <a:t>Akut romatizmal ateş</a:t>
            </a:r>
          </a:p>
          <a:p>
            <a:pPr marL="0" indent="0" algn="ctr">
              <a:buNone/>
            </a:pPr>
            <a:r>
              <a:rPr lang="tr-TR" dirty="0"/>
              <a:t>Akut glomerülonefrit</a:t>
            </a:r>
          </a:p>
          <a:p>
            <a:endParaRPr lang="tr-TR" dirty="0"/>
          </a:p>
        </p:txBody>
      </p:sp>
      <p:sp>
        <p:nvSpPr>
          <p:cNvPr id="5" name="Oval 4">
            <a:extLst>
              <a:ext uri="{FF2B5EF4-FFF2-40B4-BE49-F238E27FC236}">
                <a16:creationId xmlns:a16="http://schemas.microsoft.com/office/drawing/2014/main" id="{618607D0-BA56-1D23-323D-187AD412F444}"/>
              </a:ext>
            </a:extLst>
          </p:cNvPr>
          <p:cNvSpPr/>
          <p:nvPr/>
        </p:nvSpPr>
        <p:spPr>
          <a:xfrm>
            <a:off x="10265361" y="1543500"/>
            <a:ext cx="7200000" cy="7200000"/>
          </a:xfrm>
          <a:prstGeom prst="ellipse">
            <a:avLst/>
          </a:prstGeom>
          <a:solidFill>
            <a:srgbClr val="E9C7C6"/>
          </a:solidFill>
          <a:ln>
            <a:solidFill>
              <a:srgbClr val="E9C7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İçerik Yer Tutucusu 2">
            <a:extLst>
              <a:ext uri="{FF2B5EF4-FFF2-40B4-BE49-F238E27FC236}">
                <a16:creationId xmlns:a16="http://schemas.microsoft.com/office/drawing/2014/main" id="{D817E3B2-FD7B-4148-99E4-AC3F7A64F318}"/>
              </a:ext>
            </a:extLst>
          </p:cNvPr>
          <p:cNvSpPr txBox="1">
            <a:spLocks/>
          </p:cNvSpPr>
          <p:nvPr/>
        </p:nvSpPr>
        <p:spPr>
          <a:xfrm>
            <a:off x="10588761" y="3595686"/>
            <a:ext cx="6553200" cy="30956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b="1" u="sng" dirty="0"/>
              <a:t>SEVK KRİTERLERİ</a:t>
            </a:r>
          </a:p>
          <a:p>
            <a:pPr marL="0" indent="0" algn="ctr">
              <a:buFont typeface="Arial" pitchFamily="34" charset="0"/>
              <a:buNone/>
            </a:pPr>
            <a:r>
              <a:rPr lang="tr-TR" dirty="0" err="1"/>
              <a:t>Peritonsiller</a:t>
            </a:r>
            <a:r>
              <a:rPr lang="tr-TR" dirty="0"/>
              <a:t> veya </a:t>
            </a:r>
            <a:r>
              <a:rPr lang="tr-TR" dirty="0" err="1"/>
              <a:t>retrofarengeal</a:t>
            </a:r>
            <a:r>
              <a:rPr lang="tr-TR" dirty="0"/>
              <a:t> apse </a:t>
            </a:r>
          </a:p>
          <a:p>
            <a:pPr marL="0" indent="0" algn="ctr">
              <a:buFont typeface="Arial" pitchFamily="34" charset="0"/>
              <a:buNone/>
            </a:pPr>
            <a:r>
              <a:rPr lang="tr-TR" dirty="0"/>
              <a:t>Menenjit</a:t>
            </a:r>
          </a:p>
          <a:p>
            <a:pPr marL="0" indent="0" algn="ctr">
              <a:buFont typeface="Arial" pitchFamily="34" charset="0"/>
              <a:buNone/>
            </a:pPr>
            <a:r>
              <a:rPr lang="tr-TR" dirty="0"/>
              <a:t>Septik artrit</a:t>
            </a:r>
          </a:p>
          <a:p>
            <a:pPr marL="0" indent="0" algn="ctr">
              <a:buFont typeface="Arial" pitchFamily="34" charset="0"/>
              <a:buNone/>
            </a:pPr>
            <a:r>
              <a:rPr lang="tr-TR" dirty="0"/>
              <a:t>Osteomiyelit</a:t>
            </a:r>
          </a:p>
          <a:p>
            <a:endParaRPr lang="tr-TR" dirty="0"/>
          </a:p>
        </p:txBody>
      </p:sp>
      <p:sp>
        <p:nvSpPr>
          <p:cNvPr id="7" name="Metin Yer Tutucusu 3">
            <a:extLst>
              <a:ext uri="{FF2B5EF4-FFF2-40B4-BE49-F238E27FC236}">
                <a16:creationId xmlns:a16="http://schemas.microsoft.com/office/drawing/2014/main" id="{5428CF50-08CA-9975-D727-C1A04616953F}"/>
              </a:ext>
            </a:extLst>
          </p:cNvPr>
          <p:cNvSpPr>
            <a:spLocks noGrp="1"/>
          </p:cNvSpPr>
          <p:nvPr>
            <p:ph type="body" sz="quarter" idx="10"/>
          </p:nvPr>
        </p:nvSpPr>
        <p:spPr>
          <a:xfrm>
            <a:off x="16383000" y="55721"/>
            <a:ext cx="914400" cy="776288"/>
          </a:xfrm>
        </p:spPr>
        <p:txBody>
          <a:bodyPr/>
          <a:lstStyle/>
          <a:p>
            <a:r>
              <a:rPr lang="tr-TR" dirty="0"/>
              <a:t>57</a:t>
            </a:r>
          </a:p>
        </p:txBody>
      </p:sp>
    </p:spTree>
    <p:extLst>
      <p:ext uri="{BB962C8B-B14F-4D97-AF65-F5344CB8AC3E}">
        <p14:creationId xmlns:p14="http://schemas.microsoft.com/office/powerpoint/2010/main" val="3363556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627BBEB-402A-8800-F411-BE7C7FDC4490}"/>
              </a:ext>
            </a:extLst>
          </p:cNvPr>
          <p:cNvSpPr/>
          <p:nvPr/>
        </p:nvSpPr>
        <p:spPr>
          <a:xfrm>
            <a:off x="500061" y="2052732"/>
            <a:ext cx="12520864" cy="4114801"/>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AE158237-58E8-2B5E-C7A1-6C34F45EA369}"/>
              </a:ext>
            </a:extLst>
          </p:cNvPr>
          <p:cNvSpPr>
            <a:spLocks noGrp="1"/>
          </p:cNvSpPr>
          <p:nvPr>
            <p:ph type="ctrTitle"/>
          </p:nvPr>
        </p:nvSpPr>
        <p:spPr/>
        <p:txBody>
          <a:bodyPr/>
          <a:lstStyle/>
          <a:p>
            <a:r>
              <a:rPr lang="tr-TR" b="1" dirty="0"/>
              <a:t>MENİNGOKOKSEMİ</a:t>
            </a:r>
          </a:p>
        </p:txBody>
      </p:sp>
      <p:sp>
        <p:nvSpPr>
          <p:cNvPr id="3" name="İçerik Yer Tutucusu 2">
            <a:extLst>
              <a:ext uri="{FF2B5EF4-FFF2-40B4-BE49-F238E27FC236}">
                <a16:creationId xmlns:a16="http://schemas.microsoft.com/office/drawing/2014/main" id="{C1E12E13-3A38-329A-51CC-EBCBFFFD1CC2}"/>
              </a:ext>
            </a:extLst>
          </p:cNvPr>
          <p:cNvSpPr>
            <a:spLocks noGrp="1"/>
          </p:cNvSpPr>
          <p:nvPr>
            <p:ph idx="1"/>
          </p:nvPr>
        </p:nvSpPr>
        <p:spPr>
          <a:xfrm>
            <a:off x="685800" y="2258426"/>
            <a:ext cx="12115800" cy="3933827"/>
          </a:xfrm>
        </p:spPr>
        <p:txBody>
          <a:bodyPr/>
          <a:lstStyle/>
          <a:p>
            <a:r>
              <a:rPr lang="tr-TR" b="1" u="sng" dirty="0"/>
              <a:t>Etken</a:t>
            </a:r>
            <a:r>
              <a:rPr lang="tr-TR" dirty="0"/>
              <a:t> : Gram negatif </a:t>
            </a:r>
            <a:r>
              <a:rPr lang="tr-TR" dirty="0" err="1"/>
              <a:t>diplokok</a:t>
            </a:r>
            <a:r>
              <a:rPr lang="tr-TR" dirty="0"/>
              <a:t> </a:t>
            </a:r>
            <a:r>
              <a:rPr lang="tr-TR" dirty="0" err="1"/>
              <a:t>Neisseria</a:t>
            </a:r>
            <a:r>
              <a:rPr lang="tr-TR" dirty="0"/>
              <a:t> </a:t>
            </a:r>
            <a:r>
              <a:rPr lang="tr-TR" dirty="0" err="1"/>
              <a:t>meningitis</a:t>
            </a:r>
            <a:endParaRPr lang="tr-TR" dirty="0"/>
          </a:p>
          <a:p>
            <a:r>
              <a:rPr lang="tr-TR" dirty="0"/>
              <a:t>Genellikle 1 yaş altı çocuk</a:t>
            </a:r>
          </a:p>
          <a:p>
            <a:r>
              <a:rPr lang="tr-TR" dirty="0"/>
              <a:t>Sıklıkla kış aylarında görülür.</a:t>
            </a:r>
          </a:p>
          <a:p>
            <a:r>
              <a:rPr lang="tr-TR" b="1" u="sng" dirty="0"/>
              <a:t>Döküntü</a:t>
            </a:r>
            <a:r>
              <a:rPr lang="tr-TR" dirty="0"/>
              <a:t> : </a:t>
            </a:r>
            <a:r>
              <a:rPr lang="tr-TR" dirty="0" err="1"/>
              <a:t>peteşiyal</a:t>
            </a:r>
            <a:r>
              <a:rPr lang="tr-TR" dirty="0"/>
              <a:t>, </a:t>
            </a:r>
            <a:r>
              <a:rPr lang="tr-TR" dirty="0" err="1"/>
              <a:t>purpurik</a:t>
            </a:r>
            <a:r>
              <a:rPr lang="tr-TR" dirty="0"/>
              <a:t> döküntülerdir.</a:t>
            </a:r>
          </a:p>
          <a:p>
            <a:r>
              <a:rPr lang="tr-TR" dirty="0"/>
              <a:t>Ateşli döküntülü hastalıklar içerisinde asla atlanmaması gereken hastalıktır!</a:t>
            </a:r>
          </a:p>
          <a:p>
            <a:r>
              <a:rPr lang="tr-TR" dirty="0"/>
              <a:t>Hastalığın </a:t>
            </a:r>
            <a:r>
              <a:rPr lang="tr-TR" dirty="0" err="1"/>
              <a:t>prognozu</a:t>
            </a:r>
            <a:r>
              <a:rPr lang="tr-TR" dirty="0"/>
              <a:t> tedaviye başlama zamanı ile ilişkili olduğundan döküntüyü aydınlatmak tanısal açıdan acil önem taşımaktadır.</a:t>
            </a:r>
          </a:p>
          <a:p>
            <a:endParaRPr lang="tr-TR" dirty="0"/>
          </a:p>
        </p:txBody>
      </p:sp>
      <p:grpSp>
        <p:nvGrpSpPr>
          <p:cNvPr id="5" name="Group 3">
            <a:extLst>
              <a:ext uri="{FF2B5EF4-FFF2-40B4-BE49-F238E27FC236}">
                <a16:creationId xmlns:a16="http://schemas.microsoft.com/office/drawing/2014/main" id="{C027F848-5F35-273D-2113-446871B062CC}"/>
              </a:ext>
            </a:extLst>
          </p:cNvPr>
          <p:cNvGrpSpPr/>
          <p:nvPr/>
        </p:nvGrpSpPr>
        <p:grpSpPr>
          <a:xfrm>
            <a:off x="500061" y="7252920"/>
            <a:ext cx="3147967" cy="1238816"/>
            <a:chOff x="0" y="0"/>
            <a:chExt cx="8868713" cy="3287792"/>
          </a:xfrm>
        </p:grpSpPr>
        <p:grpSp>
          <p:nvGrpSpPr>
            <p:cNvPr id="6" name="Group 4">
              <a:extLst>
                <a:ext uri="{FF2B5EF4-FFF2-40B4-BE49-F238E27FC236}">
                  <a16:creationId xmlns:a16="http://schemas.microsoft.com/office/drawing/2014/main" id="{5D618176-A597-03C4-E7BE-63895A1D00CC}"/>
                </a:ext>
              </a:extLst>
            </p:cNvPr>
            <p:cNvGrpSpPr/>
            <p:nvPr/>
          </p:nvGrpSpPr>
          <p:grpSpPr>
            <a:xfrm>
              <a:off x="0" y="0"/>
              <a:ext cx="8868713" cy="3287792"/>
              <a:chOff x="0" y="0"/>
              <a:chExt cx="1751844" cy="649440"/>
            </a:xfrm>
          </p:grpSpPr>
          <p:sp>
            <p:nvSpPr>
              <p:cNvPr id="8" name="Freeform 5">
                <a:extLst>
                  <a:ext uri="{FF2B5EF4-FFF2-40B4-BE49-F238E27FC236}">
                    <a16:creationId xmlns:a16="http://schemas.microsoft.com/office/drawing/2014/main" id="{58B19F1D-C5FA-244A-E91A-62C8EE4B858D}"/>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9" name="TextBox 6">
                <a:extLst>
                  <a:ext uri="{FF2B5EF4-FFF2-40B4-BE49-F238E27FC236}">
                    <a16:creationId xmlns:a16="http://schemas.microsoft.com/office/drawing/2014/main" id="{81F39360-8382-C604-90FF-6FD25AEF1477}"/>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8320FF29-AE15-5522-F662-5ECC0C531459}"/>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KLİNİK</a:t>
              </a:r>
              <a:endParaRPr lang="en-US" sz="2995" b="1" dirty="0">
                <a:solidFill>
                  <a:srgbClr val="000000"/>
                </a:solidFill>
                <a:latin typeface="+mj-lt"/>
                <a:ea typeface="Alatsi"/>
                <a:cs typeface="Alatsi"/>
                <a:sym typeface="Alatsi"/>
              </a:endParaRPr>
            </a:p>
          </p:txBody>
        </p:sp>
      </p:grpSp>
      <p:sp>
        <p:nvSpPr>
          <p:cNvPr id="11" name="Freeform 5">
            <a:extLst>
              <a:ext uri="{FF2B5EF4-FFF2-40B4-BE49-F238E27FC236}">
                <a16:creationId xmlns:a16="http://schemas.microsoft.com/office/drawing/2014/main" id="{73A85448-9D02-3726-A62A-D4B746370600}"/>
              </a:ext>
            </a:extLst>
          </p:cNvPr>
          <p:cNvSpPr/>
          <p:nvPr/>
        </p:nvSpPr>
        <p:spPr>
          <a:xfrm>
            <a:off x="3849144" y="6432675"/>
            <a:ext cx="9175791" cy="2879306"/>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12" name="İçerik Yer Tutucusu 2">
            <a:extLst>
              <a:ext uri="{FF2B5EF4-FFF2-40B4-BE49-F238E27FC236}">
                <a16:creationId xmlns:a16="http://schemas.microsoft.com/office/drawing/2014/main" id="{46B38777-AF5A-4A74-F3C5-1685A12C26C8}"/>
              </a:ext>
            </a:extLst>
          </p:cNvPr>
          <p:cNvSpPr txBox="1">
            <a:spLocks/>
          </p:cNvSpPr>
          <p:nvPr/>
        </p:nvSpPr>
        <p:spPr>
          <a:xfrm>
            <a:off x="4055539" y="6570348"/>
            <a:ext cx="8763000" cy="272358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t>Yüksek Ateş </a:t>
            </a:r>
          </a:p>
          <a:p>
            <a:r>
              <a:rPr lang="tr-TR" dirty="0" err="1"/>
              <a:t>Peteşiyal</a:t>
            </a:r>
            <a:r>
              <a:rPr lang="tr-TR" dirty="0"/>
              <a:t> Ve </a:t>
            </a:r>
            <a:r>
              <a:rPr lang="tr-TR" dirty="0" err="1"/>
              <a:t>Purpurik</a:t>
            </a:r>
            <a:r>
              <a:rPr lang="tr-TR" dirty="0"/>
              <a:t> Lezyonlar </a:t>
            </a:r>
          </a:p>
          <a:p>
            <a:r>
              <a:rPr lang="tr-TR" dirty="0"/>
              <a:t>Taşikardi </a:t>
            </a:r>
          </a:p>
          <a:p>
            <a:r>
              <a:rPr lang="tr-TR" dirty="0"/>
              <a:t>Hipotansiyon Ve </a:t>
            </a:r>
          </a:p>
          <a:p>
            <a:r>
              <a:rPr lang="tr-TR" dirty="0"/>
              <a:t>Menenjit Bulguları</a:t>
            </a:r>
          </a:p>
        </p:txBody>
      </p:sp>
      <p:pic>
        <p:nvPicPr>
          <p:cNvPr id="13" name="Resim 12">
            <a:extLst>
              <a:ext uri="{FF2B5EF4-FFF2-40B4-BE49-F238E27FC236}">
                <a16:creationId xmlns:a16="http://schemas.microsoft.com/office/drawing/2014/main" id="{5D2C95E1-32B4-5A1E-C040-71CE2D9EEC31}"/>
              </a:ext>
            </a:extLst>
          </p:cNvPr>
          <p:cNvPicPr>
            <a:picLocks noChangeAspect="1"/>
          </p:cNvPicPr>
          <p:nvPr/>
        </p:nvPicPr>
        <p:blipFill>
          <a:blip r:embed="rId2"/>
          <a:stretch>
            <a:fillRect/>
          </a:stretch>
        </p:blipFill>
        <p:spPr>
          <a:xfrm>
            <a:off x="13186611" y="2619907"/>
            <a:ext cx="5021118" cy="2980450"/>
          </a:xfrm>
          <a:prstGeom prst="rect">
            <a:avLst/>
          </a:prstGeom>
        </p:spPr>
      </p:pic>
      <p:pic>
        <p:nvPicPr>
          <p:cNvPr id="14" name="Picture 7" descr="peteÅi purpura ile ilgili gÃ¶rsel sonucu">
            <a:extLst>
              <a:ext uri="{FF2B5EF4-FFF2-40B4-BE49-F238E27FC236}">
                <a16:creationId xmlns:a16="http://schemas.microsoft.com/office/drawing/2014/main" id="{DF0DD267-F31B-34C8-E4A4-BFAF7E0CF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2600" y="6191794"/>
            <a:ext cx="5021118" cy="3120187"/>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Yer Tutucusu 3">
            <a:extLst>
              <a:ext uri="{FF2B5EF4-FFF2-40B4-BE49-F238E27FC236}">
                <a16:creationId xmlns:a16="http://schemas.microsoft.com/office/drawing/2014/main" id="{871C4CC2-8FDB-A7FC-F0A5-A41483B16411}"/>
              </a:ext>
            </a:extLst>
          </p:cNvPr>
          <p:cNvSpPr>
            <a:spLocks noGrp="1"/>
          </p:cNvSpPr>
          <p:nvPr>
            <p:ph type="body" sz="quarter" idx="10"/>
          </p:nvPr>
        </p:nvSpPr>
        <p:spPr>
          <a:xfrm>
            <a:off x="16383000" y="55721"/>
            <a:ext cx="914400" cy="776288"/>
          </a:xfrm>
        </p:spPr>
        <p:txBody>
          <a:bodyPr/>
          <a:lstStyle/>
          <a:p>
            <a:r>
              <a:rPr lang="tr-TR" dirty="0"/>
              <a:t>58</a:t>
            </a:r>
          </a:p>
        </p:txBody>
      </p:sp>
    </p:spTree>
    <p:extLst>
      <p:ext uri="{BB962C8B-B14F-4D97-AF65-F5344CB8AC3E}">
        <p14:creationId xmlns:p14="http://schemas.microsoft.com/office/powerpoint/2010/main" val="3907026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FCF972-82DF-01A3-10DD-69939B543E3A}"/>
              </a:ext>
            </a:extLst>
          </p:cNvPr>
          <p:cNvSpPr>
            <a:spLocks noGrp="1"/>
          </p:cNvSpPr>
          <p:nvPr>
            <p:ph type="ctrTitle"/>
          </p:nvPr>
        </p:nvSpPr>
        <p:spPr/>
        <p:txBody>
          <a:bodyPr/>
          <a:lstStyle/>
          <a:p>
            <a:r>
              <a:rPr lang="tr-TR" b="1" dirty="0"/>
              <a:t>MENİNGOKOKSEMİ</a:t>
            </a:r>
            <a:endParaRPr lang="tr-TR" dirty="0"/>
          </a:p>
        </p:txBody>
      </p:sp>
      <p:pic>
        <p:nvPicPr>
          <p:cNvPr id="4" name="İçerik Yer Tutucusu 3">
            <a:extLst>
              <a:ext uri="{FF2B5EF4-FFF2-40B4-BE49-F238E27FC236}">
                <a16:creationId xmlns:a16="http://schemas.microsoft.com/office/drawing/2014/main" id="{DF10DA0F-FAEA-5A41-4370-464E5832CEE0}"/>
              </a:ext>
            </a:extLst>
          </p:cNvPr>
          <p:cNvPicPr>
            <a:picLocks/>
          </p:cNvPicPr>
          <p:nvPr/>
        </p:nvPicPr>
        <p:blipFill rotWithShape="1">
          <a:blip r:embed="rId2"/>
          <a:srcRect l="7499" t="33973" r="66587" b="25866"/>
          <a:stretch/>
        </p:blipFill>
        <p:spPr bwMode="auto">
          <a:xfrm>
            <a:off x="457200" y="5295902"/>
            <a:ext cx="4495800" cy="3427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Resim 4">
            <a:extLst>
              <a:ext uri="{FF2B5EF4-FFF2-40B4-BE49-F238E27FC236}">
                <a16:creationId xmlns:a16="http://schemas.microsoft.com/office/drawing/2014/main" id="{D2AA388C-B54A-633E-73BF-C983DE288354}"/>
              </a:ext>
            </a:extLst>
          </p:cNvPr>
          <p:cNvPicPr/>
          <p:nvPr/>
        </p:nvPicPr>
        <p:blipFill rotWithShape="1">
          <a:blip r:embed="rId3"/>
          <a:srcRect l="7110" t="31166" r="74090" b="34741"/>
          <a:stretch/>
        </p:blipFill>
        <p:spPr bwMode="auto">
          <a:xfrm>
            <a:off x="9839324" y="5295900"/>
            <a:ext cx="3739662" cy="3427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Resim 5">
            <a:extLst>
              <a:ext uri="{FF2B5EF4-FFF2-40B4-BE49-F238E27FC236}">
                <a16:creationId xmlns:a16="http://schemas.microsoft.com/office/drawing/2014/main" id="{BD306198-6BFD-D1D3-00A7-06965BD6560B}"/>
              </a:ext>
            </a:extLst>
          </p:cNvPr>
          <p:cNvPicPr/>
          <p:nvPr/>
        </p:nvPicPr>
        <p:blipFill rotWithShape="1">
          <a:blip r:embed="rId4"/>
          <a:srcRect l="7305" t="29340" r="48377" b="28173"/>
          <a:stretch/>
        </p:blipFill>
        <p:spPr bwMode="auto">
          <a:xfrm>
            <a:off x="5224462" y="5295901"/>
            <a:ext cx="4343400" cy="3427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8" name="Freeform 5">
            <a:extLst>
              <a:ext uri="{FF2B5EF4-FFF2-40B4-BE49-F238E27FC236}">
                <a16:creationId xmlns:a16="http://schemas.microsoft.com/office/drawing/2014/main" id="{348F883B-7BF2-A3B3-64C3-F3AD0B4C0B95}"/>
              </a:ext>
            </a:extLst>
          </p:cNvPr>
          <p:cNvSpPr/>
          <p:nvPr/>
        </p:nvSpPr>
        <p:spPr>
          <a:xfrm>
            <a:off x="1143000" y="2018819"/>
            <a:ext cx="11560969" cy="2082519"/>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3" name="İçerik Yer Tutucusu 2">
            <a:extLst>
              <a:ext uri="{FF2B5EF4-FFF2-40B4-BE49-F238E27FC236}">
                <a16:creationId xmlns:a16="http://schemas.microsoft.com/office/drawing/2014/main" id="{846932CD-1876-391D-5315-B6A9202A8C79}"/>
              </a:ext>
            </a:extLst>
          </p:cNvPr>
          <p:cNvSpPr>
            <a:spLocks noGrp="1"/>
          </p:cNvSpPr>
          <p:nvPr>
            <p:ph idx="1"/>
          </p:nvPr>
        </p:nvSpPr>
        <p:spPr>
          <a:xfrm>
            <a:off x="1270083" y="2147645"/>
            <a:ext cx="11226717" cy="1824865"/>
          </a:xfrm>
        </p:spPr>
        <p:txBody>
          <a:bodyPr/>
          <a:lstStyle/>
          <a:p>
            <a:r>
              <a:rPr lang="tr-TR" altLang="tr-TR" dirty="0"/>
              <a:t>Ani başlayan yüksek ateşten 4-6 saat sonra </a:t>
            </a:r>
            <a:r>
              <a:rPr lang="tr-TR" altLang="tr-TR" u="sng" dirty="0"/>
              <a:t>geçici bir iyilik hali </a:t>
            </a:r>
            <a:r>
              <a:rPr lang="tr-TR" altLang="tr-TR" dirty="0"/>
              <a:t>olur.</a:t>
            </a:r>
          </a:p>
          <a:p>
            <a:r>
              <a:rPr lang="tr-TR" altLang="tr-TR" dirty="0"/>
              <a:t>Bu dönemi izleyen </a:t>
            </a:r>
            <a:r>
              <a:rPr lang="tr-TR" altLang="tr-TR" u="sng" dirty="0"/>
              <a:t>6-12 saat sonra döküntü başlar ve </a:t>
            </a:r>
          </a:p>
          <a:p>
            <a:r>
              <a:rPr lang="tr-TR" altLang="tr-TR" u="sng" dirty="0"/>
              <a:t>Hastanın genel durumu bozulur.</a:t>
            </a:r>
            <a:endParaRPr lang="tr-TR" dirty="0"/>
          </a:p>
        </p:txBody>
      </p:sp>
      <p:pic>
        <p:nvPicPr>
          <p:cNvPr id="7" name="Resim 6">
            <a:extLst>
              <a:ext uri="{FF2B5EF4-FFF2-40B4-BE49-F238E27FC236}">
                <a16:creationId xmlns:a16="http://schemas.microsoft.com/office/drawing/2014/main" id="{D9889002-5997-55E6-A84C-E23AF9A60D47}"/>
              </a:ext>
            </a:extLst>
          </p:cNvPr>
          <p:cNvPicPr>
            <a:picLocks noChangeAspect="1"/>
          </p:cNvPicPr>
          <p:nvPr/>
        </p:nvPicPr>
        <p:blipFill>
          <a:blip r:embed="rId5"/>
          <a:stretch>
            <a:fillRect/>
          </a:stretch>
        </p:blipFill>
        <p:spPr>
          <a:xfrm>
            <a:off x="13830395" y="5295900"/>
            <a:ext cx="3918308" cy="3427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Metin Yer Tutucusu 3">
            <a:extLst>
              <a:ext uri="{FF2B5EF4-FFF2-40B4-BE49-F238E27FC236}">
                <a16:creationId xmlns:a16="http://schemas.microsoft.com/office/drawing/2014/main" id="{C296F170-8519-6764-C3BF-4A278FDDB491}"/>
              </a:ext>
            </a:extLst>
          </p:cNvPr>
          <p:cNvSpPr>
            <a:spLocks noGrp="1"/>
          </p:cNvSpPr>
          <p:nvPr>
            <p:ph type="body" sz="quarter" idx="10"/>
          </p:nvPr>
        </p:nvSpPr>
        <p:spPr>
          <a:xfrm>
            <a:off x="16383000" y="55721"/>
            <a:ext cx="914400" cy="776288"/>
          </a:xfrm>
        </p:spPr>
        <p:txBody>
          <a:bodyPr/>
          <a:lstStyle/>
          <a:p>
            <a:r>
              <a:rPr lang="tr-TR" dirty="0"/>
              <a:t>59</a:t>
            </a:r>
          </a:p>
        </p:txBody>
      </p:sp>
    </p:spTree>
    <p:extLst>
      <p:ext uri="{BB962C8B-B14F-4D97-AF65-F5344CB8AC3E}">
        <p14:creationId xmlns:p14="http://schemas.microsoft.com/office/powerpoint/2010/main" val="26253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a:extLst>
              <a:ext uri="{FF2B5EF4-FFF2-40B4-BE49-F238E27FC236}">
                <a16:creationId xmlns:a16="http://schemas.microsoft.com/office/drawing/2014/main" id="{36A97690-A6CD-E77C-E23A-4BCB011AF7CC}"/>
              </a:ext>
            </a:extLst>
          </p:cNvPr>
          <p:cNvGraphicFramePr>
            <a:graphicFrameLocks noGrp="1"/>
          </p:cNvGraphicFramePr>
          <p:nvPr>
            <p:extLst>
              <p:ext uri="{D42A27DB-BD31-4B8C-83A1-F6EECF244321}">
                <p14:modId xmlns:p14="http://schemas.microsoft.com/office/powerpoint/2010/main" val="3246626326"/>
              </p:ext>
            </p:extLst>
          </p:nvPr>
        </p:nvGraphicFramePr>
        <p:xfrm>
          <a:off x="1085850" y="2250440"/>
          <a:ext cx="16116300" cy="5786120"/>
        </p:xfrm>
        <a:graphic>
          <a:graphicData uri="http://schemas.openxmlformats.org/drawingml/2006/table">
            <a:tbl>
              <a:tblPr firstRow="1" bandRow="1">
                <a:tableStyleId>{BC89EF96-8CEA-46FF-86C4-4CE0E7609802}</a:tableStyleId>
              </a:tblPr>
              <a:tblGrid>
                <a:gridCol w="1829628">
                  <a:extLst>
                    <a:ext uri="{9D8B030D-6E8A-4147-A177-3AD203B41FA5}">
                      <a16:colId xmlns:a16="http://schemas.microsoft.com/office/drawing/2014/main" val="1171906798"/>
                    </a:ext>
                  </a:extLst>
                </a:gridCol>
                <a:gridCol w="14286672">
                  <a:extLst>
                    <a:ext uri="{9D8B030D-6E8A-4147-A177-3AD203B41FA5}">
                      <a16:colId xmlns:a16="http://schemas.microsoft.com/office/drawing/2014/main" val="887737435"/>
                    </a:ext>
                  </a:extLst>
                </a:gridCol>
              </a:tblGrid>
              <a:tr h="723265">
                <a:tc>
                  <a:txBody>
                    <a:bodyPr/>
                    <a:lstStyle/>
                    <a:p>
                      <a:r>
                        <a:rPr lang="tr-TR" sz="2400" dirty="0"/>
                        <a:t>MAKÜL</a:t>
                      </a:r>
                    </a:p>
                  </a:txBody>
                  <a:tcPr anchor="ctr"/>
                </a:tc>
                <a:tc>
                  <a:txBody>
                    <a:bodyPr/>
                    <a:lstStyle/>
                    <a:p>
                      <a:r>
                        <a:rPr lang="tr-TR" b="0" dirty="0"/>
                        <a:t>Deri yüzeyinde oluşan, renk değişikliği ile kendini gösteren, ancak kabarıklık veya çöküklük oluşturmayan bir lezyondur. Genellikle çapı 1 cm’den küçüktür. Kırmızı (</a:t>
                      </a:r>
                      <a:r>
                        <a:rPr lang="tr-TR" b="0" dirty="0" err="1"/>
                        <a:t>eritematöz</a:t>
                      </a:r>
                      <a:r>
                        <a:rPr lang="tr-TR" b="0" dirty="0"/>
                        <a:t> </a:t>
                      </a:r>
                      <a:r>
                        <a:rPr lang="tr-TR" b="0" dirty="0" err="1"/>
                        <a:t>makül</a:t>
                      </a:r>
                      <a:r>
                        <a:rPr lang="tr-TR" b="0" dirty="0"/>
                        <a:t>) , Kahverengi (hiperpigmentasyon, </a:t>
                      </a:r>
                      <a:r>
                        <a:rPr lang="tr-TR" b="0" dirty="0" err="1"/>
                        <a:t>örn</a:t>
                      </a:r>
                      <a:r>
                        <a:rPr lang="tr-TR" b="0" dirty="0"/>
                        <a:t>. </a:t>
                      </a:r>
                      <a:r>
                        <a:rPr lang="tr-TR" b="0" dirty="0" err="1"/>
                        <a:t>melazma</a:t>
                      </a:r>
                      <a:r>
                        <a:rPr lang="tr-TR" b="0" dirty="0"/>
                        <a:t>) , Beyaz (</a:t>
                      </a:r>
                      <a:r>
                        <a:rPr lang="tr-TR" b="0" dirty="0" err="1"/>
                        <a:t>hipopigmentasyon</a:t>
                      </a:r>
                      <a:r>
                        <a:rPr lang="tr-TR" b="0" dirty="0"/>
                        <a:t> veya </a:t>
                      </a:r>
                      <a:r>
                        <a:rPr lang="tr-TR" b="0" dirty="0" err="1"/>
                        <a:t>depigmentasyon</a:t>
                      </a:r>
                      <a:r>
                        <a:rPr lang="tr-TR" b="0" dirty="0"/>
                        <a:t>, </a:t>
                      </a:r>
                      <a:r>
                        <a:rPr lang="tr-TR" b="0" dirty="0" err="1"/>
                        <a:t>örn</a:t>
                      </a:r>
                      <a:r>
                        <a:rPr lang="tr-TR" b="0" dirty="0"/>
                        <a:t>. </a:t>
                      </a:r>
                      <a:r>
                        <a:rPr lang="tr-TR" b="0" dirty="0" err="1"/>
                        <a:t>vitiligo</a:t>
                      </a:r>
                      <a:r>
                        <a:rPr lang="tr-TR" b="0" dirty="0"/>
                        <a:t>)</a:t>
                      </a:r>
                    </a:p>
                  </a:txBody>
                  <a:tcPr anchor="ctr"/>
                </a:tc>
                <a:extLst>
                  <a:ext uri="{0D108BD9-81ED-4DB2-BD59-A6C34878D82A}">
                    <a16:rowId xmlns:a16="http://schemas.microsoft.com/office/drawing/2014/main" val="2466993210"/>
                  </a:ext>
                </a:extLst>
              </a:tr>
              <a:tr h="723265">
                <a:tc>
                  <a:txBody>
                    <a:bodyPr/>
                    <a:lstStyle/>
                    <a:p>
                      <a:r>
                        <a:rPr lang="tr-TR" sz="2400" dirty="0"/>
                        <a:t>PAPÜL</a:t>
                      </a:r>
                    </a:p>
                  </a:txBody>
                  <a:tcPr anchor="ctr"/>
                </a:tc>
                <a:tc>
                  <a:txBody>
                    <a:bodyPr/>
                    <a:lstStyle/>
                    <a:p>
                      <a:r>
                        <a:rPr lang="tr-TR" dirty="0"/>
                        <a:t>Derinin üzerinde kabarık ve </a:t>
                      </a:r>
                      <a:r>
                        <a:rPr lang="tr-TR" dirty="0" err="1"/>
                        <a:t>palpabl</a:t>
                      </a:r>
                      <a:r>
                        <a:rPr lang="tr-TR" dirty="0"/>
                        <a:t> olan, genellikle çapı 1 cm’den küçük, katı yapılı lezyonlardır. Düzensiz veya yuvarlak şekillerde olabilir. İnflamasyon, hücresel proliferasyon (epidermal veya dermal), sıvı birikimi veya metabolik birikim sonucu gelişir. (</a:t>
                      </a:r>
                      <a:r>
                        <a:rPr lang="tr-TR" dirty="0" err="1"/>
                        <a:t>Psöriazis</a:t>
                      </a:r>
                      <a:r>
                        <a:rPr lang="tr-TR" dirty="0"/>
                        <a:t>, atopik dermatit, liken </a:t>
                      </a:r>
                      <a:r>
                        <a:rPr lang="tr-TR" dirty="0" err="1"/>
                        <a:t>planus</a:t>
                      </a:r>
                      <a:r>
                        <a:rPr lang="tr-TR" dirty="0"/>
                        <a:t>)</a:t>
                      </a:r>
                    </a:p>
                  </a:txBody>
                  <a:tcPr anchor="ctr"/>
                </a:tc>
                <a:extLst>
                  <a:ext uri="{0D108BD9-81ED-4DB2-BD59-A6C34878D82A}">
                    <a16:rowId xmlns:a16="http://schemas.microsoft.com/office/drawing/2014/main" val="246235807"/>
                  </a:ext>
                </a:extLst>
              </a:tr>
              <a:tr h="723265">
                <a:tc>
                  <a:txBody>
                    <a:bodyPr/>
                    <a:lstStyle/>
                    <a:p>
                      <a:r>
                        <a:rPr lang="tr-TR" sz="2400" dirty="0"/>
                        <a:t>ERİTEM</a:t>
                      </a:r>
                    </a:p>
                  </a:txBody>
                  <a:tcPr anchor="ctr"/>
                </a:tc>
                <a:tc>
                  <a:txBody>
                    <a:bodyPr/>
                    <a:lstStyle/>
                    <a:p>
                      <a:r>
                        <a:rPr lang="tr-TR" dirty="0"/>
                        <a:t>Deri yüzeyinin lokal veya yaygın kızarıklığıdır. </a:t>
                      </a:r>
                      <a:r>
                        <a:rPr lang="tr-TR" dirty="0" err="1"/>
                        <a:t>Mikroskopik</a:t>
                      </a:r>
                      <a:r>
                        <a:rPr lang="tr-TR" dirty="0"/>
                        <a:t> olarak damar genişlemesi ile ilişkilidir ve genellikle inflamasyona bağlıdır.</a:t>
                      </a:r>
                    </a:p>
                  </a:txBody>
                  <a:tcPr anchor="ctr"/>
                </a:tc>
                <a:extLst>
                  <a:ext uri="{0D108BD9-81ED-4DB2-BD59-A6C34878D82A}">
                    <a16:rowId xmlns:a16="http://schemas.microsoft.com/office/drawing/2014/main" val="3009055759"/>
                  </a:ext>
                </a:extLst>
              </a:tr>
              <a:tr h="723265">
                <a:tc>
                  <a:txBody>
                    <a:bodyPr/>
                    <a:lstStyle/>
                    <a:p>
                      <a:r>
                        <a:rPr lang="tr-TR" sz="2400" dirty="0"/>
                        <a:t>NODÜL</a:t>
                      </a:r>
                    </a:p>
                  </a:txBody>
                  <a:tcPr anchor="ctr"/>
                </a:tc>
                <a:tc>
                  <a:txBody>
                    <a:bodyPr/>
                    <a:lstStyle/>
                    <a:p>
                      <a:r>
                        <a:rPr lang="tr-TR" dirty="0" err="1"/>
                        <a:t>Papülden</a:t>
                      </a:r>
                      <a:r>
                        <a:rPr lang="tr-TR" dirty="0"/>
                        <a:t> daha büyük ve derin dokulara (</a:t>
                      </a:r>
                      <a:r>
                        <a:rPr lang="tr-TR" dirty="0" err="1"/>
                        <a:t>dermis</a:t>
                      </a:r>
                      <a:r>
                        <a:rPr lang="tr-TR" dirty="0"/>
                        <a:t> ve/veya </a:t>
                      </a:r>
                      <a:r>
                        <a:rPr lang="tr-TR" dirty="0" err="1"/>
                        <a:t>subkutan</a:t>
                      </a:r>
                      <a:r>
                        <a:rPr lang="tr-TR" dirty="0"/>
                        <a:t> tabaka) uzanan katı bir lezyondur. Çapı genellikle 1-2 cm arasında değişir.</a:t>
                      </a:r>
                    </a:p>
                  </a:txBody>
                  <a:tcPr anchor="ctr"/>
                </a:tc>
                <a:extLst>
                  <a:ext uri="{0D108BD9-81ED-4DB2-BD59-A6C34878D82A}">
                    <a16:rowId xmlns:a16="http://schemas.microsoft.com/office/drawing/2014/main" val="25501959"/>
                  </a:ext>
                </a:extLst>
              </a:tr>
              <a:tr h="723265">
                <a:tc>
                  <a:txBody>
                    <a:bodyPr/>
                    <a:lstStyle/>
                    <a:p>
                      <a:r>
                        <a:rPr lang="tr-TR" sz="2400" dirty="0"/>
                        <a:t>VEZİKÜL</a:t>
                      </a:r>
                    </a:p>
                  </a:txBody>
                  <a:tcPr anchor="ctr"/>
                </a:tc>
                <a:tc>
                  <a:txBody>
                    <a:bodyPr/>
                    <a:lstStyle/>
                    <a:p>
                      <a:r>
                        <a:rPr lang="tr-TR" dirty="0"/>
                        <a:t>1 cm’den küçük olan, içi berrak sıvı dolu lezyonlardır. Genellikle epidermisin içinde veya altında oluşur. Zamanla rüptüre olarak kabuklanmaya neden olabilir.</a:t>
                      </a:r>
                    </a:p>
                  </a:txBody>
                  <a:tcPr anchor="ctr"/>
                </a:tc>
                <a:extLst>
                  <a:ext uri="{0D108BD9-81ED-4DB2-BD59-A6C34878D82A}">
                    <a16:rowId xmlns:a16="http://schemas.microsoft.com/office/drawing/2014/main" val="3335940740"/>
                  </a:ext>
                </a:extLst>
              </a:tr>
              <a:tr h="723265">
                <a:tc>
                  <a:txBody>
                    <a:bodyPr/>
                    <a:lstStyle/>
                    <a:p>
                      <a:r>
                        <a:rPr lang="tr-TR" sz="2400" dirty="0"/>
                        <a:t>BÜL</a:t>
                      </a:r>
                    </a:p>
                  </a:txBody>
                  <a:tcPr anchor="ctr"/>
                </a:tc>
                <a:tc>
                  <a:txBody>
                    <a:bodyPr/>
                    <a:lstStyle/>
                    <a:p>
                      <a:r>
                        <a:rPr lang="tr-TR" dirty="0"/>
                        <a:t>Çapı 1 cm’den büyük olan, genellikle epidermis ile </a:t>
                      </a:r>
                      <a:r>
                        <a:rPr lang="tr-TR" dirty="0" err="1"/>
                        <a:t>dermis</a:t>
                      </a:r>
                      <a:r>
                        <a:rPr lang="tr-TR" dirty="0"/>
                        <a:t> arasında sıvı birikimi sonucu oluşan büyük kabarcıklardır.</a:t>
                      </a:r>
                    </a:p>
                  </a:txBody>
                  <a:tcPr anchor="ctr"/>
                </a:tc>
                <a:extLst>
                  <a:ext uri="{0D108BD9-81ED-4DB2-BD59-A6C34878D82A}">
                    <a16:rowId xmlns:a16="http://schemas.microsoft.com/office/drawing/2014/main" val="4186728093"/>
                  </a:ext>
                </a:extLst>
              </a:tr>
              <a:tr h="723265">
                <a:tc>
                  <a:txBody>
                    <a:bodyPr/>
                    <a:lstStyle/>
                    <a:p>
                      <a:r>
                        <a:rPr lang="tr-TR" sz="2400" dirty="0"/>
                        <a:t>PÜSTÜL</a:t>
                      </a:r>
                    </a:p>
                  </a:txBody>
                  <a:tcPr anchor="ctr"/>
                </a:tc>
                <a:tc>
                  <a:txBody>
                    <a:bodyPr/>
                    <a:lstStyle/>
                    <a:p>
                      <a:r>
                        <a:rPr lang="tr-TR" dirty="0"/>
                        <a:t>Çapı küçük (genellikle 1 cm’den küçük) olan, içi </a:t>
                      </a:r>
                      <a:r>
                        <a:rPr lang="tr-TR" dirty="0" err="1"/>
                        <a:t>pürülan</a:t>
                      </a:r>
                      <a:r>
                        <a:rPr lang="tr-TR" dirty="0"/>
                        <a:t> sıvı dolu lezyonlardır. İrin, genellikle </a:t>
                      </a:r>
                      <a:r>
                        <a:rPr lang="tr-TR" dirty="0" err="1"/>
                        <a:t>inflamatuvar</a:t>
                      </a:r>
                      <a:r>
                        <a:rPr lang="tr-TR" dirty="0"/>
                        <a:t> hücreler ve mikroorganizmalardan oluşur.</a:t>
                      </a:r>
                    </a:p>
                  </a:txBody>
                  <a:tcPr anchor="ctr"/>
                </a:tc>
                <a:extLst>
                  <a:ext uri="{0D108BD9-81ED-4DB2-BD59-A6C34878D82A}">
                    <a16:rowId xmlns:a16="http://schemas.microsoft.com/office/drawing/2014/main" val="4188270764"/>
                  </a:ext>
                </a:extLst>
              </a:tr>
              <a:tr h="723265">
                <a:tc>
                  <a:txBody>
                    <a:bodyPr/>
                    <a:lstStyle/>
                    <a:p>
                      <a:r>
                        <a:rPr lang="tr-TR" sz="2400" dirty="0"/>
                        <a:t>PURPURA</a:t>
                      </a:r>
                    </a:p>
                  </a:txBody>
                  <a:tcPr anchor="ctr"/>
                </a:tc>
                <a:tc>
                  <a:txBody>
                    <a:bodyPr/>
                    <a:lstStyle/>
                    <a:p>
                      <a:r>
                        <a:rPr lang="tr-TR" dirty="0"/>
                        <a:t>Deri altındaki kanama nedeniyle oluşan, kırmızıdan mora dönen lezyonlardır. Kapiller damarlardaki kanın dışarı çıkmasıyla ortaya çıkar. </a:t>
                      </a:r>
                      <a:r>
                        <a:rPr lang="tr-TR" dirty="0" err="1"/>
                        <a:t>Diaskopi</a:t>
                      </a:r>
                      <a:r>
                        <a:rPr lang="tr-TR" dirty="0"/>
                        <a:t> testi (üzerine baskı uygulama) ile solmaz. (</a:t>
                      </a:r>
                      <a:r>
                        <a:rPr lang="tr-TR" b="1" dirty="0" err="1"/>
                        <a:t>Peteşi</a:t>
                      </a:r>
                      <a:r>
                        <a:rPr lang="tr-TR" dirty="0"/>
                        <a:t>: Çapı &lt;3 mm.) (</a:t>
                      </a:r>
                      <a:r>
                        <a:rPr lang="tr-TR" b="1" dirty="0"/>
                        <a:t>Ekimoz</a:t>
                      </a:r>
                      <a:r>
                        <a:rPr lang="tr-TR" dirty="0"/>
                        <a:t>: Çapı &gt;1 cm.)</a:t>
                      </a:r>
                    </a:p>
                  </a:txBody>
                  <a:tcPr anchor="ctr"/>
                </a:tc>
                <a:extLst>
                  <a:ext uri="{0D108BD9-81ED-4DB2-BD59-A6C34878D82A}">
                    <a16:rowId xmlns:a16="http://schemas.microsoft.com/office/drawing/2014/main" val="3330232808"/>
                  </a:ext>
                </a:extLst>
              </a:tr>
            </a:tbl>
          </a:graphicData>
        </a:graphic>
      </p:graphicFrame>
      <p:sp>
        <p:nvSpPr>
          <p:cNvPr id="6" name="Başlık 1">
            <a:extLst>
              <a:ext uri="{FF2B5EF4-FFF2-40B4-BE49-F238E27FC236}">
                <a16:creationId xmlns:a16="http://schemas.microsoft.com/office/drawing/2014/main" id="{B4830EF5-E159-E436-3E20-59783319ADFD}"/>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sp>
        <p:nvSpPr>
          <p:cNvPr id="2" name="Metin Yer Tutucusu 3">
            <a:extLst>
              <a:ext uri="{FF2B5EF4-FFF2-40B4-BE49-F238E27FC236}">
                <a16:creationId xmlns:a16="http://schemas.microsoft.com/office/drawing/2014/main" id="{D0B31A81-079F-B68E-1D4D-BC26AC5934C7}"/>
              </a:ext>
            </a:extLst>
          </p:cNvPr>
          <p:cNvSpPr>
            <a:spLocks noGrp="1"/>
          </p:cNvSpPr>
          <p:nvPr>
            <p:ph type="body" sz="quarter" idx="10"/>
          </p:nvPr>
        </p:nvSpPr>
        <p:spPr>
          <a:xfrm>
            <a:off x="16508641" y="55721"/>
            <a:ext cx="609600" cy="776288"/>
          </a:xfrm>
        </p:spPr>
        <p:txBody>
          <a:bodyPr/>
          <a:lstStyle/>
          <a:p>
            <a:r>
              <a:rPr lang="tr-TR" dirty="0"/>
              <a:t>6</a:t>
            </a:r>
          </a:p>
        </p:txBody>
      </p:sp>
    </p:spTree>
    <p:extLst>
      <p:ext uri="{BB962C8B-B14F-4D97-AF65-F5344CB8AC3E}">
        <p14:creationId xmlns:p14="http://schemas.microsoft.com/office/powerpoint/2010/main" val="3172007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E49D0C85-8B02-BDE5-DBA0-7DE16F3C2C0C}"/>
              </a:ext>
            </a:extLst>
          </p:cNvPr>
          <p:cNvSpPr/>
          <p:nvPr/>
        </p:nvSpPr>
        <p:spPr>
          <a:xfrm>
            <a:off x="1524000" y="1714499"/>
            <a:ext cx="9710738" cy="4733221"/>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ECFC5DF7-0923-317A-E90E-46A6A5E222F3}"/>
              </a:ext>
            </a:extLst>
          </p:cNvPr>
          <p:cNvSpPr>
            <a:spLocks noGrp="1"/>
          </p:cNvSpPr>
          <p:nvPr>
            <p:ph type="ctrTitle"/>
          </p:nvPr>
        </p:nvSpPr>
        <p:spPr/>
        <p:txBody>
          <a:bodyPr/>
          <a:lstStyle/>
          <a:p>
            <a:r>
              <a:rPr lang="tr-TR" b="1" dirty="0"/>
              <a:t>MENİNGOKOKSEMİ</a:t>
            </a:r>
            <a:endParaRPr lang="tr-TR" dirty="0"/>
          </a:p>
        </p:txBody>
      </p:sp>
      <p:sp>
        <p:nvSpPr>
          <p:cNvPr id="3" name="İçerik Yer Tutucusu 2">
            <a:extLst>
              <a:ext uri="{FF2B5EF4-FFF2-40B4-BE49-F238E27FC236}">
                <a16:creationId xmlns:a16="http://schemas.microsoft.com/office/drawing/2014/main" id="{0B3D0C0E-B052-A9B7-D83C-5C4CC46EE85B}"/>
              </a:ext>
            </a:extLst>
          </p:cNvPr>
          <p:cNvSpPr>
            <a:spLocks noGrp="1"/>
          </p:cNvSpPr>
          <p:nvPr>
            <p:ph idx="1"/>
          </p:nvPr>
        </p:nvSpPr>
        <p:spPr>
          <a:xfrm>
            <a:off x="1524000" y="1714500"/>
            <a:ext cx="9710738" cy="4924427"/>
          </a:xfrm>
        </p:spPr>
        <p:txBody>
          <a:bodyPr/>
          <a:lstStyle/>
          <a:p>
            <a:r>
              <a:rPr lang="tr-TR" sz="2600" dirty="0"/>
              <a:t> </a:t>
            </a:r>
            <a:r>
              <a:rPr lang="tr-TR" sz="2600" b="1" u="sng" dirty="0"/>
              <a:t>ERKEN EVRE</a:t>
            </a:r>
            <a:r>
              <a:rPr lang="tr-TR" sz="2600" b="1" dirty="0"/>
              <a:t> : </a:t>
            </a:r>
          </a:p>
          <a:p>
            <a:pPr lvl="1"/>
            <a:r>
              <a:rPr lang="tr-TR" sz="2600" dirty="0"/>
              <a:t>Yaygın </a:t>
            </a:r>
            <a:r>
              <a:rPr lang="tr-TR" sz="2600" dirty="0" err="1"/>
              <a:t>makülopapüler</a:t>
            </a:r>
            <a:r>
              <a:rPr lang="tr-TR" sz="2600" dirty="0"/>
              <a:t> veya </a:t>
            </a:r>
            <a:r>
              <a:rPr lang="tr-TR" sz="2600" dirty="0" err="1"/>
              <a:t>ürtikeryal</a:t>
            </a:r>
            <a:r>
              <a:rPr lang="tr-TR" sz="2600" dirty="0"/>
              <a:t> döküntü biçiminde başlayıp hemorajik lezyonlara dönüşebilir </a:t>
            </a:r>
          </a:p>
          <a:p>
            <a:pPr marL="457200" lvl="1" indent="0">
              <a:buNone/>
            </a:pPr>
            <a:r>
              <a:rPr lang="tr-TR" sz="2600" dirty="0"/>
              <a:t>ya da </a:t>
            </a:r>
          </a:p>
          <a:p>
            <a:pPr lvl="1"/>
            <a:r>
              <a:rPr lang="tr-TR" sz="2600" dirty="0"/>
              <a:t>Başlangıçtan itibaren </a:t>
            </a:r>
            <a:r>
              <a:rPr lang="tr-TR" sz="2600" dirty="0" err="1"/>
              <a:t>peteşiyal</a:t>
            </a:r>
            <a:r>
              <a:rPr lang="tr-TR" sz="2600" dirty="0"/>
              <a:t> olabilir. </a:t>
            </a:r>
          </a:p>
          <a:p>
            <a:pPr lvl="1"/>
            <a:r>
              <a:rPr lang="tr-TR" sz="2600" dirty="0" err="1"/>
              <a:t>Peteşiler</a:t>
            </a:r>
            <a:r>
              <a:rPr lang="tr-TR" sz="2600" dirty="0"/>
              <a:t> seyrek olabildiği için, tüm vücut ve kıvrım yerlerinde aranmalı</a:t>
            </a:r>
          </a:p>
          <a:p>
            <a:pPr lvl="1"/>
            <a:r>
              <a:rPr lang="tr-TR" sz="2600" dirty="0"/>
              <a:t>Ortası gri renkli küçük septik emboliler de görülebilir</a:t>
            </a:r>
          </a:p>
          <a:p>
            <a:r>
              <a:rPr lang="tr-TR" sz="2600" b="1" u="sng" dirty="0"/>
              <a:t>GEÇ EVRE</a:t>
            </a:r>
            <a:r>
              <a:rPr lang="tr-TR" sz="2600" b="1" dirty="0"/>
              <a:t> </a:t>
            </a:r>
            <a:r>
              <a:rPr lang="tr-TR" sz="2600" dirty="0"/>
              <a:t>: </a:t>
            </a:r>
          </a:p>
          <a:p>
            <a:pPr lvl="1"/>
            <a:r>
              <a:rPr lang="tr-TR" sz="2600" dirty="0" err="1"/>
              <a:t>Purpura</a:t>
            </a:r>
            <a:r>
              <a:rPr lang="tr-TR" sz="2600" dirty="0"/>
              <a:t> </a:t>
            </a:r>
            <a:r>
              <a:rPr lang="tr-TR" sz="2600" dirty="0" err="1"/>
              <a:t>fulminans</a:t>
            </a:r>
            <a:r>
              <a:rPr lang="tr-TR" sz="2600" dirty="0"/>
              <a:t> olur, kötü </a:t>
            </a:r>
            <a:r>
              <a:rPr lang="tr-TR" sz="2600" dirty="0" err="1"/>
              <a:t>prognoz</a:t>
            </a:r>
            <a:r>
              <a:rPr lang="tr-TR" sz="2600" dirty="0"/>
              <a:t> göstergesidir.</a:t>
            </a:r>
          </a:p>
          <a:p>
            <a:endParaRPr lang="tr-TR" dirty="0"/>
          </a:p>
        </p:txBody>
      </p:sp>
      <p:pic>
        <p:nvPicPr>
          <p:cNvPr id="1026" name="Picture 2">
            <a:extLst>
              <a:ext uri="{FF2B5EF4-FFF2-40B4-BE49-F238E27FC236}">
                <a16:creationId xmlns:a16="http://schemas.microsoft.com/office/drawing/2014/main" id="{B6A92ADC-6B39-F9CA-F53F-3235508D0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7138" y="1729035"/>
            <a:ext cx="6748462" cy="4709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21C8880-6302-65B1-9344-62542C9C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515100"/>
            <a:ext cx="4632967" cy="306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AAAED88-20FF-2549-3133-75D3F83E8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233" y="6502155"/>
            <a:ext cx="4632967" cy="3081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B30D1B3-BD51-FC6E-258B-F52E20187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9033" y="6475009"/>
            <a:ext cx="4632967" cy="310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Metin Yer Tutucusu 3">
            <a:extLst>
              <a:ext uri="{FF2B5EF4-FFF2-40B4-BE49-F238E27FC236}">
                <a16:creationId xmlns:a16="http://schemas.microsoft.com/office/drawing/2014/main" id="{9590ECDE-54B6-7747-56EB-FA37C5560C14}"/>
              </a:ext>
            </a:extLst>
          </p:cNvPr>
          <p:cNvSpPr>
            <a:spLocks noGrp="1"/>
          </p:cNvSpPr>
          <p:nvPr>
            <p:ph type="body" sz="quarter" idx="10"/>
          </p:nvPr>
        </p:nvSpPr>
        <p:spPr>
          <a:xfrm>
            <a:off x="16383000" y="55721"/>
            <a:ext cx="914400" cy="776288"/>
          </a:xfrm>
        </p:spPr>
        <p:txBody>
          <a:bodyPr/>
          <a:lstStyle/>
          <a:p>
            <a:r>
              <a:rPr lang="tr-TR" dirty="0"/>
              <a:t>60</a:t>
            </a:r>
          </a:p>
        </p:txBody>
      </p:sp>
    </p:spTree>
    <p:extLst>
      <p:ext uri="{BB962C8B-B14F-4D97-AF65-F5344CB8AC3E}">
        <p14:creationId xmlns:p14="http://schemas.microsoft.com/office/powerpoint/2010/main" val="594330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A4BBBA0-7E28-0498-87CB-69D18DCFC08A}"/>
              </a:ext>
            </a:extLst>
          </p:cNvPr>
          <p:cNvSpPr/>
          <p:nvPr/>
        </p:nvSpPr>
        <p:spPr>
          <a:xfrm>
            <a:off x="1066800" y="2276473"/>
            <a:ext cx="8610600" cy="4238627"/>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0A6CE943-37A8-7463-908A-82EE70F6AF1E}"/>
              </a:ext>
            </a:extLst>
          </p:cNvPr>
          <p:cNvSpPr>
            <a:spLocks noGrp="1"/>
          </p:cNvSpPr>
          <p:nvPr>
            <p:ph type="ctrTitle"/>
          </p:nvPr>
        </p:nvSpPr>
        <p:spPr/>
        <p:txBody>
          <a:bodyPr/>
          <a:lstStyle/>
          <a:p>
            <a:r>
              <a:rPr lang="tr-TR" b="1" dirty="0"/>
              <a:t>MENİNGOKOKSEMİ</a:t>
            </a:r>
            <a:endParaRPr lang="tr-TR" dirty="0"/>
          </a:p>
        </p:txBody>
      </p:sp>
      <p:sp>
        <p:nvSpPr>
          <p:cNvPr id="3" name="İçerik Yer Tutucusu 2">
            <a:extLst>
              <a:ext uri="{FF2B5EF4-FFF2-40B4-BE49-F238E27FC236}">
                <a16:creationId xmlns:a16="http://schemas.microsoft.com/office/drawing/2014/main" id="{E72ED13D-1CFA-1A77-6590-36A8CF4579FF}"/>
              </a:ext>
            </a:extLst>
          </p:cNvPr>
          <p:cNvSpPr>
            <a:spLocks noGrp="1"/>
          </p:cNvSpPr>
          <p:nvPr>
            <p:ph idx="1"/>
          </p:nvPr>
        </p:nvSpPr>
        <p:spPr>
          <a:xfrm>
            <a:off x="1295400" y="2276473"/>
            <a:ext cx="8382000" cy="7082792"/>
          </a:xfrm>
        </p:spPr>
        <p:txBody>
          <a:bodyPr/>
          <a:lstStyle/>
          <a:p>
            <a:pPr marL="0" indent="0">
              <a:buNone/>
            </a:pPr>
            <a:r>
              <a:rPr lang="tr-TR" b="1" u="sng" dirty="0"/>
              <a:t>TEDAVİ</a:t>
            </a:r>
          </a:p>
          <a:p>
            <a:r>
              <a:rPr lang="tr-TR" dirty="0"/>
              <a:t>İlk 24 saat içinde tedaviye başlanmayan olguların yaklaşık yarısı kaybedilirken, </a:t>
            </a:r>
          </a:p>
          <a:p>
            <a:r>
              <a:rPr lang="tr-TR" dirty="0"/>
              <a:t>Tedaviye ilk 12 saatte başlamakla mortalite ve morbidite önemli ölçüde azalır.</a:t>
            </a:r>
          </a:p>
          <a:p>
            <a:r>
              <a:rPr lang="tr-TR" dirty="0"/>
              <a:t>Hasta yatırılarak intravenöz antibiyotik tedavisine (</a:t>
            </a:r>
            <a:r>
              <a:rPr lang="tr-TR" dirty="0" err="1"/>
              <a:t>seftriakson</a:t>
            </a:r>
            <a:r>
              <a:rPr lang="tr-TR" dirty="0"/>
              <a:t> veya </a:t>
            </a:r>
            <a:r>
              <a:rPr lang="tr-TR" dirty="0" err="1"/>
              <a:t>sefotaksim</a:t>
            </a:r>
            <a:r>
              <a:rPr lang="tr-TR" dirty="0"/>
              <a:t>) başlanır. </a:t>
            </a:r>
          </a:p>
          <a:p>
            <a:r>
              <a:rPr lang="tr-TR" dirty="0"/>
              <a:t>Tedavi süresi 7-10 gün.</a:t>
            </a:r>
          </a:p>
          <a:p>
            <a:endParaRPr lang="tr-TR" dirty="0"/>
          </a:p>
        </p:txBody>
      </p:sp>
      <p:pic>
        <p:nvPicPr>
          <p:cNvPr id="5" name="Resim 4">
            <a:extLst>
              <a:ext uri="{FF2B5EF4-FFF2-40B4-BE49-F238E27FC236}">
                <a16:creationId xmlns:a16="http://schemas.microsoft.com/office/drawing/2014/main" id="{21AE2D28-6F1E-F253-333D-BC2EB7BA57F8}"/>
              </a:ext>
            </a:extLst>
          </p:cNvPr>
          <p:cNvPicPr>
            <a:picLocks noChangeAspect="1"/>
          </p:cNvPicPr>
          <p:nvPr/>
        </p:nvPicPr>
        <p:blipFill>
          <a:blip r:embed="rId2"/>
          <a:stretch>
            <a:fillRect/>
          </a:stretch>
        </p:blipFill>
        <p:spPr>
          <a:xfrm>
            <a:off x="9906000" y="2276473"/>
            <a:ext cx="8245304" cy="7258686"/>
          </a:xfrm>
          <a:prstGeom prst="rect">
            <a:avLst/>
          </a:prstGeom>
          <a:ln>
            <a:noFill/>
          </a:ln>
          <a:effectLst>
            <a:outerShdw blurRad="292100" dist="139700" dir="2700000" algn="tl" rotWithShape="0">
              <a:srgbClr val="333333">
                <a:alpha val="65000"/>
              </a:srgbClr>
            </a:outerShdw>
          </a:effectLst>
        </p:spPr>
      </p:pic>
      <p:sp>
        <p:nvSpPr>
          <p:cNvPr id="4" name="Metin Yer Tutucusu 3">
            <a:extLst>
              <a:ext uri="{FF2B5EF4-FFF2-40B4-BE49-F238E27FC236}">
                <a16:creationId xmlns:a16="http://schemas.microsoft.com/office/drawing/2014/main" id="{E60B19C5-6153-C33A-0FB0-F1514B3C2CBC}"/>
              </a:ext>
            </a:extLst>
          </p:cNvPr>
          <p:cNvSpPr>
            <a:spLocks noGrp="1"/>
          </p:cNvSpPr>
          <p:nvPr>
            <p:ph type="body" sz="quarter" idx="10"/>
          </p:nvPr>
        </p:nvSpPr>
        <p:spPr>
          <a:xfrm>
            <a:off x="16383000" y="55721"/>
            <a:ext cx="914400" cy="776288"/>
          </a:xfrm>
        </p:spPr>
        <p:txBody>
          <a:bodyPr/>
          <a:lstStyle/>
          <a:p>
            <a:r>
              <a:rPr lang="tr-TR" dirty="0"/>
              <a:t>61</a:t>
            </a:r>
          </a:p>
        </p:txBody>
      </p:sp>
    </p:spTree>
    <p:extLst>
      <p:ext uri="{BB962C8B-B14F-4D97-AF65-F5344CB8AC3E}">
        <p14:creationId xmlns:p14="http://schemas.microsoft.com/office/powerpoint/2010/main" val="2603166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E74EE0-3C5C-D70A-D309-EB697620A07C}"/>
              </a:ext>
            </a:extLst>
          </p:cNvPr>
          <p:cNvSpPr>
            <a:spLocks noGrp="1"/>
          </p:cNvSpPr>
          <p:nvPr>
            <p:ph type="ctrTitle"/>
          </p:nvPr>
        </p:nvSpPr>
        <p:spPr/>
        <p:txBody>
          <a:bodyPr/>
          <a:lstStyle/>
          <a:p>
            <a:r>
              <a:rPr lang="tr-TR" b="1" dirty="0"/>
              <a:t>MENİNGOKOKSEMİ</a:t>
            </a:r>
            <a:endParaRPr lang="tr-TR" dirty="0"/>
          </a:p>
        </p:txBody>
      </p:sp>
      <p:pic>
        <p:nvPicPr>
          <p:cNvPr id="5" name="Resim 4">
            <a:extLst>
              <a:ext uri="{FF2B5EF4-FFF2-40B4-BE49-F238E27FC236}">
                <a16:creationId xmlns:a16="http://schemas.microsoft.com/office/drawing/2014/main" id="{F00E1DF0-526E-FF00-C22D-F188F07C518C}"/>
              </a:ext>
            </a:extLst>
          </p:cNvPr>
          <p:cNvPicPr>
            <a:picLocks noChangeAspect="1"/>
          </p:cNvPicPr>
          <p:nvPr/>
        </p:nvPicPr>
        <p:blipFill>
          <a:blip r:embed="rId2"/>
          <a:stretch>
            <a:fillRect/>
          </a:stretch>
        </p:blipFill>
        <p:spPr>
          <a:xfrm>
            <a:off x="2425121" y="1790700"/>
            <a:ext cx="13437758" cy="7090675"/>
          </a:xfrm>
          <a:prstGeom prst="rect">
            <a:avLst/>
          </a:prstGeom>
        </p:spPr>
      </p:pic>
      <p:pic>
        <p:nvPicPr>
          <p:cNvPr id="7" name="Resim 6">
            <a:extLst>
              <a:ext uri="{FF2B5EF4-FFF2-40B4-BE49-F238E27FC236}">
                <a16:creationId xmlns:a16="http://schemas.microsoft.com/office/drawing/2014/main" id="{94AC5DBA-F28E-64A7-452B-3EC8490A338E}"/>
              </a:ext>
            </a:extLst>
          </p:cNvPr>
          <p:cNvPicPr>
            <a:picLocks noChangeAspect="1"/>
          </p:cNvPicPr>
          <p:nvPr/>
        </p:nvPicPr>
        <p:blipFill>
          <a:blip r:embed="rId3"/>
          <a:stretch>
            <a:fillRect/>
          </a:stretch>
        </p:blipFill>
        <p:spPr>
          <a:xfrm>
            <a:off x="4648200" y="1562100"/>
            <a:ext cx="9609461" cy="7828098"/>
          </a:xfrm>
          <a:prstGeom prst="rect">
            <a:avLst/>
          </a:prstGeom>
        </p:spPr>
      </p:pic>
      <p:sp>
        <p:nvSpPr>
          <p:cNvPr id="3" name="Metin Yer Tutucusu 3">
            <a:extLst>
              <a:ext uri="{FF2B5EF4-FFF2-40B4-BE49-F238E27FC236}">
                <a16:creationId xmlns:a16="http://schemas.microsoft.com/office/drawing/2014/main" id="{24C6DD91-D949-263B-CD8F-287E0A465E0E}"/>
              </a:ext>
            </a:extLst>
          </p:cNvPr>
          <p:cNvSpPr>
            <a:spLocks noGrp="1"/>
          </p:cNvSpPr>
          <p:nvPr>
            <p:ph type="body" sz="quarter" idx="10"/>
          </p:nvPr>
        </p:nvSpPr>
        <p:spPr>
          <a:xfrm>
            <a:off x="16383000" y="55721"/>
            <a:ext cx="914400" cy="776288"/>
          </a:xfrm>
        </p:spPr>
        <p:txBody>
          <a:bodyPr/>
          <a:lstStyle/>
          <a:p>
            <a:r>
              <a:rPr lang="tr-TR" dirty="0"/>
              <a:t>62</a:t>
            </a:r>
          </a:p>
        </p:txBody>
      </p:sp>
    </p:spTree>
    <p:extLst>
      <p:ext uri="{BB962C8B-B14F-4D97-AF65-F5344CB8AC3E}">
        <p14:creationId xmlns:p14="http://schemas.microsoft.com/office/powerpoint/2010/main" val="226052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825CFE82-49BE-5809-6A4C-AD5312560712}"/>
              </a:ext>
            </a:extLst>
          </p:cNvPr>
          <p:cNvSpPr/>
          <p:nvPr/>
        </p:nvSpPr>
        <p:spPr>
          <a:xfrm>
            <a:off x="1042737" y="1742062"/>
            <a:ext cx="9144000" cy="1724027"/>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7D5CF766-EC86-E604-4F7B-F1545C06EDFE}"/>
              </a:ext>
            </a:extLst>
          </p:cNvPr>
          <p:cNvSpPr>
            <a:spLocks noGrp="1"/>
          </p:cNvSpPr>
          <p:nvPr>
            <p:ph type="ctrTitle"/>
          </p:nvPr>
        </p:nvSpPr>
        <p:spPr/>
        <p:txBody>
          <a:bodyPr/>
          <a:lstStyle/>
          <a:p>
            <a:r>
              <a:rPr lang="tr-TR" b="1" dirty="0"/>
              <a:t>KAWASAKİ</a:t>
            </a:r>
          </a:p>
        </p:txBody>
      </p:sp>
      <p:sp>
        <p:nvSpPr>
          <p:cNvPr id="11" name="Freeform 5">
            <a:extLst>
              <a:ext uri="{FF2B5EF4-FFF2-40B4-BE49-F238E27FC236}">
                <a16:creationId xmlns:a16="http://schemas.microsoft.com/office/drawing/2014/main" id="{9D91D324-A7B1-3A20-0146-81A503215EA5}"/>
              </a:ext>
            </a:extLst>
          </p:cNvPr>
          <p:cNvSpPr/>
          <p:nvPr/>
        </p:nvSpPr>
        <p:spPr>
          <a:xfrm>
            <a:off x="1042736" y="4874857"/>
            <a:ext cx="9244263" cy="2859443"/>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3" name="İçerik Yer Tutucusu 2">
            <a:extLst>
              <a:ext uri="{FF2B5EF4-FFF2-40B4-BE49-F238E27FC236}">
                <a16:creationId xmlns:a16="http://schemas.microsoft.com/office/drawing/2014/main" id="{52053657-1054-357D-4BD8-7291339A3F13}"/>
              </a:ext>
            </a:extLst>
          </p:cNvPr>
          <p:cNvSpPr>
            <a:spLocks noGrp="1"/>
          </p:cNvSpPr>
          <p:nvPr>
            <p:ph idx="1"/>
          </p:nvPr>
        </p:nvSpPr>
        <p:spPr>
          <a:xfrm>
            <a:off x="1298157" y="1790700"/>
            <a:ext cx="8888580" cy="1724027"/>
          </a:xfrm>
        </p:spPr>
        <p:txBody>
          <a:bodyPr/>
          <a:lstStyle/>
          <a:p>
            <a:r>
              <a:rPr lang="tr-TR" dirty="0"/>
              <a:t>Kawasaki hastalığı çocukluk çağının akut bir </a:t>
            </a:r>
            <a:r>
              <a:rPr lang="tr-TR" b="1" dirty="0" err="1"/>
              <a:t>vasküliti</a:t>
            </a:r>
            <a:endParaRPr lang="tr-TR" b="1" dirty="0"/>
          </a:p>
          <a:p>
            <a:r>
              <a:rPr lang="tr-TR" dirty="0"/>
              <a:t>Etiyolojisi bilinmemekte</a:t>
            </a:r>
          </a:p>
          <a:p>
            <a:r>
              <a:rPr lang="tr-TR" dirty="0"/>
              <a:t>En sık </a:t>
            </a:r>
            <a:r>
              <a:rPr lang="tr-TR" b="1" dirty="0"/>
              <a:t>6 ay - 5 yaş </a:t>
            </a:r>
            <a:r>
              <a:rPr lang="tr-TR" dirty="0"/>
              <a:t>arasında görülür.</a:t>
            </a:r>
          </a:p>
        </p:txBody>
      </p:sp>
      <p:grpSp>
        <p:nvGrpSpPr>
          <p:cNvPr id="5" name="Group 3">
            <a:extLst>
              <a:ext uri="{FF2B5EF4-FFF2-40B4-BE49-F238E27FC236}">
                <a16:creationId xmlns:a16="http://schemas.microsoft.com/office/drawing/2014/main" id="{8269EA1B-6424-91ED-89E2-AE07E7851DBD}"/>
              </a:ext>
            </a:extLst>
          </p:cNvPr>
          <p:cNvGrpSpPr/>
          <p:nvPr/>
        </p:nvGrpSpPr>
        <p:grpSpPr>
          <a:xfrm>
            <a:off x="1042737" y="3563365"/>
            <a:ext cx="3147967" cy="1238816"/>
            <a:chOff x="0" y="0"/>
            <a:chExt cx="8868713" cy="3287792"/>
          </a:xfrm>
        </p:grpSpPr>
        <p:grpSp>
          <p:nvGrpSpPr>
            <p:cNvPr id="6" name="Group 4">
              <a:extLst>
                <a:ext uri="{FF2B5EF4-FFF2-40B4-BE49-F238E27FC236}">
                  <a16:creationId xmlns:a16="http://schemas.microsoft.com/office/drawing/2014/main" id="{B8B81FCE-C43F-91D2-1D48-8820350B92F2}"/>
                </a:ext>
              </a:extLst>
            </p:cNvPr>
            <p:cNvGrpSpPr/>
            <p:nvPr/>
          </p:nvGrpSpPr>
          <p:grpSpPr>
            <a:xfrm>
              <a:off x="0" y="0"/>
              <a:ext cx="8868713" cy="3287792"/>
              <a:chOff x="0" y="0"/>
              <a:chExt cx="1751844" cy="649440"/>
            </a:xfrm>
          </p:grpSpPr>
          <p:sp>
            <p:nvSpPr>
              <p:cNvPr id="8" name="Freeform 5">
                <a:extLst>
                  <a:ext uri="{FF2B5EF4-FFF2-40B4-BE49-F238E27FC236}">
                    <a16:creationId xmlns:a16="http://schemas.microsoft.com/office/drawing/2014/main" id="{38C8B4C6-0D7E-D8BE-2853-036647AF8B4F}"/>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9" name="TextBox 6">
                <a:extLst>
                  <a:ext uri="{FF2B5EF4-FFF2-40B4-BE49-F238E27FC236}">
                    <a16:creationId xmlns:a16="http://schemas.microsoft.com/office/drawing/2014/main" id="{92CF1145-3A44-2970-687E-F4D31BC95966}"/>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A80661CF-1B59-AA37-D2D4-3E8664681205}"/>
                </a:ext>
              </a:extLst>
            </p:cNvPr>
            <p:cNvSpPr txBox="1"/>
            <p:nvPr/>
          </p:nvSpPr>
          <p:spPr>
            <a:xfrm>
              <a:off x="566600" y="870914"/>
              <a:ext cx="7735511" cy="1319914"/>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KLİNİK</a:t>
              </a:r>
              <a:endParaRPr lang="en-US" sz="2995" b="1" dirty="0">
                <a:solidFill>
                  <a:srgbClr val="000000"/>
                </a:solidFill>
                <a:latin typeface="+mj-lt"/>
                <a:ea typeface="Alatsi"/>
                <a:cs typeface="Alatsi"/>
                <a:sym typeface="Alatsi"/>
              </a:endParaRPr>
            </a:p>
          </p:txBody>
        </p:sp>
      </p:grpSp>
      <p:sp>
        <p:nvSpPr>
          <p:cNvPr id="10" name="İçerik Yer Tutucusu 2">
            <a:extLst>
              <a:ext uri="{FF2B5EF4-FFF2-40B4-BE49-F238E27FC236}">
                <a16:creationId xmlns:a16="http://schemas.microsoft.com/office/drawing/2014/main" id="{104DDE6D-1658-DDF6-E4B6-6A3D70804F4A}"/>
              </a:ext>
            </a:extLst>
          </p:cNvPr>
          <p:cNvSpPr txBox="1">
            <a:spLocks/>
          </p:cNvSpPr>
          <p:nvPr/>
        </p:nvSpPr>
        <p:spPr>
          <a:xfrm>
            <a:off x="1062789" y="4923495"/>
            <a:ext cx="8888580" cy="23741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t>Tipik olarak ateşin 5 günü içinde polimorf döküntüler belirir ve 2 gün içinde yayılır. </a:t>
            </a:r>
          </a:p>
          <a:p>
            <a:r>
              <a:rPr lang="tr-TR" dirty="0"/>
              <a:t>Ani, antipiretiklere ve antibiyotiklere yanıtsız yüksek ateş vardır. </a:t>
            </a:r>
          </a:p>
          <a:p>
            <a:r>
              <a:rPr lang="tr-TR" dirty="0"/>
              <a:t>Hastalık tedavi edilmezse ateş 5-30 gün sürer. </a:t>
            </a:r>
          </a:p>
        </p:txBody>
      </p:sp>
      <p:pic>
        <p:nvPicPr>
          <p:cNvPr id="13" name="Resim 12">
            <a:extLst>
              <a:ext uri="{FF2B5EF4-FFF2-40B4-BE49-F238E27FC236}">
                <a16:creationId xmlns:a16="http://schemas.microsoft.com/office/drawing/2014/main" id="{041D8819-4373-4151-03AC-81B4AACD7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157" y="2535068"/>
            <a:ext cx="7664868" cy="5216864"/>
          </a:xfrm>
          <a:prstGeom prst="rect">
            <a:avLst/>
          </a:prstGeom>
        </p:spPr>
      </p:pic>
      <p:sp>
        <p:nvSpPr>
          <p:cNvPr id="12" name="Metin Yer Tutucusu 3">
            <a:extLst>
              <a:ext uri="{FF2B5EF4-FFF2-40B4-BE49-F238E27FC236}">
                <a16:creationId xmlns:a16="http://schemas.microsoft.com/office/drawing/2014/main" id="{0D13D867-A42D-7AD5-E781-3675B46287CD}"/>
              </a:ext>
            </a:extLst>
          </p:cNvPr>
          <p:cNvSpPr>
            <a:spLocks noGrp="1"/>
          </p:cNvSpPr>
          <p:nvPr>
            <p:ph type="body" sz="quarter" idx="10"/>
          </p:nvPr>
        </p:nvSpPr>
        <p:spPr>
          <a:xfrm>
            <a:off x="16383000" y="55721"/>
            <a:ext cx="914400" cy="776288"/>
          </a:xfrm>
        </p:spPr>
        <p:txBody>
          <a:bodyPr/>
          <a:lstStyle/>
          <a:p>
            <a:r>
              <a:rPr lang="tr-TR" dirty="0"/>
              <a:t>63</a:t>
            </a:r>
          </a:p>
        </p:txBody>
      </p:sp>
    </p:spTree>
    <p:extLst>
      <p:ext uri="{BB962C8B-B14F-4D97-AF65-F5344CB8AC3E}">
        <p14:creationId xmlns:p14="http://schemas.microsoft.com/office/powerpoint/2010/main" val="2961701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6C0865A1-C49A-C6E0-B061-A57F18CE9EF4}"/>
              </a:ext>
            </a:extLst>
          </p:cNvPr>
          <p:cNvSpPr/>
          <p:nvPr/>
        </p:nvSpPr>
        <p:spPr>
          <a:xfrm>
            <a:off x="1066801" y="3009900"/>
            <a:ext cx="8382000" cy="3886200"/>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6AA05294-CD51-DC17-FD1A-1F9BDE1AC63B}"/>
              </a:ext>
            </a:extLst>
          </p:cNvPr>
          <p:cNvSpPr>
            <a:spLocks noGrp="1"/>
          </p:cNvSpPr>
          <p:nvPr>
            <p:ph type="ctrTitle"/>
          </p:nvPr>
        </p:nvSpPr>
        <p:spPr/>
        <p:txBody>
          <a:bodyPr/>
          <a:lstStyle/>
          <a:p>
            <a:r>
              <a:rPr lang="tr-TR" b="1" dirty="0"/>
              <a:t>KAWASAKİ</a:t>
            </a:r>
            <a:endParaRPr lang="tr-TR" dirty="0"/>
          </a:p>
        </p:txBody>
      </p:sp>
      <p:sp>
        <p:nvSpPr>
          <p:cNvPr id="3" name="İçerik Yer Tutucusu 2">
            <a:extLst>
              <a:ext uri="{FF2B5EF4-FFF2-40B4-BE49-F238E27FC236}">
                <a16:creationId xmlns:a16="http://schemas.microsoft.com/office/drawing/2014/main" id="{57CF4CDD-8658-A571-14B3-A260A069A399}"/>
              </a:ext>
            </a:extLst>
          </p:cNvPr>
          <p:cNvSpPr>
            <a:spLocks noGrp="1"/>
          </p:cNvSpPr>
          <p:nvPr>
            <p:ph idx="1"/>
          </p:nvPr>
        </p:nvSpPr>
        <p:spPr>
          <a:xfrm>
            <a:off x="1070558" y="3044277"/>
            <a:ext cx="8378244" cy="3851823"/>
          </a:xfrm>
        </p:spPr>
        <p:txBody>
          <a:bodyPr>
            <a:normAutofit/>
          </a:bodyPr>
          <a:lstStyle/>
          <a:p>
            <a:r>
              <a:rPr lang="tr-TR" sz="2600" dirty="0"/>
              <a:t>En sık olarak yaygın </a:t>
            </a:r>
            <a:r>
              <a:rPr lang="tr-TR" sz="2600" dirty="0" err="1"/>
              <a:t>makülopapüler</a:t>
            </a:r>
            <a:r>
              <a:rPr lang="tr-TR" sz="2600" dirty="0"/>
              <a:t> tarzda deri döküntüsü</a:t>
            </a:r>
          </a:p>
          <a:p>
            <a:r>
              <a:rPr lang="tr-TR" sz="2600" dirty="0"/>
              <a:t>Genellikle gövdede yerleşimlidir. </a:t>
            </a:r>
          </a:p>
          <a:p>
            <a:r>
              <a:rPr lang="tr-TR" sz="2600" dirty="0"/>
              <a:t>Ancak yüze, ekstremitelere ve </a:t>
            </a:r>
            <a:r>
              <a:rPr lang="tr-TR" sz="2600" dirty="0" err="1"/>
              <a:t>perineye</a:t>
            </a:r>
            <a:r>
              <a:rPr lang="tr-TR" sz="2600" dirty="0"/>
              <a:t> yayılabilir. </a:t>
            </a:r>
          </a:p>
          <a:p>
            <a:r>
              <a:rPr lang="tr-TR" sz="2600" dirty="0"/>
              <a:t>Hiçbir zaman </a:t>
            </a:r>
            <a:r>
              <a:rPr lang="tr-TR" sz="2600" dirty="0" err="1"/>
              <a:t>veziküler</a:t>
            </a:r>
            <a:r>
              <a:rPr lang="tr-TR" sz="2600" dirty="0"/>
              <a:t> veya </a:t>
            </a:r>
            <a:r>
              <a:rPr lang="tr-TR" sz="2600" dirty="0" err="1"/>
              <a:t>büllöz</a:t>
            </a:r>
            <a:r>
              <a:rPr lang="tr-TR" sz="2600" dirty="0"/>
              <a:t> tarzda değildir.</a:t>
            </a:r>
          </a:p>
          <a:p>
            <a:r>
              <a:rPr lang="tr-TR" sz="2600" dirty="0"/>
              <a:t>Döküntü kaşıntısızdır.</a:t>
            </a:r>
          </a:p>
          <a:p>
            <a:r>
              <a:rPr lang="tr-TR" sz="2600" dirty="0"/>
              <a:t>Dudaklar genellikle kırmızı, kuru, soyulmuş ve çatlamıştır. </a:t>
            </a:r>
          </a:p>
          <a:p>
            <a:r>
              <a:rPr lang="tr-TR" sz="2600" dirty="0" err="1"/>
              <a:t>Orofarinkste</a:t>
            </a:r>
            <a:r>
              <a:rPr lang="tr-TR" sz="2600" dirty="0"/>
              <a:t> </a:t>
            </a:r>
            <a:r>
              <a:rPr lang="tr-TR" sz="2600" dirty="0" err="1"/>
              <a:t>diffüz</a:t>
            </a:r>
            <a:r>
              <a:rPr lang="tr-TR" sz="2600" dirty="0"/>
              <a:t> </a:t>
            </a:r>
            <a:r>
              <a:rPr lang="tr-TR" sz="2600" dirty="0" err="1"/>
              <a:t>eritem</a:t>
            </a:r>
            <a:r>
              <a:rPr lang="tr-TR" sz="2600" dirty="0"/>
              <a:t> ile çilek dili vardır, </a:t>
            </a:r>
          </a:p>
          <a:p>
            <a:pPr lvl="1"/>
            <a:r>
              <a:rPr lang="tr-TR" sz="2600" dirty="0"/>
              <a:t>Fakat erozyon ve ülser yoktur. </a:t>
            </a:r>
          </a:p>
          <a:p>
            <a:endParaRPr lang="tr-TR" dirty="0"/>
          </a:p>
        </p:txBody>
      </p:sp>
      <p:grpSp>
        <p:nvGrpSpPr>
          <p:cNvPr id="4" name="Group 3">
            <a:extLst>
              <a:ext uri="{FF2B5EF4-FFF2-40B4-BE49-F238E27FC236}">
                <a16:creationId xmlns:a16="http://schemas.microsoft.com/office/drawing/2014/main" id="{4CBBA267-3A9F-8175-E2E5-942648380C74}"/>
              </a:ext>
            </a:extLst>
          </p:cNvPr>
          <p:cNvGrpSpPr/>
          <p:nvPr/>
        </p:nvGrpSpPr>
        <p:grpSpPr>
          <a:xfrm>
            <a:off x="1066800" y="1714500"/>
            <a:ext cx="3147967" cy="1238816"/>
            <a:chOff x="0" y="0"/>
            <a:chExt cx="8868713" cy="3287792"/>
          </a:xfrm>
        </p:grpSpPr>
        <p:grpSp>
          <p:nvGrpSpPr>
            <p:cNvPr id="5" name="Group 4">
              <a:extLst>
                <a:ext uri="{FF2B5EF4-FFF2-40B4-BE49-F238E27FC236}">
                  <a16:creationId xmlns:a16="http://schemas.microsoft.com/office/drawing/2014/main" id="{452FB5F4-2118-C5D3-32E7-B0F429B8B031}"/>
                </a:ext>
              </a:extLst>
            </p:cNvPr>
            <p:cNvGrpSpPr/>
            <p:nvPr/>
          </p:nvGrpSpPr>
          <p:grpSpPr>
            <a:xfrm>
              <a:off x="0" y="0"/>
              <a:ext cx="8868713" cy="3287792"/>
              <a:chOff x="0" y="0"/>
              <a:chExt cx="1751844" cy="649440"/>
            </a:xfrm>
          </p:grpSpPr>
          <p:sp>
            <p:nvSpPr>
              <p:cNvPr id="7" name="Freeform 5">
                <a:extLst>
                  <a:ext uri="{FF2B5EF4-FFF2-40B4-BE49-F238E27FC236}">
                    <a16:creationId xmlns:a16="http://schemas.microsoft.com/office/drawing/2014/main" id="{416064AC-DBDF-E944-2093-09319236FF10}"/>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8" name="TextBox 6">
                <a:extLst>
                  <a:ext uri="{FF2B5EF4-FFF2-40B4-BE49-F238E27FC236}">
                    <a16:creationId xmlns:a16="http://schemas.microsoft.com/office/drawing/2014/main" id="{08B0A5E8-7002-5790-0848-35295CA72C79}"/>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4DAF3171-68A2-9794-1B22-6B89326DDCC4}"/>
                </a:ext>
              </a:extLst>
            </p:cNvPr>
            <p:cNvSpPr txBox="1"/>
            <p:nvPr/>
          </p:nvSpPr>
          <p:spPr>
            <a:xfrm>
              <a:off x="566601" y="870914"/>
              <a:ext cx="7735512" cy="1341308"/>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DÖKÜNTÜ</a:t>
              </a:r>
              <a:endParaRPr lang="en-US" sz="2995" b="1" dirty="0">
                <a:solidFill>
                  <a:srgbClr val="000000"/>
                </a:solidFill>
                <a:latin typeface="+mj-lt"/>
                <a:ea typeface="Alatsi"/>
                <a:cs typeface="Alatsi"/>
                <a:sym typeface="Alatsi"/>
              </a:endParaRPr>
            </a:p>
          </p:txBody>
        </p:sp>
      </p:grpSp>
      <p:pic>
        <p:nvPicPr>
          <p:cNvPr id="11" name="Resim 10">
            <a:extLst>
              <a:ext uri="{FF2B5EF4-FFF2-40B4-BE49-F238E27FC236}">
                <a16:creationId xmlns:a16="http://schemas.microsoft.com/office/drawing/2014/main" id="{125C4503-2FE7-5BE9-2D53-18955EC2BD73}"/>
              </a:ext>
            </a:extLst>
          </p:cNvPr>
          <p:cNvPicPr>
            <a:picLocks noChangeAspect="1"/>
          </p:cNvPicPr>
          <p:nvPr/>
        </p:nvPicPr>
        <p:blipFill>
          <a:blip r:embed="rId2"/>
          <a:stretch>
            <a:fillRect/>
          </a:stretch>
        </p:blipFill>
        <p:spPr>
          <a:xfrm>
            <a:off x="10210800" y="6190538"/>
            <a:ext cx="4390369" cy="3292776"/>
          </a:xfrm>
          <a:prstGeom prst="rect">
            <a:avLst/>
          </a:prstGeom>
          <a:ln>
            <a:noFill/>
          </a:ln>
          <a:effectLst>
            <a:outerShdw blurRad="292100" dist="139700" dir="2700000" algn="tl" rotWithShape="0">
              <a:srgbClr val="333333">
                <a:alpha val="65000"/>
              </a:srgbClr>
            </a:outerShdw>
          </a:effectLst>
        </p:spPr>
      </p:pic>
      <p:pic>
        <p:nvPicPr>
          <p:cNvPr id="13" name="Resim 12">
            <a:extLst>
              <a:ext uri="{FF2B5EF4-FFF2-40B4-BE49-F238E27FC236}">
                <a16:creationId xmlns:a16="http://schemas.microsoft.com/office/drawing/2014/main" id="{BE3AE642-A1C3-6E36-A5F1-1DF2333904C1}"/>
              </a:ext>
            </a:extLst>
          </p:cNvPr>
          <p:cNvPicPr>
            <a:picLocks noChangeAspect="1"/>
          </p:cNvPicPr>
          <p:nvPr/>
        </p:nvPicPr>
        <p:blipFill>
          <a:blip r:embed="rId3"/>
          <a:stretch>
            <a:fillRect/>
          </a:stretch>
        </p:blipFill>
        <p:spPr>
          <a:xfrm>
            <a:off x="14782800" y="1716505"/>
            <a:ext cx="3348441" cy="3886200"/>
          </a:xfrm>
          <a:prstGeom prst="rect">
            <a:avLst/>
          </a:prstGeom>
          <a:ln>
            <a:noFill/>
          </a:ln>
          <a:effectLst>
            <a:outerShdw blurRad="292100" dist="139700" dir="2700000" algn="tl" rotWithShape="0">
              <a:srgbClr val="333333">
                <a:alpha val="65000"/>
              </a:srgbClr>
            </a:outerShdw>
          </a:effectLst>
        </p:spPr>
      </p:pic>
      <p:pic>
        <p:nvPicPr>
          <p:cNvPr id="15" name="Resim 14">
            <a:extLst>
              <a:ext uri="{FF2B5EF4-FFF2-40B4-BE49-F238E27FC236}">
                <a16:creationId xmlns:a16="http://schemas.microsoft.com/office/drawing/2014/main" id="{16272A44-01F7-165E-C5FD-FE1F265EAF78}"/>
              </a:ext>
            </a:extLst>
          </p:cNvPr>
          <p:cNvPicPr>
            <a:picLocks noChangeAspect="1"/>
          </p:cNvPicPr>
          <p:nvPr/>
        </p:nvPicPr>
        <p:blipFill>
          <a:blip r:embed="rId4"/>
          <a:stretch>
            <a:fillRect/>
          </a:stretch>
        </p:blipFill>
        <p:spPr>
          <a:xfrm>
            <a:off x="14782800" y="5631490"/>
            <a:ext cx="3359778" cy="3851824"/>
          </a:xfrm>
          <a:prstGeom prst="rect">
            <a:avLst/>
          </a:prstGeom>
          <a:ln>
            <a:noFill/>
          </a:ln>
          <a:effectLst>
            <a:outerShdw blurRad="292100" dist="139700" dir="2700000" algn="tl" rotWithShape="0">
              <a:srgbClr val="333333">
                <a:alpha val="65000"/>
              </a:srgbClr>
            </a:outerShdw>
          </a:effectLst>
        </p:spPr>
      </p:pic>
      <p:pic>
        <p:nvPicPr>
          <p:cNvPr id="17" name="Resim 16">
            <a:extLst>
              <a:ext uri="{FF2B5EF4-FFF2-40B4-BE49-F238E27FC236}">
                <a16:creationId xmlns:a16="http://schemas.microsoft.com/office/drawing/2014/main" id="{0CFB05A0-547B-5F09-6AF3-894FD9F70428}"/>
              </a:ext>
            </a:extLst>
          </p:cNvPr>
          <p:cNvPicPr>
            <a:picLocks noChangeAspect="1"/>
          </p:cNvPicPr>
          <p:nvPr/>
        </p:nvPicPr>
        <p:blipFill>
          <a:blip r:embed="rId5"/>
          <a:stretch>
            <a:fillRect/>
          </a:stretch>
        </p:blipFill>
        <p:spPr>
          <a:xfrm>
            <a:off x="10210800" y="1714500"/>
            <a:ext cx="4390369" cy="4429395"/>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F7D6C12F-E85F-14EB-9BB9-50CB040FD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491" y="6965139"/>
            <a:ext cx="3733800" cy="280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Resim 18">
            <a:extLst>
              <a:ext uri="{FF2B5EF4-FFF2-40B4-BE49-F238E27FC236}">
                <a16:creationId xmlns:a16="http://schemas.microsoft.com/office/drawing/2014/main" id="{9EA01BA0-A93A-5876-E3E5-0A678F7ED3F9}"/>
              </a:ext>
            </a:extLst>
          </p:cNvPr>
          <p:cNvPicPr>
            <a:picLocks noChangeAspect="1"/>
          </p:cNvPicPr>
          <p:nvPr/>
        </p:nvPicPr>
        <p:blipFill>
          <a:blip r:embed="rId7"/>
          <a:stretch>
            <a:fillRect/>
          </a:stretch>
        </p:blipFill>
        <p:spPr>
          <a:xfrm>
            <a:off x="5968106" y="6965139"/>
            <a:ext cx="3480695" cy="2588416"/>
          </a:xfrm>
          <a:prstGeom prst="rect">
            <a:avLst/>
          </a:prstGeom>
          <a:ln>
            <a:noFill/>
          </a:ln>
          <a:effectLst>
            <a:outerShdw blurRad="292100" dist="139700" dir="2700000" algn="tl" rotWithShape="0">
              <a:srgbClr val="333333">
                <a:alpha val="65000"/>
              </a:srgbClr>
            </a:outerShdw>
          </a:effectLst>
        </p:spPr>
      </p:pic>
      <p:sp>
        <p:nvSpPr>
          <p:cNvPr id="10" name="Metin Yer Tutucusu 3">
            <a:extLst>
              <a:ext uri="{FF2B5EF4-FFF2-40B4-BE49-F238E27FC236}">
                <a16:creationId xmlns:a16="http://schemas.microsoft.com/office/drawing/2014/main" id="{ED980B36-D892-C7CE-9FC6-6DA94575576C}"/>
              </a:ext>
            </a:extLst>
          </p:cNvPr>
          <p:cNvSpPr>
            <a:spLocks noGrp="1"/>
          </p:cNvSpPr>
          <p:nvPr>
            <p:ph type="body" sz="quarter" idx="10"/>
          </p:nvPr>
        </p:nvSpPr>
        <p:spPr>
          <a:xfrm>
            <a:off x="16383000" y="55721"/>
            <a:ext cx="914400" cy="776288"/>
          </a:xfrm>
        </p:spPr>
        <p:txBody>
          <a:bodyPr/>
          <a:lstStyle/>
          <a:p>
            <a:r>
              <a:rPr lang="tr-TR" dirty="0"/>
              <a:t>64</a:t>
            </a:r>
          </a:p>
        </p:txBody>
      </p:sp>
    </p:spTree>
    <p:extLst>
      <p:ext uri="{BB962C8B-B14F-4D97-AF65-F5344CB8AC3E}">
        <p14:creationId xmlns:p14="http://schemas.microsoft.com/office/powerpoint/2010/main" val="961725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1961F043-7683-7797-1839-A5F50F71CF84}"/>
              </a:ext>
            </a:extLst>
          </p:cNvPr>
          <p:cNvSpPr/>
          <p:nvPr/>
        </p:nvSpPr>
        <p:spPr>
          <a:xfrm>
            <a:off x="1066800" y="3036018"/>
            <a:ext cx="10896600" cy="5384082"/>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C0C045B8-32EA-AF55-4C23-646099AC371D}"/>
              </a:ext>
            </a:extLst>
          </p:cNvPr>
          <p:cNvSpPr>
            <a:spLocks noGrp="1"/>
          </p:cNvSpPr>
          <p:nvPr>
            <p:ph type="ctrTitle"/>
          </p:nvPr>
        </p:nvSpPr>
        <p:spPr/>
        <p:txBody>
          <a:bodyPr/>
          <a:lstStyle/>
          <a:p>
            <a:r>
              <a:rPr lang="tr-TR" b="1" dirty="0"/>
              <a:t>KAWASAKİ</a:t>
            </a:r>
            <a:endParaRPr lang="tr-TR" dirty="0"/>
          </a:p>
        </p:txBody>
      </p:sp>
      <p:sp>
        <p:nvSpPr>
          <p:cNvPr id="3" name="İçerik Yer Tutucusu 2">
            <a:extLst>
              <a:ext uri="{FF2B5EF4-FFF2-40B4-BE49-F238E27FC236}">
                <a16:creationId xmlns:a16="http://schemas.microsoft.com/office/drawing/2014/main" id="{09DFB765-7CA2-4850-8F1B-7F2C3857C3DD}"/>
              </a:ext>
            </a:extLst>
          </p:cNvPr>
          <p:cNvSpPr>
            <a:spLocks noGrp="1"/>
          </p:cNvSpPr>
          <p:nvPr>
            <p:ph idx="1"/>
          </p:nvPr>
        </p:nvSpPr>
        <p:spPr>
          <a:xfrm>
            <a:off x="1262062" y="3114181"/>
            <a:ext cx="10701338" cy="5305919"/>
          </a:xfrm>
        </p:spPr>
        <p:txBody>
          <a:bodyPr>
            <a:normAutofit/>
          </a:bodyPr>
          <a:lstStyle/>
          <a:p>
            <a:pPr marL="0" indent="0">
              <a:buNone/>
            </a:pPr>
            <a:r>
              <a:rPr lang="tr-TR" sz="2800" dirty="0"/>
              <a:t>Beş günden uzun süren ve antipiretiklere yanıt vermeyen ateşe ek olarak </a:t>
            </a:r>
          </a:p>
          <a:p>
            <a:pPr marL="0" indent="0">
              <a:buNone/>
            </a:pPr>
            <a:r>
              <a:rPr lang="tr-TR" sz="2800" dirty="0"/>
              <a:t>5 bulgudan dördünün olması tanı ölçütüdür:</a:t>
            </a:r>
          </a:p>
          <a:p>
            <a:pPr marL="914400" lvl="1" indent="-514350">
              <a:buFont typeface="+mj-lt"/>
              <a:buAutoNum type="arabicPeriod"/>
            </a:pPr>
            <a:r>
              <a:rPr lang="tr-TR" sz="2800" dirty="0"/>
              <a:t>Bilateral </a:t>
            </a:r>
            <a:r>
              <a:rPr lang="tr-TR" sz="2800" dirty="0" err="1"/>
              <a:t>pürülan</a:t>
            </a:r>
            <a:r>
              <a:rPr lang="tr-TR" sz="2800" dirty="0"/>
              <a:t> olmayan </a:t>
            </a:r>
            <a:r>
              <a:rPr lang="tr-TR" sz="2800" dirty="0" err="1"/>
              <a:t>bulbar</a:t>
            </a:r>
            <a:r>
              <a:rPr lang="tr-TR" sz="2800" dirty="0"/>
              <a:t> konjonktivit </a:t>
            </a:r>
          </a:p>
          <a:p>
            <a:pPr marL="914400" lvl="1" indent="-514350">
              <a:buFont typeface="+mj-lt"/>
              <a:buAutoNum type="arabicPeriod"/>
            </a:pPr>
            <a:r>
              <a:rPr lang="tr-TR" sz="2800" dirty="0"/>
              <a:t>Ağız bulguları; </a:t>
            </a:r>
          </a:p>
          <a:p>
            <a:pPr marL="1257300" lvl="2" indent="-457200">
              <a:buFont typeface="Wingdings" panose="05000000000000000000" pitchFamily="2" charset="2"/>
              <a:buChar char="ü"/>
            </a:pPr>
            <a:r>
              <a:rPr lang="tr-TR" sz="2800" dirty="0"/>
              <a:t>Kırmızı Çilek Dili </a:t>
            </a:r>
          </a:p>
          <a:p>
            <a:pPr marL="1257300" lvl="2" indent="-457200">
              <a:buFont typeface="Wingdings" panose="05000000000000000000" pitchFamily="2" charset="2"/>
              <a:buChar char="ü"/>
            </a:pPr>
            <a:r>
              <a:rPr lang="tr-TR" sz="2800" dirty="0"/>
              <a:t>Dudaklarda Ödem, </a:t>
            </a:r>
            <a:r>
              <a:rPr lang="tr-TR" sz="2800" dirty="0" err="1"/>
              <a:t>Eritem</a:t>
            </a:r>
            <a:r>
              <a:rPr lang="tr-TR" sz="2800" dirty="0"/>
              <a:t>, </a:t>
            </a:r>
            <a:r>
              <a:rPr lang="tr-TR" sz="2800" dirty="0" err="1"/>
              <a:t>Fissür</a:t>
            </a:r>
            <a:r>
              <a:rPr lang="tr-TR" sz="2800" dirty="0"/>
              <a:t> </a:t>
            </a:r>
          </a:p>
          <a:p>
            <a:pPr marL="1257300" lvl="2" indent="-457200">
              <a:buFont typeface="Wingdings" panose="05000000000000000000" pitchFamily="2" charset="2"/>
              <a:buChar char="ü"/>
            </a:pPr>
            <a:r>
              <a:rPr lang="tr-TR" sz="2800" dirty="0" err="1"/>
              <a:t>Orofarengeal</a:t>
            </a:r>
            <a:r>
              <a:rPr lang="tr-TR" sz="2800" dirty="0"/>
              <a:t> </a:t>
            </a:r>
            <a:r>
              <a:rPr lang="tr-TR" sz="2800" dirty="0" err="1"/>
              <a:t>Eritem</a:t>
            </a:r>
            <a:endParaRPr lang="tr-TR" sz="2800" dirty="0"/>
          </a:p>
          <a:p>
            <a:pPr marL="914400" lvl="1" indent="-514350">
              <a:buFont typeface="+mj-lt"/>
              <a:buAutoNum type="arabicPeriod"/>
            </a:pPr>
            <a:r>
              <a:rPr lang="tr-TR" sz="2800" dirty="0"/>
              <a:t>Polimorf </a:t>
            </a:r>
            <a:r>
              <a:rPr lang="tr-TR" sz="2800" dirty="0" err="1"/>
              <a:t>eritematöz</a:t>
            </a:r>
            <a:r>
              <a:rPr lang="tr-TR" sz="2800" dirty="0"/>
              <a:t> döküntü </a:t>
            </a:r>
          </a:p>
          <a:p>
            <a:pPr marL="914400" lvl="1" indent="-514350">
              <a:buFont typeface="+mj-lt"/>
              <a:buAutoNum type="arabicPeriod"/>
            </a:pPr>
            <a:r>
              <a:rPr lang="tr-TR" sz="2800" dirty="0"/>
              <a:t>El ve ayak bulguları; ödem ve  </a:t>
            </a:r>
            <a:r>
              <a:rPr lang="tr-TR" sz="2800" dirty="0" err="1"/>
              <a:t>periungal</a:t>
            </a:r>
            <a:r>
              <a:rPr lang="tr-TR" sz="2800" dirty="0"/>
              <a:t> soyulma </a:t>
            </a:r>
          </a:p>
          <a:p>
            <a:pPr marL="914400" lvl="1" indent="-514350">
              <a:buFont typeface="+mj-lt"/>
              <a:buAutoNum type="arabicPeriod"/>
            </a:pPr>
            <a:r>
              <a:rPr lang="tr-TR" sz="2800" dirty="0"/>
              <a:t>Tek taraflı 1,5 cm'den büyük ve ağrısız lenfadenopati</a:t>
            </a:r>
          </a:p>
        </p:txBody>
      </p:sp>
      <p:grpSp>
        <p:nvGrpSpPr>
          <p:cNvPr id="4" name="Group 3">
            <a:extLst>
              <a:ext uri="{FF2B5EF4-FFF2-40B4-BE49-F238E27FC236}">
                <a16:creationId xmlns:a16="http://schemas.microsoft.com/office/drawing/2014/main" id="{F4D46AD2-8A20-A21A-C165-3515C9DF5569}"/>
              </a:ext>
            </a:extLst>
          </p:cNvPr>
          <p:cNvGrpSpPr/>
          <p:nvPr/>
        </p:nvGrpSpPr>
        <p:grpSpPr>
          <a:xfrm>
            <a:off x="1066800" y="1714500"/>
            <a:ext cx="3147967" cy="1238816"/>
            <a:chOff x="0" y="0"/>
            <a:chExt cx="8868713" cy="3287792"/>
          </a:xfrm>
        </p:grpSpPr>
        <p:grpSp>
          <p:nvGrpSpPr>
            <p:cNvPr id="5" name="Group 4">
              <a:extLst>
                <a:ext uri="{FF2B5EF4-FFF2-40B4-BE49-F238E27FC236}">
                  <a16:creationId xmlns:a16="http://schemas.microsoft.com/office/drawing/2014/main" id="{F5480D3F-8045-F0E9-00CC-E5D0B6730FCA}"/>
                </a:ext>
              </a:extLst>
            </p:cNvPr>
            <p:cNvGrpSpPr/>
            <p:nvPr/>
          </p:nvGrpSpPr>
          <p:grpSpPr>
            <a:xfrm>
              <a:off x="0" y="0"/>
              <a:ext cx="8868713" cy="3287792"/>
              <a:chOff x="0" y="0"/>
              <a:chExt cx="1751844" cy="649440"/>
            </a:xfrm>
          </p:grpSpPr>
          <p:sp>
            <p:nvSpPr>
              <p:cNvPr id="7" name="Freeform 5">
                <a:extLst>
                  <a:ext uri="{FF2B5EF4-FFF2-40B4-BE49-F238E27FC236}">
                    <a16:creationId xmlns:a16="http://schemas.microsoft.com/office/drawing/2014/main" id="{F9C79BCA-0E0A-766A-7A74-D39D95B08A1F}"/>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8" name="TextBox 6">
                <a:extLst>
                  <a:ext uri="{FF2B5EF4-FFF2-40B4-BE49-F238E27FC236}">
                    <a16:creationId xmlns:a16="http://schemas.microsoft.com/office/drawing/2014/main" id="{8220FD0E-A2EF-E520-417D-732D7106C8E4}"/>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B6ED656E-3DFE-727C-8F0D-0DAA8B202433}"/>
                </a:ext>
              </a:extLst>
            </p:cNvPr>
            <p:cNvSpPr txBox="1"/>
            <p:nvPr/>
          </p:nvSpPr>
          <p:spPr>
            <a:xfrm>
              <a:off x="566601" y="870914"/>
              <a:ext cx="7735512" cy="1341308"/>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TANI</a:t>
              </a:r>
              <a:endParaRPr lang="en-US" sz="2995" b="1" dirty="0">
                <a:solidFill>
                  <a:srgbClr val="000000"/>
                </a:solidFill>
                <a:latin typeface="+mj-lt"/>
                <a:ea typeface="Alatsi"/>
                <a:cs typeface="Alatsi"/>
                <a:sym typeface="Alatsi"/>
              </a:endParaRPr>
            </a:p>
          </p:txBody>
        </p:sp>
      </p:grpSp>
      <p:pic>
        <p:nvPicPr>
          <p:cNvPr id="11" name="Resim 10">
            <a:extLst>
              <a:ext uri="{FF2B5EF4-FFF2-40B4-BE49-F238E27FC236}">
                <a16:creationId xmlns:a16="http://schemas.microsoft.com/office/drawing/2014/main" id="{B932CF23-8713-4E33-CD04-366F123CE43F}"/>
              </a:ext>
            </a:extLst>
          </p:cNvPr>
          <p:cNvPicPr>
            <a:picLocks noChangeAspect="1"/>
          </p:cNvPicPr>
          <p:nvPr/>
        </p:nvPicPr>
        <p:blipFill>
          <a:blip r:embed="rId2"/>
          <a:stretch>
            <a:fillRect/>
          </a:stretch>
        </p:blipFill>
        <p:spPr>
          <a:xfrm>
            <a:off x="12383878" y="3031101"/>
            <a:ext cx="5859120" cy="2419598"/>
          </a:xfrm>
          <a:prstGeom prst="rect">
            <a:avLst/>
          </a:prstGeom>
          <a:ln>
            <a:noFill/>
          </a:ln>
          <a:effectLst>
            <a:softEdge rad="112500"/>
          </a:effectLst>
        </p:spPr>
      </p:pic>
      <p:pic>
        <p:nvPicPr>
          <p:cNvPr id="13" name="Resim 12">
            <a:extLst>
              <a:ext uri="{FF2B5EF4-FFF2-40B4-BE49-F238E27FC236}">
                <a16:creationId xmlns:a16="http://schemas.microsoft.com/office/drawing/2014/main" id="{C84DF474-2042-0AB0-82AE-6A55314A7A32}"/>
              </a:ext>
            </a:extLst>
          </p:cNvPr>
          <p:cNvPicPr>
            <a:picLocks noChangeAspect="1"/>
          </p:cNvPicPr>
          <p:nvPr/>
        </p:nvPicPr>
        <p:blipFill>
          <a:blip r:embed="rId3"/>
          <a:stretch>
            <a:fillRect/>
          </a:stretch>
        </p:blipFill>
        <p:spPr>
          <a:xfrm>
            <a:off x="12383878" y="5524500"/>
            <a:ext cx="5859120" cy="4220898"/>
          </a:xfrm>
          <a:prstGeom prst="rect">
            <a:avLst/>
          </a:prstGeom>
          <a:ln>
            <a:noFill/>
          </a:ln>
          <a:effectLst>
            <a:softEdge rad="112500"/>
          </a:effectLst>
        </p:spPr>
      </p:pic>
      <p:sp>
        <p:nvSpPr>
          <p:cNvPr id="10" name="Metin Yer Tutucusu 3">
            <a:extLst>
              <a:ext uri="{FF2B5EF4-FFF2-40B4-BE49-F238E27FC236}">
                <a16:creationId xmlns:a16="http://schemas.microsoft.com/office/drawing/2014/main" id="{7D170CF7-8F55-110C-0C3D-A8BAC7F55CA2}"/>
              </a:ext>
            </a:extLst>
          </p:cNvPr>
          <p:cNvSpPr>
            <a:spLocks noGrp="1"/>
          </p:cNvSpPr>
          <p:nvPr>
            <p:ph type="body" sz="quarter" idx="10"/>
          </p:nvPr>
        </p:nvSpPr>
        <p:spPr>
          <a:xfrm>
            <a:off x="16383000" y="55721"/>
            <a:ext cx="914400" cy="776288"/>
          </a:xfrm>
        </p:spPr>
        <p:txBody>
          <a:bodyPr/>
          <a:lstStyle/>
          <a:p>
            <a:r>
              <a:rPr lang="tr-TR" dirty="0"/>
              <a:t>65</a:t>
            </a:r>
          </a:p>
        </p:txBody>
      </p:sp>
    </p:spTree>
    <p:extLst>
      <p:ext uri="{BB962C8B-B14F-4D97-AF65-F5344CB8AC3E}">
        <p14:creationId xmlns:p14="http://schemas.microsoft.com/office/powerpoint/2010/main" val="3353961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722F0CF5-2F04-9310-B7A2-7BF97FBDAF3B}"/>
              </a:ext>
            </a:extLst>
          </p:cNvPr>
          <p:cNvSpPr/>
          <p:nvPr/>
        </p:nvSpPr>
        <p:spPr>
          <a:xfrm>
            <a:off x="1066800" y="3025992"/>
            <a:ext cx="11582400" cy="2117508"/>
          </a:xfrm>
          <a:custGeom>
            <a:avLst/>
            <a:gdLst/>
            <a:ahLst/>
            <a:cxnLst/>
            <a:rect l="l" t="t" r="r" b="b"/>
            <a:pathLst>
              <a:path w="1939142" h="1164413">
                <a:moveTo>
                  <a:pt x="53627" y="0"/>
                </a:moveTo>
                <a:lnTo>
                  <a:pt x="1885515" y="0"/>
                </a:lnTo>
                <a:cubicBezTo>
                  <a:pt x="1915133" y="0"/>
                  <a:pt x="1939142" y="24010"/>
                  <a:pt x="1939142" y="53627"/>
                </a:cubicBezTo>
                <a:lnTo>
                  <a:pt x="1939142" y="1110786"/>
                </a:lnTo>
                <a:cubicBezTo>
                  <a:pt x="1939142" y="1140403"/>
                  <a:pt x="1915133" y="1164413"/>
                  <a:pt x="1885515" y="1164413"/>
                </a:cubicBezTo>
                <a:lnTo>
                  <a:pt x="53627" y="1164413"/>
                </a:lnTo>
                <a:cubicBezTo>
                  <a:pt x="39404" y="1164413"/>
                  <a:pt x="25764" y="1158763"/>
                  <a:pt x="15707" y="1148706"/>
                </a:cubicBezTo>
                <a:cubicBezTo>
                  <a:pt x="5650" y="1138649"/>
                  <a:pt x="0" y="1125009"/>
                  <a:pt x="0" y="1110786"/>
                </a:cubicBezTo>
                <a:lnTo>
                  <a:pt x="0" y="53627"/>
                </a:lnTo>
                <a:cubicBezTo>
                  <a:pt x="0" y="39404"/>
                  <a:pt x="5650" y="25764"/>
                  <a:pt x="15707" y="15707"/>
                </a:cubicBezTo>
                <a:cubicBezTo>
                  <a:pt x="25764" y="5650"/>
                  <a:pt x="39404" y="0"/>
                  <a:pt x="53627" y="0"/>
                </a:cubicBezTo>
                <a:close/>
              </a:path>
            </a:pathLst>
          </a:custGeom>
          <a:solidFill>
            <a:srgbClr val="E9C7C6"/>
          </a:solidFill>
        </p:spPr>
      </p:sp>
      <p:sp>
        <p:nvSpPr>
          <p:cNvPr id="2" name="Başlık 1">
            <a:extLst>
              <a:ext uri="{FF2B5EF4-FFF2-40B4-BE49-F238E27FC236}">
                <a16:creationId xmlns:a16="http://schemas.microsoft.com/office/drawing/2014/main" id="{8A49F000-BFDF-4C54-10B8-AAAB6C00A553}"/>
              </a:ext>
            </a:extLst>
          </p:cNvPr>
          <p:cNvSpPr>
            <a:spLocks noGrp="1"/>
          </p:cNvSpPr>
          <p:nvPr>
            <p:ph type="ctrTitle"/>
          </p:nvPr>
        </p:nvSpPr>
        <p:spPr/>
        <p:txBody>
          <a:bodyPr/>
          <a:lstStyle/>
          <a:p>
            <a:r>
              <a:rPr lang="tr-TR" b="1" dirty="0"/>
              <a:t>KAWASAKİ</a:t>
            </a:r>
          </a:p>
        </p:txBody>
      </p:sp>
      <p:sp>
        <p:nvSpPr>
          <p:cNvPr id="3" name="İçerik Yer Tutucusu 2">
            <a:extLst>
              <a:ext uri="{FF2B5EF4-FFF2-40B4-BE49-F238E27FC236}">
                <a16:creationId xmlns:a16="http://schemas.microsoft.com/office/drawing/2014/main" id="{8AA88270-960C-147E-A2B7-7C3A9A9983EE}"/>
              </a:ext>
            </a:extLst>
          </p:cNvPr>
          <p:cNvSpPr>
            <a:spLocks noGrp="1"/>
          </p:cNvSpPr>
          <p:nvPr>
            <p:ph idx="1"/>
          </p:nvPr>
        </p:nvSpPr>
        <p:spPr>
          <a:xfrm>
            <a:off x="1262062" y="3057811"/>
            <a:ext cx="11234738" cy="2390489"/>
          </a:xfrm>
        </p:spPr>
        <p:txBody>
          <a:bodyPr/>
          <a:lstStyle/>
          <a:p>
            <a:r>
              <a:rPr lang="tr-TR" dirty="0"/>
              <a:t>Yüksek doz aspirin ve IVIG verilir.</a:t>
            </a:r>
          </a:p>
          <a:p>
            <a:r>
              <a:rPr lang="tr-TR" dirty="0"/>
              <a:t>Hastaların büyük çoğunluğunda koroner anormalliklerin ortaya çıkışını önleyebildiği için yüksek doz </a:t>
            </a:r>
            <a:r>
              <a:rPr lang="tr-TR" dirty="0" err="1"/>
              <a:t>i.v</a:t>
            </a:r>
            <a:r>
              <a:rPr lang="tr-TR" dirty="0"/>
              <a:t> globulin tedavinin vazgeçilmez unsurudur.</a:t>
            </a:r>
          </a:p>
          <a:p>
            <a:endParaRPr lang="tr-TR" dirty="0"/>
          </a:p>
        </p:txBody>
      </p:sp>
      <p:grpSp>
        <p:nvGrpSpPr>
          <p:cNvPr id="4" name="Group 3">
            <a:extLst>
              <a:ext uri="{FF2B5EF4-FFF2-40B4-BE49-F238E27FC236}">
                <a16:creationId xmlns:a16="http://schemas.microsoft.com/office/drawing/2014/main" id="{ECD6519E-6AC7-B25A-BF52-8D1A54C43FBF}"/>
              </a:ext>
            </a:extLst>
          </p:cNvPr>
          <p:cNvGrpSpPr/>
          <p:nvPr/>
        </p:nvGrpSpPr>
        <p:grpSpPr>
          <a:xfrm>
            <a:off x="1066800" y="1714500"/>
            <a:ext cx="3147967" cy="1238816"/>
            <a:chOff x="0" y="0"/>
            <a:chExt cx="8868713" cy="3287792"/>
          </a:xfrm>
        </p:grpSpPr>
        <p:grpSp>
          <p:nvGrpSpPr>
            <p:cNvPr id="5" name="Group 4">
              <a:extLst>
                <a:ext uri="{FF2B5EF4-FFF2-40B4-BE49-F238E27FC236}">
                  <a16:creationId xmlns:a16="http://schemas.microsoft.com/office/drawing/2014/main" id="{6A9FF1CB-D990-2E68-EF89-99AF959350BD}"/>
                </a:ext>
              </a:extLst>
            </p:cNvPr>
            <p:cNvGrpSpPr/>
            <p:nvPr/>
          </p:nvGrpSpPr>
          <p:grpSpPr>
            <a:xfrm>
              <a:off x="0" y="0"/>
              <a:ext cx="8868713" cy="3287792"/>
              <a:chOff x="0" y="0"/>
              <a:chExt cx="1751844" cy="649440"/>
            </a:xfrm>
          </p:grpSpPr>
          <p:sp>
            <p:nvSpPr>
              <p:cNvPr id="7" name="Freeform 5">
                <a:extLst>
                  <a:ext uri="{FF2B5EF4-FFF2-40B4-BE49-F238E27FC236}">
                    <a16:creationId xmlns:a16="http://schemas.microsoft.com/office/drawing/2014/main" id="{0B6AF530-97A7-DA25-13D4-C8F2F46EC67B}"/>
                  </a:ext>
                </a:extLst>
              </p:cNvPr>
              <p:cNvSpPr/>
              <p:nvPr/>
            </p:nvSpPr>
            <p:spPr>
              <a:xfrm>
                <a:off x="0" y="0"/>
                <a:ext cx="1751844" cy="649440"/>
              </a:xfrm>
              <a:custGeom>
                <a:avLst/>
                <a:gdLst/>
                <a:ahLst/>
                <a:cxnLst/>
                <a:rect l="l" t="t" r="r" b="b"/>
                <a:pathLst>
                  <a:path w="1751844" h="649440">
                    <a:moveTo>
                      <a:pt x="59360" y="0"/>
                    </a:moveTo>
                    <a:lnTo>
                      <a:pt x="1692484" y="0"/>
                    </a:lnTo>
                    <a:cubicBezTo>
                      <a:pt x="1725268" y="0"/>
                      <a:pt x="1751844" y="26577"/>
                      <a:pt x="1751844" y="59360"/>
                    </a:cubicBezTo>
                    <a:lnTo>
                      <a:pt x="1751844" y="590080"/>
                    </a:lnTo>
                    <a:cubicBezTo>
                      <a:pt x="1751844" y="622864"/>
                      <a:pt x="1725268" y="649440"/>
                      <a:pt x="1692484" y="649440"/>
                    </a:cubicBezTo>
                    <a:lnTo>
                      <a:pt x="59360" y="649440"/>
                    </a:lnTo>
                    <a:cubicBezTo>
                      <a:pt x="26577" y="649440"/>
                      <a:pt x="0" y="622864"/>
                      <a:pt x="0" y="590080"/>
                    </a:cubicBezTo>
                    <a:lnTo>
                      <a:pt x="0" y="59360"/>
                    </a:lnTo>
                    <a:cubicBezTo>
                      <a:pt x="0" y="26577"/>
                      <a:pt x="26577" y="0"/>
                      <a:pt x="59360" y="0"/>
                    </a:cubicBezTo>
                    <a:close/>
                  </a:path>
                </a:pathLst>
              </a:custGeom>
              <a:solidFill>
                <a:srgbClr val="9FC3D0"/>
              </a:solidFill>
            </p:spPr>
          </p:sp>
          <p:sp>
            <p:nvSpPr>
              <p:cNvPr id="8" name="TextBox 6">
                <a:extLst>
                  <a:ext uri="{FF2B5EF4-FFF2-40B4-BE49-F238E27FC236}">
                    <a16:creationId xmlns:a16="http://schemas.microsoft.com/office/drawing/2014/main" id="{E28DF47F-B583-292A-C8D1-07404E87CE34}"/>
                  </a:ext>
                </a:extLst>
              </p:cNvPr>
              <p:cNvSpPr txBox="1"/>
              <p:nvPr/>
            </p:nvSpPr>
            <p:spPr>
              <a:xfrm>
                <a:off x="0" y="-38100"/>
                <a:ext cx="1751844" cy="687540"/>
              </a:xfrm>
              <a:prstGeom prst="rect">
                <a:avLst/>
              </a:prstGeom>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F52182D9-5F0B-0627-E6A1-24D82A15D0D2}"/>
                </a:ext>
              </a:extLst>
            </p:cNvPr>
            <p:cNvSpPr txBox="1"/>
            <p:nvPr/>
          </p:nvSpPr>
          <p:spPr>
            <a:xfrm>
              <a:off x="566601" y="870914"/>
              <a:ext cx="7735512" cy="1341308"/>
            </a:xfrm>
            <a:prstGeom prst="rect">
              <a:avLst/>
            </a:prstGeom>
          </p:spPr>
          <p:txBody>
            <a:bodyPr lIns="0" tIns="0" rIns="0" bIns="0" rtlCol="0" anchor="t">
              <a:spAutoFit/>
            </a:bodyPr>
            <a:lstStyle/>
            <a:p>
              <a:pPr algn="ctr">
                <a:lnSpc>
                  <a:spcPts val="4193"/>
                </a:lnSpc>
              </a:pPr>
              <a:r>
                <a:rPr lang="tr-TR" sz="2995" b="1" dirty="0">
                  <a:solidFill>
                    <a:srgbClr val="000000"/>
                  </a:solidFill>
                  <a:latin typeface="+mj-lt"/>
                  <a:ea typeface="Alatsi"/>
                  <a:cs typeface="Alatsi"/>
                  <a:sym typeface="Alatsi"/>
                </a:rPr>
                <a:t>TEDAVİ</a:t>
              </a:r>
              <a:endParaRPr lang="en-US" sz="2995" b="1" dirty="0">
                <a:solidFill>
                  <a:srgbClr val="000000"/>
                </a:solidFill>
                <a:latin typeface="+mj-lt"/>
                <a:ea typeface="Alatsi"/>
                <a:cs typeface="Alatsi"/>
                <a:sym typeface="Alatsi"/>
              </a:endParaRPr>
            </a:p>
          </p:txBody>
        </p:sp>
      </p:grpSp>
      <p:pic>
        <p:nvPicPr>
          <p:cNvPr id="5122" name="Picture 2" descr="Image">
            <a:extLst>
              <a:ext uri="{FF2B5EF4-FFF2-40B4-BE49-F238E27FC236}">
                <a16:creationId xmlns:a16="http://schemas.microsoft.com/office/drawing/2014/main" id="{B94955D5-58BF-E7FA-9356-72842DA6E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8894" y="1641824"/>
            <a:ext cx="4688950" cy="6244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Metin Yer Tutucusu 3">
            <a:extLst>
              <a:ext uri="{FF2B5EF4-FFF2-40B4-BE49-F238E27FC236}">
                <a16:creationId xmlns:a16="http://schemas.microsoft.com/office/drawing/2014/main" id="{DFBC6BA0-9088-91AA-9F27-51D9EFE6DF52}"/>
              </a:ext>
            </a:extLst>
          </p:cNvPr>
          <p:cNvSpPr>
            <a:spLocks noGrp="1"/>
          </p:cNvSpPr>
          <p:nvPr>
            <p:ph type="body" sz="quarter" idx="10"/>
          </p:nvPr>
        </p:nvSpPr>
        <p:spPr>
          <a:xfrm>
            <a:off x="16383000" y="55721"/>
            <a:ext cx="914400" cy="776288"/>
          </a:xfrm>
        </p:spPr>
        <p:txBody>
          <a:bodyPr/>
          <a:lstStyle/>
          <a:p>
            <a:r>
              <a:rPr lang="tr-TR" dirty="0"/>
              <a:t>66</a:t>
            </a:r>
          </a:p>
        </p:txBody>
      </p:sp>
    </p:spTree>
    <p:extLst>
      <p:ext uri="{BB962C8B-B14F-4D97-AF65-F5344CB8AC3E}">
        <p14:creationId xmlns:p14="http://schemas.microsoft.com/office/powerpoint/2010/main" val="18333967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3367E2D-887B-314C-23B5-7F49CFDEA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703" y="306155"/>
            <a:ext cx="15022594" cy="9674689"/>
          </a:xfrm>
          <a:prstGeom prst="rect">
            <a:avLst/>
          </a:prstGeom>
        </p:spPr>
      </p:pic>
      <p:sp>
        <p:nvSpPr>
          <p:cNvPr id="5" name="Slayt Numarası Yer Tutucusu 4">
            <a:extLst>
              <a:ext uri="{FF2B5EF4-FFF2-40B4-BE49-F238E27FC236}">
                <a16:creationId xmlns:a16="http://schemas.microsoft.com/office/drawing/2014/main" id="{28D12274-FD88-2AB0-5AEE-C78FF6FE5060}"/>
              </a:ext>
            </a:extLst>
          </p:cNvPr>
          <p:cNvSpPr>
            <a:spLocks noGrp="1"/>
          </p:cNvSpPr>
          <p:nvPr>
            <p:ph type="sldNum" sz="quarter" idx="12"/>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1566085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4934CC5-C542-E769-3B99-26EE540A9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67559"/>
            <a:ext cx="13106400" cy="10237488"/>
          </a:xfrm>
          <a:prstGeom prst="rect">
            <a:avLst/>
          </a:prstGeom>
        </p:spPr>
      </p:pic>
      <p:sp>
        <p:nvSpPr>
          <p:cNvPr id="9" name="Slayt Numarası Yer Tutucusu 8">
            <a:extLst>
              <a:ext uri="{FF2B5EF4-FFF2-40B4-BE49-F238E27FC236}">
                <a16:creationId xmlns:a16="http://schemas.microsoft.com/office/drawing/2014/main" id="{EDA688EB-740E-EA2A-F98A-ACF2C5CD9938}"/>
              </a:ext>
            </a:extLst>
          </p:cNvPr>
          <p:cNvSpPr>
            <a:spLocks noGrp="1"/>
          </p:cNvSpPr>
          <p:nvPr>
            <p:ph type="sldNum" sz="quarter" idx="12"/>
          </p:nvPr>
        </p:nvSpPr>
        <p:spPr/>
        <p:txBody>
          <a:bodyPr/>
          <a:lstStyle/>
          <a:p>
            <a:fld id="{B6F15528-21DE-4FAA-801E-634DDDAF4B2B}" type="slidenum">
              <a:rPr lang="en-US" smtClean="0"/>
              <a:pPr/>
              <a:t>68</a:t>
            </a:fld>
            <a:endParaRPr lang="en-US"/>
          </a:p>
        </p:txBody>
      </p:sp>
    </p:spTree>
    <p:extLst>
      <p:ext uri="{BB962C8B-B14F-4D97-AF65-F5344CB8AC3E}">
        <p14:creationId xmlns:p14="http://schemas.microsoft.com/office/powerpoint/2010/main" val="13074735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3658630-B57C-810C-21F4-2E2ED0BF9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815" y="9480"/>
            <a:ext cx="12218385" cy="10163219"/>
          </a:xfrm>
          <a:prstGeom prst="rect">
            <a:avLst/>
          </a:prstGeom>
        </p:spPr>
      </p:pic>
      <p:sp>
        <p:nvSpPr>
          <p:cNvPr id="5" name="Slayt Numarası Yer Tutucusu 4">
            <a:extLst>
              <a:ext uri="{FF2B5EF4-FFF2-40B4-BE49-F238E27FC236}">
                <a16:creationId xmlns:a16="http://schemas.microsoft.com/office/drawing/2014/main" id="{34A87099-2537-B94E-3A2D-4468AFC4F4FA}"/>
              </a:ext>
            </a:extLst>
          </p:cNvPr>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142725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DDFAE12D-6382-3C83-2B72-407232F759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4600" y="1415414"/>
            <a:ext cx="9624366" cy="7951014"/>
          </a:xfrm>
        </p:spPr>
      </p:pic>
      <p:sp>
        <p:nvSpPr>
          <p:cNvPr id="17" name="Dikdörtgen 16">
            <a:extLst>
              <a:ext uri="{FF2B5EF4-FFF2-40B4-BE49-F238E27FC236}">
                <a16:creationId xmlns:a16="http://schemas.microsoft.com/office/drawing/2014/main" id="{1566E084-C63D-D61B-F115-3546DD44CD04}"/>
              </a:ext>
            </a:extLst>
          </p:cNvPr>
          <p:cNvSpPr/>
          <p:nvPr/>
        </p:nvSpPr>
        <p:spPr>
          <a:xfrm rot="5400000">
            <a:off x="7905398" y="6832429"/>
            <a:ext cx="946329" cy="4121673"/>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758B814C-5700-895B-FD23-6AFC6DF69EA2}"/>
              </a:ext>
            </a:extLst>
          </p:cNvPr>
          <p:cNvSpPr/>
          <p:nvPr/>
        </p:nvSpPr>
        <p:spPr>
          <a:xfrm rot="5400000">
            <a:off x="11150771" y="7868001"/>
            <a:ext cx="793928" cy="2202929"/>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4" name="Grup 23">
            <a:extLst>
              <a:ext uri="{FF2B5EF4-FFF2-40B4-BE49-F238E27FC236}">
                <a16:creationId xmlns:a16="http://schemas.microsoft.com/office/drawing/2014/main" id="{4063F4CD-D9A7-1312-05EA-B75AEC664D01}"/>
              </a:ext>
            </a:extLst>
          </p:cNvPr>
          <p:cNvGrpSpPr/>
          <p:nvPr/>
        </p:nvGrpSpPr>
        <p:grpSpPr>
          <a:xfrm>
            <a:off x="6310853" y="1417288"/>
            <a:ext cx="9644984" cy="7155214"/>
            <a:chOff x="6310853" y="1417288"/>
            <a:chExt cx="9644984" cy="7155214"/>
          </a:xfrm>
        </p:grpSpPr>
        <p:sp>
          <p:nvSpPr>
            <p:cNvPr id="6" name="Dikdörtgen 5">
              <a:extLst>
                <a:ext uri="{FF2B5EF4-FFF2-40B4-BE49-F238E27FC236}">
                  <a16:creationId xmlns:a16="http://schemas.microsoft.com/office/drawing/2014/main" id="{AEB381FC-5265-F65B-3AE6-6624F65BDA00}"/>
                </a:ext>
              </a:extLst>
            </p:cNvPr>
            <p:cNvSpPr/>
            <p:nvPr/>
          </p:nvSpPr>
          <p:spPr>
            <a:xfrm>
              <a:off x="9029700" y="1417288"/>
              <a:ext cx="266700" cy="151641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666501B6-32A2-AD69-C5A6-7A2EBBCCD41B}"/>
                </a:ext>
              </a:extLst>
            </p:cNvPr>
            <p:cNvSpPr/>
            <p:nvPr/>
          </p:nvSpPr>
          <p:spPr>
            <a:xfrm>
              <a:off x="12649200" y="1417288"/>
              <a:ext cx="266700" cy="1897412"/>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BC817E0A-3329-9F6C-45FE-5E5EE1FC52AE}"/>
                </a:ext>
              </a:extLst>
            </p:cNvPr>
            <p:cNvSpPr/>
            <p:nvPr/>
          </p:nvSpPr>
          <p:spPr>
            <a:xfrm>
              <a:off x="9223948" y="3432792"/>
              <a:ext cx="266700" cy="4911108"/>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983C66DD-ED2C-BCC8-7C2A-BC8329FA6E7A}"/>
                </a:ext>
              </a:extLst>
            </p:cNvPr>
            <p:cNvSpPr/>
            <p:nvPr/>
          </p:nvSpPr>
          <p:spPr>
            <a:xfrm>
              <a:off x="12344400" y="3314700"/>
              <a:ext cx="266700" cy="5029200"/>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11145EE1-5BB8-120E-A9D5-9EDF392AD43A}"/>
                </a:ext>
              </a:extLst>
            </p:cNvPr>
            <p:cNvSpPr/>
            <p:nvPr/>
          </p:nvSpPr>
          <p:spPr>
            <a:xfrm rot="5400000">
              <a:off x="7302693" y="2329737"/>
              <a:ext cx="239872" cy="220980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4F0DECD0-9B71-5772-C3F0-D8C0A49E36EC}"/>
                </a:ext>
              </a:extLst>
            </p:cNvPr>
            <p:cNvSpPr/>
            <p:nvPr/>
          </p:nvSpPr>
          <p:spPr>
            <a:xfrm rot="5400000">
              <a:off x="11476876" y="1696449"/>
              <a:ext cx="239872" cy="3476375"/>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C71CAD5A-1B52-198D-0FF5-1E3234AF9D20}"/>
                </a:ext>
              </a:extLst>
            </p:cNvPr>
            <p:cNvSpPr/>
            <p:nvPr/>
          </p:nvSpPr>
          <p:spPr>
            <a:xfrm rot="5400000">
              <a:off x="15348664" y="2952427"/>
              <a:ext cx="239872" cy="96073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68F17A1F-B5F6-B64F-4FEB-48C35522ACE7}"/>
                </a:ext>
              </a:extLst>
            </p:cNvPr>
            <p:cNvSpPr/>
            <p:nvPr/>
          </p:nvSpPr>
          <p:spPr>
            <a:xfrm rot="5400000">
              <a:off x="6685029" y="5860200"/>
              <a:ext cx="239872" cy="96073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0466E69E-D951-6B60-EED9-4F3AAB794BB6}"/>
                </a:ext>
              </a:extLst>
            </p:cNvPr>
            <p:cNvSpPr/>
            <p:nvPr/>
          </p:nvSpPr>
          <p:spPr>
            <a:xfrm rot="5400000">
              <a:off x="9294199" y="5460831"/>
              <a:ext cx="239872" cy="1759469"/>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7C6C3F26-61C5-0C3D-F8F9-052AFD6929E8}"/>
                </a:ext>
              </a:extLst>
            </p:cNvPr>
            <p:cNvSpPr/>
            <p:nvPr/>
          </p:nvSpPr>
          <p:spPr>
            <a:xfrm rot="5400000">
              <a:off x="12460268" y="5357172"/>
              <a:ext cx="239874" cy="1966788"/>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EDCE410F-EEA5-A99B-BA06-885427AA6960}"/>
                </a:ext>
              </a:extLst>
            </p:cNvPr>
            <p:cNvSpPr/>
            <p:nvPr/>
          </p:nvSpPr>
          <p:spPr>
            <a:xfrm rot="5400000">
              <a:off x="15312723" y="5817388"/>
              <a:ext cx="239872" cy="1046357"/>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E04FF443-B284-443B-243A-3F9012F101FF}"/>
                </a:ext>
              </a:extLst>
            </p:cNvPr>
            <p:cNvSpPr/>
            <p:nvPr/>
          </p:nvSpPr>
          <p:spPr>
            <a:xfrm rot="5400000">
              <a:off x="12073597" y="7939736"/>
              <a:ext cx="239872" cy="96073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A2EDEF0D-FED9-2007-A313-B91CA9C83026}"/>
                </a:ext>
              </a:extLst>
            </p:cNvPr>
            <p:cNvSpPr/>
            <p:nvPr/>
          </p:nvSpPr>
          <p:spPr>
            <a:xfrm rot="5400000">
              <a:off x="6640977" y="7850106"/>
              <a:ext cx="239872" cy="900120"/>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BB6E807F-CAA3-BFF9-D784-8554A87CBBDF}"/>
                </a:ext>
              </a:extLst>
            </p:cNvPr>
            <p:cNvSpPr/>
            <p:nvPr/>
          </p:nvSpPr>
          <p:spPr>
            <a:xfrm rot="5400000">
              <a:off x="8838536" y="7767990"/>
              <a:ext cx="269790" cy="1034432"/>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2D8B949E-9A36-4DD6-264F-52DA8BCE9604}"/>
                </a:ext>
              </a:extLst>
            </p:cNvPr>
            <p:cNvSpPr/>
            <p:nvPr/>
          </p:nvSpPr>
          <p:spPr>
            <a:xfrm rot="5400000">
              <a:off x="9833108" y="7972200"/>
              <a:ext cx="239872" cy="96073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5" name="Başlık 1">
            <a:extLst>
              <a:ext uri="{FF2B5EF4-FFF2-40B4-BE49-F238E27FC236}">
                <a16:creationId xmlns:a16="http://schemas.microsoft.com/office/drawing/2014/main" id="{E9238A45-2FD2-5A53-6EE0-C89468318F37}"/>
              </a:ext>
            </a:extLst>
          </p:cNvPr>
          <p:cNvSpPr txBox="1">
            <a:spLocks/>
          </p:cNvSpPr>
          <p:nvPr/>
        </p:nvSpPr>
        <p:spPr>
          <a:xfrm>
            <a:off x="4745831" y="190500"/>
            <a:ext cx="8796338" cy="1257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5400" b="1"/>
              <a:t>DÖKÜNTÜLER ve ÖZELLİKLERİ</a:t>
            </a:r>
            <a:endParaRPr lang="tr-TR" sz="5400" b="1" dirty="0"/>
          </a:p>
        </p:txBody>
      </p:sp>
      <p:sp>
        <p:nvSpPr>
          <p:cNvPr id="26" name="Dikdörtgen 25">
            <a:extLst>
              <a:ext uri="{FF2B5EF4-FFF2-40B4-BE49-F238E27FC236}">
                <a16:creationId xmlns:a16="http://schemas.microsoft.com/office/drawing/2014/main" id="{C63A9B59-EF90-184E-0623-C0346A8B550B}"/>
              </a:ext>
            </a:extLst>
          </p:cNvPr>
          <p:cNvSpPr/>
          <p:nvPr/>
        </p:nvSpPr>
        <p:spPr>
          <a:xfrm rot="5400000">
            <a:off x="9572459" y="2387860"/>
            <a:ext cx="119941" cy="2209802"/>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a:extLst>
              <a:ext uri="{FF2B5EF4-FFF2-40B4-BE49-F238E27FC236}">
                <a16:creationId xmlns:a16="http://schemas.microsoft.com/office/drawing/2014/main" id="{B71E7347-CA28-E000-2877-353480A79705}"/>
              </a:ext>
            </a:extLst>
          </p:cNvPr>
          <p:cNvSpPr/>
          <p:nvPr/>
        </p:nvSpPr>
        <p:spPr>
          <a:xfrm rot="5400000">
            <a:off x="14395885" y="2371906"/>
            <a:ext cx="119941" cy="2241710"/>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7">
            <a:extLst>
              <a:ext uri="{FF2B5EF4-FFF2-40B4-BE49-F238E27FC236}">
                <a16:creationId xmlns:a16="http://schemas.microsoft.com/office/drawing/2014/main" id="{1BAD13C9-121C-90CE-9030-516C7CBA2FE3}"/>
              </a:ext>
            </a:extLst>
          </p:cNvPr>
          <p:cNvSpPr/>
          <p:nvPr/>
        </p:nvSpPr>
        <p:spPr>
          <a:xfrm rot="5400000">
            <a:off x="10569308" y="5314336"/>
            <a:ext cx="45719" cy="2286735"/>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a:extLst>
              <a:ext uri="{FF2B5EF4-FFF2-40B4-BE49-F238E27FC236}">
                <a16:creationId xmlns:a16="http://schemas.microsoft.com/office/drawing/2014/main" id="{0302B3C2-4FC9-BF2B-12E3-40EEDFEA3E20}"/>
              </a:ext>
            </a:extLst>
          </p:cNvPr>
          <p:cNvSpPr/>
          <p:nvPr/>
        </p:nvSpPr>
        <p:spPr>
          <a:xfrm rot="5400000" flipH="1">
            <a:off x="8356943" y="5306699"/>
            <a:ext cx="97802" cy="220980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9">
            <a:extLst>
              <a:ext uri="{FF2B5EF4-FFF2-40B4-BE49-F238E27FC236}">
                <a16:creationId xmlns:a16="http://schemas.microsoft.com/office/drawing/2014/main" id="{6E63C38A-2D46-CBF1-C663-ED2F98AA127D}"/>
              </a:ext>
            </a:extLst>
          </p:cNvPr>
          <p:cNvSpPr/>
          <p:nvPr/>
        </p:nvSpPr>
        <p:spPr>
          <a:xfrm rot="5400000">
            <a:off x="14658378" y="5341182"/>
            <a:ext cx="68965" cy="2209801"/>
          </a:xfrm>
          <a:prstGeom prst="rect">
            <a:avLst/>
          </a:prstGeom>
          <a:solidFill>
            <a:srgbClr val="F6F3EB"/>
          </a:solidFill>
          <a:ln>
            <a:solidFill>
              <a:srgbClr val="F6F3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Yer Tutucusu 3">
            <a:extLst>
              <a:ext uri="{FF2B5EF4-FFF2-40B4-BE49-F238E27FC236}">
                <a16:creationId xmlns:a16="http://schemas.microsoft.com/office/drawing/2014/main" id="{86627790-B304-3EE8-35DA-ED41CFB09FA6}"/>
              </a:ext>
            </a:extLst>
          </p:cNvPr>
          <p:cNvSpPr>
            <a:spLocks noGrp="1"/>
          </p:cNvSpPr>
          <p:nvPr>
            <p:ph type="body" sz="quarter" idx="10"/>
          </p:nvPr>
        </p:nvSpPr>
        <p:spPr>
          <a:xfrm>
            <a:off x="16508641" y="55721"/>
            <a:ext cx="609600" cy="776288"/>
          </a:xfrm>
        </p:spPr>
        <p:txBody>
          <a:bodyPr/>
          <a:lstStyle/>
          <a:p>
            <a:r>
              <a:rPr lang="tr-TR" dirty="0"/>
              <a:t>7</a:t>
            </a:r>
          </a:p>
        </p:txBody>
      </p:sp>
    </p:spTree>
    <p:extLst>
      <p:ext uri="{BB962C8B-B14F-4D97-AF65-F5344CB8AC3E}">
        <p14:creationId xmlns:p14="http://schemas.microsoft.com/office/powerpoint/2010/main" val="2879856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BCEAD9-A425-7F97-7BB4-AED44796F37C}"/>
              </a:ext>
            </a:extLst>
          </p:cNvPr>
          <p:cNvSpPr>
            <a:spLocks noGrp="1"/>
          </p:cNvSpPr>
          <p:nvPr>
            <p:ph type="ctrTitle"/>
          </p:nvPr>
        </p:nvSpPr>
        <p:spPr/>
        <p:txBody>
          <a:bodyPr/>
          <a:lstStyle/>
          <a:p>
            <a:r>
              <a:rPr lang="tr-TR" b="1" dirty="0"/>
              <a:t>İMPETİGO</a:t>
            </a:r>
          </a:p>
        </p:txBody>
      </p:sp>
      <p:pic>
        <p:nvPicPr>
          <p:cNvPr id="5" name="Resim 4">
            <a:extLst>
              <a:ext uri="{FF2B5EF4-FFF2-40B4-BE49-F238E27FC236}">
                <a16:creationId xmlns:a16="http://schemas.microsoft.com/office/drawing/2014/main" id="{EE88AC93-A9B6-9BBD-BF9B-934B0E5951CE}"/>
              </a:ext>
            </a:extLst>
          </p:cNvPr>
          <p:cNvPicPr>
            <a:picLocks noChangeAspect="1"/>
          </p:cNvPicPr>
          <p:nvPr/>
        </p:nvPicPr>
        <p:blipFill>
          <a:blip r:embed="rId2"/>
          <a:stretch>
            <a:fillRect/>
          </a:stretch>
        </p:blipFill>
        <p:spPr>
          <a:xfrm>
            <a:off x="11854668" y="3764756"/>
            <a:ext cx="6280932" cy="3519488"/>
          </a:xfrm>
          <a:prstGeom prst="rect">
            <a:avLst/>
          </a:prstGeom>
        </p:spPr>
      </p:pic>
      <p:pic>
        <p:nvPicPr>
          <p:cNvPr id="1026" name="Picture 2" descr="&quot;Honey-colored' scabs on the face of a school-age child.">
            <a:extLst>
              <a:ext uri="{FF2B5EF4-FFF2-40B4-BE49-F238E27FC236}">
                <a16:creationId xmlns:a16="http://schemas.microsoft.com/office/drawing/2014/main" id="{A0369CD9-2313-1D59-2A15-67242B1CDD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40" r="3616"/>
          <a:stretch/>
        </p:blipFill>
        <p:spPr bwMode="auto">
          <a:xfrm>
            <a:off x="152400" y="1744500"/>
            <a:ext cx="11430000" cy="756000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3">
            <a:extLst>
              <a:ext uri="{FF2B5EF4-FFF2-40B4-BE49-F238E27FC236}">
                <a16:creationId xmlns:a16="http://schemas.microsoft.com/office/drawing/2014/main" id="{171E6118-B8B5-0626-9F1A-5BE9EB2A4721}"/>
              </a:ext>
            </a:extLst>
          </p:cNvPr>
          <p:cNvSpPr>
            <a:spLocks noGrp="1"/>
          </p:cNvSpPr>
          <p:nvPr>
            <p:ph type="body" sz="quarter" idx="10"/>
          </p:nvPr>
        </p:nvSpPr>
        <p:spPr>
          <a:xfrm>
            <a:off x="16383000" y="55721"/>
            <a:ext cx="914400" cy="776288"/>
          </a:xfrm>
        </p:spPr>
        <p:txBody>
          <a:bodyPr/>
          <a:lstStyle/>
          <a:p>
            <a:r>
              <a:rPr lang="tr-TR" dirty="0"/>
              <a:t>70</a:t>
            </a:r>
          </a:p>
        </p:txBody>
      </p:sp>
    </p:spTree>
    <p:extLst>
      <p:ext uri="{BB962C8B-B14F-4D97-AF65-F5344CB8AC3E}">
        <p14:creationId xmlns:p14="http://schemas.microsoft.com/office/powerpoint/2010/main" val="38970252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94704B-20B6-B7C5-1D82-4B9ACD99015F}"/>
              </a:ext>
            </a:extLst>
          </p:cNvPr>
          <p:cNvSpPr>
            <a:spLocks noGrp="1"/>
          </p:cNvSpPr>
          <p:nvPr>
            <p:ph type="ctrTitle"/>
          </p:nvPr>
        </p:nvSpPr>
        <p:spPr/>
        <p:txBody>
          <a:bodyPr>
            <a:normAutofit/>
          </a:bodyPr>
          <a:lstStyle/>
          <a:p>
            <a:r>
              <a:rPr lang="tr-TR" b="1" dirty="0"/>
              <a:t>ERYTHEMA MARGİNATUM</a:t>
            </a:r>
            <a:endParaRPr lang="tr-TR" dirty="0"/>
          </a:p>
        </p:txBody>
      </p:sp>
      <p:pic>
        <p:nvPicPr>
          <p:cNvPr id="1026" name="Picture 2" descr="Image">
            <a:extLst>
              <a:ext uri="{FF2B5EF4-FFF2-40B4-BE49-F238E27FC236}">
                <a16:creationId xmlns:a16="http://schemas.microsoft.com/office/drawing/2014/main" id="{6470280B-973D-F71F-B5CF-0FB593FE4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00" y="1774500"/>
            <a:ext cx="10080000" cy="756000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3">
            <a:extLst>
              <a:ext uri="{FF2B5EF4-FFF2-40B4-BE49-F238E27FC236}">
                <a16:creationId xmlns:a16="http://schemas.microsoft.com/office/drawing/2014/main" id="{52A5D685-6B2A-49FD-F80C-BECBFCCF27F0}"/>
              </a:ext>
            </a:extLst>
          </p:cNvPr>
          <p:cNvSpPr>
            <a:spLocks noGrp="1"/>
          </p:cNvSpPr>
          <p:nvPr>
            <p:ph type="body" sz="quarter" idx="10"/>
          </p:nvPr>
        </p:nvSpPr>
        <p:spPr>
          <a:xfrm>
            <a:off x="16383000" y="55721"/>
            <a:ext cx="914400" cy="776288"/>
          </a:xfrm>
        </p:spPr>
        <p:txBody>
          <a:bodyPr/>
          <a:lstStyle/>
          <a:p>
            <a:r>
              <a:rPr lang="tr-TR" dirty="0"/>
              <a:t>71</a:t>
            </a:r>
          </a:p>
        </p:txBody>
      </p:sp>
    </p:spTree>
    <p:extLst>
      <p:ext uri="{BB962C8B-B14F-4D97-AF65-F5344CB8AC3E}">
        <p14:creationId xmlns:p14="http://schemas.microsoft.com/office/powerpoint/2010/main" val="3485104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22BB12-15CB-59DB-19BF-A14E2B321298}"/>
              </a:ext>
            </a:extLst>
          </p:cNvPr>
          <p:cNvSpPr>
            <a:spLocks noGrp="1"/>
          </p:cNvSpPr>
          <p:nvPr>
            <p:ph type="ctrTitle"/>
          </p:nvPr>
        </p:nvSpPr>
        <p:spPr/>
        <p:txBody>
          <a:bodyPr/>
          <a:lstStyle/>
          <a:p>
            <a:r>
              <a:rPr lang="tr-TR" b="1" dirty="0"/>
              <a:t>AMPİSİLİN RASH</a:t>
            </a:r>
          </a:p>
        </p:txBody>
      </p:sp>
      <p:sp>
        <p:nvSpPr>
          <p:cNvPr id="3" name="İçerik Yer Tutucusu 2">
            <a:extLst>
              <a:ext uri="{FF2B5EF4-FFF2-40B4-BE49-F238E27FC236}">
                <a16:creationId xmlns:a16="http://schemas.microsoft.com/office/drawing/2014/main" id="{F9CC9B5E-D7B9-316F-A2CB-2940E48971F9}"/>
              </a:ext>
            </a:extLst>
          </p:cNvPr>
          <p:cNvSpPr>
            <a:spLocks noGrp="1"/>
          </p:cNvSpPr>
          <p:nvPr>
            <p:ph idx="1"/>
          </p:nvPr>
        </p:nvSpPr>
        <p:spPr>
          <a:xfrm>
            <a:off x="11778601" y="1800411"/>
            <a:ext cx="6324600" cy="5610227"/>
          </a:xfrm>
        </p:spPr>
        <p:txBody>
          <a:bodyPr/>
          <a:lstStyle/>
          <a:p>
            <a:r>
              <a:rPr lang="tr-TR" dirty="0"/>
              <a:t>Enfeksiyöz </a:t>
            </a:r>
            <a:r>
              <a:rPr lang="tr-TR" dirty="0" err="1"/>
              <a:t>mononükleozlu</a:t>
            </a:r>
            <a:r>
              <a:rPr lang="tr-TR" dirty="0"/>
              <a:t> hastalarda amoksisilin veya ampisilin uygulanmasından sonra yaygın, </a:t>
            </a:r>
            <a:r>
              <a:rPr lang="tr-TR" dirty="0" err="1"/>
              <a:t>eritematöz</a:t>
            </a:r>
            <a:r>
              <a:rPr lang="tr-TR" dirty="0"/>
              <a:t>, </a:t>
            </a:r>
            <a:r>
              <a:rPr lang="tr-TR" dirty="0" err="1"/>
              <a:t>makulopapüler</a:t>
            </a:r>
            <a:r>
              <a:rPr lang="tr-TR" dirty="0"/>
              <a:t> döküntü görülebilir.</a:t>
            </a:r>
          </a:p>
        </p:txBody>
      </p:sp>
      <p:pic>
        <p:nvPicPr>
          <p:cNvPr id="2050" name="Picture 2" descr="Image">
            <a:extLst>
              <a:ext uri="{FF2B5EF4-FFF2-40B4-BE49-F238E27FC236}">
                <a16:creationId xmlns:a16="http://schemas.microsoft.com/office/drawing/2014/main" id="{BC7199ED-95EA-1B4B-A560-BCF7B52E3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99" y="1774500"/>
            <a:ext cx="11550001" cy="7560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Yer Tutucusu 3">
            <a:extLst>
              <a:ext uri="{FF2B5EF4-FFF2-40B4-BE49-F238E27FC236}">
                <a16:creationId xmlns:a16="http://schemas.microsoft.com/office/drawing/2014/main" id="{FF810741-9B1F-5F55-0A44-C75364629D93}"/>
              </a:ext>
            </a:extLst>
          </p:cNvPr>
          <p:cNvSpPr>
            <a:spLocks noGrp="1"/>
          </p:cNvSpPr>
          <p:nvPr>
            <p:ph type="body" sz="quarter" idx="10"/>
          </p:nvPr>
        </p:nvSpPr>
        <p:spPr>
          <a:xfrm>
            <a:off x="16383000" y="55721"/>
            <a:ext cx="914400" cy="776288"/>
          </a:xfrm>
        </p:spPr>
        <p:txBody>
          <a:bodyPr/>
          <a:lstStyle/>
          <a:p>
            <a:r>
              <a:rPr lang="tr-TR" dirty="0"/>
              <a:t>72</a:t>
            </a:r>
          </a:p>
        </p:txBody>
      </p:sp>
    </p:spTree>
    <p:extLst>
      <p:ext uri="{BB962C8B-B14F-4D97-AF65-F5344CB8AC3E}">
        <p14:creationId xmlns:p14="http://schemas.microsoft.com/office/powerpoint/2010/main" val="16245565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A3AB6E-2A2A-C6B5-02E2-59FC9210B824}"/>
              </a:ext>
            </a:extLst>
          </p:cNvPr>
          <p:cNvSpPr>
            <a:spLocks noGrp="1"/>
          </p:cNvSpPr>
          <p:nvPr>
            <p:ph type="ctrTitle"/>
          </p:nvPr>
        </p:nvSpPr>
        <p:spPr/>
        <p:txBody>
          <a:bodyPr/>
          <a:lstStyle/>
          <a:p>
            <a:r>
              <a:rPr lang="tr-TR" b="1" dirty="0"/>
              <a:t>KEDİ</a:t>
            </a:r>
            <a:r>
              <a:rPr lang="tr-TR" dirty="0"/>
              <a:t> </a:t>
            </a:r>
            <a:r>
              <a:rPr lang="tr-TR" b="1" dirty="0"/>
              <a:t>TIRMIĞI</a:t>
            </a:r>
          </a:p>
        </p:txBody>
      </p:sp>
      <p:sp>
        <p:nvSpPr>
          <p:cNvPr id="3" name="İçerik Yer Tutucusu 2">
            <a:extLst>
              <a:ext uri="{FF2B5EF4-FFF2-40B4-BE49-F238E27FC236}">
                <a16:creationId xmlns:a16="http://schemas.microsoft.com/office/drawing/2014/main" id="{F73DA449-1690-2A64-EF34-19DF1DC5C5B0}"/>
              </a:ext>
            </a:extLst>
          </p:cNvPr>
          <p:cNvSpPr>
            <a:spLocks noGrp="1"/>
          </p:cNvSpPr>
          <p:nvPr>
            <p:ph idx="1"/>
          </p:nvPr>
        </p:nvSpPr>
        <p:spPr>
          <a:xfrm>
            <a:off x="11582400" y="1774500"/>
            <a:ext cx="6272463" cy="5486400"/>
          </a:xfrm>
        </p:spPr>
        <p:txBody>
          <a:bodyPr/>
          <a:lstStyle/>
          <a:p>
            <a:r>
              <a:rPr lang="tr-TR" dirty="0"/>
              <a:t>Kedi tırmığı hastalığı olan bu hastada primer inokülasyon lezyonu ve belirgin servikal lenfadenopati (ok)</a:t>
            </a:r>
          </a:p>
        </p:txBody>
      </p:sp>
      <p:pic>
        <p:nvPicPr>
          <p:cNvPr id="3074" name="Picture 2" descr="Image">
            <a:extLst>
              <a:ext uri="{FF2B5EF4-FFF2-40B4-BE49-F238E27FC236}">
                <a16:creationId xmlns:a16="http://schemas.microsoft.com/office/drawing/2014/main" id="{0C5D5E51-2375-4377-4B2F-8B769A23D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0" y="1774500"/>
            <a:ext cx="11370000" cy="7560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Yer Tutucusu 3">
            <a:extLst>
              <a:ext uri="{FF2B5EF4-FFF2-40B4-BE49-F238E27FC236}">
                <a16:creationId xmlns:a16="http://schemas.microsoft.com/office/drawing/2014/main" id="{A10F9671-BA7C-7249-C552-F54884B5B780}"/>
              </a:ext>
            </a:extLst>
          </p:cNvPr>
          <p:cNvSpPr>
            <a:spLocks noGrp="1"/>
          </p:cNvSpPr>
          <p:nvPr>
            <p:ph type="body" sz="quarter" idx="10"/>
          </p:nvPr>
        </p:nvSpPr>
        <p:spPr>
          <a:xfrm>
            <a:off x="16383000" y="55721"/>
            <a:ext cx="914400" cy="776288"/>
          </a:xfrm>
        </p:spPr>
        <p:txBody>
          <a:bodyPr/>
          <a:lstStyle/>
          <a:p>
            <a:r>
              <a:rPr lang="tr-TR" dirty="0"/>
              <a:t>73</a:t>
            </a:r>
          </a:p>
        </p:txBody>
      </p:sp>
    </p:spTree>
    <p:extLst>
      <p:ext uri="{BB962C8B-B14F-4D97-AF65-F5344CB8AC3E}">
        <p14:creationId xmlns:p14="http://schemas.microsoft.com/office/powerpoint/2010/main" val="4166408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97AA8-FDDF-A0F5-BD81-685DC3A4FBBB}"/>
              </a:ext>
            </a:extLst>
          </p:cNvPr>
          <p:cNvSpPr>
            <a:spLocks noGrp="1"/>
          </p:cNvSpPr>
          <p:nvPr>
            <p:ph type="ctrTitle"/>
          </p:nvPr>
        </p:nvSpPr>
        <p:spPr/>
        <p:txBody>
          <a:bodyPr>
            <a:normAutofit/>
          </a:bodyPr>
          <a:lstStyle/>
          <a:p>
            <a:r>
              <a:rPr lang="tr-TR" b="1" i="0" dirty="0">
                <a:solidFill>
                  <a:srgbClr val="232323"/>
                </a:solidFill>
                <a:effectLst/>
              </a:rPr>
              <a:t>ROSEOLA</a:t>
            </a:r>
            <a:endParaRPr lang="tr-TR" dirty="0"/>
          </a:p>
        </p:txBody>
      </p:sp>
      <p:sp>
        <p:nvSpPr>
          <p:cNvPr id="3" name="İçerik Yer Tutucusu 2">
            <a:extLst>
              <a:ext uri="{FF2B5EF4-FFF2-40B4-BE49-F238E27FC236}">
                <a16:creationId xmlns:a16="http://schemas.microsoft.com/office/drawing/2014/main" id="{18CB886A-6440-744E-5FE8-620D0BDC114B}"/>
              </a:ext>
            </a:extLst>
          </p:cNvPr>
          <p:cNvSpPr>
            <a:spLocks noGrp="1"/>
          </p:cNvSpPr>
          <p:nvPr>
            <p:ph idx="1"/>
          </p:nvPr>
        </p:nvSpPr>
        <p:spPr>
          <a:xfrm>
            <a:off x="10465593" y="1774500"/>
            <a:ext cx="5062538" cy="7082792"/>
          </a:xfrm>
        </p:spPr>
        <p:txBody>
          <a:bodyPr/>
          <a:lstStyle/>
          <a:p>
            <a:r>
              <a:rPr lang="tr-TR" dirty="0"/>
              <a:t>Kol ve göğüste yamalar ve ince plaklar oluşturan ayrı ve birleşik soluk pembe </a:t>
            </a:r>
            <a:r>
              <a:rPr lang="tr-TR" dirty="0" err="1"/>
              <a:t>maküller</a:t>
            </a:r>
            <a:r>
              <a:rPr lang="tr-TR" dirty="0"/>
              <a:t> ve </a:t>
            </a:r>
            <a:r>
              <a:rPr lang="tr-TR" dirty="0" err="1"/>
              <a:t>papüller</a:t>
            </a:r>
            <a:r>
              <a:rPr lang="tr-TR" dirty="0"/>
              <a:t>.</a:t>
            </a:r>
          </a:p>
        </p:txBody>
      </p:sp>
      <p:pic>
        <p:nvPicPr>
          <p:cNvPr id="4098" name="Picture 2" descr="Image">
            <a:extLst>
              <a:ext uri="{FF2B5EF4-FFF2-40B4-BE49-F238E27FC236}">
                <a16:creationId xmlns:a16="http://schemas.microsoft.com/office/drawing/2014/main" id="{17EFF0D3-97A6-C6F3-6C80-9E6FED164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2" y="1774500"/>
            <a:ext cx="10080000" cy="7560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Yer Tutucusu 3">
            <a:extLst>
              <a:ext uri="{FF2B5EF4-FFF2-40B4-BE49-F238E27FC236}">
                <a16:creationId xmlns:a16="http://schemas.microsoft.com/office/drawing/2014/main" id="{DF432F01-AB02-CDD1-8220-6CFF954473E6}"/>
              </a:ext>
            </a:extLst>
          </p:cNvPr>
          <p:cNvSpPr>
            <a:spLocks noGrp="1"/>
          </p:cNvSpPr>
          <p:nvPr>
            <p:ph type="body" sz="quarter" idx="10"/>
          </p:nvPr>
        </p:nvSpPr>
        <p:spPr>
          <a:xfrm>
            <a:off x="16383000" y="55721"/>
            <a:ext cx="914400" cy="776288"/>
          </a:xfrm>
        </p:spPr>
        <p:txBody>
          <a:bodyPr/>
          <a:lstStyle/>
          <a:p>
            <a:r>
              <a:rPr lang="tr-TR" dirty="0"/>
              <a:t>74</a:t>
            </a:r>
          </a:p>
        </p:txBody>
      </p:sp>
    </p:spTree>
    <p:extLst>
      <p:ext uri="{BB962C8B-B14F-4D97-AF65-F5344CB8AC3E}">
        <p14:creationId xmlns:p14="http://schemas.microsoft.com/office/powerpoint/2010/main" val="3654709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82BABF-BB3B-1501-A5B8-C67483910E6D}"/>
              </a:ext>
            </a:extLst>
          </p:cNvPr>
          <p:cNvSpPr>
            <a:spLocks noGrp="1"/>
          </p:cNvSpPr>
          <p:nvPr>
            <p:ph type="ctrTitle"/>
          </p:nvPr>
        </p:nvSpPr>
        <p:spPr/>
        <p:txBody>
          <a:bodyPr/>
          <a:lstStyle/>
          <a:p>
            <a:r>
              <a:rPr lang="tr-TR" b="1" dirty="0"/>
              <a:t>KIZAMIKÇIK</a:t>
            </a:r>
          </a:p>
        </p:txBody>
      </p:sp>
      <p:sp>
        <p:nvSpPr>
          <p:cNvPr id="4" name="Metin Yer Tutucusu 3">
            <a:extLst>
              <a:ext uri="{FF2B5EF4-FFF2-40B4-BE49-F238E27FC236}">
                <a16:creationId xmlns:a16="http://schemas.microsoft.com/office/drawing/2014/main" id="{7439161D-2550-9F6E-E9C9-01BE365C259D}"/>
              </a:ext>
            </a:extLst>
          </p:cNvPr>
          <p:cNvSpPr>
            <a:spLocks noGrp="1"/>
          </p:cNvSpPr>
          <p:nvPr>
            <p:ph type="body" sz="quarter" idx="10"/>
          </p:nvPr>
        </p:nvSpPr>
        <p:spPr/>
        <p:txBody>
          <a:bodyPr/>
          <a:lstStyle/>
          <a:p>
            <a:endParaRPr lang="tr-TR"/>
          </a:p>
        </p:txBody>
      </p:sp>
      <p:pic>
        <p:nvPicPr>
          <p:cNvPr id="5" name="İçerik Yer Tutucusu 4">
            <a:extLst>
              <a:ext uri="{FF2B5EF4-FFF2-40B4-BE49-F238E27FC236}">
                <a16:creationId xmlns:a16="http://schemas.microsoft.com/office/drawing/2014/main" id="{77B81F38-C66B-D1B8-FD85-C5F6ED76E79D}"/>
              </a:ext>
            </a:extLst>
          </p:cNvPr>
          <p:cNvPicPr>
            <a:picLocks noGrp="1" noChangeAspect="1"/>
          </p:cNvPicPr>
          <p:nvPr>
            <p:ph idx="1"/>
          </p:nvPr>
        </p:nvPicPr>
        <p:blipFill>
          <a:blip r:embed="rId2"/>
          <a:stretch>
            <a:fillRect/>
          </a:stretch>
        </p:blipFill>
        <p:spPr>
          <a:xfrm>
            <a:off x="2093001" y="1638300"/>
            <a:ext cx="14101997" cy="7531989"/>
          </a:xfrm>
        </p:spPr>
      </p:pic>
    </p:spTree>
    <p:extLst>
      <p:ext uri="{BB962C8B-B14F-4D97-AF65-F5344CB8AC3E}">
        <p14:creationId xmlns:p14="http://schemas.microsoft.com/office/powerpoint/2010/main" val="21016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D41ED2-CB84-DC1C-3DA0-2FAFCEA1D0BD}"/>
              </a:ext>
            </a:extLst>
          </p:cNvPr>
          <p:cNvSpPr>
            <a:spLocks noGrp="1"/>
          </p:cNvSpPr>
          <p:nvPr>
            <p:ph type="ctrTitle"/>
          </p:nvPr>
        </p:nvSpPr>
        <p:spPr/>
        <p:txBody>
          <a:bodyPr/>
          <a:lstStyle/>
          <a:p>
            <a:r>
              <a:rPr lang="tr-TR" b="1" dirty="0"/>
              <a:t>BEŞİNCİ HASTALIK</a:t>
            </a:r>
          </a:p>
        </p:txBody>
      </p:sp>
      <p:sp>
        <p:nvSpPr>
          <p:cNvPr id="4" name="Metin Yer Tutucusu 3">
            <a:extLst>
              <a:ext uri="{FF2B5EF4-FFF2-40B4-BE49-F238E27FC236}">
                <a16:creationId xmlns:a16="http://schemas.microsoft.com/office/drawing/2014/main" id="{52FD3FC8-BABB-60F5-76A6-4D58691D37CA}"/>
              </a:ext>
            </a:extLst>
          </p:cNvPr>
          <p:cNvSpPr>
            <a:spLocks noGrp="1"/>
          </p:cNvSpPr>
          <p:nvPr>
            <p:ph type="body" sz="quarter" idx="10"/>
          </p:nvPr>
        </p:nvSpPr>
        <p:spPr/>
        <p:txBody>
          <a:bodyPr/>
          <a:lstStyle/>
          <a:p>
            <a:endParaRPr lang="tr-TR"/>
          </a:p>
        </p:txBody>
      </p:sp>
      <p:pic>
        <p:nvPicPr>
          <p:cNvPr id="5" name="İçerik Yer Tutucusu 4">
            <a:extLst>
              <a:ext uri="{FF2B5EF4-FFF2-40B4-BE49-F238E27FC236}">
                <a16:creationId xmlns:a16="http://schemas.microsoft.com/office/drawing/2014/main" id="{A70A04B6-6458-E755-A070-996AB506F0EA}"/>
              </a:ext>
            </a:extLst>
          </p:cNvPr>
          <p:cNvPicPr>
            <a:picLocks noGrp="1" noChangeAspect="1"/>
          </p:cNvPicPr>
          <p:nvPr>
            <p:ph idx="1"/>
          </p:nvPr>
        </p:nvPicPr>
        <p:blipFill>
          <a:blip r:embed="rId2"/>
          <a:stretch>
            <a:fillRect/>
          </a:stretch>
        </p:blipFill>
        <p:spPr>
          <a:xfrm>
            <a:off x="2333528" y="1714500"/>
            <a:ext cx="13620943" cy="7596629"/>
          </a:xfrm>
        </p:spPr>
      </p:pic>
    </p:spTree>
    <p:extLst>
      <p:ext uri="{BB962C8B-B14F-4D97-AF65-F5344CB8AC3E}">
        <p14:creationId xmlns:p14="http://schemas.microsoft.com/office/powerpoint/2010/main" val="33306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EB2A95-16E6-8436-862D-B1DD33120D4A}"/>
              </a:ext>
            </a:extLst>
          </p:cNvPr>
          <p:cNvSpPr>
            <a:spLocks noGrp="1"/>
          </p:cNvSpPr>
          <p:nvPr>
            <p:ph type="ctrTitle"/>
          </p:nvPr>
        </p:nvSpPr>
        <p:spPr/>
        <p:txBody>
          <a:bodyPr/>
          <a:lstStyle/>
          <a:p>
            <a:r>
              <a:rPr lang="tr-TR" b="1" dirty="0"/>
              <a:t>ALTINCI HASTALIK</a:t>
            </a:r>
          </a:p>
        </p:txBody>
      </p:sp>
      <p:sp>
        <p:nvSpPr>
          <p:cNvPr id="4" name="Metin Yer Tutucusu 3">
            <a:extLst>
              <a:ext uri="{FF2B5EF4-FFF2-40B4-BE49-F238E27FC236}">
                <a16:creationId xmlns:a16="http://schemas.microsoft.com/office/drawing/2014/main" id="{CB55DEDB-97CD-E50C-25A9-A693D3E29FE0}"/>
              </a:ext>
            </a:extLst>
          </p:cNvPr>
          <p:cNvSpPr>
            <a:spLocks noGrp="1"/>
          </p:cNvSpPr>
          <p:nvPr>
            <p:ph type="body" sz="quarter" idx="10"/>
          </p:nvPr>
        </p:nvSpPr>
        <p:spPr/>
        <p:txBody>
          <a:bodyPr/>
          <a:lstStyle/>
          <a:p>
            <a:endParaRPr lang="tr-TR"/>
          </a:p>
        </p:txBody>
      </p:sp>
      <p:pic>
        <p:nvPicPr>
          <p:cNvPr id="5" name="İçerik Yer Tutucusu 4">
            <a:extLst>
              <a:ext uri="{FF2B5EF4-FFF2-40B4-BE49-F238E27FC236}">
                <a16:creationId xmlns:a16="http://schemas.microsoft.com/office/drawing/2014/main" id="{1EDE6963-F4C1-7221-582E-4B4F8C65E752}"/>
              </a:ext>
            </a:extLst>
          </p:cNvPr>
          <p:cNvPicPr>
            <a:picLocks noGrp="1" noChangeAspect="1"/>
          </p:cNvPicPr>
          <p:nvPr>
            <p:ph idx="1"/>
          </p:nvPr>
        </p:nvPicPr>
        <p:blipFill>
          <a:blip r:embed="rId2"/>
          <a:stretch>
            <a:fillRect/>
          </a:stretch>
        </p:blipFill>
        <p:spPr>
          <a:xfrm>
            <a:off x="1143000" y="1742890"/>
            <a:ext cx="12573000" cy="6801219"/>
          </a:xfrm>
        </p:spPr>
      </p:pic>
      <p:grpSp>
        <p:nvGrpSpPr>
          <p:cNvPr id="6" name="Group 4">
            <a:extLst>
              <a:ext uri="{FF2B5EF4-FFF2-40B4-BE49-F238E27FC236}">
                <a16:creationId xmlns:a16="http://schemas.microsoft.com/office/drawing/2014/main" id="{9C23D15D-A7E5-8970-31FC-DF3BE2392698}"/>
              </a:ext>
            </a:extLst>
          </p:cNvPr>
          <p:cNvGrpSpPr>
            <a:grpSpLocks/>
          </p:cNvGrpSpPr>
          <p:nvPr/>
        </p:nvGrpSpPr>
        <p:grpSpPr bwMode="auto">
          <a:xfrm>
            <a:off x="14020800" y="2137961"/>
            <a:ext cx="3322030" cy="6011075"/>
            <a:chOff x="3680" y="663"/>
            <a:chExt cx="1368" cy="3629"/>
          </a:xfrm>
        </p:grpSpPr>
        <p:pic>
          <p:nvPicPr>
            <p:cNvPr id="7" name="Picture 5" descr="subitum4">
              <a:extLst>
                <a:ext uri="{FF2B5EF4-FFF2-40B4-BE49-F238E27FC236}">
                  <a16:creationId xmlns:a16="http://schemas.microsoft.com/office/drawing/2014/main" id="{538E4247-2D00-4CDE-C892-EAB56EEA5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 y="663"/>
              <a:ext cx="1362"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ubitum5">
              <a:extLst>
                <a:ext uri="{FF2B5EF4-FFF2-40B4-BE49-F238E27FC236}">
                  <a16:creationId xmlns:a16="http://schemas.microsoft.com/office/drawing/2014/main" id="{4AAC9FA4-89F2-852F-7CBE-E9D6BED2D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 y="2478"/>
              <a:ext cx="1368"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8158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CD567A-1C08-7D85-21E3-FE2D61D4D4E5}"/>
              </a:ext>
            </a:extLst>
          </p:cNvPr>
          <p:cNvSpPr>
            <a:spLocks noGrp="1"/>
          </p:cNvSpPr>
          <p:nvPr>
            <p:ph type="ctrTitle"/>
          </p:nvPr>
        </p:nvSpPr>
        <p:spPr/>
        <p:txBody>
          <a:bodyPr/>
          <a:lstStyle/>
          <a:p>
            <a:r>
              <a:rPr lang="tr-TR" b="1" dirty="0"/>
              <a:t>SUÇİÇEĞİ</a:t>
            </a:r>
          </a:p>
        </p:txBody>
      </p:sp>
      <p:sp>
        <p:nvSpPr>
          <p:cNvPr id="4" name="Metin Yer Tutucusu 3">
            <a:extLst>
              <a:ext uri="{FF2B5EF4-FFF2-40B4-BE49-F238E27FC236}">
                <a16:creationId xmlns:a16="http://schemas.microsoft.com/office/drawing/2014/main" id="{ECDE1D0E-A2D4-BEE2-67DF-943C548DFB5A}"/>
              </a:ext>
            </a:extLst>
          </p:cNvPr>
          <p:cNvSpPr>
            <a:spLocks noGrp="1"/>
          </p:cNvSpPr>
          <p:nvPr>
            <p:ph type="body" sz="quarter" idx="10"/>
          </p:nvPr>
        </p:nvSpPr>
        <p:spPr/>
        <p:txBody>
          <a:bodyPr/>
          <a:lstStyle/>
          <a:p>
            <a:endParaRPr lang="tr-TR"/>
          </a:p>
        </p:txBody>
      </p:sp>
      <p:pic>
        <p:nvPicPr>
          <p:cNvPr id="5" name="İçerik Yer Tutucusu 4">
            <a:extLst>
              <a:ext uri="{FF2B5EF4-FFF2-40B4-BE49-F238E27FC236}">
                <a16:creationId xmlns:a16="http://schemas.microsoft.com/office/drawing/2014/main" id="{5D8BAE3E-6EA8-0E15-5886-3C54486FDD93}"/>
              </a:ext>
            </a:extLst>
          </p:cNvPr>
          <p:cNvPicPr>
            <a:picLocks noGrp="1" noChangeAspect="1"/>
          </p:cNvPicPr>
          <p:nvPr>
            <p:ph idx="1"/>
          </p:nvPr>
        </p:nvPicPr>
        <p:blipFill>
          <a:blip r:embed="rId2"/>
          <a:stretch>
            <a:fillRect/>
          </a:stretch>
        </p:blipFill>
        <p:spPr>
          <a:xfrm>
            <a:off x="152400" y="2019300"/>
            <a:ext cx="12936718" cy="7162800"/>
          </a:xfrm>
        </p:spPr>
      </p:pic>
      <p:pic>
        <p:nvPicPr>
          <p:cNvPr id="6" name="Picture 2">
            <a:extLst>
              <a:ext uri="{FF2B5EF4-FFF2-40B4-BE49-F238E27FC236}">
                <a16:creationId xmlns:a16="http://schemas.microsoft.com/office/drawing/2014/main" id="{4C1743E4-4C93-FC6F-7FB2-49C2F94DE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0645" y="2019300"/>
            <a:ext cx="4969281" cy="347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2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8DAF9E-9EEC-F588-4821-4331B56BEE47}"/>
              </a:ext>
            </a:extLst>
          </p:cNvPr>
          <p:cNvSpPr>
            <a:spLocks noGrp="1"/>
          </p:cNvSpPr>
          <p:nvPr>
            <p:ph type="ctrTitle"/>
          </p:nvPr>
        </p:nvSpPr>
        <p:spPr/>
        <p:txBody>
          <a:bodyPr/>
          <a:lstStyle/>
          <a:p>
            <a:endParaRPr lang="tr-TR"/>
          </a:p>
        </p:txBody>
      </p:sp>
      <p:sp>
        <p:nvSpPr>
          <p:cNvPr id="4" name="Metin Yer Tutucusu 3">
            <a:extLst>
              <a:ext uri="{FF2B5EF4-FFF2-40B4-BE49-F238E27FC236}">
                <a16:creationId xmlns:a16="http://schemas.microsoft.com/office/drawing/2014/main" id="{A5F9EBA8-A176-9992-EEE9-604830D6C417}"/>
              </a:ext>
            </a:extLst>
          </p:cNvPr>
          <p:cNvSpPr>
            <a:spLocks noGrp="1"/>
          </p:cNvSpPr>
          <p:nvPr>
            <p:ph type="body" sz="quarter" idx="10"/>
          </p:nvPr>
        </p:nvSpPr>
        <p:spPr/>
        <p:txBody>
          <a:bodyPr/>
          <a:lstStyle/>
          <a:p>
            <a:endParaRPr lang="tr-TR"/>
          </a:p>
        </p:txBody>
      </p:sp>
      <p:graphicFrame>
        <p:nvGraphicFramePr>
          <p:cNvPr id="8" name="Tablo 7">
            <a:extLst>
              <a:ext uri="{FF2B5EF4-FFF2-40B4-BE49-F238E27FC236}">
                <a16:creationId xmlns:a16="http://schemas.microsoft.com/office/drawing/2014/main" id="{12EB4FEA-2A8C-2F6A-F5B7-6BA8A32E8652}"/>
              </a:ext>
            </a:extLst>
          </p:cNvPr>
          <p:cNvGraphicFramePr>
            <a:graphicFrameLocks noGrp="1"/>
          </p:cNvGraphicFramePr>
          <p:nvPr>
            <p:extLst>
              <p:ext uri="{D42A27DB-BD31-4B8C-83A1-F6EECF244321}">
                <p14:modId xmlns:p14="http://schemas.microsoft.com/office/powerpoint/2010/main" val="4011067787"/>
              </p:ext>
            </p:extLst>
          </p:nvPr>
        </p:nvGraphicFramePr>
        <p:xfrm>
          <a:off x="495300" y="2019300"/>
          <a:ext cx="17297400" cy="5544001"/>
        </p:xfrm>
        <a:graphic>
          <a:graphicData uri="http://schemas.openxmlformats.org/drawingml/2006/table">
            <a:tbl>
              <a:tblPr firstRow="1" bandRow="1">
                <a:tableStyleId>{69CF1AB2-1976-4502-BF36-3FF5EA218861}</a:tableStyleId>
              </a:tblPr>
              <a:tblGrid>
                <a:gridCol w="3891915">
                  <a:extLst>
                    <a:ext uri="{9D8B030D-6E8A-4147-A177-3AD203B41FA5}">
                      <a16:colId xmlns:a16="http://schemas.microsoft.com/office/drawing/2014/main" val="3210568488"/>
                    </a:ext>
                  </a:extLst>
                </a:gridCol>
                <a:gridCol w="13405485">
                  <a:extLst>
                    <a:ext uri="{9D8B030D-6E8A-4147-A177-3AD203B41FA5}">
                      <a16:colId xmlns:a16="http://schemas.microsoft.com/office/drawing/2014/main" val="320787740"/>
                    </a:ext>
                  </a:extLst>
                </a:gridCol>
              </a:tblGrid>
              <a:tr h="655935">
                <a:tc>
                  <a:txBody>
                    <a:bodyPr/>
                    <a:lstStyle/>
                    <a:p>
                      <a:r>
                        <a:rPr lang="tr-TR" sz="2800" b="1" dirty="0"/>
                        <a:t>KIZAMIK</a:t>
                      </a:r>
                    </a:p>
                  </a:txBody>
                  <a:tcPr anchor="ctr">
                    <a:solidFill>
                      <a:srgbClr val="E9C7C6"/>
                    </a:solidFill>
                  </a:tcPr>
                </a:tc>
                <a:tc>
                  <a:txBody>
                    <a:bodyPr/>
                    <a:lstStyle/>
                    <a:p>
                      <a:r>
                        <a:rPr lang="tr-TR" sz="2800" b="0" dirty="0"/>
                        <a:t>Tipik </a:t>
                      </a:r>
                      <a:r>
                        <a:rPr lang="tr-TR" sz="2800" b="0" dirty="0" err="1"/>
                        <a:t>Prodrom</a:t>
                      </a:r>
                      <a:r>
                        <a:rPr lang="tr-TR" sz="2800" b="0" dirty="0"/>
                        <a:t> , </a:t>
                      </a:r>
                      <a:r>
                        <a:rPr lang="tr-TR" sz="2800" b="0" dirty="0" err="1"/>
                        <a:t>Koplik</a:t>
                      </a:r>
                      <a:r>
                        <a:rPr lang="tr-TR" sz="2800" b="0" dirty="0"/>
                        <a:t> Lekesi </a:t>
                      </a:r>
                    </a:p>
                  </a:txBody>
                  <a:tcPr anchor="ctr">
                    <a:solidFill>
                      <a:srgbClr val="E9C7C6"/>
                    </a:solidFill>
                  </a:tcPr>
                </a:tc>
                <a:extLst>
                  <a:ext uri="{0D108BD9-81ED-4DB2-BD59-A6C34878D82A}">
                    <a16:rowId xmlns:a16="http://schemas.microsoft.com/office/drawing/2014/main" val="1969232910"/>
                  </a:ext>
                </a:extLst>
              </a:tr>
              <a:tr h="1132163">
                <a:tc>
                  <a:txBody>
                    <a:bodyPr/>
                    <a:lstStyle/>
                    <a:p>
                      <a:r>
                        <a:rPr lang="tr-TR" sz="2800" b="1" dirty="0"/>
                        <a:t>KIZIL</a:t>
                      </a:r>
                    </a:p>
                  </a:txBody>
                  <a:tcPr anchor="ctr">
                    <a:solidFill>
                      <a:srgbClr val="9FC3D0"/>
                    </a:solidFill>
                  </a:tcPr>
                </a:tc>
                <a:tc>
                  <a:txBody>
                    <a:bodyPr/>
                    <a:lstStyle/>
                    <a:p>
                      <a:r>
                        <a:rPr lang="tr-TR" sz="2800" b="0" dirty="0" err="1"/>
                        <a:t>Eksüdatif</a:t>
                      </a:r>
                      <a:r>
                        <a:rPr lang="tr-TR" sz="2800" b="0" dirty="0"/>
                        <a:t> / </a:t>
                      </a:r>
                      <a:r>
                        <a:rPr lang="tr-TR" sz="2800" b="0" dirty="0" err="1"/>
                        <a:t>Kriptik</a:t>
                      </a:r>
                      <a:r>
                        <a:rPr lang="tr-TR" sz="2800" b="0" dirty="0"/>
                        <a:t> </a:t>
                      </a:r>
                      <a:r>
                        <a:rPr lang="tr-TR" sz="2800" b="0" dirty="0" err="1"/>
                        <a:t>Tonsillit</a:t>
                      </a:r>
                      <a:r>
                        <a:rPr lang="tr-TR" sz="2800" b="0" dirty="0"/>
                        <a:t> , </a:t>
                      </a:r>
                      <a:r>
                        <a:rPr lang="tr-TR" sz="2800" b="0" dirty="0" err="1"/>
                        <a:t>Pastia</a:t>
                      </a:r>
                      <a:r>
                        <a:rPr lang="tr-TR" sz="2800" b="0" dirty="0"/>
                        <a:t> Çizgileri , Beyaz Ve Kırmızı Çilek Dili, İyileşme Döneminde Pullanma Ve Soyulma</a:t>
                      </a:r>
                    </a:p>
                  </a:txBody>
                  <a:tcPr anchor="ctr">
                    <a:solidFill>
                      <a:srgbClr val="9FC3D0"/>
                    </a:solidFill>
                  </a:tcPr>
                </a:tc>
                <a:extLst>
                  <a:ext uri="{0D108BD9-81ED-4DB2-BD59-A6C34878D82A}">
                    <a16:rowId xmlns:a16="http://schemas.microsoft.com/office/drawing/2014/main" val="1576001881"/>
                  </a:ext>
                </a:extLst>
              </a:tr>
              <a:tr h="655935">
                <a:tc>
                  <a:txBody>
                    <a:bodyPr/>
                    <a:lstStyle/>
                    <a:p>
                      <a:r>
                        <a:rPr lang="tr-TR" sz="2800" b="1" dirty="0"/>
                        <a:t>BEŞİNCİ HASTALIK</a:t>
                      </a:r>
                    </a:p>
                  </a:txBody>
                  <a:tcPr anchor="ctr">
                    <a:solidFill>
                      <a:srgbClr val="E9C7C6"/>
                    </a:solidFill>
                  </a:tcPr>
                </a:tc>
                <a:tc>
                  <a:txBody>
                    <a:bodyPr/>
                    <a:lstStyle/>
                    <a:p>
                      <a:r>
                        <a:rPr lang="tr-TR" sz="2800" b="0" dirty="0"/>
                        <a:t>Tokatlanmış Yüz Görünümü , Artrit</a:t>
                      </a:r>
                    </a:p>
                  </a:txBody>
                  <a:tcPr anchor="ctr">
                    <a:solidFill>
                      <a:srgbClr val="E9C7C6"/>
                    </a:solidFill>
                  </a:tcPr>
                </a:tc>
                <a:extLst>
                  <a:ext uri="{0D108BD9-81ED-4DB2-BD59-A6C34878D82A}">
                    <a16:rowId xmlns:a16="http://schemas.microsoft.com/office/drawing/2014/main" val="3697178024"/>
                  </a:ext>
                </a:extLst>
              </a:tr>
              <a:tr h="1132163">
                <a:tc>
                  <a:txBody>
                    <a:bodyPr/>
                    <a:lstStyle/>
                    <a:p>
                      <a:r>
                        <a:rPr lang="tr-TR" sz="2800" b="1" dirty="0"/>
                        <a:t>ALTINCI HASTALIK</a:t>
                      </a:r>
                    </a:p>
                  </a:txBody>
                  <a:tcPr anchor="ctr">
                    <a:solidFill>
                      <a:srgbClr val="9FC3D0"/>
                    </a:solidFill>
                  </a:tcPr>
                </a:tc>
                <a:tc>
                  <a:txBody>
                    <a:bodyPr/>
                    <a:lstStyle/>
                    <a:p>
                      <a:r>
                        <a:rPr lang="tr-TR" sz="2800" b="0" dirty="0"/>
                        <a:t>3-5 Gün Süren Yüksek Ateşin Ardından Döküntü Ve Ateşin Aniden Düşmesi, Döküntülerin Sıklıkla 6-24 Saat İçinde Geçmesi</a:t>
                      </a:r>
                    </a:p>
                  </a:txBody>
                  <a:tcPr anchor="ctr">
                    <a:solidFill>
                      <a:srgbClr val="9FC3D0"/>
                    </a:solidFill>
                  </a:tcPr>
                </a:tc>
                <a:extLst>
                  <a:ext uri="{0D108BD9-81ED-4DB2-BD59-A6C34878D82A}">
                    <a16:rowId xmlns:a16="http://schemas.microsoft.com/office/drawing/2014/main" val="481336855"/>
                  </a:ext>
                </a:extLst>
              </a:tr>
              <a:tr h="655935">
                <a:tc>
                  <a:txBody>
                    <a:bodyPr/>
                    <a:lstStyle/>
                    <a:p>
                      <a:r>
                        <a:rPr lang="tr-TR" sz="2800" b="1" dirty="0"/>
                        <a:t>KIZAMIKÇIK</a:t>
                      </a:r>
                    </a:p>
                  </a:txBody>
                  <a:tcPr anchor="ctr">
                    <a:solidFill>
                      <a:srgbClr val="E9C7C6"/>
                    </a:solidFill>
                  </a:tcPr>
                </a:tc>
                <a:tc>
                  <a:txBody>
                    <a:bodyPr/>
                    <a:lstStyle/>
                    <a:p>
                      <a:r>
                        <a:rPr lang="tr-TR" sz="2800" b="0" dirty="0"/>
                        <a:t>Kulak Arkası Ve </a:t>
                      </a:r>
                      <a:r>
                        <a:rPr lang="tr-TR" sz="2800" b="0" dirty="0" err="1"/>
                        <a:t>Suboksipitalde</a:t>
                      </a:r>
                      <a:r>
                        <a:rPr lang="tr-TR" sz="2800" b="0" dirty="0"/>
                        <a:t> LAP</a:t>
                      </a:r>
                    </a:p>
                  </a:txBody>
                  <a:tcPr anchor="ctr">
                    <a:solidFill>
                      <a:srgbClr val="E9C7C6"/>
                    </a:solidFill>
                  </a:tcPr>
                </a:tc>
                <a:extLst>
                  <a:ext uri="{0D108BD9-81ED-4DB2-BD59-A6C34878D82A}">
                    <a16:rowId xmlns:a16="http://schemas.microsoft.com/office/drawing/2014/main" val="636639303"/>
                  </a:ext>
                </a:extLst>
              </a:tr>
              <a:tr h="655935">
                <a:tc>
                  <a:txBody>
                    <a:bodyPr/>
                    <a:lstStyle/>
                    <a:p>
                      <a:r>
                        <a:rPr lang="tr-TR" sz="2800" b="1" dirty="0"/>
                        <a:t>MENİNGOKOKSEMİ</a:t>
                      </a:r>
                    </a:p>
                  </a:txBody>
                  <a:tcPr anchor="ctr">
                    <a:solidFill>
                      <a:srgbClr val="9FC3D0"/>
                    </a:solidFill>
                  </a:tcPr>
                </a:tc>
                <a:tc>
                  <a:txBody>
                    <a:bodyPr/>
                    <a:lstStyle/>
                    <a:p>
                      <a:r>
                        <a:rPr lang="tr-TR" sz="2800" b="0" dirty="0"/>
                        <a:t>Genel Durum Bozukluğu, </a:t>
                      </a:r>
                      <a:r>
                        <a:rPr lang="tr-TR" sz="2800" b="0" dirty="0" err="1"/>
                        <a:t>Peteşiyal</a:t>
                      </a:r>
                      <a:r>
                        <a:rPr lang="tr-TR" sz="2800" b="0" dirty="0"/>
                        <a:t> Döküntü +/- </a:t>
                      </a:r>
                      <a:r>
                        <a:rPr lang="tr-TR" sz="2800" b="0" dirty="0" err="1"/>
                        <a:t>Meninirritasyon</a:t>
                      </a:r>
                      <a:r>
                        <a:rPr lang="tr-TR" sz="2800" b="0" dirty="0"/>
                        <a:t> Bulgusu</a:t>
                      </a:r>
                    </a:p>
                  </a:txBody>
                  <a:tcPr anchor="ctr">
                    <a:solidFill>
                      <a:srgbClr val="9FC3D0"/>
                    </a:solidFill>
                  </a:tcPr>
                </a:tc>
                <a:extLst>
                  <a:ext uri="{0D108BD9-81ED-4DB2-BD59-A6C34878D82A}">
                    <a16:rowId xmlns:a16="http://schemas.microsoft.com/office/drawing/2014/main" val="3359380709"/>
                  </a:ext>
                </a:extLst>
              </a:tr>
              <a:tr h="655935">
                <a:tc>
                  <a:txBody>
                    <a:bodyPr/>
                    <a:lstStyle/>
                    <a:p>
                      <a:r>
                        <a:rPr lang="tr-TR" sz="2800" b="1" dirty="0"/>
                        <a:t>KAWASAKİ</a:t>
                      </a:r>
                    </a:p>
                  </a:txBody>
                  <a:tcPr anchor="ctr">
                    <a:solidFill>
                      <a:srgbClr val="E9C7C6"/>
                    </a:solidFill>
                  </a:tcPr>
                </a:tc>
                <a:tc>
                  <a:txBody>
                    <a:bodyPr/>
                    <a:lstStyle/>
                    <a:p>
                      <a:r>
                        <a:rPr lang="tr-TR" sz="2800" b="0" dirty="0"/>
                        <a:t>Koroner Arter Tutulumu, Vezikül-</a:t>
                      </a:r>
                      <a:r>
                        <a:rPr lang="tr-TR" sz="2800" b="0" dirty="0" err="1"/>
                        <a:t>bül</a:t>
                      </a:r>
                      <a:r>
                        <a:rPr lang="tr-TR" sz="2800" b="0" dirty="0"/>
                        <a:t> Dışında Her Türlü Döküntü Görülebilir</a:t>
                      </a:r>
                    </a:p>
                  </a:txBody>
                  <a:tcPr anchor="ctr">
                    <a:solidFill>
                      <a:srgbClr val="E9C7C6"/>
                    </a:solidFill>
                  </a:tcPr>
                </a:tc>
                <a:extLst>
                  <a:ext uri="{0D108BD9-81ED-4DB2-BD59-A6C34878D82A}">
                    <a16:rowId xmlns:a16="http://schemas.microsoft.com/office/drawing/2014/main" val="4111050161"/>
                  </a:ext>
                </a:extLst>
              </a:tr>
            </a:tbl>
          </a:graphicData>
        </a:graphic>
      </p:graphicFrame>
    </p:spTree>
    <p:extLst>
      <p:ext uri="{BB962C8B-B14F-4D97-AF65-F5344CB8AC3E}">
        <p14:creationId xmlns:p14="http://schemas.microsoft.com/office/powerpoint/2010/main" val="250025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FC80D78E-43B9-0275-22C8-7ED2E707A0A1}"/>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aphicFrame>
        <p:nvGraphicFramePr>
          <p:cNvPr id="5" name="Tablo 4">
            <a:extLst>
              <a:ext uri="{FF2B5EF4-FFF2-40B4-BE49-F238E27FC236}">
                <a16:creationId xmlns:a16="http://schemas.microsoft.com/office/drawing/2014/main" id="{5D3B56BC-A361-60FA-2A5C-4CD8C532AEB5}"/>
              </a:ext>
            </a:extLst>
          </p:cNvPr>
          <p:cNvGraphicFramePr>
            <a:graphicFrameLocks noGrp="1"/>
          </p:cNvGraphicFramePr>
          <p:nvPr>
            <p:extLst>
              <p:ext uri="{D42A27DB-BD31-4B8C-83A1-F6EECF244321}">
                <p14:modId xmlns:p14="http://schemas.microsoft.com/office/powerpoint/2010/main" val="2226904116"/>
              </p:ext>
            </p:extLst>
          </p:nvPr>
        </p:nvGraphicFramePr>
        <p:xfrm>
          <a:off x="1085850" y="2250440"/>
          <a:ext cx="16116300" cy="4339590"/>
        </p:xfrm>
        <a:graphic>
          <a:graphicData uri="http://schemas.openxmlformats.org/drawingml/2006/table">
            <a:tbl>
              <a:tblPr firstRow="1" bandRow="1">
                <a:tableStyleId>{BC89EF96-8CEA-46FF-86C4-4CE0E7609802}</a:tableStyleId>
              </a:tblPr>
              <a:tblGrid>
                <a:gridCol w="2647950">
                  <a:extLst>
                    <a:ext uri="{9D8B030D-6E8A-4147-A177-3AD203B41FA5}">
                      <a16:colId xmlns:a16="http://schemas.microsoft.com/office/drawing/2014/main" val="1171906798"/>
                    </a:ext>
                  </a:extLst>
                </a:gridCol>
                <a:gridCol w="13468350">
                  <a:extLst>
                    <a:ext uri="{9D8B030D-6E8A-4147-A177-3AD203B41FA5}">
                      <a16:colId xmlns:a16="http://schemas.microsoft.com/office/drawing/2014/main" val="887737435"/>
                    </a:ext>
                  </a:extLst>
                </a:gridCol>
              </a:tblGrid>
              <a:tr h="723265">
                <a:tc>
                  <a:txBody>
                    <a:bodyPr/>
                    <a:lstStyle/>
                    <a:p>
                      <a:r>
                        <a:rPr lang="tr-TR" sz="2400" dirty="0"/>
                        <a:t>MAKÜLOPAPÜLLER</a:t>
                      </a:r>
                    </a:p>
                  </a:txBody>
                  <a:tcPr anchor="ctr"/>
                </a:tc>
                <a:tc>
                  <a:txBody>
                    <a:bodyPr/>
                    <a:lstStyle/>
                    <a:p>
                      <a:r>
                        <a:rPr lang="tr-TR" b="0" dirty="0"/>
                        <a:t>Kızamık, Kızamıkçık, Suçiçeği, </a:t>
                      </a:r>
                      <a:r>
                        <a:rPr lang="tr-TR" b="0" dirty="0" err="1"/>
                        <a:t>Emn</a:t>
                      </a:r>
                      <a:r>
                        <a:rPr lang="tr-TR" b="0" dirty="0"/>
                        <a:t>, Eritema </a:t>
                      </a:r>
                      <a:r>
                        <a:rPr lang="tr-TR" b="0" dirty="0" err="1"/>
                        <a:t>Enfeksizyozum</a:t>
                      </a:r>
                      <a:r>
                        <a:rPr lang="tr-TR" b="0" dirty="0"/>
                        <a:t>, </a:t>
                      </a:r>
                      <a:r>
                        <a:rPr lang="tr-TR" b="0" dirty="0" err="1"/>
                        <a:t>Meningokoksemi</a:t>
                      </a:r>
                      <a:r>
                        <a:rPr lang="tr-TR" b="0" dirty="0"/>
                        <a:t>, </a:t>
                      </a:r>
                      <a:r>
                        <a:rPr lang="tr-TR" b="0" dirty="0" err="1"/>
                        <a:t>Kandidiyazis</a:t>
                      </a:r>
                      <a:r>
                        <a:rPr lang="tr-TR" b="0" dirty="0"/>
                        <a:t>, Tifo, </a:t>
                      </a:r>
                      <a:r>
                        <a:rPr lang="tr-TR" b="0" dirty="0" err="1"/>
                        <a:t>Lyme</a:t>
                      </a:r>
                      <a:r>
                        <a:rPr lang="tr-TR" b="0" dirty="0"/>
                        <a:t>, </a:t>
                      </a:r>
                      <a:r>
                        <a:rPr lang="tr-TR" b="0" dirty="0" err="1"/>
                        <a:t>Sifiliz</a:t>
                      </a:r>
                      <a:endParaRPr lang="tr-TR" b="0" dirty="0"/>
                    </a:p>
                  </a:txBody>
                  <a:tcPr anchor="ctr"/>
                </a:tc>
                <a:extLst>
                  <a:ext uri="{0D108BD9-81ED-4DB2-BD59-A6C34878D82A}">
                    <a16:rowId xmlns:a16="http://schemas.microsoft.com/office/drawing/2014/main" val="2466993210"/>
                  </a:ext>
                </a:extLst>
              </a:tr>
              <a:tr h="723265">
                <a:tc>
                  <a:txBody>
                    <a:bodyPr/>
                    <a:lstStyle/>
                    <a:p>
                      <a:r>
                        <a:rPr lang="tr-TR" sz="2400" dirty="0"/>
                        <a:t>ERİTEM</a:t>
                      </a:r>
                    </a:p>
                  </a:txBody>
                  <a:tcPr anchor="ctr"/>
                </a:tc>
                <a:tc>
                  <a:txBody>
                    <a:bodyPr/>
                    <a:lstStyle/>
                    <a:p>
                      <a:r>
                        <a:rPr lang="tr-TR" b="0" dirty="0"/>
                        <a:t>Kızıl, </a:t>
                      </a:r>
                      <a:r>
                        <a:rPr lang="tr-TR" b="0" dirty="0" err="1"/>
                        <a:t>Stafilokoksik</a:t>
                      </a:r>
                      <a:r>
                        <a:rPr lang="tr-TR" b="0" dirty="0"/>
                        <a:t> </a:t>
                      </a:r>
                      <a:r>
                        <a:rPr lang="tr-TR" b="0" dirty="0" err="1"/>
                        <a:t>Tosik</a:t>
                      </a:r>
                      <a:r>
                        <a:rPr lang="tr-TR" b="0" dirty="0"/>
                        <a:t> Şok Sendromu, Kawasaki</a:t>
                      </a:r>
                    </a:p>
                  </a:txBody>
                  <a:tcPr anchor="ctr"/>
                </a:tc>
                <a:extLst>
                  <a:ext uri="{0D108BD9-81ED-4DB2-BD59-A6C34878D82A}">
                    <a16:rowId xmlns:a16="http://schemas.microsoft.com/office/drawing/2014/main" val="3009055759"/>
                  </a:ext>
                </a:extLst>
              </a:tr>
              <a:tr h="723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t>VEZİKÜL , BÜL</a:t>
                      </a:r>
                    </a:p>
                  </a:txBody>
                  <a:tcPr anchor="ctr"/>
                </a:tc>
                <a:tc>
                  <a:txBody>
                    <a:bodyPr/>
                    <a:lstStyle/>
                    <a:p>
                      <a:r>
                        <a:rPr lang="tr-TR" b="0" dirty="0"/>
                        <a:t>Çiçek, Suçiçeği, Zona, </a:t>
                      </a:r>
                      <a:r>
                        <a:rPr lang="tr-TR" b="0" dirty="0" err="1"/>
                        <a:t>Hsv</a:t>
                      </a:r>
                      <a:r>
                        <a:rPr lang="tr-TR" b="0" dirty="0"/>
                        <a:t> Enfeksiyonu, </a:t>
                      </a:r>
                      <a:r>
                        <a:rPr lang="tr-TR" b="0" dirty="0" err="1"/>
                        <a:t>Enterovirus</a:t>
                      </a:r>
                      <a:r>
                        <a:rPr lang="tr-TR" b="0" dirty="0"/>
                        <a:t> Enfeksiyonu</a:t>
                      </a:r>
                    </a:p>
                  </a:txBody>
                  <a:tcPr anchor="ctr"/>
                </a:tc>
                <a:extLst>
                  <a:ext uri="{0D108BD9-81ED-4DB2-BD59-A6C34878D82A}">
                    <a16:rowId xmlns:a16="http://schemas.microsoft.com/office/drawing/2014/main" val="25501959"/>
                  </a:ext>
                </a:extLst>
              </a:tr>
              <a:tr h="723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t>PÜSTÜL</a:t>
                      </a:r>
                    </a:p>
                  </a:txBody>
                  <a:tcPr anchor="ctr"/>
                </a:tc>
                <a:tc>
                  <a:txBody>
                    <a:bodyPr/>
                    <a:lstStyle/>
                    <a:p>
                      <a:r>
                        <a:rPr lang="tr-TR" b="0" dirty="0"/>
                        <a:t>Neonatal Püstüler </a:t>
                      </a:r>
                      <a:r>
                        <a:rPr lang="tr-TR" b="0" dirty="0" err="1"/>
                        <a:t>Melanoz</a:t>
                      </a:r>
                      <a:r>
                        <a:rPr lang="tr-TR" b="0" dirty="0"/>
                        <a:t>, </a:t>
                      </a:r>
                      <a:r>
                        <a:rPr lang="tr-TR" b="0" dirty="0" err="1"/>
                        <a:t>Folikülit</a:t>
                      </a:r>
                      <a:r>
                        <a:rPr lang="tr-TR" b="0" dirty="0"/>
                        <a:t>, Streptokok Enfeksiyonu, Stafilokok Enfeksiyonu, </a:t>
                      </a:r>
                      <a:r>
                        <a:rPr lang="tr-TR" b="0" dirty="0" err="1"/>
                        <a:t>Pseudomnas</a:t>
                      </a:r>
                      <a:r>
                        <a:rPr lang="tr-TR" b="0" dirty="0"/>
                        <a:t>, </a:t>
                      </a:r>
                      <a:r>
                        <a:rPr lang="tr-TR" b="0" dirty="0" err="1"/>
                        <a:t>Meningokoksemi</a:t>
                      </a:r>
                      <a:r>
                        <a:rPr lang="tr-TR" b="0" dirty="0"/>
                        <a:t>, Şarbon</a:t>
                      </a:r>
                    </a:p>
                  </a:txBody>
                  <a:tcPr anchor="ctr"/>
                </a:tc>
                <a:extLst>
                  <a:ext uri="{0D108BD9-81ED-4DB2-BD59-A6C34878D82A}">
                    <a16:rowId xmlns:a16="http://schemas.microsoft.com/office/drawing/2014/main" val="3335940740"/>
                  </a:ext>
                </a:extLst>
              </a:tr>
              <a:tr h="723265">
                <a:tc>
                  <a:txBody>
                    <a:bodyPr/>
                    <a:lstStyle/>
                    <a:p>
                      <a:r>
                        <a:rPr lang="tr-TR" sz="2400" dirty="0"/>
                        <a:t>NODÜL</a:t>
                      </a:r>
                    </a:p>
                  </a:txBody>
                  <a:tcPr anchor="ctr"/>
                </a:tc>
                <a:tc>
                  <a:txBody>
                    <a:bodyPr/>
                    <a:lstStyle/>
                    <a:p>
                      <a:r>
                        <a:rPr lang="tr-TR" b="0" dirty="0"/>
                        <a:t>Eritema </a:t>
                      </a:r>
                      <a:r>
                        <a:rPr lang="tr-TR" b="0" dirty="0" err="1"/>
                        <a:t>Nodozum</a:t>
                      </a:r>
                      <a:r>
                        <a:rPr lang="tr-TR" b="0" dirty="0"/>
                        <a:t>, </a:t>
                      </a:r>
                      <a:r>
                        <a:rPr lang="tr-TR" b="0" dirty="0" err="1"/>
                        <a:t>Noneritematöz</a:t>
                      </a:r>
                      <a:r>
                        <a:rPr lang="tr-TR" b="0" dirty="0"/>
                        <a:t> </a:t>
                      </a:r>
                      <a:r>
                        <a:rPr lang="tr-TR" b="0" dirty="0" err="1"/>
                        <a:t>Candida</a:t>
                      </a:r>
                      <a:r>
                        <a:rPr lang="tr-TR" b="0" dirty="0"/>
                        <a:t> Enfeksiyonu, </a:t>
                      </a:r>
                      <a:r>
                        <a:rPr lang="tr-TR" b="0" dirty="0" err="1"/>
                        <a:t>Tbc</a:t>
                      </a:r>
                      <a:r>
                        <a:rPr lang="tr-TR" b="0" dirty="0"/>
                        <a:t>, Lepra</a:t>
                      </a:r>
                    </a:p>
                  </a:txBody>
                  <a:tcPr anchor="ctr"/>
                </a:tc>
                <a:extLst>
                  <a:ext uri="{0D108BD9-81ED-4DB2-BD59-A6C34878D82A}">
                    <a16:rowId xmlns:a16="http://schemas.microsoft.com/office/drawing/2014/main" val="4186728093"/>
                  </a:ext>
                </a:extLst>
              </a:tr>
              <a:tr h="723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t>PURPURA</a:t>
                      </a:r>
                    </a:p>
                  </a:txBody>
                  <a:tcPr anchor="ctr"/>
                </a:tc>
                <a:tc>
                  <a:txBody>
                    <a:bodyPr/>
                    <a:lstStyle/>
                    <a:p>
                      <a:r>
                        <a:rPr lang="tr-TR" b="0" dirty="0" err="1"/>
                        <a:t>Meningokoksemi</a:t>
                      </a:r>
                      <a:r>
                        <a:rPr lang="tr-TR" b="0" dirty="0"/>
                        <a:t>, </a:t>
                      </a:r>
                      <a:r>
                        <a:rPr lang="tr-TR" b="0" dirty="0" err="1"/>
                        <a:t>Henoch-schönlein</a:t>
                      </a:r>
                      <a:r>
                        <a:rPr lang="tr-TR" b="0" dirty="0"/>
                        <a:t> </a:t>
                      </a:r>
                      <a:r>
                        <a:rPr lang="tr-TR" b="0" dirty="0" err="1"/>
                        <a:t>Purpurası</a:t>
                      </a:r>
                      <a:r>
                        <a:rPr lang="tr-TR" b="0" dirty="0"/>
                        <a:t> (HSP), </a:t>
                      </a:r>
                      <a:r>
                        <a:rPr lang="tr-TR" b="0" dirty="0" err="1"/>
                        <a:t>Coxackie</a:t>
                      </a:r>
                      <a:r>
                        <a:rPr lang="tr-TR" b="0" dirty="0"/>
                        <a:t> A9, </a:t>
                      </a:r>
                      <a:r>
                        <a:rPr lang="tr-TR" b="0" dirty="0" err="1"/>
                        <a:t>Riketsiya</a:t>
                      </a:r>
                      <a:endParaRPr lang="tr-TR" b="0" dirty="0"/>
                    </a:p>
                  </a:txBody>
                  <a:tcPr anchor="ctr"/>
                </a:tc>
                <a:extLst>
                  <a:ext uri="{0D108BD9-81ED-4DB2-BD59-A6C34878D82A}">
                    <a16:rowId xmlns:a16="http://schemas.microsoft.com/office/drawing/2014/main" val="4188270764"/>
                  </a:ext>
                </a:extLst>
              </a:tr>
            </a:tbl>
          </a:graphicData>
        </a:graphic>
      </p:graphicFrame>
      <p:graphicFrame>
        <p:nvGraphicFramePr>
          <p:cNvPr id="6" name="Tablo 5">
            <a:extLst>
              <a:ext uri="{FF2B5EF4-FFF2-40B4-BE49-F238E27FC236}">
                <a16:creationId xmlns:a16="http://schemas.microsoft.com/office/drawing/2014/main" id="{754915F8-2872-6E31-971D-7BAF86611878}"/>
              </a:ext>
            </a:extLst>
          </p:cNvPr>
          <p:cNvGraphicFramePr>
            <a:graphicFrameLocks noGrp="1"/>
          </p:cNvGraphicFramePr>
          <p:nvPr>
            <p:extLst>
              <p:ext uri="{D42A27DB-BD31-4B8C-83A1-F6EECF244321}">
                <p14:modId xmlns:p14="http://schemas.microsoft.com/office/powerpoint/2010/main" val="3376513319"/>
              </p:ext>
            </p:extLst>
          </p:nvPr>
        </p:nvGraphicFramePr>
        <p:xfrm>
          <a:off x="1085850" y="6590030"/>
          <a:ext cx="16116300" cy="723265"/>
        </p:xfrm>
        <a:graphic>
          <a:graphicData uri="http://schemas.openxmlformats.org/drawingml/2006/table">
            <a:tbl>
              <a:tblPr firstRow="1" bandRow="1">
                <a:tableStyleId>{BC89EF96-8CEA-46FF-86C4-4CE0E7609802}</a:tableStyleId>
              </a:tblPr>
              <a:tblGrid>
                <a:gridCol w="2647950">
                  <a:extLst>
                    <a:ext uri="{9D8B030D-6E8A-4147-A177-3AD203B41FA5}">
                      <a16:colId xmlns:a16="http://schemas.microsoft.com/office/drawing/2014/main" val="1361103826"/>
                    </a:ext>
                  </a:extLst>
                </a:gridCol>
                <a:gridCol w="13468350">
                  <a:extLst>
                    <a:ext uri="{9D8B030D-6E8A-4147-A177-3AD203B41FA5}">
                      <a16:colId xmlns:a16="http://schemas.microsoft.com/office/drawing/2014/main" val="2344415563"/>
                    </a:ext>
                  </a:extLst>
                </a:gridCol>
              </a:tblGrid>
              <a:tr h="723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0" dirty="0"/>
                        <a:t>DESKUAMATİF</a:t>
                      </a:r>
                    </a:p>
                  </a:txBody>
                  <a:tcPr anchor="ctr"/>
                </a:tc>
                <a:tc>
                  <a:txBody>
                    <a:bodyPr/>
                    <a:lstStyle/>
                    <a:p>
                      <a:r>
                        <a:rPr lang="tr-TR" b="0" dirty="0"/>
                        <a:t>KIZIL, KAWASAKİ, </a:t>
                      </a:r>
                      <a:r>
                        <a:rPr lang="tr-TR" b="0" dirty="0" err="1"/>
                        <a:t>Stafilokokkal</a:t>
                      </a:r>
                      <a:r>
                        <a:rPr lang="tr-TR" b="0" dirty="0"/>
                        <a:t> Haşlanmış Deri Sendromu (SSSS)</a:t>
                      </a:r>
                    </a:p>
                  </a:txBody>
                  <a:tcPr anchor="ctr"/>
                </a:tc>
                <a:extLst>
                  <a:ext uri="{0D108BD9-81ED-4DB2-BD59-A6C34878D82A}">
                    <a16:rowId xmlns:a16="http://schemas.microsoft.com/office/drawing/2014/main" val="2226955787"/>
                  </a:ext>
                </a:extLst>
              </a:tr>
            </a:tbl>
          </a:graphicData>
        </a:graphic>
      </p:graphicFrame>
      <p:sp>
        <p:nvSpPr>
          <p:cNvPr id="2" name="Metin Yer Tutucusu 3">
            <a:extLst>
              <a:ext uri="{FF2B5EF4-FFF2-40B4-BE49-F238E27FC236}">
                <a16:creationId xmlns:a16="http://schemas.microsoft.com/office/drawing/2014/main" id="{5449EA80-E3D8-9D51-6342-A827ABDE08A5}"/>
              </a:ext>
            </a:extLst>
          </p:cNvPr>
          <p:cNvSpPr>
            <a:spLocks noGrp="1"/>
          </p:cNvSpPr>
          <p:nvPr>
            <p:ph type="body" sz="quarter" idx="10"/>
          </p:nvPr>
        </p:nvSpPr>
        <p:spPr>
          <a:xfrm>
            <a:off x="16508641" y="55721"/>
            <a:ext cx="609600" cy="776288"/>
          </a:xfrm>
        </p:spPr>
        <p:txBody>
          <a:bodyPr/>
          <a:lstStyle/>
          <a:p>
            <a:r>
              <a:rPr lang="tr-TR" dirty="0"/>
              <a:t>8</a:t>
            </a:r>
          </a:p>
        </p:txBody>
      </p:sp>
    </p:spTree>
    <p:extLst>
      <p:ext uri="{BB962C8B-B14F-4D97-AF65-F5344CB8AC3E}">
        <p14:creationId xmlns:p14="http://schemas.microsoft.com/office/powerpoint/2010/main" val="1742180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0E39B6-FC01-8B83-E96D-0E5380C3686D}"/>
              </a:ext>
            </a:extLst>
          </p:cNvPr>
          <p:cNvSpPr>
            <a:spLocks noGrp="1"/>
          </p:cNvSpPr>
          <p:nvPr>
            <p:ph type="ctrTitle"/>
          </p:nvPr>
        </p:nvSpPr>
        <p:spPr/>
        <p:txBody>
          <a:bodyPr/>
          <a:lstStyle/>
          <a:p>
            <a:r>
              <a:rPr lang="tr-TR" b="1" dirty="0"/>
              <a:t>KAYNAKLAR</a:t>
            </a:r>
          </a:p>
        </p:txBody>
      </p:sp>
      <p:sp>
        <p:nvSpPr>
          <p:cNvPr id="3" name="İçerik Yer Tutucusu 2">
            <a:extLst>
              <a:ext uri="{FF2B5EF4-FFF2-40B4-BE49-F238E27FC236}">
                <a16:creationId xmlns:a16="http://schemas.microsoft.com/office/drawing/2014/main" id="{1CEFB2E0-8996-9975-C62C-8D79F9906FD1}"/>
              </a:ext>
            </a:extLst>
          </p:cNvPr>
          <p:cNvSpPr>
            <a:spLocks noGrp="1"/>
          </p:cNvSpPr>
          <p:nvPr>
            <p:ph idx="1"/>
          </p:nvPr>
        </p:nvSpPr>
        <p:spPr>
          <a:xfrm>
            <a:off x="1295400" y="2276473"/>
            <a:ext cx="13792200" cy="7082792"/>
          </a:xfrm>
        </p:spPr>
        <p:txBody>
          <a:bodyPr>
            <a:normAutofit lnSpcReduction="10000"/>
          </a:bodyPr>
          <a:lstStyle/>
          <a:p>
            <a:r>
              <a:rPr lang="tr-TR" dirty="0" err="1"/>
              <a:t>UpToDate</a:t>
            </a:r>
            <a:endParaRPr lang="tr-TR" dirty="0"/>
          </a:p>
          <a:p>
            <a:r>
              <a:rPr lang="tr-TR" dirty="0" err="1"/>
              <a:t>MedScape</a:t>
            </a:r>
            <a:endParaRPr lang="tr-TR" dirty="0"/>
          </a:p>
          <a:p>
            <a:r>
              <a:rPr lang="tr-TR" dirty="0"/>
              <a:t>CDC</a:t>
            </a:r>
          </a:p>
          <a:p>
            <a:r>
              <a:rPr lang="tr-TR" dirty="0"/>
              <a:t>WHO</a:t>
            </a:r>
          </a:p>
          <a:p>
            <a:r>
              <a:rPr lang="tr-TR" dirty="0" err="1"/>
              <a:t>ClinicalKey</a:t>
            </a:r>
            <a:endParaRPr lang="tr-TR" dirty="0"/>
          </a:p>
          <a:p>
            <a:r>
              <a:rPr lang="tr-TR" dirty="0" err="1"/>
              <a:t>Red</a:t>
            </a:r>
            <a:r>
              <a:rPr lang="tr-TR" dirty="0"/>
              <a:t> </a:t>
            </a:r>
            <a:r>
              <a:rPr lang="tr-TR" dirty="0" err="1"/>
              <a:t>Book</a:t>
            </a:r>
            <a:r>
              <a:rPr lang="tr-TR" dirty="0"/>
              <a:t> 2021-2024 Enfeksiyon Hastalıkları Komitesi Raporu</a:t>
            </a:r>
          </a:p>
          <a:p>
            <a:r>
              <a:rPr lang="tr-TR" dirty="0" err="1"/>
              <a:t>Rakel</a:t>
            </a:r>
            <a:r>
              <a:rPr lang="tr-TR" dirty="0"/>
              <a:t> Aile Hekimliği</a:t>
            </a:r>
          </a:p>
          <a:p>
            <a:r>
              <a:rPr lang="tr-TR" dirty="0" err="1"/>
              <a:t>Current</a:t>
            </a:r>
            <a:r>
              <a:rPr lang="tr-TR" dirty="0"/>
              <a:t> Aile Hekimliği</a:t>
            </a:r>
          </a:p>
          <a:p>
            <a:r>
              <a:rPr lang="en-US" dirty="0"/>
              <a:t>Viral exanthems in children: A great imitator</a:t>
            </a:r>
            <a:endParaRPr lang="tr-TR" dirty="0"/>
          </a:p>
          <a:p>
            <a:r>
              <a:rPr lang="tr-TR" dirty="0" err="1"/>
              <a:t>Pediatric</a:t>
            </a:r>
            <a:r>
              <a:rPr lang="tr-TR" dirty="0"/>
              <a:t> Viral </a:t>
            </a:r>
            <a:r>
              <a:rPr lang="tr-TR" dirty="0" err="1"/>
              <a:t>Exanthema</a:t>
            </a:r>
            <a:r>
              <a:rPr lang="tr-TR" dirty="0"/>
              <a:t>: A </a:t>
            </a:r>
            <a:r>
              <a:rPr lang="tr-TR" dirty="0" err="1"/>
              <a:t>Review</a:t>
            </a:r>
            <a:r>
              <a:rPr lang="tr-TR" dirty="0"/>
              <a:t> </a:t>
            </a:r>
            <a:r>
              <a:rPr lang="tr-TR" dirty="0" err="1"/>
              <a:t>Article</a:t>
            </a:r>
            <a:endParaRPr lang="tr-TR" dirty="0"/>
          </a:p>
          <a:p>
            <a:r>
              <a:rPr lang="en-US" dirty="0"/>
              <a:t>How to manage drug-virus interplay underlying skin eruptions in children</a:t>
            </a:r>
            <a:endParaRPr lang="tr-TR" dirty="0"/>
          </a:p>
          <a:p>
            <a:r>
              <a:rPr lang="en-US" dirty="0"/>
              <a:t>Approach to the Patient with Exanthem </a:t>
            </a:r>
            <a:endParaRPr lang="tr-TR" dirty="0"/>
          </a:p>
          <a:p>
            <a:r>
              <a:rPr lang="en-US" dirty="0"/>
              <a:t>EVALUATING RASH IN FEBRILE CHILDREN </a:t>
            </a:r>
            <a:endParaRPr lang="tr-TR" dirty="0"/>
          </a:p>
          <a:p>
            <a:r>
              <a:rPr lang="tr-TR" dirty="0"/>
              <a:t>Virale </a:t>
            </a:r>
            <a:r>
              <a:rPr lang="tr-TR" dirty="0" err="1"/>
              <a:t>Exantheme</a:t>
            </a:r>
            <a:r>
              <a:rPr lang="tr-TR" dirty="0"/>
              <a:t> im </a:t>
            </a:r>
            <a:r>
              <a:rPr lang="tr-TR" dirty="0" err="1"/>
              <a:t>Kindesalter</a:t>
            </a:r>
            <a:endParaRPr lang="tr-TR" dirty="0"/>
          </a:p>
        </p:txBody>
      </p:sp>
    </p:spTree>
    <p:extLst>
      <p:ext uri="{BB962C8B-B14F-4D97-AF65-F5344CB8AC3E}">
        <p14:creationId xmlns:p14="http://schemas.microsoft.com/office/powerpoint/2010/main" val="229885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0371214A-AAF2-8856-341A-FEBE6C702083}"/>
              </a:ext>
            </a:extLst>
          </p:cNvPr>
          <p:cNvSpPr>
            <a:spLocks noGrp="1"/>
          </p:cNvSpPr>
          <p:nvPr>
            <p:ph type="ctrTitle"/>
          </p:nvPr>
        </p:nvSpPr>
        <p:spPr>
          <a:xfrm>
            <a:off x="4745831" y="190500"/>
            <a:ext cx="8796338" cy="1257299"/>
          </a:xfrm>
        </p:spPr>
        <p:txBody>
          <a:bodyPr>
            <a:noAutofit/>
          </a:bodyPr>
          <a:lstStyle/>
          <a:p>
            <a:r>
              <a:rPr lang="tr-TR" sz="5400" b="1" dirty="0"/>
              <a:t>DÖKÜNTÜLER ve ÖZELLİKLERİ</a:t>
            </a:r>
          </a:p>
        </p:txBody>
      </p:sp>
      <p:graphicFrame>
        <p:nvGraphicFramePr>
          <p:cNvPr id="8" name="Tablo 7">
            <a:extLst>
              <a:ext uri="{FF2B5EF4-FFF2-40B4-BE49-F238E27FC236}">
                <a16:creationId xmlns:a16="http://schemas.microsoft.com/office/drawing/2014/main" id="{F74E0B0E-99D1-C39D-8F0C-6F6A8CC3987C}"/>
              </a:ext>
            </a:extLst>
          </p:cNvPr>
          <p:cNvGraphicFramePr>
            <a:graphicFrameLocks noGrp="1"/>
          </p:cNvGraphicFramePr>
          <p:nvPr>
            <p:extLst>
              <p:ext uri="{D42A27DB-BD31-4B8C-83A1-F6EECF244321}">
                <p14:modId xmlns:p14="http://schemas.microsoft.com/office/powerpoint/2010/main" val="1104739382"/>
              </p:ext>
            </p:extLst>
          </p:nvPr>
        </p:nvGraphicFramePr>
        <p:xfrm>
          <a:off x="1866900" y="2705100"/>
          <a:ext cx="14554200" cy="4876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72926010"/>
                    </a:ext>
                  </a:extLst>
                </a:gridCol>
                <a:gridCol w="4064000">
                  <a:extLst>
                    <a:ext uri="{9D8B030D-6E8A-4147-A177-3AD203B41FA5}">
                      <a16:colId xmlns:a16="http://schemas.microsoft.com/office/drawing/2014/main" val="3128049253"/>
                    </a:ext>
                  </a:extLst>
                </a:gridCol>
                <a:gridCol w="6426200">
                  <a:extLst>
                    <a:ext uri="{9D8B030D-6E8A-4147-A177-3AD203B41FA5}">
                      <a16:colId xmlns:a16="http://schemas.microsoft.com/office/drawing/2014/main" val="3526105646"/>
                    </a:ext>
                  </a:extLst>
                </a:gridCol>
              </a:tblGrid>
              <a:tr h="975360">
                <a:tc gridSpan="3">
                  <a:txBody>
                    <a:bodyPr/>
                    <a:lstStyle/>
                    <a:p>
                      <a:pPr algn="ctr"/>
                      <a:r>
                        <a:rPr lang="tr-TR" sz="3200" dirty="0"/>
                        <a:t>DÖKÜNTÜLÜ HASTALIKLARIN ETYOLOJİSİ</a:t>
                      </a:r>
                    </a:p>
                  </a:txBody>
                  <a:tcPr anchor="ct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2254569376"/>
                  </a:ext>
                </a:extLst>
              </a:tr>
              <a:tr h="975360">
                <a:tc rowSpan="2">
                  <a:txBody>
                    <a:bodyPr/>
                    <a:lstStyle/>
                    <a:p>
                      <a:pPr algn="ctr"/>
                      <a:r>
                        <a:rPr lang="tr-TR" sz="3200" b="1" dirty="0"/>
                        <a:t>ENFEKSİYÖZ NEDENLER</a:t>
                      </a:r>
                    </a:p>
                  </a:txBody>
                  <a:tcPr anchor="ctr"/>
                </a:tc>
                <a:tc>
                  <a:txBody>
                    <a:bodyPr/>
                    <a:lstStyle/>
                    <a:p>
                      <a:r>
                        <a:rPr lang="tr-TR" sz="2400" dirty="0"/>
                        <a:t>VİRAL</a:t>
                      </a:r>
                    </a:p>
                  </a:txBody>
                  <a:tcPr anchor="ctr"/>
                </a:tc>
                <a:tc>
                  <a:txBody>
                    <a:bodyPr/>
                    <a:lstStyle/>
                    <a:p>
                      <a:r>
                        <a:rPr kumimoji="0" lang="tr-TR" sz="1800" b="0" i="0" u="none" strike="noStrike" kern="1200" baseline="0" dirty="0">
                          <a:solidFill>
                            <a:schemeClr val="tx1"/>
                          </a:solidFill>
                          <a:latin typeface="+mn-lt"/>
                          <a:ea typeface="+mn-ea"/>
                          <a:cs typeface="Times New Roman" panose="02020603050405020304" pitchFamily="18" charset="0"/>
                        </a:rPr>
                        <a:t>Kızamık, kızamıkçık, su çiçeği, ADV, HHV-1, HHV-2, HHV-6, HHV-7, </a:t>
                      </a:r>
                      <a:r>
                        <a:rPr kumimoji="0" lang="tr-TR" sz="1800" b="0" i="0" u="none" strike="noStrike" kern="1200" baseline="0" dirty="0" err="1">
                          <a:solidFill>
                            <a:schemeClr val="tx1"/>
                          </a:solidFill>
                          <a:latin typeface="+mn-lt"/>
                          <a:ea typeface="+mn-ea"/>
                          <a:cs typeface="Times New Roman" panose="02020603050405020304" pitchFamily="18" charset="0"/>
                        </a:rPr>
                        <a:t>parvovirus</a:t>
                      </a:r>
                      <a:r>
                        <a:rPr kumimoji="0" lang="tr-TR" sz="1800" b="0" i="0" u="none" strike="noStrike" kern="1200" baseline="0" dirty="0">
                          <a:solidFill>
                            <a:schemeClr val="tx1"/>
                          </a:solidFill>
                          <a:latin typeface="+mn-lt"/>
                          <a:ea typeface="+mn-ea"/>
                          <a:cs typeface="Times New Roman" panose="02020603050405020304" pitchFamily="18" charset="0"/>
                        </a:rPr>
                        <a:t> B-19, EBV, CMV, kırım </a:t>
                      </a:r>
                      <a:r>
                        <a:rPr kumimoji="0" lang="tr-TR" sz="1800" b="0" i="0" u="none" strike="noStrike" kern="1200" baseline="0" dirty="0" err="1">
                          <a:solidFill>
                            <a:schemeClr val="tx1"/>
                          </a:solidFill>
                          <a:latin typeface="+mn-lt"/>
                          <a:ea typeface="+mn-ea"/>
                          <a:cs typeface="Times New Roman" panose="02020603050405020304" pitchFamily="18" charset="0"/>
                        </a:rPr>
                        <a:t>kongo</a:t>
                      </a:r>
                      <a:r>
                        <a:rPr kumimoji="0" lang="tr-TR" sz="1800" b="0" i="0" u="none" strike="noStrike" kern="1200" baseline="0" dirty="0">
                          <a:solidFill>
                            <a:schemeClr val="tx1"/>
                          </a:solidFill>
                          <a:latin typeface="+mn-lt"/>
                          <a:ea typeface="+mn-ea"/>
                          <a:cs typeface="Times New Roman" panose="02020603050405020304" pitchFamily="18" charset="0"/>
                        </a:rPr>
                        <a:t> kanamalı ateşi virüsü, </a:t>
                      </a:r>
                      <a:r>
                        <a:rPr kumimoji="0" lang="tr-TR" sz="1800" b="0" i="0" u="none" strike="noStrike" kern="1200" baseline="0" dirty="0" err="1">
                          <a:solidFill>
                            <a:schemeClr val="tx1"/>
                          </a:solidFill>
                          <a:latin typeface="+mn-lt"/>
                          <a:ea typeface="+mn-ea"/>
                          <a:cs typeface="Times New Roman" panose="02020603050405020304" pitchFamily="18" charset="0"/>
                        </a:rPr>
                        <a:t>coxsackie</a:t>
                      </a:r>
                      <a:r>
                        <a:rPr kumimoji="0" lang="tr-TR" sz="1800" b="0" i="0" u="none" strike="noStrike" kern="1200" baseline="0" dirty="0">
                          <a:solidFill>
                            <a:schemeClr val="tx1"/>
                          </a:solidFill>
                          <a:latin typeface="+mn-lt"/>
                          <a:ea typeface="+mn-ea"/>
                          <a:cs typeface="Times New Roman" panose="02020603050405020304" pitchFamily="18" charset="0"/>
                        </a:rPr>
                        <a:t> virüsler</a:t>
                      </a:r>
                      <a:endParaRPr lang="tr-TR" dirty="0">
                        <a:latin typeface="+mn-lt"/>
                      </a:endParaRPr>
                    </a:p>
                  </a:txBody>
                  <a:tcPr/>
                </a:tc>
                <a:extLst>
                  <a:ext uri="{0D108BD9-81ED-4DB2-BD59-A6C34878D82A}">
                    <a16:rowId xmlns:a16="http://schemas.microsoft.com/office/drawing/2014/main" val="4114362535"/>
                  </a:ext>
                </a:extLst>
              </a:tr>
              <a:tr h="975360">
                <a:tc vMerge="1">
                  <a:txBody>
                    <a:bodyPr/>
                    <a:lstStyle/>
                    <a:p>
                      <a:endParaRPr lang="tr-TR" dirty="0"/>
                    </a:p>
                  </a:txBody>
                  <a:tcPr/>
                </a:tc>
                <a:tc>
                  <a:txBody>
                    <a:bodyPr/>
                    <a:lstStyle/>
                    <a:p>
                      <a:r>
                        <a:rPr lang="tr-TR" sz="2400" dirty="0"/>
                        <a:t>BAKTERİYEL</a:t>
                      </a:r>
                    </a:p>
                  </a:txBody>
                  <a:tcPr anchor="ctr"/>
                </a:tc>
                <a:tc>
                  <a:txBody>
                    <a:bodyPr/>
                    <a:lstStyle/>
                    <a:p>
                      <a:r>
                        <a:rPr kumimoji="0" lang="tr-TR" sz="1800" b="0" i="0" u="none" strike="noStrike" kern="1200" baseline="0" dirty="0">
                          <a:solidFill>
                            <a:schemeClr val="tx1"/>
                          </a:solidFill>
                          <a:latin typeface="+mn-lt"/>
                          <a:ea typeface="+mn-ea"/>
                          <a:cs typeface="Times New Roman" panose="02020603050405020304" pitchFamily="18" charset="0"/>
                        </a:rPr>
                        <a:t>S. </a:t>
                      </a:r>
                      <a:r>
                        <a:rPr kumimoji="0" lang="tr-TR" sz="1800" b="0" i="0" u="none" strike="noStrike" kern="1200" baseline="0" dirty="0" err="1">
                          <a:solidFill>
                            <a:schemeClr val="tx1"/>
                          </a:solidFill>
                          <a:latin typeface="+mn-lt"/>
                          <a:ea typeface="+mn-ea"/>
                          <a:cs typeface="Times New Roman" panose="02020603050405020304" pitchFamily="18" charset="0"/>
                        </a:rPr>
                        <a:t>aureus</a:t>
                      </a:r>
                      <a:r>
                        <a:rPr kumimoji="0" lang="tr-TR" sz="1800" b="0" i="0" u="none" strike="noStrike" kern="1200" baseline="0" dirty="0">
                          <a:solidFill>
                            <a:schemeClr val="tx1"/>
                          </a:solidFill>
                          <a:latin typeface="+mn-lt"/>
                          <a:ea typeface="+mn-ea"/>
                          <a:cs typeface="Times New Roman" panose="02020603050405020304" pitchFamily="18" charset="0"/>
                        </a:rPr>
                        <a:t>, A grubu </a:t>
                      </a:r>
                      <a:r>
                        <a:rPr kumimoji="0" lang="el-GR" sz="1800" b="0" i="0" u="none" strike="noStrike" kern="1200" baseline="0" dirty="0">
                          <a:solidFill>
                            <a:schemeClr val="tx1"/>
                          </a:solidFill>
                          <a:latin typeface="+mn-lt"/>
                          <a:ea typeface="+mn-ea"/>
                          <a:cs typeface="Times New Roman" panose="02020603050405020304" pitchFamily="18" charset="0"/>
                        </a:rPr>
                        <a:t>β-</a:t>
                      </a:r>
                      <a:r>
                        <a:rPr kumimoji="0" lang="tr-TR" sz="1800" b="0" i="0" u="none" strike="noStrike" kern="1200" baseline="0" dirty="0">
                          <a:solidFill>
                            <a:schemeClr val="tx1"/>
                          </a:solidFill>
                          <a:latin typeface="+mn-lt"/>
                          <a:ea typeface="+mn-ea"/>
                          <a:cs typeface="Times New Roman" panose="02020603050405020304" pitchFamily="18" charset="0"/>
                        </a:rPr>
                        <a:t>hemolitik streptokok, </a:t>
                      </a:r>
                      <a:r>
                        <a:rPr kumimoji="0" lang="tr-TR" sz="1800" b="0" i="0" u="none" strike="noStrike" kern="1200" baseline="0" dirty="0" err="1">
                          <a:solidFill>
                            <a:schemeClr val="tx1"/>
                          </a:solidFill>
                          <a:latin typeface="+mn-lt"/>
                          <a:ea typeface="+mn-ea"/>
                          <a:cs typeface="Times New Roman" panose="02020603050405020304" pitchFamily="18" charset="0"/>
                        </a:rPr>
                        <a:t>neisseria</a:t>
                      </a:r>
                      <a:r>
                        <a:rPr kumimoji="0" lang="tr-TR" sz="1800" b="0" i="0" u="none" strike="noStrike" kern="1200" baseline="0" dirty="0">
                          <a:solidFill>
                            <a:schemeClr val="tx1"/>
                          </a:solidFill>
                          <a:latin typeface="+mn-lt"/>
                          <a:ea typeface="+mn-ea"/>
                          <a:cs typeface="Times New Roman" panose="02020603050405020304" pitchFamily="18" charset="0"/>
                        </a:rPr>
                        <a:t> </a:t>
                      </a:r>
                      <a:r>
                        <a:rPr kumimoji="0" lang="tr-TR" sz="1800" b="0" i="0" u="none" strike="noStrike" kern="1200" baseline="0" dirty="0" err="1">
                          <a:solidFill>
                            <a:schemeClr val="tx1"/>
                          </a:solidFill>
                          <a:latin typeface="+mn-lt"/>
                          <a:ea typeface="+mn-ea"/>
                          <a:cs typeface="Times New Roman" panose="02020603050405020304" pitchFamily="18" charset="0"/>
                        </a:rPr>
                        <a:t>meningitidis</a:t>
                      </a:r>
                      <a:r>
                        <a:rPr kumimoji="0" lang="tr-TR" sz="1800" b="0" i="0" u="none" strike="noStrike" kern="1200" baseline="0" dirty="0">
                          <a:solidFill>
                            <a:schemeClr val="tx1"/>
                          </a:solidFill>
                          <a:latin typeface="+mn-lt"/>
                          <a:ea typeface="+mn-ea"/>
                          <a:cs typeface="Times New Roman" panose="02020603050405020304" pitchFamily="18" charset="0"/>
                        </a:rPr>
                        <a:t>, </a:t>
                      </a:r>
                      <a:r>
                        <a:rPr kumimoji="0" lang="tr-TR" sz="1800" b="0" i="0" u="none" strike="noStrike" kern="1200" baseline="0" dirty="0" err="1">
                          <a:solidFill>
                            <a:schemeClr val="tx1"/>
                          </a:solidFill>
                          <a:latin typeface="+mn-lt"/>
                          <a:ea typeface="+mn-ea"/>
                          <a:cs typeface="Times New Roman" panose="02020603050405020304" pitchFamily="18" charset="0"/>
                        </a:rPr>
                        <a:t>salmonella</a:t>
                      </a:r>
                      <a:r>
                        <a:rPr kumimoji="0" lang="tr-TR" sz="1800" b="0" i="0" u="none" strike="noStrike" kern="1200" baseline="0" dirty="0">
                          <a:solidFill>
                            <a:schemeClr val="tx1"/>
                          </a:solidFill>
                          <a:latin typeface="+mn-lt"/>
                          <a:ea typeface="+mn-ea"/>
                          <a:cs typeface="Times New Roman" panose="02020603050405020304" pitchFamily="18" charset="0"/>
                        </a:rPr>
                        <a:t> </a:t>
                      </a:r>
                      <a:r>
                        <a:rPr kumimoji="0" lang="tr-TR" sz="1800" b="0" i="0" u="none" strike="noStrike" kern="1200" baseline="0" dirty="0" err="1">
                          <a:solidFill>
                            <a:schemeClr val="tx1"/>
                          </a:solidFill>
                          <a:latin typeface="+mn-lt"/>
                          <a:ea typeface="+mn-ea"/>
                          <a:cs typeface="Times New Roman" panose="02020603050405020304" pitchFamily="18" charset="0"/>
                        </a:rPr>
                        <a:t>typhi</a:t>
                      </a:r>
                      <a:r>
                        <a:rPr kumimoji="0" lang="tr-TR" sz="1800" b="0" i="0" u="none" strike="noStrike" kern="1200" baseline="0" dirty="0">
                          <a:solidFill>
                            <a:schemeClr val="tx1"/>
                          </a:solidFill>
                          <a:latin typeface="+mn-lt"/>
                          <a:ea typeface="+mn-ea"/>
                          <a:cs typeface="Times New Roman" panose="02020603050405020304" pitchFamily="18" charset="0"/>
                        </a:rPr>
                        <a:t> </a:t>
                      </a:r>
                      <a:endParaRPr lang="tr-TR" dirty="0">
                        <a:latin typeface="+mn-lt"/>
                      </a:endParaRPr>
                    </a:p>
                  </a:txBody>
                  <a:tcPr/>
                </a:tc>
                <a:extLst>
                  <a:ext uri="{0D108BD9-81ED-4DB2-BD59-A6C34878D82A}">
                    <a16:rowId xmlns:a16="http://schemas.microsoft.com/office/drawing/2014/main" val="2153366194"/>
                  </a:ext>
                </a:extLst>
              </a:tr>
              <a:tr h="97536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dirty="0"/>
                        <a:t>ENFEKSİYON DIŞI NEDENLER</a:t>
                      </a:r>
                    </a:p>
                    <a:p>
                      <a:pPr algn="ctr"/>
                      <a:endParaRPr lang="tr-TR" sz="3200" dirty="0"/>
                    </a:p>
                  </a:txBody>
                  <a:tcPr anchor="ctr"/>
                </a:tc>
                <a:tc>
                  <a:txBody>
                    <a:bodyPr/>
                    <a:lstStyle/>
                    <a:p>
                      <a:r>
                        <a:rPr lang="tr-TR" sz="2400" dirty="0"/>
                        <a:t>KOLLAJEN DOKU HASTALIKLARI</a:t>
                      </a:r>
                    </a:p>
                  </a:txBody>
                  <a:tcPr anchor="ctr"/>
                </a:tc>
                <a:tc>
                  <a:txBody>
                    <a:bodyPr/>
                    <a:lstStyle/>
                    <a:p>
                      <a:r>
                        <a:rPr lang="tr-TR" dirty="0"/>
                        <a:t>Sistemik lupus eritematozus (SLE), sistemik form juvenil </a:t>
                      </a:r>
                      <a:r>
                        <a:rPr lang="tr-TR" dirty="0" err="1"/>
                        <a:t>idiopatik</a:t>
                      </a:r>
                      <a:r>
                        <a:rPr lang="tr-TR" dirty="0"/>
                        <a:t> artrit, makrofaj aktivasyon sendromu, </a:t>
                      </a:r>
                      <a:r>
                        <a:rPr lang="tr-TR" dirty="0" err="1"/>
                        <a:t>dermatomiyozit</a:t>
                      </a:r>
                      <a:r>
                        <a:rPr lang="tr-TR" dirty="0"/>
                        <a:t>, </a:t>
                      </a:r>
                      <a:r>
                        <a:rPr lang="tr-TR" dirty="0" err="1"/>
                        <a:t>kawasaki</a:t>
                      </a:r>
                      <a:r>
                        <a:rPr lang="tr-TR" dirty="0"/>
                        <a:t> hastalığı, </a:t>
                      </a:r>
                      <a:r>
                        <a:rPr lang="tr-TR" dirty="0" err="1"/>
                        <a:t>henoch-Schönlein</a:t>
                      </a:r>
                      <a:r>
                        <a:rPr lang="tr-TR" dirty="0"/>
                        <a:t> </a:t>
                      </a:r>
                      <a:r>
                        <a:rPr lang="tr-TR" dirty="0" err="1"/>
                        <a:t>purpurası</a:t>
                      </a:r>
                      <a:r>
                        <a:rPr lang="tr-TR" dirty="0"/>
                        <a:t>, </a:t>
                      </a:r>
                      <a:r>
                        <a:rPr lang="tr-TR" dirty="0" err="1"/>
                        <a:t>poliarteritis</a:t>
                      </a:r>
                      <a:r>
                        <a:rPr lang="tr-TR" dirty="0"/>
                        <a:t> </a:t>
                      </a:r>
                      <a:r>
                        <a:rPr lang="tr-TR" dirty="0" err="1"/>
                        <a:t>nodosa</a:t>
                      </a:r>
                      <a:r>
                        <a:rPr lang="tr-TR" dirty="0"/>
                        <a:t> </a:t>
                      </a:r>
                    </a:p>
                  </a:txBody>
                  <a:tcPr/>
                </a:tc>
                <a:extLst>
                  <a:ext uri="{0D108BD9-81ED-4DB2-BD59-A6C34878D82A}">
                    <a16:rowId xmlns:a16="http://schemas.microsoft.com/office/drawing/2014/main" val="1596730324"/>
                  </a:ext>
                </a:extLst>
              </a:tr>
              <a:tr h="975360">
                <a:tc vMerge="1">
                  <a:txBody>
                    <a:bodyPr/>
                    <a:lstStyle/>
                    <a:p>
                      <a:endParaRPr lang="tr-TR" dirty="0"/>
                    </a:p>
                  </a:txBody>
                  <a:tcPr/>
                </a:tc>
                <a:tc>
                  <a:txBody>
                    <a:bodyPr/>
                    <a:lstStyle/>
                    <a:p>
                      <a:r>
                        <a:rPr lang="tr-TR" sz="2400" dirty="0"/>
                        <a:t>İLACA BAĞLI</a:t>
                      </a:r>
                    </a:p>
                  </a:txBody>
                  <a:tcPr anchor="ctr"/>
                </a:tc>
                <a:tc>
                  <a:txBody>
                    <a:bodyPr/>
                    <a:lstStyle/>
                    <a:p>
                      <a:r>
                        <a:rPr lang="tr-TR" dirty="0" err="1"/>
                        <a:t>Steven’s</a:t>
                      </a:r>
                      <a:r>
                        <a:rPr lang="tr-TR" dirty="0"/>
                        <a:t>-Johnson sendromu, toksik epidermal </a:t>
                      </a:r>
                      <a:r>
                        <a:rPr lang="tr-TR" dirty="0" err="1"/>
                        <a:t>nekrolizis</a:t>
                      </a:r>
                      <a:r>
                        <a:rPr lang="tr-TR" dirty="0"/>
                        <a:t>, DRESS sendromu, </a:t>
                      </a:r>
                      <a:r>
                        <a:rPr lang="tr-TR" dirty="0" err="1"/>
                        <a:t>lökositoklastik</a:t>
                      </a:r>
                      <a:r>
                        <a:rPr lang="tr-TR" dirty="0"/>
                        <a:t> </a:t>
                      </a:r>
                      <a:r>
                        <a:rPr lang="tr-TR" dirty="0" err="1"/>
                        <a:t>vaskülit</a:t>
                      </a:r>
                      <a:r>
                        <a:rPr lang="tr-TR" dirty="0"/>
                        <a:t> </a:t>
                      </a:r>
                    </a:p>
                  </a:txBody>
                  <a:tcPr/>
                </a:tc>
                <a:extLst>
                  <a:ext uri="{0D108BD9-81ED-4DB2-BD59-A6C34878D82A}">
                    <a16:rowId xmlns:a16="http://schemas.microsoft.com/office/drawing/2014/main" val="2133509399"/>
                  </a:ext>
                </a:extLst>
              </a:tr>
            </a:tbl>
          </a:graphicData>
        </a:graphic>
      </p:graphicFrame>
      <p:sp>
        <p:nvSpPr>
          <p:cNvPr id="2" name="Metin Yer Tutucusu 3">
            <a:extLst>
              <a:ext uri="{FF2B5EF4-FFF2-40B4-BE49-F238E27FC236}">
                <a16:creationId xmlns:a16="http://schemas.microsoft.com/office/drawing/2014/main" id="{69D126E0-B8EC-5EB7-8A97-EEC57EC57161}"/>
              </a:ext>
            </a:extLst>
          </p:cNvPr>
          <p:cNvSpPr>
            <a:spLocks noGrp="1"/>
          </p:cNvSpPr>
          <p:nvPr>
            <p:ph type="body" sz="quarter" idx="10"/>
          </p:nvPr>
        </p:nvSpPr>
        <p:spPr>
          <a:xfrm>
            <a:off x="16508641" y="55721"/>
            <a:ext cx="609600" cy="776288"/>
          </a:xfrm>
        </p:spPr>
        <p:txBody>
          <a:bodyPr/>
          <a:lstStyle/>
          <a:p>
            <a:r>
              <a:rPr lang="tr-TR" dirty="0"/>
              <a:t>9</a:t>
            </a:r>
          </a:p>
        </p:txBody>
      </p:sp>
    </p:spTree>
    <p:extLst>
      <p:ext uri="{BB962C8B-B14F-4D97-AF65-F5344CB8AC3E}">
        <p14:creationId xmlns:p14="http://schemas.microsoft.com/office/powerpoint/2010/main" val="1930509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3668</TotalTime>
  <Words>4237</Words>
  <Application>Microsoft Office PowerPoint</Application>
  <PresentationFormat>Özel</PresentationFormat>
  <Paragraphs>763</Paragraphs>
  <Slides>80</Slides>
  <Notes>2</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80</vt:i4>
      </vt:variant>
    </vt:vector>
  </HeadingPairs>
  <TitlesOfParts>
    <vt:vector size="89" baseType="lpstr">
      <vt:lpstr>Times New Roman</vt:lpstr>
      <vt:lpstr>Cambria</vt:lpstr>
      <vt:lpstr>Open Sans Bold</vt:lpstr>
      <vt:lpstr>Nunito</vt:lpstr>
      <vt:lpstr>Arial</vt:lpstr>
      <vt:lpstr>Calibri</vt:lpstr>
      <vt:lpstr>Alatsi</vt:lpstr>
      <vt:lpstr>Wingdings</vt:lpstr>
      <vt:lpstr>Office Theme</vt:lpstr>
      <vt:lpstr>PowerPoint Sunusu</vt:lpstr>
      <vt:lpstr>AMAÇ</vt:lpstr>
      <vt:lpstr>ÖĞRENİM HEDEFLERİ</vt:lpstr>
      <vt:lpstr>SUNUM PLANI</vt:lpstr>
      <vt:lpstr>DÖKÜNTÜLER ve ÖZELLİKLERİ</vt:lpstr>
      <vt:lpstr>DÖKÜNTÜLER ve ÖZELLİKLERİ</vt:lpstr>
      <vt:lpstr>PowerPoint Sunusu</vt:lpstr>
      <vt:lpstr>DÖKÜNTÜLER ve ÖZELLİKLERİ</vt:lpstr>
      <vt:lpstr>DÖKÜNTÜLER ve ÖZELLİKLERİ</vt:lpstr>
      <vt:lpstr>DÖKÜNTÜLER ve ÖZELLİKLERİ</vt:lpstr>
      <vt:lpstr>DÖKÜNTÜLER ve ÖZELLİKLERİ</vt:lpstr>
      <vt:lpstr>DÖKÜNTÜLER ve ÖZELLİKLERİ</vt:lpstr>
      <vt:lpstr>DÖKÜNTÜLER ve ÖZELLİKLERİ</vt:lpstr>
      <vt:lpstr>DÖKÜNTÜLER ve ÖZELLİKLERİ</vt:lpstr>
      <vt:lpstr>DÖKÜNTÜLER ve ÖZELLİKLERİ</vt:lpstr>
      <vt:lpstr>DÖKÜNTÜLER ve ÖZELLİKLERİ</vt:lpstr>
      <vt:lpstr>DÖKÜNTÜLÜ HASTAYA YAKLAŞIM</vt:lpstr>
      <vt:lpstr>DÖKÜNTÜLÜ HASTAYA YAKLAŞIM</vt:lpstr>
      <vt:lpstr>DÖKÜNTÜLÜ HASTAYA YAKLAŞIM</vt:lpstr>
      <vt:lpstr>KIZAMIK</vt:lpstr>
      <vt:lpstr>KIZAMIK</vt:lpstr>
      <vt:lpstr>KIZAMIK</vt:lpstr>
      <vt:lpstr>KIZAMIK</vt:lpstr>
      <vt:lpstr>KIZAMIK</vt:lpstr>
      <vt:lpstr>KIZAMIK</vt:lpstr>
      <vt:lpstr>KIZAMIK</vt:lpstr>
      <vt:lpstr>KIZAMIK</vt:lpstr>
      <vt:lpstr>PowerPoint Sunusu</vt:lpstr>
      <vt:lpstr>PowerPoint Sunusu</vt:lpstr>
      <vt:lpstr>PowerPoint Sunusu</vt:lpstr>
      <vt:lpstr>PowerPoint Sunusu</vt:lpstr>
      <vt:lpstr>KIZAMIKÇIK</vt:lpstr>
      <vt:lpstr>KIZAMIKÇIK</vt:lpstr>
      <vt:lpstr>KIZAMIKÇIK</vt:lpstr>
      <vt:lpstr>KIZAMIKÇIK</vt:lpstr>
      <vt:lpstr>KIZAMIKÇIK</vt:lpstr>
      <vt:lpstr>KIZAMIKÇIK</vt:lpstr>
      <vt:lpstr>BEŞİNCİ HASTALIK</vt:lpstr>
      <vt:lpstr>BEŞİNCİ HASTALIK</vt:lpstr>
      <vt:lpstr>BEŞİNCİ HASTALIK</vt:lpstr>
      <vt:lpstr>ALTINCI HASTALIK</vt:lpstr>
      <vt:lpstr>ALTINCI HASTALIK</vt:lpstr>
      <vt:lpstr>SUÇİÇEĞİ</vt:lpstr>
      <vt:lpstr>SUÇİÇEĞİ</vt:lpstr>
      <vt:lpstr>SUÇİÇEĞİ</vt:lpstr>
      <vt:lpstr>PowerPoint Sunusu</vt:lpstr>
      <vt:lpstr>SUÇİÇEĞİ</vt:lpstr>
      <vt:lpstr>SUÇİÇEĞİ</vt:lpstr>
      <vt:lpstr>SUÇİÇEĞİ</vt:lpstr>
      <vt:lpstr>EL AYAK AĞIZ HASTALIĞI</vt:lpstr>
      <vt:lpstr>EL AYAK AĞIZ HASTALIĞI</vt:lpstr>
      <vt:lpstr>EL AYAK AĞIZ HASTALIĞI</vt:lpstr>
      <vt:lpstr>KIZIL</vt:lpstr>
      <vt:lpstr>KIZIL</vt:lpstr>
      <vt:lpstr>KIZIL</vt:lpstr>
      <vt:lpstr>KIZIL</vt:lpstr>
      <vt:lpstr>KIZIL</vt:lpstr>
      <vt:lpstr>MENİNGOKOKSEMİ</vt:lpstr>
      <vt:lpstr>MENİNGOKOKSEMİ</vt:lpstr>
      <vt:lpstr>MENİNGOKOKSEMİ</vt:lpstr>
      <vt:lpstr>MENİNGOKOKSEMİ</vt:lpstr>
      <vt:lpstr>MENİNGOKOKSEMİ</vt:lpstr>
      <vt:lpstr>KAWASAKİ</vt:lpstr>
      <vt:lpstr>KAWASAKİ</vt:lpstr>
      <vt:lpstr>KAWASAKİ</vt:lpstr>
      <vt:lpstr>KAWASAKİ</vt:lpstr>
      <vt:lpstr>PowerPoint Sunusu</vt:lpstr>
      <vt:lpstr>PowerPoint Sunusu</vt:lpstr>
      <vt:lpstr>PowerPoint Sunusu</vt:lpstr>
      <vt:lpstr>İMPETİGO</vt:lpstr>
      <vt:lpstr>ERYTHEMA MARGİNATUM</vt:lpstr>
      <vt:lpstr>AMPİSİLİN RASH</vt:lpstr>
      <vt:lpstr>KEDİ TIRMIĞI</vt:lpstr>
      <vt:lpstr>ROSEOLA</vt:lpstr>
      <vt:lpstr>KIZAMIKÇIK</vt:lpstr>
      <vt:lpstr>BEŞİNCİ HASTALIK</vt:lpstr>
      <vt:lpstr>ALTINCI HASTALIK</vt:lpstr>
      <vt:lpstr>SUÇİÇEĞİ</vt:lpstr>
      <vt:lpstr>PowerPoint Sunusu</vt:lpstr>
      <vt:lpstr>KAYNAKLAR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Minimalist Thesis Defense Presentation</dc:title>
  <cp:lastModifiedBy>Mustafa Mert SAĞLAM</cp:lastModifiedBy>
  <cp:revision>66</cp:revision>
  <dcterms:created xsi:type="dcterms:W3CDTF">2006-08-16T00:00:00Z</dcterms:created>
  <dcterms:modified xsi:type="dcterms:W3CDTF">2024-12-28T20:31:17Z</dcterms:modified>
  <dc:identifier>DAGWraweOW8</dc:identifier>
</cp:coreProperties>
</file>