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257" r:id="rId5"/>
    <p:sldId id="294" r:id="rId6"/>
    <p:sldId id="259" r:id="rId7"/>
    <p:sldId id="289" r:id="rId8"/>
    <p:sldId id="290" r:id="rId9"/>
    <p:sldId id="261" r:id="rId10"/>
    <p:sldId id="263" r:id="rId11"/>
    <p:sldId id="262" r:id="rId12"/>
    <p:sldId id="287" r:id="rId13"/>
    <p:sldId id="260" r:id="rId14"/>
    <p:sldId id="291" r:id="rId15"/>
    <p:sldId id="293" r:id="rId16"/>
    <p:sldId id="296" r:id="rId17"/>
    <p:sldId id="298" r:id="rId18"/>
    <p:sldId id="275" r:id="rId19"/>
    <p:sldId id="280" r:id="rId20"/>
    <p:sldId id="278" r:id="rId21"/>
    <p:sldId id="283" r:id="rId22"/>
    <p:sldId id="285" r:id="rId23"/>
    <p:sldId id="286" r:id="rId24"/>
    <p:sldId id="281" r:id="rId25"/>
    <p:sldId id="288" r:id="rId26"/>
    <p:sldId id="297" r:id="rId27"/>
    <p:sldId id="258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8A5BFF-FC8E-4CE0-9018-783A236B9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95970AF-3BC7-427E-9FE9-D420F3F5C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7825B2-8B6B-4190-A45E-F7D542BF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27C8-18B1-4856-9ACB-9E869453B4F4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98F653-0445-4B70-8BB8-20D90E1D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35FB2C-BACC-4BAB-9551-8D363741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19EF-0CD9-4BD6-B24F-5C7F98D35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32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8C5024-0164-45B9-A21D-B6F9628F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7510D63-071F-49C2-9BFA-2802BEAC3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B8719B-56A1-4859-A0F8-E4B84970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27C8-18B1-4856-9ACB-9E869453B4F4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2AFDF0-33E0-4308-87D9-E58BA66C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22FBA08-9B13-4ED4-8531-3AB574A6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19EF-0CD9-4BD6-B24F-5C7F98D35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51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9FD0630-D073-426B-9408-A982B0C9C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732CD3F-582D-44F8-B477-8BFA4B18B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C401C3B-01C9-4469-A37C-C623F6C6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27C8-18B1-4856-9ACB-9E869453B4F4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73DEB3-739C-459F-AEA0-42B745AF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C32C08-0A62-4777-8C59-F0E260B5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19EF-0CD9-4BD6-B24F-5C7F98D35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28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693936-0873-4A9F-89C1-D725C69C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9C97D7-8909-42B4-BF8B-EFC96B8E0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A6D934-E1EA-4624-B180-0D5A803D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27C8-18B1-4856-9ACB-9E869453B4F4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01DFBC-9302-4D13-A7C2-F68128307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A5C55C-5CFC-4194-A4AB-0183D775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19EF-0CD9-4BD6-B24F-5C7F98D35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11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70BC68-42F1-4C7A-ACA0-EF3C94CD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8D5004-CFA9-4DA3-96A0-5A090F7F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F09B2C-3EF0-4AB8-972A-29150457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27C8-18B1-4856-9ACB-9E869453B4F4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05A202-F3FF-427B-9A48-68D587A6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80A2C3-9DAB-4DA0-B294-F37D0135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19EF-0CD9-4BD6-B24F-5C7F98D35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94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87E85B-4D01-4FB1-8C01-5059D3E9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C0FB85-319F-4DD2-B6BA-CAE730F07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F56C933-0B82-45AE-86E4-6810203BC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7406EAF-104C-4F1F-A94D-01E0C0A1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27C8-18B1-4856-9ACB-9E869453B4F4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A06AB08-B067-4EDB-90C5-2C76C7E7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12048E9-48AD-442C-AFED-D1C2C0B4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19EF-0CD9-4BD6-B24F-5C7F98D35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06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C4349A-B6DC-42D0-8634-BEC858DC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200B226-2A87-4695-940F-317315165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437AB88-BA83-477E-B417-A5A41AEA9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99626C3-EAFA-4F6D-BE9C-6AE0B8F1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DE95401-66F1-4326-A775-B98AEDBC4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86F12CD-DAEF-48FB-B259-7B93DAB9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27C8-18B1-4856-9ACB-9E869453B4F4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29C3B3F-0183-4E9A-A2D7-5162C4FE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708A16D-F6F7-4F2F-839F-BFB133F1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19EF-0CD9-4BD6-B24F-5C7F98D35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5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506BAC-BF8D-4013-9D60-82D0D773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02AC026-DC1D-47C2-ACE4-891BC09A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27C8-18B1-4856-9ACB-9E869453B4F4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1B0426B-5203-456E-903C-7BD3E5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5080A88-549F-4038-B4F7-E3D01EBF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19EF-0CD9-4BD6-B24F-5C7F98D35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31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188CDE9-0211-4358-9B21-DE56810C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27C8-18B1-4856-9ACB-9E869453B4F4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AC9DC4E-09E3-4388-955F-C1D14E7B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154CCD0-1B2A-418C-824F-C9F90C03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19EF-0CD9-4BD6-B24F-5C7F98D35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27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3357F8-292C-4588-866A-C2716861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298F72-3702-4CBE-8F60-855D56071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AA4BEDF-8156-4F0D-9196-F611CEC4C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8F25672-8293-4108-93C4-4055CA7B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27C8-18B1-4856-9ACB-9E869453B4F4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26BC984-DAB3-483C-A7BD-222290FF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CFF93D-44BA-4526-91A5-8DF36B86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19EF-0CD9-4BD6-B24F-5C7F98D35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910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5E9EDB-0832-4B36-BDCE-15C287BE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FE11222-A898-46E4-AAD6-DDF12D758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05A0E13-F484-4AF1-B25D-F503CE613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7154F65-69B1-43BF-BF26-845971CD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27C8-18B1-4856-9ACB-9E869453B4F4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0161A2A-CAFF-48C1-B802-C509C791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52CCBFF-A223-4E0E-AC73-77CFCC6A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19EF-0CD9-4BD6-B24F-5C7F98D35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38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4E54B8D-9C37-4598-AE9D-282D9B63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D46EF1A-36FC-4DCD-8B2D-763FFCCFE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EFC758-71F1-4A2D-8CB0-3BFA70478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227C8-18B1-4856-9ACB-9E869453B4F4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215B12-7578-4C6A-BC18-1B565998E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8DB217-4E08-4116-B54A-2D2B6BF35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419EF-0CD9-4BD6-B24F-5C7F98D35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8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hsgm.saglik.gov.tr/tr/aile-hekimi-tanimi.html" TargetMode="Externa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84749C-7A9C-4B2F-B322-DC246F179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1201"/>
            <a:ext cx="9144000" cy="1955800"/>
          </a:xfrm>
        </p:spPr>
        <p:txBody>
          <a:bodyPr>
            <a:normAutofit/>
          </a:bodyPr>
          <a:lstStyle/>
          <a:p>
            <a:r>
              <a:rPr lang="tr-TR" sz="4000" b="1" dirty="0"/>
              <a:t>AİLE HEKİMLİĞİ TANIMI ,</a:t>
            </a:r>
            <a:br>
              <a:rPr lang="tr-TR" sz="4000" b="1" dirty="0"/>
            </a:br>
            <a:br>
              <a:rPr lang="tr-TR" sz="4000" b="1" dirty="0"/>
            </a:br>
            <a:r>
              <a:rPr lang="tr-TR" sz="4000" b="1" dirty="0"/>
              <a:t>TARİHÇESİ VE İLKELERİ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53BD9C-2F40-4F7B-AA78-37AD4D15B4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r>
              <a:rPr lang="tr-TR" dirty="0" err="1"/>
              <a:t>Dr.Rıfat</a:t>
            </a:r>
            <a:r>
              <a:rPr lang="tr-TR" dirty="0"/>
              <a:t> BEKAR</a:t>
            </a:r>
          </a:p>
          <a:p>
            <a:r>
              <a:rPr lang="tr-TR" dirty="0"/>
              <a:t>K.T.Ü. Tıp Fak. Aile Hekimliği A.B.D.</a:t>
            </a:r>
          </a:p>
          <a:p>
            <a:r>
              <a:rPr lang="tr-TR" dirty="0"/>
              <a:t>18.09.2024</a:t>
            </a:r>
          </a:p>
        </p:txBody>
      </p:sp>
    </p:spTree>
    <p:extLst>
      <p:ext uri="{BB962C8B-B14F-4D97-AF65-F5344CB8AC3E}">
        <p14:creationId xmlns:p14="http://schemas.microsoft.com/office/powerpoint/2010/main" val="48812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1E193B-B85B-4E6C-AA78-7E35FE2C9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4314" cy="4351338"/>
          </a:xfrm>
        </p:spPr>
        <p:txBody>
          <a:bodyPr>
            <a:normAutofit/>
          </a:bodyPr>
          <a:lstStyle/>
          <a:p>
            <a:r>
              <a:rPr lang="tr-TR" sz="2800" b="1"/>
              <a:t>1966 </a:t>
            </a:r>
            <a:r>
              <a:rPr lang="tr-TR" b="1"/>
              <a:t>Millis</a:t>
            </a:r>
            <a:r>
              <a:rPr lang="tr-TR"/>
              <a:t> </a:t>
            </a:r>
            <a:r>
              <a:rPr lang="tr-TR" b="1"/>
              <a:t>raporu</a:t>
            </a:r>
            <a:r>
              <a:rPr lang="tr-TR"/>
              <a:t> :  Tıpda sadece uzmanlaşmanın yeterli olmadığını </a:t>
            </a:r>
          </a:p>
          <a:p>
            <a:pPr marL="0" indent="0">
              <a:buNone/>
            </a:pPr>
            <a:r>
              <a:rPr lang="tr-TR"/>
              <a:t>hepsinden anlayan bir doktorun olması gerekliliğini </a:t>
            </a:r>
            <a:endParaRPr lang="tr-TR" b="1"/>
          </a:p>
          <a:p>
            <a:r>
              <a:rPr lang="tr-TR" sz="2800" b="1"/>
              <a:t>1966 </a:t>
            </a:r>
            <a:r>
              <a:rPr lang="tr-TR" b="1"/>
              <a:t>Willard raporu</a:t>
            </a:r>
            <a:r>
              <a:rPr lang="tr-TR"/>
              <a:t> : Aile hekimliği egitiminin nasıl olması gerekiğini </a:t>
            </a:r>
          </a:p>
          <a:p>
            <a:pPr marL="0" indent="0">
              <a:buNone/>
            </a:pPr>
            <a:r>
              <a:rPr lang="tr-TR"/>
              <a:t>savunulmuş</a:t>
            </a:r>
          </a:p>
          <a:p>
            <a:r>
              <a:rPr lang="tr-TR" sz="2800"/>
              <a:t>Aile hekimliğinin ayrı bir tıp disiplini olarak temsil edilmesine yol açan bu </a:t>
            </a:r>
          </a:p>
          <a:p>
            <a:pPr marL="0" indent="0">
              <a:buNone/>
            </a:pPr>
            <a:r>
              <a:rPr lang="tr-TR" sz="2800"/>
              <a:t>iki fikir; AAFP’nin (American Academy of Family Physicians) kuruluşuna yol </a:t>
            </a:r>
          </a:p>
          <a:p>
            <a:pPr marL="0" indent="0">
              <a:buNone/>
            </a:pPr>
            <a:r>
              <a:rPr lang="tr-TR" sz="2800"/>
              <a:t>açmıştır.(7) </a:t>
            </a:r>
          </a:p>
          <a:p>
            <a:endParaRPr lang="tr-TR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29489BA9-8FC0-E489-00C8-216A0C42C1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DÜNYADA AİLE HEKİMLİĞİ TARİHÇESİ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752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94EF14-02C7-4E1A-84CD-D22D8BA7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ÜLKEMİZDE AİLE HEKİMLİĞİ TARİHÇESİ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0CE1D1-0059-4766-90A4-A461A6E0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825625"/>
            <a:ext cx="11571515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3200"/>
              <a:t>Türkiye’de </a:t>
            </a:r>
            <a:r>
              <a:rPr lang="tr-TR" sz="3200" b="1" dirty="0"/>
              <a:t>Aile Hekimliği Uzmanlığı 5 Temmuz </a:t>
            </a:r>
            <a:r>
              <a:rPr lang="tr-TR" sz="3200" b="1"/>
              <a:t>1983’de </a:t>
            </a:r>
          </a:p>
          <a:p>
            <a:pPr marL="0" indent="0" algn="just">
              <a:buNone/>
            </a:pPr>
            <a:r>
              <a:rPr lang="tr-TR" sz="3200" b="1"/>
              <a:t>Tababet </a:t>
            </a:r>
            <a:r>
              <a:rPr lang="tr-TR" sz="3200" b="1" dirty="0"/>
              <a:t>Uzmanlık Tüzüğü’nde yer almıştır</a:t>
            </a:r>
            <a:r>
              <a:rPr lang="tr-TR" sz="3200" b="1"/>
              <a:t>.</a:t>
            </a:r>
            <a:r>
              <a:rPr lang="tr-TR" sz="3200"/>
              <a:t> </a:t>
            </a:r>
          </a:p>
          <a:p>
            <a:pPr algn="just"/>
            <a:r>
              <a:rPr lang="tr-TR" sz="3200"/>
              <a:t>Türkiye’de</a:t>
            </a:r>
            <a:r>
              <a:rPr lang="tr-TR" sz="3200" b="1"/>
              <a:t> ilk aile hekimliği uzmanlık </a:t>
            </a:r>
            <a:r>
              <a:rPr lang="tr-TR" sz="3200" b="1" dirty="0"/>
              <a:t>eğitimi</a:t>
            </a:r>
            <a:r>
              <a:rPr lang="tr-TR" sz="3200" dirty="0"/>
              <a:t>ne ise</a:t>
            </a:r>
            <a:r>
              <a:rPr lang="tr-TR" sz="3200"/>
              <a:t>; 1985’te </a:t>
            </a:r>
          </a:p>
          <a:p>
            <a:pPr marL="0" indent="0" algn="just">
              <a:buNone/>
            </a:pPr>
            <a:r>
              <a:rPr lang="tr-TR" sz="3200"/>
              <a:t>Ankara, İstanbul ve İzmir’de </a:t>
            </a:r>
            <a:r>
              <a:rPr lang="tr-TR" sz="3200" dirty="0"/>
              <a:t>Sağlık </a:t>
            </a:r>
            <a:r>
              <a:rPr lang="tr-TR" sz="3200"/>
              <a:t>Bakanlığı eğitim hastanelerinde </a:t>
            </a:r>
          </a:p>
          <a:p>
            <a:pPr marL="0" indent="0" algn="just">
              <a:buNone/>
            </a:pPr>
            <a:r>
              <a:rPr lang="tr-TR" sz="3200"/>
              <a:t>başlanılmıştır</a:t>
            </a:r>
            <a:r>
              <a:rPr lang="tr-TR" sz="3200" dirty="0"/>
              <a:t>.(</a:t>
            </a:r>
            <a:r>
              <a:rPr lang="tr-TR" sz="3200"/>
              <a:t>7)</a:t>
            </a:r>
            <a:endParaRPr lang="tr-TR" sz="3200" b="0" i="0" dirty="0">
              <a:solidFill>
                <a:srgbClr val="212529"/>
              </a:solidFill>
              <a:effectLst/>
            </a:endParaRPr>
          </a:p>
          <a:p>
            <a:pPr algn="just"/>
            <a:r>
              <a:rPr lang="tr-TR" sz="3200" b="0" i="0" dirty="0">
                <a:solidFill>
                  <a:srgbClr val="212529"/>
                </a:solidFill>
                <a:effectLst/>
              </a:rPr>
              <a:t>16 Temmuz 1993 tarih ve 12547 sayılı YÖK kararı ile </a:t>
            </a:r>
            <a:r>
              <a:rPr lang="tr-TR" sz="3200" b="0" i="0">
                <a:solidFill>
                  <a:srgbClr val="212529"/>
                </a:solidFill>
                <a:effectLst/>
              </a:rPr>
              <a:t>Tıp </a:t>
            </a:r>
          </a:p>
          <a:p>
            <a:pPr marL="0" indent="0" algn="just">
              <a:buNone/>
            </a:pPr>
            <a:r>
              <a:rPr lang="tr-TR" sz="3200" b="0" i="0">
                <a:solidFill>
                  <a:srgbClr val="212529"/>
                </a:solidFill>
                <a:effectLst/>
              </a:rPr>
              <a:t>Fakültelerinde </a:t>
            </a:r>
            <a:r>
              <a:rPr lang="tr-TR" sz="3200" b="1" i="0" dirty="0">
                <a:solidFill>
                  <a:srgbClr val="212529"/>
                </a:solidFill>
                <a:effectLst/>
              </a:rPr>
              <a:t>aile hekimliği anabilim dallarının </a:t>
            </a:r>
            <a:r>
              <a:rPr lang="tr-TR" sz="3200" b="1" i="0">
                <a:solidFill>
                  <a:srgbClr val="212529"/>
                </a:solidFill>
                <a:effectLst/>
              </a:rPr>
              <a:t>kurulması</a:t>
            </a:r>
            <a:r>
              <a:rPr lang="tr-TR" sz="3200" b="0" i="0">
                <a:solidFill>
                  <a:srgbClr val="212529"/>
                </a:solidFill>
                <a:effectLst/>
              </a:rPr>
              <a:t> </a:t>
            </a:r>
          </a:p>
          <a:p>
            <a:pPr marL="0" indent="0" algn="just">
              <a:buNone/>
            </a:pPr>
            <a:r>
              <a:rPr lang="tr-TR" sz="3200" b="0" i="0">
                <a:solidFill>
                  <a:srgbClr val="212529"/>
                </a:solidFill>
                <a:effectLst/>
              </a:rPr>
              <a:t>uygun </a:t>
            </a:r>
            <a:r>
              <a:rPr lang="tr-TR" sz="3200" b="0" i="0" dirty="0">
                <a:solidFill>
                  <a:srgbClr val="212529"/>
                </a:solidFill>
                <a:effectLst/>
              </a:rPr>
              <a:t>görülmüştür. 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419C7CB-C4EC-496C-B26E-DF6E3509B613}"/>
              </a:ext>
            </a:extLst>
          </p:cNvPr>
          <p:cNvSpPr txBox="1"/>
          <p:nvPr/>
        </p:nvSpPr>
        <p:spPr>
          <a:xfrm>
            <a:off x="1117600" y="6176963"/>
            <a:ext cx="932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TAHUD ; https://www.tahud.org.tr/page/tarih%C3%A7e-1</a:t>
            </a:r>
          </a:p>
        </p:txBody>
      </p:sp>
    </p:spTree>
    <p:extLst>
      <p:ext uri="{BB962C8B-B14F-4D97-AF65-F5344CB8AC3E}">
        <p14:creationId xmlns:p14="http://schemas.microsoft.com/office/powerpoint/2010/main" val="108485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C6DC26-7CFA-0E54-ADA8-5D5C913AB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b="1" i="0">
                <a:solidFill>
                  <a:srgbClr val="212529"/>
                </a:solidFill>
                <a:effectLst/>
              </a:rPr>
              <a:t>1996 yılında ilk aile hekimliği doçentlerimiz</a:t>
            </a:r>
            <a:r>
              <a:rPr lang="tr-TR" b="0" i="0">
                <a:solidFill>
                  <a:srgbClr val="212529"/>
                </a:solidFill>
                <a:effectLst/>
              </a:rPr>
              <a:t> :</a:t>
            </a:r>
            <a:r>
              <a:rPr lang="tr-TR" b="1" i="0">
                <a:solidFill>
                  <a:srgbClr val="212529"/>
                </a:solidFill>
                <a:effectLst/>
              </a:rPr>
              <a:t>Prof. Dr. Süleyman </a:t>
            </a:r>
          </a:p>
          <a:p>
            <a:pPr marL="0" indent="0" algn="just">
              <a:buNone/>
            </a:pPr>
            <a:r>
              <a:rPr lang="tr-TR" b="1" i="0">
                <a:solidFill>
                  <a:srgbClr val="212529"/>
                </a:solidFill>
                <a:effectLst/>
              </a:rPr>
              <a:t>Görpelioğlu </a:t>
            </a:r>
            <a:r>
              <a:rPr lang="tr-TR" i="0">
                <a:solidFill>
                  <a:srgbClr val="212529"/>
                </a:solidFill>
                <a:effectLst/>
              </a:rPr>
              <a:t>ve</a:t>
            </a:r>
            <a:r>
              <a:rPr lang="tr-TR" b="1" i="0">
                <a:solidFill>
                  <a:srgbClr val="212529"/>
                </a:solidFill>
                <a:effectLst/>
              </a:rPr>
              <a:t> Doç. Dr. Zeynep Tuzcular Vural</a:t>
            </a:r>
            <a:r>
              <a:rPr lang="tr-TR" b="0" i="0">
                <a:solidFill>
                  <a:srgbClr val="212529"/>
                </a:solidFill>
                <a:effectLst/>
              </a:rPr>
              <a:t> aile hekimliği disiplininin </a:t>
            </a:r>
          </a:p>
          <a:p>
            <a:pPr marL="0" indent="0" algn="just">
              <a:buNone/>
            </a:pPr>
            <a:r>
              <a:rPr lang="tr-TR" b="0" i="0">
                <a:solidFill>
                  <a:srgbClr val="212529"/>
                </a:solidFill>
                <a:effectLst/>
              </a:rPr>
              <a:t>akademik yolculuğunu başlatmışlar </a:t>
            </a:r>
            <a:r>
              <a:rPr lang="tr-TR">
                <a:solidFill>
                  <a:srgbClr val="212529"/>
                </a:solidFill>
              </a:rPr>
              <a:t>,</a:t>
            </a:r>
            <a:r>
              <a:rPr lang="tr-TR" b="0" i="0">
                <a:solidFill>
                  <a:srgbClr val="212529"/>
                </a:solidFill>
                <a:effectLst/>
              </a:rPr>
              <a:t> öğrenci ve asistan eğitimlerinde </a:t>
            </a:r>
          </a:p>
          <a:p>
            <a:pPr marL="0" indent="0" algn="just">
              <a:buNone/>
            </a:pPr>
            <a:r>
              <a:rPr lang="tr-TR" b="0" i="0">
                <a:solidFill>
                  <a:srgbClr val="212529"/>
                </a:solidFill>
                <a:effectLst/>
              </a:rPr>
              <a:t>aktif olarak yer almışlardır. </a:t>
            </a:r>
          </a:p>
          <a:p>
            <a:pPr algn="just"/>
            <a:r>
              <a:rPr lang="tr-TR" b="0" i="0">
                <a:solidFill>
                  <a:srgbClr val="212529"/>
                </a:solidFill>
                <a:effectLst/>
              </a:rPr>
              <a:t>Yaklaşık çeyrek asır önce çıkılan akademik yolculuk, günümüzde 79 </a:t>
            </a:r>
          </a:p>
          <a:p>
            <a:pPr marL="0" indent="0" algn="just">
              <a:buNone/>
            </a:pPr>
            <a:r>
              <a:rPr lang="tr-TR" b="0" i="0">
                <a:solidFill>
                  <a:srgbClr val="212529"/>
                </a:solidFill>
                <a:effectLst/>
              </a:rPr>
              <a:t>anabilim dalı ve 35 Eğitim-Araştırma Hastanesi Aile Hekimliği Kliniği </a:t>
            </a:r>
          </a:p>
          <a:p>
            <a:pPr marL="0" indent="0" algn="just">
              <a:buNone/>
            </a:pPr>
            <a:r>
              <a:rPr lang="tr-TR" b="0" i="0">
                <a:solidFill>
                  <a:srgbClr val="212529"/>
                </a:solidFill>
                <a:effectLst/>
              </a:rPr>
              <a:t>mevcudiyetine</a:t>
            </a:r>
            <a:r>
              <a:rPr lang="tr-TR">
                <a:solidFill>
                  <a:srgbClr val="212529"/>
                </a:solidFill>
              </a:rPr>
              <a:t> </a:t>
            </a:r>
            <a:r>
              <a:rPr lang="tr-TR" b="0" i="0">
                <a:solidFill>
                  <a:srgbClr val="212529"/>
                </a:solidFill>
                <a:effectLst/>
              </a:rPr>
              <a:t>ulaşmıştır.(5)</a:t>
            </a:r>
          </a:p>
          <a:p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8B0AE11E-67DB-5C04-520C-AD26155918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ÜLKEMİZDE AİLE HEKİMLİĞİ TARİHÇESİ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168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292488-3EB7-4DFB-9110-C6BCB396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ÜLKEMİZDE AİLE HEKİMLİĞİ TARİHÇESİ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5027B5-543D-4E06-9574-0B05A1152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b="0" i="0">
                <a:solidFill>
                  <a:srgbClr val="252525"/>
                </a:solidFill>
                <a:effectLst/>
              </a:rPr>
              <a:t>Ülkemizde </a:t>
            </a:r>
            <a:r>
              <a:rPr lang="tr-TR" b="1" i="0">
                <a:solidFill>
                  <a:srgbClr val="252525"/>
                </a:solidFill>
                <a:effectLst/>
              </a:rPr>
              <a:t>Aile Hekimliği Uygulaması Modeli</a:t>
            </a:r>
            <a:r>
              <a:rPr lang="tr-TR" b="0" i="0">
                <a:solidFill>
                  <a:srgbClr val="252525"/>
                </a:solidFill>
                <a:effectLst/>
              </a:rPr>
              <a:t>  kapsamda aile </a:t>
            </a:r>
          </a:p>
          <a:p>
            <a:pPr marL="0" indent="0" algn="just">
              <a:buNone/>
            </a:pPr>
            <a:r>
              <a:rPr lang="tr-TR" b="0" i="0">
                <a:solidFill>
                  <a:srgbClr val="252525"/>
                </a:solidFill>
                <a:effectLst/>
              </a:rPr>
              <a:t>hekimliği uygulamasına ilişkin ilk düzenlemeler yapılarak, 24.11.2004 </a:t>
            </a:r>
          </a:p>
          <a:p>
            <a:pPr marL="0" indent="0" algn="just">
              <a:buNone/>
            </a:pPr>
            <a:r>
              <a:rPr lang="tr-TR" b="0" i="0">
                <a:solidFill>
                  <a:srgbClr val="252525"/>
                </a:solidFill>
                <a:effectLst/>
              </a:rPr>
              <a:t>tarihli ve 25650 sayılı Resmi Gazete’de yayımlanan 5258 sayılı </a:t>
            </a:r>
            <a:r>
              <a:rPr lang="tr-TR" b="1" i="0">
                <a:solidFill>
                  <a:srgbClr val="252525"/>
                </a:solidFill>
                <a:effectLst/>
              </a:rPr>
              <a:t>Aile </a:t>
            </a:r>
          </a:p>
          <a:p>
            <a:pPr marL="0" indent="0" algn="just">
              <a:buNone/>
            </a:pPr>
            <a:r>
              <a:rPr lang="tr-TR" b="1" i="0">
                <a:solidFill>
                  <a:srgbClr val="252525"/>
                </a:solidFill>
                <a:effectLst/>
              </a:rPr>
              <a:t>Hekimliği Pilot Uygulaması Hakkında Kanun</a:t>
            </a:r>
            <a:r>
              <a:rPr lang="tr-TR" b="0" i="0">
                <a:solidFill>
                  <a:srgbClr val="252525"/>
                </a:solidFill>
                <a:effectLst/>
              </a:rPr>
              <a:t> hazırlanmış</a:t>
            </a:r>
          </a:p>
          <a:p>
            <a:pPr algn="just"/>
            <a:r>
              <a:rPr lang="tr-TR" b="0" i="0">
                <a:solidFill>
                  <a:srgbClr val="252525"/>
                </a:solidFill>
                <a:effectLst/>
              </a:rPr>
              <a:t>2005 </a:t>
            </a:r>
            <a:r>
              <a:rPr lang="tr-TR" b="0" i="0" dirty="0">
                <a:solidFill>
                  <a:srgbClr val="252525"/>
                </a:solidFill>
                <a:effectLst/>
              </a:rPr>
              <a:t>yılında Düzce ilinde pilot uygulama olarak başlatılmış</a:t>
            </a:r>
            <a:r>
              <a:rPr lang="tr-TR" b="0" i="0">
                <a:solidFill>
                  <a:srgbClr val="252525"/>
                </a:solidFill>
                <a:effectLst/>
              </a:rPr>
              <a:t>; </a:t>
            </a:r>
          </a:p>
          <a:p>
            <a:pPr algn="just"/>
            <a:r>
              <a:rPr lang="tr-TR" b="0" i="0">
                <a:solidFill>
                  <a:srgbClr val="252525"/>
                </a:solidFill>
                <a:effectLst/>
              </a:rPr>
              <a:t> </a:t>
            </a:r>
            <a:r>
              <a:rPr lang="tr-TR" b="0" i="0" dirty="0">
                <a:solidFill>
                  <a:srgbClr val="252525"/>
                </a:solidFill>
                <a:effectLst/>
              </a:rPr>
              <a:t>2010 yılı sonu itibari </a:t>
            </a:r>
            <a:r>
              <a:rPr lang="tr-TR" b="0" i="0">
                <a:solidFill>
                  <a:srgbClr val="252525"/>
                </a:solidFill>
                <a:effectLst/>
              </a:rPr>
              <a:t>ile ise ülke </a:t>
            </a:r>
            <a:r>
              <a:rPr lang="tr-TR" b="0" i="0" dirty="0">
                <a:solidFill>
                  <a:srgbClr val="252525"/>
                </a:solidFill>
                <a:effectLst/>
              </a:rPr>
              <a:t>genelinde </a:t>
            </a:r>
            <a:r>
              <a:rPr lang="tr-TR" b="0" i="0">
                <a:solidFill>
                  <a:srgbClr val="252525"/>
                </a:solidFill>
                <a:effectLst/>
              </a:rPr>
              <a:t>aile hekimliği uygulamasına </a:t>
            </a:r>
          </a:p>
          <a:p>
            <a:pPr marL="0" indent="0" algn="just">
              <a:buNone/>
            </a:pPr>
            <a:r>
              <a:rPr lang="tr-TR" b="0" i="0">
                <a:solidFill>
                  <a:srgbClr val="252525"/>
                </a:solidFill>
                <a:effectLst/>
              </a:rPr>
              <a:t>geçilmiştir</a:t>
            </a:r>
            <a:r>
              <a:rPr lang="tr-TR" b="0" i="0" dirty="0">
                <a:solidFill>
                  <a:srgbClr val="252525"/>
                </a:solidFill>
                <a:effectLst/>
              </a:rPr>
              <a:t>.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A08D812-ACE7-4CEF-B112-386C2A45E3C9}"/>
              </a:ext>
            </a:extLst>
          </p:cNvPr>
          <p:cNvSpPr txBox="1"/>
          <p:nvPr/>
        </p:nvSpPr>
        <p:spPr>
          <a:xfrm>
            <a:off x="1041400" y="6269122"/>
            <a:ext cx="10998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T.C. SAĞLIK BAKANLIĞI HALK SAĞLIĞI GENEL MÜDÜRLÜĞÜ Aile Hekimliği Uygulama ve Geliştirme Dairesi Başkanlığı https://hsgm.saglik.gov.tr/tr/aile-hekimi-tanimi.html</a:t>
            </a:r>
          </a:p>
        </p:txBody>
      </p:sp>
    </p:spTree>
    <p:extLst>
      <p:ext uri="{BB962C8B-B14F-4D97-AF65-F5344CB8AC3E}">
        <p14:creationId xmlns:p14="http://schemas.microsoft.com/office/powerpoint/2010/main" val="258865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BF92F8-E3B6-C0F4-66DC-7271A083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/>
              <a:t>AİLE HEKİMİ UZMANLIĞININ KİLOMETRE TAŞLARI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DD05DF-DB73-252E-2D4A-C46F70CF5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3" y="1978024"/>
            <a:ext cx="12028714" cy="4351338"/>
          </a:xfrm>
        </p:spPr>
        <p:txBody>
          <a:bodyPr>
            <a:normAutofit/>
          </a:bodyPr>
          <a:lstStyle/>
          <a:p>
            <a:r>
              <a:rPr lang="tr-TR" b="0" i="0">
                <a:effectLst/>
              </a:rPr>
              <a:t>1923 yılında </a:t>
            </a:r>
            <a:r>
              <a:rPr lang="tr-TR" b="1" i="0">
                <a:effectLst/>
              </a:rPr>
              <a:t>Dr</a:t>
            </a:r>
            <a:r>
              <a:rPr lang="tr-TR" b="0" i="0">
                <a:effectLst/>
              </a:rPr>
              <a:t>.</a:t>
            </a:r>
            <a:r>
              <a:rPr lang="tr-TR" b="1" i="0">
                <a:effectLst/>
              </a:rPr>
              <a:t>Francis Peabody</a:t>
            </a:r>
            <a:r>
              <a:rPr lang="tr-TR" b="0" i="0">
                <a:effectLst/>
              </a:rPr>
              <a:t> : İlk kez Aile hekimine olan gereksinim </a:t>
            </a:r>
          </a:p>
          <a:p>
            <a:r>
              <a:rPr lang="tr-TR" b="0" i="0">
                <a:effectLst/>
              </a:rPr>
              <a:t>1952 yılında İngilterede </a:t>
            </a:r>
            <a:r>
              <a:rPr lang="tr-TR" b="1" i="0">
                <a:effectLst/>
              </a:rPr>
              <a:t>Genel Pratisyenler Koleji </a:t>
            </a:r>
            <a:r>
              <a:rPr lang="tr-TR" b="0" i="0">
                <a:effectLst/>
              </a:rPr>
              <a:t>kurulmuştur</a:t>
            </a:r>
          </a:p>
          <a:p>
            <a:r>
              <a:rPr lang="tr-TR" b="0" i="0">
                <a:effectLst/>
              </a:rPr>
              <a:t>1966 yılında </a:t>
            </a:r>
            <a:r>
              <a:rPr lang="tr-TR" b="1" i="0">
                <a:effectLst/>
              </a:rPr>
              <a:t>Milis Raporu </a:t>
            </a:r>
            <a:r>
              <a:rPr lang="tr-TR" i="0">
                <a:effectLst/>
              </a:rPr>
              <a:t>ve</a:t>
            </a:r>
            <a:r>
              <a:rPr lang="tr-TR" b="1" i="0">
                <a:effectLst/>
              </a:rPr>
              <a:t> Willard Raporu</a:t>
            </a:r>
          </a:p>
          <a:p>
            <a:r>
              <a:rPr lang="tr-TR"/>
              <a:t>1967’de </a:t>
            </a:r>
            <a:r>
              <a:rPr lang="tr-TR" b="1"/>
              <a:t>Avrupa Genel Pratisyenler Birliği’nin (UEMO) </a:t>
            </a:r>
            <a:r>
              <a:rPr lang="tr-TR"/>
              <a:t>kurulması </a:t>
            </a:r>
          </a:p>
          <a:p>
            <a:r>
              <a:rPr lang="tr-TR" b="0" i="0">
                <a:effectLst/>
              </a:rPr>
              <a:t>1969 “</a:t>
            </a:r>
            <a:r>
              <a:rPr lang="tr-TR" b="1" i="0">
                <a:effectLst/>
              </a:rPr>
              <a:t>Amerikan Aile Hekimliği Board”u (ABFP)</a:t>
            </a:r>
            <a:r>
              <a:rPr lang="tr-TR" b="0" i="0">
                <a:effectLst/>
              </a:rPr>
              <a:t> oluştu ve </a:t>
            </a:r>
            <a:r>
              <a:rPr lang="tr-TR"/>
              <a:t>A.H.Uzmanlığı o.ç</a:t>
            </a:r>
            <a:r>
              <a:rPr lang="tr-TR" b="0" i="0">
                <a:effectLst/>
              </a:rPr>
              <a:t> </a:t>
            </a:r>
          </a:p>
          <a:p>
            <a:r>
              <a:rPr lang="tr-TR" b="0" i="0">
                <a:effectLst/>
              </a:rPr>
              <a:t>1972 </a:t>
            </a:r>
            <a:r>
              <a:rPr lang="tr-TR" b="1" i="0">
                <a:effectLst/>
              </a:rPr>
              <a:t>Dünya Aile Hekimleri Birliği (WONCA) </a:t>
            </a:r>
            <a:r>
              <a:rPr lang="tr-TR" b="0" i="0">
                <a:effectLst/>
              </a:rPr>
              <a:t>  kurulmuştur.</a:t>
            </a:r>
          </a:p>
          <a:p>
            <a:r>
              <a:rPr lang="tr-TR" b="0" i="0">
                <a:effectLst/>
              </a:rPr>
              <a:t>1978 yılında yapılan </a:t>
            </a:r>
            <a:r>
              <a:rPr lang="tr-TR" b="1" i="0">
                <a:effectLst/>
              </a:rPr>
              <a:t>Alma Ata Konferansı</a:t>
            </a:r>
            <a:r>
              <a:rPr lang="tr-TR" b="0" i="0">
                <a:effectLst/>
              </a:rPr>
              <a:t>’ “2000 Yılında Herkese Sağlık“ </a:t>
            </a:r>
          </a:p>
          <a:p>
            <a:pPr marL="0" indent="0">
              <a:buNone/>
            </a:pPr>
            <a:r>
              <a:rPr lang="tr-TR" b="0" i="0">
                <a:effectLst/>
              </a:rPr>
              <a:t>birinci basamak  uzmanlaşmış hekimlerce verilmesi gerekliliği</a:t>
            </a:r>
          </a:p>
          <a:p>
            <a:pPr eaLnBrk="1" hangingPunct="1">
              <a:lnSpc>
                <a:spcPct val="90000"/>
              </a:lnSpc>
            </a:pPr>
            <a:endParaRPr lang="tr-TR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122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32909B-3562-7D04-3E9A-E92951FC3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825625"/>
            <a:ext cx="11647715" cy="4351338"/>
          </a:xfrm>
        </p:spPr>
        <p:txBody>
          <a:bodyPr>
            <a:normAutofit/>
          </a:bodyPr>
          <a:lstStyle/>
          <a:p>
            <a:r>
              <a:rPr lang="tr-TR"/>
              <a:t>1986’da Avrupa’da aile hekimi/genel pratisyenlerin </a:t>
            </a:r>
            <a:r>
              <a:rPr lang="tr-TR" b="1"/>
              <a:t>eğitimleri için asgari </a:t>
            </a:r>
          </a:p>
          <a:p>
            <a:pPr marL="0" indent="0">
              <a:buNone/>
            </a:pPr>
            <a:r>
              <a:rPr lang="tr-TR" b="1"/>
              <a:t>bir standart</a:t>
            </a:r>
            <a:r>
              <a:rPr lang="tr-TR"/>
              <a:t> oluşturulmasını garanti altına alan yönetmelik </a:t>
            </a:r>
          </a:p>
          <a:p>
            <a:r>
              <a:rPr lang="tr-TR" b="1"/>
              <a:t>WONCA  1991  bildirgesi : </a:t>
            </a:r>
            <a:r>
              <a:rPr lang="tr-TR"/>
              <a:t>Aile Hekiminin Sağlık Sistemlerindeki Rolü üzerine </a:t>
            </a:r>
          </a:p>
          <a:p>
            <a:r>
              <a:rPr lang="tr-TR" b="1" i="0">
                <a:effectLst/>
              </a:rPr>
              <a:t>WHO-WONCA 1994 Konferansı </a:t>
            </a:r>
            <a:r>
              <a:rPr lang="tr-TR" b="0" i="0">
                <a:effectLst/>
              </a:rPr>
              <a:t>: Aile Hekimi hasta bakımında yetkin olmalı</a:t>
            </a:r>
          </a:p>
          <a:p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AFC3AD4F-957B-EE01-C2CD-16FB142905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/>
              <a:t>AİLE HEKİMİ UZMANLIĞI KİLOMETRE TAŞLARI </a:t>
            </a:r>
          </a:p>
        </p:txBody>
      </p:sp>
    </p:spTree>
    <p:extLst>
      <p:ext uri="{BB962C8B-B14F-4D97-AF65-F5344CB8AC3E}">
        <p14:creationId xmlns:p14="http://schemas.microsoft.com/office/powerpoint/2010/main" val="3139093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0197DE-91B1-D724-D001-19CDE5B2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0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WONCA</a:t>
            </a:r>
            <a:br>
              <a:rPr lang="tr-TR" b="0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</a:br>
            <a:r>
              <a:rPr lang="tr-TR" sz="1800" b="0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World Organization of National Colleges, Academies and Academic Associations of General Practitioners/Family Physicians</a:t>
            </a:r>
            <a:endParaRPr lang="tr-TR" sz="18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A8C433-DA17-D2AA-2393-90FD2AAA7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2141311"/>
            <a:ext cx="11375571" cy="4259489"/>
          </a:xfrm>
        </p:spPr>
        <p:txBody>
          <a:bodyPr>
            <a:normAutofit/>
          </a:bodyPr>
          <a:lstStyle/>
          <a:p>
            <a:r>
              <a:rPr lang="tr-TR" b="1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Dünya Aile Hekimleri Birliği</a:t>
            </a:r>
            <a:r>
              <a:rPr lang="tr-TR" b="0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'dir. </a:t>
            </a:r>
          </a:p>
          <a:p>
            <a:r>
              <a:rPr lang="tr-TR" b="1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1972</a:t>
            </a:r>
            <a:r>
              <a:rPr lang="tr-TR" b="0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 yılında 18 ülkenin üyeleri tarafından kurulmuştur.</a:t>
            </a:r>
          </a:p>
          <a:p>
            <a:r>
              <a:rPr lang="tr-TR" b="0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 Günümüzde WONCA 131 ülkeye yayılmıştır .</a:t>
            </a:r>
          </a:p>
          <a:p>
            <a:r>
              <a:rPr lang="tr-TR" b="0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Dünya Sağlık Örgütü gibi küresel organizasyonlarla işbirliği yapar  </a:t>
            </a:r>
          </a:p>
          <a:p>
            <a:r>
              <a:rPr lang="tr-TR" b="1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WONCA 2002 de Aile Hekimliği Avrupa tanımı</a:t>
            </a:r>
            <a:r>
              <a:rPr lang="tr-TR" b="0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nı </a:t>
            </a:r>
          </a:p>
          <a:p>
            <a:pPr marL="0" indent="0">
              <a:buNone/>
            </a:pPr>
            <a:r>
              <a:rPr lang="tr-TR" b="0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yayınlayarak </a:t>
            </a:r>
            <a:r>
              <a:rPr lang="tr-TR" b="1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altı çekirdek </a:t>
            </a:r>
            <a:r>
              <a:rPr lang="tr-TR" b="1">
                <a:solidFill>
                  <a:srgbClr val="212529"/>
                </a:solidFill>
                <a:latin typeface="Noto Sans" panose="020B0502040504020204" pitchFamily="34" charset="0"/>
              </a:rPr>
              <a:t>y</a:t>
            </a:r>
            <a:r>
              <a:rPr lang="tr-TR" b="1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eterliliği </a:t>
            </a:r>
            <a:r>
              <a:rPr lang="tr-TR" b="0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2005 de ise  </a:t>
            </a:r>
            <a:r>
              <a:rPr lang="tr-TR" b="1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temel </a:t>
            </a:r>
          </a:p>
          <a:p>
            <a:pPr marL="0" indent="0">
              <a:buNone/>
            </a:pPr>
            <a:r>
              <a:rPr lang="tr-TR" b="1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özellikleri </a:t>
            </a:r>
            <a:r>
              <a:rPr lang="tr-TR" b="0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açıklamıştır.</a:t>
            </a:r>
            <a:r>
              <a:rPr lang="tr-TR">
                <a:solidFill>
                  <a:srgbClr val="212529"/>
                </a:solidFill>
                <a:latin typeface="Noto Sans" panose="020B0502040504020204" pitchFamily="34" charset="0"/>
              </a:rPr>
              <a:t>Son güncelleme 2023 yılında yapılmıştır </a:t>
            </a:r>
            <a:r>
              <a:rPr lang="tr-TR" b="0" i="0">
                <a:solidFill>
                  <a:srgbClr val="212529"/>
                </a:solidFill>
                <a:effectLst/>
                <a:latin typeface="Noto Sans" panose="020B0502040504020204" pitchFamily="34" charset="0"/>
              </a:rPr>
              <a:t>  </a:t>
            </a:r>
          </a:p>
          <a:p>
            <a:endParaRPr lang="tr-TR" b="0" i="0">
              <a:solidFill>
                <a:srgbClr val="212529"/>
              </a:solidFill>
              <a:effectLst/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3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9015BC92-2E41-742E-1ADA-F440CADD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8" y="146957"/>
            <a:ext cx="9822543" cy="597625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0306BE6-C609-A350-0692-81FD496F57BE}"/>
              </a:ext>
            </a:extLst>
          </p:cNvPr>
          <p:cNvSpPr txBox="1"/>
          <p:nvPr/>
        </p:nvSpPr>
        <p:spPr>
          <a:xfrm>
            <a:off x="337457" y="6379029"/>
            <a:ext cx="118545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>
                <a:solidFill>
                  <a:srgbClr val="222222"/>
                </a:solidFill>
                <a:effectLst/>
                <a:latin typeface="PT Sans" panose="02000000000000000000" pitchFamily="2" charset="0"/>
              </a:rPr>
              <a:t>WONCA DÜNYA KONFERANSI 2025:</a:t>
            </a:r>
            <a:r>
              <a:rPr lang="tr-TR" b="0" i="0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Birincil Sağlık Bakımı ve Sürdürülebilir Kalkınma İçin Yeni Vizyon</a:t>
            </a:r>
            <a:br>
              <a:rPr lang="tr-TR"/>
            </a:br>
            <a:br>
              <a:rPr lang="tr-TR"/>
            </a:b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484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AE8700DD-FCB7-A223-D01C-8BD528C19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6" y="76200"/>
            <a:ext cx="5889171" cy="67818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82B07356-0FB6-8E37-6632-32031507FDFD}"/>
              </a:ext>
            </a:extLst>
          </p:cNvPr>
          <p:cNvSpPr txBox="1"/>
          <p:nvPr/>
        </p:nvSpPr>
        <p:spPr>
          <a:xfrm flipH="1">
            <a:off x="8098969" y="366738"/>
            <a:ext cx="27105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/>
              <a:t>WONCA     AĞACI</a:t>
            </a:r>
          </a:p>
          <a:p>
            <a:pPr algn="ctr"/>
            <a:r>
              <a:rPr lang="tr-TR" sz="2000"/>
              <a:t>2023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B32E225-982C-4B24-3180-499569552FED}"/>
              </a:ext>
            </a:extLst>
          </p:cNvPr>
          <p:cNvSpPr txBox="1"/>
          <p:nvPr/>
        </p:nvSpPr>
        <p:spPr>
          <a:xfrm>
            <a:off x="7162798" y="2503714"/>
            <a:ext cx="48876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WONCA AĞACI isviçre Birinci Basamak Koleji tarafından : WONCA AVRUPA TANIMI ile</a:t>
            </a:r>
          </a:p>
          <a:p>
            <a:pPr algn="l"/>
            <a:r>
              <a:rPr lang="tr-TR"/>
              <a:t>hazırlanmıştır</a:t>
            </a:r>
          </a:p>
          <a:p>
            <a:pPr algn="l"/>
            <a:r>
              <a:rPr lang="tr-TR"/>
              <a:t>Aile hekimliği disiplininin kökenini oluşturmuş</a:t>
            </a:r>
          </a:p>
          <a:p>
            <a:pPr algn="l"/>
            <a:r>
              <a:rPr lang="tr-TR"/>
              <a:t>2023 yılında revize edilmiştir:</a:t>
            </a:r>
          </a:p>
          <a:p>
            <a:pPr algn="l"/>
            <a:r>
              <a:rPr lang="tr-TR"/>
              <a:t> Tek Sağlık, Gezegen Sağlığı ve Sürdürülebilirlik, uygulanmalarında esas olmak üzere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/>
              <a:t>Altı çekirdek yeterliliğe,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/>
              <a:t>Oniki ilkeye ve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/>
              <a:t>Üç ek özelliğe yeni bir entegre yaklaşımı içerir</a:t>
            </a:r>
          </a:p>
        </p:txBody>
      </p:sp>
    </p:spTree>
    <p:extLst>
      <p:ext uri="{BB962C8B-B14F-4D97-AF65-F5344CB8AC3E}">
        <p14:creationId xmlns:p14="http://schemas.microsoft.com/office/powerpoint/2010/main" val="269680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47FAEE5-3663-ED70-2A0C-DF998B3CA651}"/>
              </a:ext>
            </a:extLst>
          </p:cNvPr>
          <p:cNvSpPr txBox="1"/>
          <p:nvPr/>
        </p:nvSpPr>
        <p:spPr>
          <a:xfrm>
            <a:off x="1175656" y="5573486"/>
            <a:ext cx="104176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/>
              <a:t>World Bank Report 122980-GLB</a:t>
            </a:r>
            <a:br>
              <a:rPr lang="tr-TR"/>
            </a:br>
            <a:r>
              <a:rPr lang="tr-TR"/>
              <a:t>Amuasi JH, Lucas T, Horton R, Winkler AS. Reconnecting for our future: The Lancet One Health </a:t>
            </a:r>
            <a:br>
              <a:rPr lang="tr-TR"/>
            </a:br>
            <a:r>
              <a:rPr lang="tr-TR"/>
              <a:t>Commission. Lancet, The, 2020-05-09, Volume 395, Issue 10235, Pages 1469-1471.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C7ABA4FB-07A5-81C4-5EA0-9CBC26D3D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9" y="361184"/>
            <a:ext cx="6037555" cy="459377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70157A9-B1DF-95B8-7B81-52CFB82586CA}"/>
              </a:ext>
            </a:extLst>
          </p:cNvPr>
          <p:cNvSpPr txBox="1"/>
          <p:nvPr/>
        </p:nvSpPr>
        <p:spPr>
          <a:xfrm>
            <a:off x="6770914" y="1284515"/>
            <a:ext cx="44849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b="0" i="1">
                <a:solidFill>
                  <a:srgbClr val="C00000"/>
                </a:solidFill>
                <a:effectLst/>
                <a:latin typeface="CustomSerif"/>
              </a:rPr>
              <a:t>Tek Sağlık</a:t>
            </a:r>
            <a:r>
              <a:rPr lang="tr-TR" sz="2400" i="1">
                <a:solidFill>
                  <a:srgbClr val="C00000"/>
                </a:solidFill>
                <a:latin typeface="CustomSerif"/>
              </a:rPr>
              <a:t> : </a:t>
            </a:r>
            <a:r>
              <a:rPr lang="tr-TR" sz="2400" b="0" i="1">
                <a:effectLst/>
                <a:latin typeface="CustomSerif"/>
              </a:rPr>
              <a:t> insanlar, hayvanlar, bitkiler ve bunların ortak çevreleri </a:t>
            </a:r>
            <a:r>
              <a:rPr lang="tr-TR" sz="2400" b="0" i="1" u="sng">
                <a:effectLst/>
                <a:latin typeface="CustomSerif"/>
              </a:rPr>
              <a:t>arasındaki karşılıklı bağlantıyı tanıyan en uygun sağlık sonuçları</a:t>
            </a:r>
            <a:r>
              <a:rPr lang="tr-TR" sz="2400" b="0" i="1">
                <a:effectLst/>
                <a:latin typeface="CustomSerif"/>
              </a:rPr>
              <a:t>na ulaşmak amacıyla yerel, bölgesel, ulusal ve küresel düzeylerde çalışan işbirlikçi, çok sektörlü ve disiplinler arası bir yaklaşımdır.</a:t>
            </a: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303395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4F9F17-BE00-1347-F6E7-26C13638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tr-TR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DAE17F-13E3-75A3-632D-1D62BE47D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Aile hekimliğinin temel özellikleri hakkında bilgi vermek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777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F91E88-E55E-6E7A-A60D-08024C3E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tr-TR" sz="4400" b="0" i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Aile Hekimliği Altı Çekirdek Yeterliliği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935329-19DB-5154-092E-B566864BC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770" y="1825625"/>
            <a:ext cx="9427029" cy="4351338"/>
          </a:xfrm>
        </p:spPr>
        <p:txBody>
          <a:bodyPr>
            <a:normAutofit/>
          </a:bodyPr>
          <a:lstStyle/>
          <a:p>
            <a:pPr rtl="0"/>
            <a:endParaRPr lang="tr-TR" sz="400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tr-TR" sz="2800" b="0" i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Kişi merkezli bakım </a:t>
            </a:r>
          </a:p>
          <a:p>
            <a:pPr marL="457200" indent="-457200" rtl="0">
              <a:buFont typeface="+mj-lt"/>
              <a:buAutoNum type="arabicPeriod"/>
            </a:pPr>
            <a:r>
              <a:rPr lang="tr-TR" sz="2800" b="0" i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Toplum yönelimli </a:t>
            </a:r>
          </a:p>
          <a:p>
            <a:pPr marL="457200" indent="-457200" rtl="0">
              <a:buFont typeface="+mj-lt"/>
              <a:buAutoNum type="arabicPeriod"/>
            </a:pPr>
            <a:r>
              <a:rPr lang="tr-TR" sz="2800" b="0" i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Özel problem çözme becerileri </a:t>
            </a:r>
          </a:p>
          <a:p>
            <a:pPr marL="457200" indent="-457200" rtl="0">
              <a:buFont typeface="+mj-lt"/>
              <a:buAutoNum type="arabicPeriod"/>
            </a:pPr>
            <a:r>
              <a:rPr lang="tr-TR" sz="2800" b="0" i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Kapsamlı yaklaşım </a:t>
            </a:r>
          </a:p>
          <a:p>
            <a:pPr marL="457200" indent="-457200" rtl="0">
              <a:buFont typeface="+mj-lt"/>
              <a:buAutoNum type="arabicPeriod"/>
            </a:pPr>
            <a:r>
              <a:rPr lang="tr-TR" sz="2800" b="0" i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Birinci basamak yönetimi</a:t>
            </a:r>
          </a:p>
          <a:p>
            <a:pPr marL="457200" indent="-457200" rtl="0">
              <a:buFont typeface="+mj-lt"/>
              <a:buAutoNum type="arabicPeriod"/>
            </a:pPr>
            <a:r>
              <a:rPr lang="tr-TR" sz="2800" b="0" i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Bütünsel modelleme (Holistik yaklaşım)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82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19B2AC-D61F-835F-588D-B351D147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398EDC-8105-041E-EF36-42FD6CAB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97429"/>
            <a:ext cx="11419114" cy="56605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4600">
                <a:solidFill>
                  <a:srgbClr val="002060"/>
                </a:solidFill>
              </a:rPr>
              <a:t>A - Kişi Merkezli Bakım </a:t>
            </a:r>
          </a:p>
          <a:p>
            <a:pPr marL="0" indent="0">
              <a:buNone/>
            </a:pPr>
            <a:r>
              <a:rPr lang="tr-TR" sz="3600" b="1">
                <a:solidFill>
                  <a:srgbClr val="C00000"/>
                </a:solidFill>
              </a:rPr>
              <a:t>1 - Doktor - hasta ilişkisi : </a:t>
            </a:r>
          </a:p>
          <a:p>
            <a:pPr marL="0" indent="0">
              <a:buNone/>
            </a:pPr>
            <a:r>
              <a:rPr lang="tr-TR" sz="3600"/>
              <a:t>Hekim ve hasta arasında kurulan etkin iletişim sayesinde, </a:t>
            </a:r>
            <a:r>
              <a:rPr lang="tr-TR" sz="3600" u="sng"/>
              <a:t>zaman içinde oluşturulan </a:t>
            </a:r>
          </a:p>
          <a:p>
            <a:pPr marL="0" indent="0">
              <a:buNone/>
            </a:pPr>
            <a:r>
              <a:rPr lang="tr-TR" sz="3600"/>
              <a:t>benzeri olmayan bir </a:t>
            </a:r>
            <a:r>
              <a:rPr lang="tr-TR" sz="3600" u="sng"/>
              <a:t>danışmanlık</a:t>
            </a:r>
            <a:r>
              <a:rPr lang="tr-TR" sz="3600"/>
              <a:t> sürecine sahiptir.</a:t>
            </a:r>
          </a:p>
          <a:p>
            <a:pPr marL="0" indent="0">
              <a:buNone/>
            </a:pPr>
            <a:r>
              <a:rPr lang="tr-TR" sz="3600">
                <a:effectLst/>
              </a:rPr>
              <a:t>Aile hekimliği hasta görüşmesini, </a:t>
            </a:r>
            <a:r>
              <a:rPr lang="tr-TR" sz="3600" u="sng">
                <a:effectLst/>
              </a:rPr>
              <a:t>hastanın otonomisine saygı göstererek</a:t>
            </a:r>
            <a:r>
              <a:rPr lang="tr-TR" sz="3600">
                <a:effectLst/>
              </a:rPr>
              <a:t> etkili bir </a:t>
            </a:r>
          </a:p>
          <a:p>
            <a:pPr marL="0" indent="0">
              <a:buNone/>
            </a:pPr>
            <a:r>
              <a:rPr lang="tr-TR" sz="3600">
                <a:effectLst/>
              </a:rPr>
              <a:t>hekim-hasta ilişkisi oluşturmak üzere kullanabilme ve geliştirebilme</a:t>
            </a:r>
          </a:p>
          <a:p>
            <a:pPr marL="0" indent="0">
              <a:buNone/>
            </a:pPr>
            <a:r>
              <a:rPr lang="tr-TR" sz="3600" b="1">
                <a:solidFill>
                  <a:srgbClr val="C00000"/>
                </a:solidFill>
              </a:rPr>
              <a:t>2 - Hasta ve ortama dayalı : </a:t>
            </a:r>
          </a:p>
          <a:p>
            <a:pPr marL="0" indent="0">
              <a:buNone/>
            </a:pPr>
            <a:r>
              <a:rPr lang="tr-TR" sz="3600"/>
              <a:t>Bireye, </a:t>
            </a:r>
            <a:r>
              <a:rPr lang="tr-TR" sz="3600" u="sng"/>
              <a:t>ailesine ve yaşadıkları topluma yönelik</a:t>
            </a:r>
            <a:r>
              <a:rPr lang="tr-TR" sz="3600"/>
              <a:t> “bireye odaklı” bir yaklaşım geliştirir.</a:t>
            </a:r>
          </a:p>
          <a:p>
            <a:pPr marL="0" indent="0">
              <a:buNone/>
            </a:pPr>
            <a:r>
              <a:rPr lang="tr-TR" sz="3600" b="1">
                <a:solidFill>
                  <a:srgbClr val="C00000"/>
                </a:solidFill>
              </a:rPr>
              <a:t>3 - Hasta ile ortak karar verme : </a:t>
            </a:r>
          </a:p>
          <a:p>
            <a:pPr marL="0" indent="0">
              <a:buNone/>
            </a:pPr>
            <a:r>
              <a:rPr lang="tr-TR" sz="3600">
                <a:effectLst/>
              </a:rPr>
              <a:t>iletişim kurabilme, öncelikleri belirleyebilme ve ortaklık içinde hareket edebilme;</a:t>
            </a:r>
          </a:p>
          <a:p>
            <a:pPr marL="0" indent="0">
              <a:buNone/>
            </a:pPr>
            <a:r>
              <a:rPr lang="tr-TR" sz="3600" b="1">
                <a:solidFill>
                  <a:srgbClr val="C00000"/>
                </a:solidFill>
              </a:rPr>
              <a:t>4 – Hasta ve  </a:t>
            </a:r>
            <a:r>
              <a:rPr lang="tr-TR" sz="3600" b="1" u="sng">
                <a:solidFill>
                  <a:srgbClr val="00B050"/>
                </a:solidFill>
              </a:rPr>
              <a:t>içinde yaşadıkları ekosistemin</a:t>
            </a:r>
            <a:r>
              <a:rPr lang="tr-TR" sz="3600" b="1">
                <a:solidFill>
                  <a:srgbClr val="00B050"/>
                </a:solidFill>
              </a:rPr>
              <a:t>  </a:t>
            </a:r>
            <a:r>
              <a:rPr lang="tr-TR" sz="3600" b="1">
                <a:solidFill>
                  <a:srgbClr val="C00000"/>
                </a:solidFill>
              </a:rPr>
              <a:t>sağlığını</a:t>
            </a:r>
            <a:r>
              <a:rPr lang="tr-TR" sz="3600" b="1">
                <a:solidFill>
                  <a:srgbClr val="00B050"/>
                </a:solidFill>
              </a:rPr>
              <a:t> </a:t>
            </a:r>
            <a:r>
              <a:rPr lang="tr-TR" sz="3600" b="1">
                <a:solidFill>
                  <a:srgbClr val="C00000"/>
                </a:solidFill>
              </a:rPr>
              <a:t>korumada</a:t>
            </a:r>
            <a:r>
              <a:rPr lang="tr-TR" sz="3600" b="1">
                <a:solidFill>
                  <a:srgbClr val="00B050"/>
                </a:solidFill>
              </a:rPr>
              <a:t>  </a:t>
            </a:r>
            <a:r>
              <a:rPr lang="tr-TR" sz="3600" b="1" u="sng">
                <a:solidFill>
                  <a:srgbClr val="C00000"/>
                </a:solidFill>
              </a:rPr>
              <a:t>süreklilik</a:t>
            </a:r>
            <a:r>
              <a:rPr lang="tr-TR" sz="3600"/>
              <a:t> </a:t>
            </a:r>
          </a:p>
          <a:p>
            <a:pPr marL="0" indent="0">
              <a:buNone/>
            </a:pPr>
            <a:r>
              <a:rPr lang="tr-TR" sz="3600"/>
              <a:t>Uygun ve etkin koruma sağlayarak hastaları ve  </a:t>
            </a:r>
            <a:r>
              <a:rPr lang="tr-TR" sz="3600" b="1" u="sng">
                <a:solidFill>
                  <a:srgbClr val="00B050"/>
                </a:solidFill>
              </a:rPr>
              <a:t>içinde yaşadıkları ekosistemin </a:t>
            </a:r>
          </a:p>
          <a:p>
            <a:pPr marL="0" indent="0">
              <a:buNone/>
            </a:pPr>
            <a:r>
              <a:rPr lang="tr-TR" sz="3600"/>
              <a:t>sağlığının ve iyilik halinin devamına yardımcı olur.</a:t>
            </a:r>
          </a:p>
          <a:p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2B30523B-32F3-4D7B-02F5-203A3277B7A7}"/>
              </a:ext>
            </a:extLst>
          </p:cNvPr>
          <p:cNvSpPr txBox="1">
            <a:spLocks/>
          </p:cNvSpPr>
          <p:nvPr/>
        </p:nvSpPr>
        <p:spPr>
          <a:xfrm>
            <a:off x="805543" y="-2612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/>
              <a:t>Aile Hekimliği On iki İlkesi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8D0C143-E097-6EA4-60D6-6373D9661EDE}"/>
              </a:ext>
            </a:extLst>
          </p:cNvPr>
          <p:cNvSpPr txBox="1"/>
          <p:nvPr/>
        </p:nvSpPr>
        <p:spPr>
          <a:xfrm>
            <a:off x="3227614" y="6492875"/>
            <a:ext cx="642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/>
              <a:t>*Aile Hekimliği Avrupa Tanımı 2023 Revizyonu yeşil ile işaretli</a:t>
            </a:r>
          </a:p>
          <a:p>
            <a:pPr algn="l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7389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12766D-A4E8-F4CE-D290-EBCCC2E45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8" y="1088571"/>
            <a:ext cx="10515600" cy="5268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>
                <a:solidFill>
                  <a:srgbClr val="002060"/>
                </a:solidFill>
                <a:latin typeface="Roboto" panose="02000000000000000000" pitchFamily="2" charset="0"/>
              </a:rPr>
              <a:t>B- </a:t>
            </a:r>
            <a:r>
              <a:rPr lang="tr-TR" sz="3200" b="0" i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Toplum yönelimli</a:t>
            </a:r>
          </a:p>
          <a:p>
            <a:pPr marL="0" indent="0">
              <a:buNone/>
            </a:pPr>
            <a:r>
              <a:rPr lang="tr-TR" sz="2800" b="1">
                <a:solidFill>
                  <a:srgbClr val="C00000"/>
                </a:solidFill>
              </a:rPr>
              <a:t>5- Toplum sağlığından sorumlu :</a:t>
            </a:r>
            <a:r>
              <a:rPr lang="tr-TR" sz="2800"/>
              <a:t> </a:t>
            </a:r>
          </a:p>
          <a:p>
            <a:pPr marL="0" indent="0">
              <a:buNone/>
            </a:pPr>
            <a:r>
              <a:rPr lang="tr-TR" sz="2800"/>
              <a:t>Toplum sağlığı</a:t>
            </a:r>
            <a:r>
              <a:rPr lang="tr-TR" sz="2800" u="sng">
                <a:solidFill>
                  <a:srgbClr val="00B050"/>
                </a:solidFill>
              </a:rPr>
              <a:t> ve doğal çevre</a:t>
            </a:r>
            <a:r>
              <a:rPr lang="tr-TR" sz="2800"/>
              <a:t> konusunda özel bir sorumluluğu vardır.</a:t>
            </a:r>
          </a:p>
          <a:p>
            <a:pPr marL="0" indent="0">
              <a:buNone/>
            </a:pPr>
            <a:endParaRPr lang="tr-TR" sz="2800"/>
          </a:p>
          <a:p>
            <a:pPr marL="0" indent="0">
              <a:buNone/>
            </a:pPr>
            <a:r>
              <a:rPr lang="tr-TR" sz="3200" b="0" i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C -  Özgün problem çözme becerisi </a:t>
            </a:r>
          </a:p>
          <a:p>
            <a:pPr marL="0" indent="0">
              <a:buNone/>
            </a:pPr>
            <a:r>
              <a:rPr lang="tr-TR" sz="2800" b="1">
                <a:solidFill>
                  <a:srgbClr val="C00000"/>
                </a:solidFill>
              </a:rPr>
              <a:t>6 - İnsidans ve prevalansa dayalı karar verme : </a:t>
            </a:r>
          </a:p>
          <a:p>
            <a:pPr marL="0" indent="0">
              <a:buNone/>
            </a:pPr>
            <a:r>
              <a:rPr lang="tr-TR" sz="2800"/>
              <a:t>Toplumda görülen hastalıkların prevalans ve insidansları ile belirlenen özel bir karar verme sürecine sahiptir.</a:t>
            </a:r>
          </a:p>
          <a:p>
            <a:pPr marL="0" indent="0">
              <a:buNone/>
            </a:pPr>
            <a:r>
              <a:rPr lang="tr-TR" sz="2800" b="1">
                <a:solidFill>
                  <a:srgbClr val="C00000"/>
                </a:solidFill>
              </a:rPr>
              <a:t>7 – Ayrışmamış hastalıklar :  </a:t>
            </a:r>
          </a:p>
          <a:p>
            <a:pPr marL="0" indent="0">
              <a:buNone/>
            </a:pPr>
            <a:r>
              <a:rPr lang="tr-TR" sz="2800"/>
              <a:t>Acil müdahale gerektiren ve gelişim evresinin erken döneminde ayrımlaşmamış şekilde ortaya çıkan hastalıkları tedavi eder.</a:t>
            </a:r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F718EDD2-3163-3EFF-091A-3ADF945CB8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6170" y="-135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/>
              <a:t>Aile Hekimliği On iki İlkesi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81EA3C8-67B1-B6E6-A327-873E153C6D17}"/>
              </a:ext>
            </a:extLst>
          </p:cNvPr>
          <p:cNvSpPr txBox="1"/>
          <p:nvPr/>
        </p:nvSpPr>
        <p:spPr>
          <a:xfrm>
            <a:off x="3227614" y="6492875"/>
            <a:ext cx="642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/>
              <a:t>*Aile Hekimliği Avrupa Tanımı 2023 Revizyonu yeşil ile işaretli</a:t>
            </a:r>
          </a:p>
          <a:p>
            <a:pPr algn="l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147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9BF6FA-781F-D84A-4531-E0C848116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200" b="0" i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D- Kapsamlı yaklaşım</a:t>
            </a:r>
          </a:p>
          <a:p>
            <a:pPr marL="0" indent="0">
              <a:buNone/>
            </a:pPr>
            <a:r>
              <a:rPr lang="tr-TR" sz="2800" b="1">
                <a:solidFill>
                  <a:srgbClr val="C00000"/>
                </a:solidFill>
              </a:rPr>
              <a:t>8 - Akut ve kronik problemler: </a:t>
            </a:r>
          </a:p>
          <a:p>
            <a:pPr marL="0" indent="0">
              <a:buNone/>
            </a:pPr>
            <a:r>
              <a:rPr lang="tr-TR" sz="2800"/>
              <a:t>Hastaların hem akut hem de kronik hastalıklarını eş zamanlı çözer.</a:t>
            </a:r>
          </a:p>
          <a:p>
            <a:pPr marL="0" indent="0">
              <a:buNone/>
            </a:pPr>
            <a:r>
              <a:rPr lang="tr-TR" sz="2800" b="1">
                <a:solidFill>
                  <a:srgbClr val="C00000"/>
                </a:solidFill>
              </a:rPr>
              <a:t>9 - Sağlık ve iyiliğin teşviki:</a:t>
            </a:r>
          </a:p>
          <a:p>
            <a:pPr marL="0" indent="0">
              <a:buNone/>
            </a:pPr>
            <a:r>
              <a:rPr lang="tr-TR" sz="2800"/>
              <a:t>Hastanın güçlendirilmesini teşvik eder.</a:t>
            </a:r>
          </a:p>
          <a:p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99471246-865D-6DD3-1868-001835B774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/>
              <a:t>Aile Hekimliği On iki İlkesi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3358AB0-C236-CAAC-942A-07F2AAB7FD07}"/>
              </a:ext>
            </a:extLst>
          </p:cNvPr>
          <p:cNvSpPr txBox="1"/>
          <p:nvPr/>
        </p:nvSpPr>
        <p:spPr>
          <a:xfrm>
            <a:off x="3227614" y="6492875"/>
            <a:ext cx="642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/>
              <a:t>*Aile Hekimliği Avrupa Tanımı 2023 Revizyonu yeşil ile işaretli</a:t>
            </a:r>
          </a:p>
          <a:p>
            <a:pPr algn="l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8814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1082FD-9478-53B4-19C6-57EE9624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A7EA96-93E1-2836-3DC3-D1AD6EAE9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67681"/>
            <a:ext cx="11506200" cy="56251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3500">
                <a:solidFill>
                  <a:srgbClr val="002060"/>
                </a:solidFill>
              </a:rPr>
              <a:t>E- Birinci basamak yönetimi</a:t>
            </a:r>
          </a:p>
          <a:p>
            <a:pPr marL="0" indent="0">
              <a:buNone/>
            </a:pPr>
            <a:r>
              <a:rPr lang="tr-TR" b="1">
                <a:solidFill>
                  <a:srgbClr val="C00000"/>
                </a:solidFill>
              </a:rPr>
              <a:t>10 - Koordinasyon ve savunuculuk : </a:t>
            </a:r>
          </a:p>
          <a:p>
            <a:pPr marL="0" indent="0">
              <a:buNone/>
            </a:pPr>
            <a:r>
              <a:rPr lang="tr-TR"/>
              <a:t>Birinci basamakta çalışan diğer sağlık profesyonelleri ile hizmetin koordinasyonunu </a:t>
            </a:r>
          </a:p>
          <a:p>
            <a:pPr marL="0" indent="0">
              <a:buNone/>
            </a:pPr>
            <a:r>
              <a:rPr lang="tr-TR"/>
              <a:t>sağlayarak, sağlık hizmeti kaynaklarının etkin kullanımını sağlar. </a:t>
            </a:r>
          </a:p>
          <a:p>
            <a:pPr marL="0" indent="0">
              <a:buNone/>
            </a:pPr>
            <a:r>
              <a:rPr lang="tr-TR" sz="2800"/>
              <a:t>Gerekli olduğunda hasta savunuculuğu rolünü üstlenerek diğer uzmanlık alanlarına </a:t>
            </a:r>
          </a:p>
          <a:p>
            <a:pPr marL="0" indent="0">
              <a:buNone/>
            </a:pPr>
            <a:r>
              <a:rPr lang="tr-TR" sz="2800"/>
              <a:t>geçiş birimi olma işlevini yürütür.</a:t>
            </a:r>
          </a:p>
          <a:p>
            <a:pPr marL="0" indent="0">
              <a:buNone/>
            </a:pPr>
            <a:r>
              <a:rPr lang="tr-TR" b="1">
                <a:solidFill>
                  <a:srgbClr val="C00000"/>
                </a:solidFill>
              </a:rPr>
              <a:t>11- İlk temas,  açık erişim , tüm sağlık sorunları : </a:t>
            </a:r>
          </a:p>
          <a:p>
            <a:pPr marL="0" indent="0">
              <a:buNone/>
            </a:pPr>
            <a:r>
              <a:rPr lang="tr-TR"/>
              <a:t>Sağlık sisteminde ilk tıbbi temas noktasını oluşturur, tüm başvuranlara açık ve sınırsız </a:t>
            </a:r>
          </a:p>
          <a:p>
            <a:pPr marL="0" indent="0">
              <a:buNone/>
            </a:pPr>
            <a:r>
              <a:rPr lang="tr-TR"/>
              <a:t>sağlık hizmeti sunar. Kişinin yaş, cinsiyet ve diğer özelliklerine bakmaksızın tüm sağlık </a:t>
            </a:r>
          </a:p>
          <a:p>
            <a:pPr marL="0" indent="0">
              <a:buNone/>
            </a:pPr>
            <a:r>
              <a:rPr lang="tr-TR"/>
              <a:t>sorunları ile ilgilenir.</a:t>
            </a:r>
          </a:p>
          <a:p>
            <a:pPr marL="0" indent="0">
              <a:buNone/>
            </a:pPr>
            <a:r>
              <a:rPr lang="tr-TR">
                <a:solidFill>
                  <a:srgbClr val="002060"/>
                </a:solidFill>
              </a:rPr>
              <a:t>F- BÜTÜNSEL MODELLEME (Holistic yaklaşım)</a:t>
            </a:r>
            <a:endParaRPr lang="tr-TR" b="1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b="1">
                <a:solidFill>
                  <a:srgbClr val="C00000"/>
                </a:solidFill>
              </a:rPr>
              <a:t>12 - Fizik , psikolojik , sosyal , kültürel , </a:t>
            </a:r>
            <a:r>
              <a:rPr lang="tr-TR" b="1">
                <a:solidFill>
                  <a:srgbClr val="00B050"/>
                </a:solidFill>
              </a:rPr>
              <a:t>çevresel</a:t>
            </a:r>
            <a:r>
              <a:rPr lang="tr-TR" b="1">
                <a:solidFill>
                  <a:srgbClr val="C00000"/>
                </a:solidFill>
              </a:rPr>
              <a:t> ve varoluşçu</a:t>
            </a:r>
            <a:r>
              <a:rPr lang="tr-TR">
                <a:solidFill>
                  <a:srgbClr val="C00000"/>
                </a:solidFill>
              </a:rPr>
              <a:t> : </a:t>
            </a:r>
          </a:p>
          <a:p>
            <a:pPr marL="0" indent="0">
              <a:buNone/>
            </a:pPr>
            <a:r>
              <a:rPr lang="tr-TR"/>
              <a:t>Sağlık sorunlarıyla fiziksel, psikolojik, sosyal, kültürel, </a:t>
            </a:r>
            <a:r>
              <a:rPr lang="tr-TR">
                <a:solidFill>
                  <a:srgbClr val="00B050"/>
                </a:solidFill>
              </a:rPr>
              <a:t>çevresel</a:t>
            </a:r>
            <a:r>
              <a:rPr lang="tr-TR"/>
              <a:t> ve varoluşsal boyutta </a:t>
            </a:r>
          </a:p>
          <a:p>
            <a:pPr marL="0" indent="0">
              <a:buNone/>
            </a:pPr>
            <a:r>
              <a:rPr lang="tr-TR"/>
              <a:t>ilgilenir. 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D38584A0-9E8E-B2BD-6AA3-09A1CDB2BBFA}"/>
              </a:ext>
            </a:extLst>
          </p:cNvPr>
          <p:cNvSpPr txBox="1">
            <a:spLocks/>
          </p:cNvSpPr>
          <p:nvPr/>
        </p:nvSpPr>
        <p:spPr>
          <a:xfrm>
            <a:off x="936170" y="-135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/>
              <a:t>Aile Hekimliği On iki İlkesi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30543D7-7512-87F7-E4EE-F3CB30104BA2}"/>
              </a:ext>
            </a:extLst>
          </p:cNvPr>
          <p:cNvSpPr txBox="1"/>
          <p:nvPr/>
        </p:nvSpPr>
        <p:spPr>
          <a:xfrm>
            <a:off x="3227614" y="6492875"/>
            <a:ext cx="642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/>
              <a:t>*Aile Hekimliği Avrupa Tanımı 2023 Revizyonu yeşil ile işaretli</a:t>
            </a:r>
          </a:p>
          <a:p>
            <a:pPr algn="l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4342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4E9152-03DA-C5C9-FB51-01A4EF75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7" y="148239"/>
            <a:ext cx="8847221" cy="1250254"/>
          </a:xfrm>
        </p:spPr>
        <p:txBody>
          <a:bodyPr>
            <a:normAutofit/>
          </a:bodyPr>
          <a:lstStyle/>
          <a:p>
            <a:pPr algn="ctr"/>
            <a:r>
              <a:rPr lang="tr-TR" sz="3200" b="1">
                <a:effectLst/>
              </a:rPr>
              <a:t>TEMEL </a:t>
            </a:r>
            <a:r>
              <a:rPr lang="tr-TR" sz="3200" b="1" u="sng">
                <a:effectLst/>
              </a:rPr>
              <a:t>UYGULAMA</a:t>
            </a:r>
            <a:r>
              <a:rPr lang="tr-TR" sz="3200" b="1">
                <a:effectLst/>
              </a:rPr>
              <a:t> ÖZELLİKLERİ  </a:t>
            </a:r>
            <a:br>
              <a:rPr lang="tr-TR" sz="3200" b="1">
                <a:effectLst/>
              </a:rPr>
            </a:br>
            <a:r>
              <a:rPr lang="tr-TR" sz="3200" b="1">
                <a:effectLst/>
              </a:rPr>
              <a:t>(AİLE HEKİMLİĞİ ÜÇ EK ÖZELLİK) </a:t>
            </a:r>
            <a:endParaRPr lang="tr-TR" sz="32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64D30F-CD7C-8598-6EFA-4B70DA0D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42" y="1486759"/>
            <a:ext cx="12027944" cy="50102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>
                <a:solidFill>
                  <a:srgbClr val="AE33FF"/>
                </a:solidFill>
                <a:effectLst/>
              </a:rPr>
              <a:t>                                                     </a:t>
            </a:r>
            <a:br>
              <a:rPr lang="tr-TR"/>
            </a:br>
            <a:r>
              <a:rPr lang="tr-TR">
                <a:solidFill>
                  <a:srgbClr val="0037FF"/>
                </a:solidFill>
                <a:effectLst/>
              </a:rPr>
              <a:t>Yeterliklerin</a:t>
            </a:r>
            <a:r>
              <a:rPr lang="tr-TR">
                <a:effectLst/>
              </a:rPr>
              <a:t> aile hekimliği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>
                <a:solidFill>
                  <a:srgbClr val="0037FF"/>
                </a:solidFill>
                <a:effectLst/>
              </a:rPr>
              <a:t>uygulanmasında</a:t>
            </a:r>
            <a:r>
              <a:rPr lang="tr-TR">
                <a:solidFill>
                  <a:srgbClr val="B3B3B3"/>
                </a:solidFill>
                <a:effectLst/>
              </a:rPr>
              <a:t> , </a:t>
            </a:r>
            <a:r>
              <a:rPr lang="tr-TR">
                <a:solidFill>
                  <a:srgbClr val="0037FF"/>
                </a:solidFill>
                <a:effectLst/>
              </a:rPr>
              <a:t>üç temel ek özelliği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>
                <a:effectLst/>
              </a:rPr>
              <a:t>vardır ;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tr-TR">
                <a:solidFill>
                  <a:srgbClr val="0037FF"/>
                </a:solidFill>
                <a:effectLst/>
              </a:rPr>
              <a:t>bağlamsal</a:t>
            </a:r>
            <a:r>
              <a:rPr lang="tr-TR">
                <a:solidFill>
                  <a:srgbClr val="B3B3B3"/>
                </a:solidFill>
                <a:effectLst/>
              </a:rPr>
              <a:t>, </a:t>
            </a:r>
            <a:r>
              <a:rPr lang="tr-TR">
                <a:solidFill>
                  <a:srgbClr val="0037FF"/>
                </a:solidFill>
                <a:effectLst/>
              </a:rPr>
              <a:t>tutumsal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>
                <a:effectLst/>
              </a:rPr>
              <a:t>ve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>
                <a:solidFill>
                  <a:srgbClr val="0037FF"/>
                </a:solidFill>
                <a:effectLst/>
              </a:rPr>
              <a:t>bilimsel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>
                <a:effectLst/>
              </a:rPr>
              <a:t>boyutlar</a:t>
            </a:r>
            <a:r>
              <a:rPr lang="tr-TR">
                <a:solidFill>
                  <a:srgbClr val="B3B3B3"/>
                </a:solidFill>
                <a:effectLst/>
              </a:rPr>
              <a:t>  </a:t>
            </a:r>
          </a:p>
          <a:p>
            <a:pPr marL="0" indent="0">
              <a:buNone/>
            </a:pPr>
            <a:r>
              <a:rPr lang="tr-TR">
                <a:effectLst/>
              </a:rPr>
              <a:t>Bunlar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>
                <a:solidFill>
                  <a:srgbClr val="0037FF"/>
                </a:solidFill>
                <a:effectLst/>
              </a:rPr>
              <a:t>çekirdek yeterlikleri uygulayabilme yeteneklerini belirler</a:t>
            </a:r>
            <a:r>
              <a:rPr lang="tr-TR">
                <a:solidFill>
                  <a:srgbClr val="B3B3B3"/>
                </a:solidFill>
                <a:effectLst/>
              </a:rPr>
              <a:t>. </a:t>
            </a:r>
            <a:br>
              <a:rPr lang="tr-TR"/>
            </a:br>
            <a:endParaRPr lang="tr-TR"/>
          </a:p>
          <a:p>
            <a:pPr marL="0" indent="0">
              <a:buNone/>
            </a:pPr>
            <a:r>
              <a:rPr lang="tr-TR" b="1">
                <a:solidFill>
                  <a:srgbClr val="FF3636"/>
                </a:solidFill>
                <a:effectLst/>
              </a:rPr>
              <a:t>1. Bağlamsal Boyut </a:t>
            </a:r>
            <a:br>
              <a:rPr lang="tr-TR"/>
            </a:br>
            <a:r>
              <a:rPr lang="tr-TR">
                <a:effectLst/>
              </a:rPr>
              <a:t>Çalışma koşulları, toplum, kültür, parasal ve düzenleyici çerçeveler dahil hekimlerin bizzat kendi bağlamlarını ve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>
                <a:solidFill>
                  <a:srgbClr val="0037FF"/>
                </a:solidFill>
                <a:effectLst/>
              </a:rPr>
              <a:t>çalıştıkları çevreyi anlamaları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br>
              <a:rPr lang="tr-TR"/>
            </a:br>
            <a:br>
              <a:rPr lang="tr-TR"/>
            </a:br>
            <a:r>
              <a:rPr lang="tr-TR" b="1">
                <a:solidFill>
                  <a:srgbClr val="FF3636"/>
                </a:solidFill>
                <a:effectLst/>
              </a:rPr>
              <a:t>2. Tutumsal Boyut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br>
              <a:rPr lang="tr-TR"/>
            </a:br>
            <a:r>
              <a:rPr lang="tr-TR">
                <a:effectLst/>
              </a:rPr>
              <a:t>Hekimin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>
                <a:solidFill>
                  <a:srgbClr val="0037FF"/>
                </a:solidFill>
                <a:effectLst/>
              </a:rPr>
              <a:t>mesleksel yetenek</a:t>
            </a:r>
            <a:r>
              <a:rPr lang="tr-TR">
                <a:effectLst/>
              </a:rPr>
              <a:t>lerine</a:t>
            </a:r>
            <a:r>
              <a:rPr lang="tr-TR">
                <a:solidFill>
                  <a:srgbClr val="B3B3B3"/>
                </a:solidFill>
                <a:effectLst/>
              </a:rPr>
              <a:t>, </a:t>
            </a:r>
            <a:r>
              <a:rPr lang="tr-TR">
                <a:solidFill>
                  <a:srgbClr val="0037FF"/>
                </a:solidFill>
                <a:effectLst/>
              </a:rPr>
              <a:t>değerler</a:t>
            </a:r>
            <a:r>
              <a:rPr lang="tr-TR">
                <a:effectLst/>
              </a:rPr>
              <a:t>ine</a:t>
            </a:r>
            <a:r>
              <a:rPr lang="tr-TR">
                <a:solidFill>
                  <a:srgbClr val="B3B3B3"/>
                </a:solidFill>
                <a:effectLst/>
              </a:rPr>
              <a:t>, </a:t>
            </a:r>
            <a:r>
              <a:rPr lang="tr-TR">
                <a:solidFill>
                  <a:srgbClr val="0037FF"/>
                </a:solidFill>
                <a:effectLst/>
              </a:rPr>
              <a:t>duygular</a:t>
            </a:r>
            <a:r>
              <a:rPr lang="tr-TR">
                <a:effectLst/>
              </a:rPr>
              <a:t>ına ve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>
                <a:solidFill>
                  <a:srgbClr val="0037FF"/>
                </a:solidFill>
                <a:effectLst/>
              </a:rPr>
              <a:t>ahlak</a:t>
            </a:r>
            <a:r>
              <a:rPr lang="tr-TR">
                <a:effectLst/>
              </a:rPr>
              <a:t>ına dayanır</a:t>
            </a:r>
            <a:r>
              <a:rPr lang="tr-TR">
                <a:solidFill>
                  <a:srgbClr val="B3B3B3"/>
                </a:solidFill>
                <a:effectLst/>
              </a:rPr>
              <a:t>. </a:t>
            </a:r>
            <a:br>
              <a:rPr lang="tr-TR"/>
            </a:br>
            <a:br>
              <a:rPr lang="tr-TR"/>
            </a:br>
            <a:r>
              <a:rPr lang="tr-TR" b="1">
                <a:solidFill>
                  <a:srgbClr val="FF3636"/>
                </a:solidFill>
                <a:effectLst/>
              </a:rPr>
              <a:t>3. Bilimsel Boyut </a:t>
            </a:r>
            <a:br>
              <a:rPr lang="tr-TR"/>
            </a:br>
            <a:r>
              <a:rPr lang="tr-TR">
                <a:effectLst/>
              </a:rPr>
              <a:t>Uygulamada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>
                <a:solidFill>
                  <a:srgbClr val="0037FF"/>
                </a:solidFill>
                <a:effectLst/>
              </a:rPr>
              <a:t>eleştirel ve araştırmaya dayalı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>
                <a:effectLst/>
              </a:rPr>
              <a:t>bir yaklaşımın benimsenmesi ve bunun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>
                <a:solidFill>
                  <a:srgbClr val="0037FF"/>
                </a:solidFill>
                <a:effectLst/>
              </a:rPr>
              <a:t>sürekli öğrenme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>
                <a:effectLst/>
              </a:rPr>
              <a:t>ve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r>
              <a:rPr lang="tr-TR">
                <a:solidFill>
                  <a:srgbClr val="0037FF"/>
                </a:solidFill>
                <a:effectLst/>
              </a:rPr>
              <a:t>kalite geliştirme </a:t>
            </a:r>
            <a:r>
              <a:rPr lang="tr-TR">
                <a:effectLst/>
              </a:rPr>
              <a:t>yolu ile sürdürüImesi</a:t>
            </a:r>
            <a:r>
              <a:rPr lang="tr-TR">
                <a:solidFill>
                  <a:srgbClr val="B3B3B3"/>
                </a:solidFill>
                <a:effectLst/>
              </a:rPr>
              <a:t> </a:t>
            </a:r>
            <a:br>
              <a:rPr lang="tr-TR"/>
            </a:br>
            <a:endParaRPr lang="tr-TR">
              <a:solidFill>
                <a:srgbClr val="B3B3B3"/>
              </a:solidFill>
              <a:effectLst/>
            </a:endParaRP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5242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E6F0D1-5267-5CB7-F710-DEC3CC89A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tr-TR" sz="4400"/>
              <a:t>TEŞEKKÜRLER</a:t>
            </a:r>
            <a:r>
              <a:rPr lang="tr-T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9314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0CE94F-BD08-45B9-A5E6-69A770CA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D815E9-EC93-49F3-8EF5-A591434EE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/>
              <a:t>1- T</a:t>
            </a:r>
            <a:r>
              <a:rPr lang="tr-TR" dirty="0"/>
              <a:t>.C. SAĞLIK BAKANLIĞI </a:t>
            </a:r>
            <a:r>
              <a:rPr lang="tr-TR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HALK SAĞLIĞI GENEL MÜDÜRLÜĞÜ</a:t>
            </a:r>
            <a:br>
              <a:rPr lang="tr-TR" dirty="0"/>
            </a:br>
            <a:r>
              <a:rPr lang="tr-TR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Aile Hekimliği Uygulama ve Geliştirme Dairesi Başkanlığı</a:t>
            </a:r>
          </a:p>
          <a:p>
            <a:pPr marL="0" indent="0">
              <a:buNone/>
            </a:pPr>
            <a:r>
              <a:rPr lang="tr-TR" dirty="0">
                <a:hlinkClick r:id="rId2"/>
              </a:rPr>
              <a:t>https://hsgm.saglik.gov.tr/tr/aile-hekimi-tanimi.html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5- TAHUD ; https://www.tahud.org.tr/page/tarih%C3%A7e-1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6- </a:t>
            </a:r>
            <a:r>
              <a:rPr lang="en-US" dirty="0" err="1"/>
              <a:t>Rakel</a:t>
            </a:r>
            <a:r>
              <a:rPr lang="en-US" dirty="0"/>
              <a:t> RE. Essentials of Family Medicine. Textbook of Family Practice. 4th Edition. WB Saunders Company, </a:t>
            </a:r>
            <a:r>
              <a:rPr lang="en-US" dirty="0" err="1"/>
              <a:t>Philedelphia</a:t>
            </a:r>
            <a:r>
              <a:rPr lang="en-US" dirty="0"/>
              <a:t> 1993; p:1-8.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7- Aktürk Z, Dağdeviren N. Aile Hekimliğinin Kilometre Taşları: </a:t>
            </a:r>
            <a:r>
              <a:rPr lang="tr-TR" dirty="0" err="1"/>
              <a:t>Millis</a:t>
            </a:r>
            <a:r>
              <a:rPr lang="tr-TR" dirty="0"/>
              <a:t> ve </a:t>
            </a:r>
            <a:r>
              <a:rPr lang="tr-TR" dirty="0" err="1"/>
              <a:t>Willard</a:t>
            </a:r>
            <a:r>
              <a:rPr lang="tr-TR" dirty="0"/>
              <a:t> Raporları. Türkiye Aile Hekimliği Uzmanlık Derneği Yayınları, İstanbul, 2004:s:188</a:t>
            </a:r>
          </a:p>
        </p:txBody>
      </p:sp>
    </p:spTree>
    <p:extLst>
      <p:ext uri="{BB962C8B-B14F-4D97-AF65-F5344CB8AC3E}">
        <p14:creationId xmlns:p14="http://schemas.microsoft.com/office/powerpoint/2010/main" val="202436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1387BA-3B58-3306-2A4E-D15CFC31A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Öğrenim Hedefleri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8A5A59-F976-EED1-F4C2-637A35193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Aile hekimliğinin tanımını öğrenmek</a:t>
            </a:r>
          </a:p>
          <a:p>
            <a:r>
              <a:rPr lang="tr-TR" dirty="0"/>
              <a:t>Aile hekimliği tarihçesini öğrenmek </a:t>
            </a:r>
          </a:p>
          <a:p>
            <a:r>
              <a:rPr lang="tr-TR" dirty="0"/>
              <a:t>Aile hekimliği altı çekirdek yeterliliği sayabilmek</a:t>
            </a:r>
          </a:p>
          <a:p>
            <a:r>
              <a:rPr lang="tr-TR" dirty="0"/>
              <a:t>Aile hekimliği temel özelliklerini sayabilmek</a:t>
            </a:r>
          </a:p>
          <a:p>
            <a:r>
              <a:rPr lang="tr-TR" dirty="0"/>
              <a:t>Aile hekimliği uygulama (2 ek) özelliklerini sayabilmek  </a:t>
            </a:r>
          </a:p>
        </p:txBody>
      </p:sp>
    </p:spTree>
    <p:extLst>
      <p:ext uri="{BB962C8B-B14F-4D97-AF65-F5344CB8AC3E}">
        <p14:creationId xmlns:p14="http://schemas.microsoft.com/office/powerpoint/2010/main" val="244090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08043D-4D8B-4A73-ABF1-556642A89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/>
          <a:lstStyle/>
          <a:p>
            <a:pPr algn="ctr"/>
            <a:r>
              <a:rPr lang="tr-TR" b="0" i="0" u="none" strike="noStrike" dirty="0">
                <a:solidFill>
                  <a:srgbClr val="252525"/>
                </a:solidFill>
                <a:effectLst/>
                <a:latin typeface="Roboto" panose="020B0604020202020204" pitchFamily="2" charset="0"/>
              </a:rPr>
              <a:t>Aile Hekiminin Tanımı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C42833-AC50-46DF-B752-DCA88A183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1447800"/>
            <a:ext cx="10998200" cy="4729163"/>
          </a:xfrm>
        </p:spPr>
        <p:txBody>
          <a:bodyPr/>
          <a:lstStyle/>
          <a:p>
            <a:pPr algn="just"/>
            <a:r>
              <a:rPr lang="tr-TR" b="0" i="0" dirty="0">
                <a:solidFill>
                  <a:srgbClr val="252525"/>
                </a:solidFill>
                <a:effectLst/>
                <a:latin typeface="Roboto" panose="020B0604020202020204" pitchFamily="2" charset="0"/>
              </a:rPr>
              <a:t>Aile hekimleri, </a:t>
            </a:r>
            <a:r>
              <a:rPr lang="tr-TR" b="0" i="0" u="sng" dirty="0">
                <a:solidFill>
                  <a:srgbClr val="252525"/>
                </a:solidFill>
                <a:effectLst/>
                <a:latin typeface="Roboto" panose="020B0604020202020204" pitchFamily="2" charset="0"/>
              </a:rPr>
              <a:t>kişiye yönelik koruyucu sağlık hizmetleri</a:t>
            </a:r>
            <a:r>
              <a:rPr lang="tr-TR" b="0" i="0" dirty="0">
                <a:solidFill>
                  <a:srgbClr val="252525"/>
                </a:solidFill>
                <a:effectLst/>
                <a:latin typeface="Roboto" panose="020B0604020202020204" pitchFamily="2" charset="0"/>
              </a:rPr>
              <a:t> ile </a:t>
            </a:r>
          </a:p>
          <a:p>
            <a:pPr marL="0" indent="0" algn="just">
              <a:buNone/>
            </a:pPr>
            <a:r>
              <a:rPr lang="tr-TR" b="0" i="0" u="sng" dirty="0">
                <a:solidFill>
                  <a:srgbClr val="252525"/>
                </a:solidFill>
                <a:effectLst/>
                <a:latin typeface="Roboto" panose="020B0604020202020204" pitchFamily="2" charset="0"/>
              </a:rPr>
              <a:t>birinci basamak teşhis,  tedavi ve </a:t>
            </a:r>
            <a:r>
              <a:rPr lang="tr-TR" b="0" i="0" u="sng" dirty="0" err="1">
                <a:solidFill>
                  <a:srgbClr val="252525"/>
                </a:solidFill>
                <a:effectLst/>
                <a:latin typeface="Roboto" panose="020B0604020202020204" pitchFamily="2" charset="0"/>
              </a:rPr>
              <a:t>rehabilite</a:t>
            </a:r>
            <a:r>
              <a:rPr lang="tr-TR" b="0" i="0" u="sng" dirty="0">
                <a:solidFill>
                  <a:srgbClr val="252525"/>
                </a:solidFill>
                <a:effectLst/>
                <a:latin typeface="Roboto" panose="020B0604020202020204" pitchFamily="2" charset="0"/>
              </a:rPr>
              <a:t> edici sağlık hizmetlerini</a:t>
            </a:r>
            <a:r>
              <a:rPr lang="tr-TR" b="0" i="0" dirty="0">
                <a:solidFill>
                  <a:srgbClr val="252525"/>
                </a:solidFill>
                <a:effectLst/>
                <a:latin typeface="Roboto" panose="020B0604020202020204" pitchFamily="2" charset="0"/>
              </a:rPr>
              <a:t>, </a:t>
            </a:r>
          </a:p>
          <a:p>
            <a:pPr marL="0" indent="0" algn="just">
              <a:buNone/>
            </a:pPr>
            <a:r>
              <a:rPr lang="tr-TR" b="0" i="0" dirty="0">
                <a:solidFill>
                  <a:srgbClr val="252525"/>
                </a:solidFill>
                <a:effectLst/>
                <a:latin typeface="Roboto" panose="020B0604020202020204" pitchFamily="2" charset="0"/>
              </a:rPr>
              <a:t>yaş, cinsiyet ve hastalık ayrımı yapmaksızın, </a:t>
            </a:r>
          </a:p>
          <a:p>
            <a:pPr marL="0" indent="0" algn="just">
              <a:buNone/>
            </a:pPr>
            <a:r>
              <a:rPr lang="tr-TR" b="0" i="0" dirty="0">
                <a:solidFill>
                  <a:srgbClr val="252525"/>
                </a:solidFill>
                <a:effectLst/>
                <a:latin typeface="Roboto" panose="020B0604020202020204" pitchFamily="2" charset="0"/>
              </a:rPr>
              <a:t>her kişiye kapsamlı ve devamlı olarak vermekle yükümlü, </a:t>
            </a:r>
          </a:p>
          <a:p>
            <a:pPr marL="0" indent="0" algn="just">
              <a:buNone/>
            </a:pPr>
            <a:r>
              <a:rPr lang="tr-TR" b="0" i="0" dirty="0">
                <a:solidFill>
                  <a:srgbClr val="252525"/>
                </a:solidFill>
                <a:effectLst/>
                <a:latin typeface="Roboto" panose="020B0604020202020204" pitchFamily="2" charset="0"/>
              </a:rPr>
              <a:t>gerektiği ölçüde </a:t>
            </a:r>
            <a:r>
              <a:rPr lang="tr-TR" b="0" i="0" u="sng" dirty="0">
                <a:solidFill>
                  <a:srgbClr val="252525"/>
                </a:solidFill>
                <a:effectLst/>
                <a:latin typeface="Roboto" panose="020B0604020202020204" pitchFamily="2" charset="0"/>
              </a:rPr>
              <a:t>gezici sağlık hizmeti veren</a:t>
            </a:r>
            <a:r>
              <a:rPr lang="tr-TR" b="0" i="0" dirty="0">
                <a:solidFill>
                  <a:srgbClr val="252525"/>
                </a:solidFill>
                <a:effectLst/>
                <a:latin typeface="Roboto" panose="020B0604020202020204" pitchFamily="2" charset="0"/>
              </a:rPr>
              <a:t> ve </a:t>
            </a:r>
          </a:p>
          <a:p>
            <a:pPr marL="0" indent="0" algn="just">
              <a:buNone/>
            </a:pPr>
            <a:r>
              <a:rPr lang="tr-TR" b="0" i="0" dirty="0">
                <a:solidFill>
                  <a:srgbClr val="252525"/>
                </a:solidFill>
                <a:effectLst/>
                <a:latin typeface="Roboto" panose="020B0604020202020204" pitchFamily="2" charset="0"/>
              </a:rPr>
              <a:t>tam gün esasına göre çalışan aile hekimliği uzmanı veya </a:t>
            </a:r>
          </a:p>
          <a:p>
            <a:pPr marL="0" indent="0" algn="just">
              <a:buNone/>
            </a:pPr>
            <a:r>
              <a:rPr lang="tr-TR" b="0" i="0" dirty="0">
                <a:solidFill>
                  <a:srgbClr val="252525"/>
                </a:solidFill>
                <a:effectLst/>
                <a:latin typeface="Roboto" panose="020B0604020202020204" pitchFamily="2" charset="0"/>
              </a:rPr>
              <a:t>Bakanlığın öngördüğü eğitimleri alan uzman tabip veya tabiplerdir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4A3A9B7-6B3A-48AA-BEB9-771047A70D04}"/>
              </a:ext>
            </a:extLst>
          </p:cNvPr>
          <p:cNvSpPr txBox="1"/>
          <p:nvPr/>
        </p:nvSpPr>
        <p:spPr>
          <a:xfrm>
            <a:off x="977900" y="6057984"/>
            <a:ext cx="10998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T.C. SAĞLIK BAKANLIĞI HALK SAĞLIĞI GENEL MÜDÜRLÜĞÜ Aile Hekimliği Uygulama ve Geliştirme Dairesi Başkanlığı https://hsgm.saglik.gov.tr/tr/aile-hekimi-tanimi.html</a:t>
            </a:r>
          </a:p>
        </p:txBody>
      </p:sp>
    </p:spTree>
    <p:extLst>
      <p:ext uri="{BB962C8B-B14F-4D97-AF65-F5344CB8AC3E}">
        <p14:creationId xmlns:p14="http://schemas.microsoft.com/office/powerpoint/2010/main" val="158374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06872D-9748-B246-111D-0FECC44D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WONCA  1991 Aile Hekimliği Tanımı </a:t>
            </a:r>
            <a:br>
              <a:rPr lang="tr-TR"/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6EE1B2-4D35-E1CF-D823-B5DA7ADD9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404257"/>
            <a:ext cx="11789229" cy="5257799"/>
          </a:xfrm>
        </p:spPr>
        <p:txBody>
          <a:bodyPr>
            <a:noAutofit/>
          </a:bodyPr>
          <a:lstStyle/>
          <a:p>
            <a:r>
              <a:rPr lang="tr-TR"/>
              <a:t>Aile Hekimi / Genel pratisyen: Tıbbi bakım arayan herkese kapsamlı bakım </a:t>
            </a:r>
          </a:p>
          <a:p>
            <a:pPr marL="0" indent="0">
              <a:buNone/>
            </a:pPr>
            <a:r>
              <a:rPr lang="tr-TR"/>
              <a:t>sağlama ve gerektiğinde diğer sağlık çalışanlarını harekete geçirme sorumluluğu </a:t>
            </a:r>
          </a:p>
          <a:p>
            <a:pPr marL="0" indent="0">
              <a:buNone/>
            </a:pPr>
            <a:r>
              <a:rPr lang="tr-TR"/>
              <a:t>taşıyan hekimdir. </a:t>
            </a:r>
          </a:p>
          <a:p>
            <a:r>
              <a:rPr lang="tr-TR"/>
              <a:t>yaşı, cinsiyet ve tanıya bağlı sınırlamalar koymaz</a:t>
            </a:r>
          </a:p>
          <a:p>
            <a:r>
              <a:rPr lang="tr-TR"/>
              <a:t>Irk, din, kültür ve toplumsal sınıf ayrımı yapmaz, </a:t>
            </a:r>
          </a:p>
          <a:p>
            <a:r>
              <a:rPr lang="tr-TR"/>
              <a:t>Kültürel, sosyo-ekonomik ve psikolojik durumlarını hesaba katmaz </a:t>
            </a:r>
          </a:p>
          <a:p>
            <a:r>
              <a:rPr lang="tr-TR"/>
              <a:t>Genel pratisyen / aile hekimi mesleksel görevini bireylerin sağlık </a:t>
            </a:r>
          </a:p>
          <a:p>
            <a:pPr marL="0" indent="0">
              <a:buNone/>
            </a:pPr>
            <a:r>
              <a:rPr lang="tr-TR"/>
              <a:t>gereksinimlerine ve hizmet sunduğu toplumun var olan kaynaklarına göre, </a:t>
            </a:r>
          </a:p>
          <a:p>
            <a:pPr marL="0" indent="0">
              <a:buNone/>
            </a:pPr>
            <a:r>
              <a:rPr lang="tr-TR"/>
              <a:t>doğrudan ya da diğer sağlık çalışanlarının verdiği hizmetler aracılığıyla yerine </a:t>
            </a:r>
          </a:p>
          <a:p>
            <a:pPr marL="0" indent="0">
              <a:buNone/>
            </a:pPr>
            <a:r>
              <a:rPr lang="tr-TR"/>
              <a:t>getirir.” </a:t>
            </a:r>
          </a:p>
        </p:txBody>
      </p:sp>
    </p:spTree>
    <p:extLst>
      <p:ext uri="{BB962C8B-B14F-4D97-AF65-F5344CB8AC3E}">
        <p14:creationId xmlns:p14="http://schemas.microsoft.com/office/powerpoint/2010/main" val="145369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020B98-86D4-4B6F-9752-4289A892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" y="1596918"/>
            <a:ext cx="10515600" cy="4685620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Kişiye yönelik koruyucu sağlık hizmetleri ile birinci </a:t>
            </a: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basamak </a:t>
            </a:r>
          </a:p>
          <a:p>
            <a:pPr marL="0" indent="0" algn="l">
              <a:buNone/>
            </a:pP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tanı, tedavi</a:t>
            </a:r>
            <a:r>
              <a:rPr lang="tr-TR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, rehabilitasyon </a:t>
            </a: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ve danışmanlık,</a:t>
            </a:r>
            <a:endParaRPr lang="tr-TR" b="0" i="0" dirty="0">
              <a:solidFill>
                <a:srgbClr val="252525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tr-TR" dirty="0">
                <a:solidFill>
                  <a:srgbClr val="252525"/>
                </a:solidFill>
                <a:latin typeface="Roboto" panose="02000000000000000000" pitchFamily="2" charset="0"/>
              </a:rPr>
              <a:t>A</a:t>
            </a: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na </a:t>
            </a:r>
            <a:r>
              <a:rPr lang="tr-TR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çocuk sağlığı ve aile </a:t>
            </a: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planlaması , </a:t>
            </a:r>
            <a:endParaRPr lang="tr-TR" b="0" i="0" dirty="0">
              <a:solidFill>
                <a:srgbClr val="252525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Kendisine kayıtlı kişilerin ilk değerlendirmesini yapmak için </a:t>
            </a: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altı </a:t>
            </a:r>
          </a:p>
          <a:p>
            <a:pPr marL="0" indent="0" algn="l">
              <a:buNone/>
            </a:pP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ay </a:t>
            </a:r>
            <a:r>
              <a:rPr lang="tr-TR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içinde ev ziyaretinde bulunur veya kişiler ile iletişime geçer,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Taramalar : kanser , Diyabet , Hipertansiyon , Topuk kanı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>
                <a:solidFill>
                  <a:srgbClr val="252525"/>
                </a:solidFill>
                <a:latin typeface="Roboto" panose="02000000000000000000" pitchFamily="2" charset="0"/>
              </a:rPr>
              <a:t>İzlemler : </a:t>
            </a: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gebe, loğusa, yenidoğan, bebek, çocuk sağlığı, </a:t>
            </a:r>
          </a:p>
          <a:p>
            <a:pPr marL="0" indent="0" algn="l">
              <a:buNone/>
            </a:pP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adölesan, erişkin, yaşlı sağlığı , kronik hastalıklar,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C408D83-98A9-4BFA-BAA0-C988AC6CE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82538"/>
            <a:ext cx="11004234" cy="286537"/>
          </a:xfrm>
          <a:prstGeom prst="rect">
            <a:avLst/>
          </a:prstGeom>
        </p:spPr>
      </p:pic>
      <p:sp>
        <p:nvSpPr>
          <p:cNvPr id="12" name="Başlık 1">
            <a:extLst>
              <a:ext uri="{FF2B5EF4-FFF2-40B4-BE49-F238E27FC236}">
                <a16:creationId xmlns:a16="http://schemas.microsoft.com/office/drawing/2014/main" id="{784CEE93-76DE-A4BE-C71B-A06DECBA07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>
                <a:solidFill>
                  <a:srgbClr val="252525"/>
                </a:solidFill>
                <a:latin typeface="Roboto" panose="02000000000000000000" pitchFamily="2" charset="0"/>
              </a:rPr>
              <a:t>Ülkemizde Aile hekimlerinin </a:t>
            </a:r>
            <a:br>
              <a:rPr lang="tr-TR">
                <a:solidFill>
                  <a:srgbClr val="252525"/>
                </a:solidFill>
                <a:latin typeface="Roboto" panose="02000000000000000000" pitchFamily="2" charset="0"/>
              </a:rPr>
            </a:br>
            <a:r>
              <a:rPr lang="tr-TR">
                <a:solidFill>
                  <a:srgbClr val="252525"/>
                </a:solidFill>
                <a:latin typeface="Roboto" panose="02000000000000000000" pitchFamily="2" charset="0"/>
              </a:rPr>
              <a:t>görev ve sorumlulukları ;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359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EB7E9A-CA0D-FB9F-5C61-24409092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Ülkemizde Aile hekimlerinin</a:t>
            </a:r>
            <a:b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</a:b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görev ve sorumlulukları ;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721779-B4FA-ADB7-283A-FE07EBB3A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825625"/>
            <a:ext cx="11887200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Periyodik sağlık muayenesi 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Tetkik hizmetleri,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Kendisine kayıtlı kişileri yılda en az bir defa değerlendirme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Evde takibi zorunlu olan özürlü, yaşlı, yatalak ve benzeri durumdaki </a:t>
            </a:r>
          </a:p>
          <a:p>
            <a:pPr marL="0" indent="0" algn="l">
              <a:buNone/>
            </a:pP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kendisine kayıtlı kişilere evde veya gezici/yerinde sağlık hizmetleri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Aile sağlığı merkezi şartlarında tanı veya tedavisi yapılamayan </a:t>
            </a:r>
          </a:p>
          <a:p>
            <a:pPr marL="0" indent="0" algn="l">
              <a:buNone/>
            </a:pP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hastaları sevk etmek, sevk edilenleri ikinci ve üçüncü basamak tedavi ve </a:t>
            </a:r>
          </a:p>
          <a:p>
            <a:pPr marL="0" indent="0" algn="l">
              <a:buNone/>
            </a:pP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rehabilitasyon hizmetleri ile evde bakım hizmetlerinin koordinasyonu,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tr-TR" b="0" i="0">
              <a:solidFill>
                <a:srgbClr val="252525"/>
              </a:solidFill>
              <a:effectLst/>
              <a:latin typeface="Roboto" panose="02000000000000000000" pitchFamily="2" charset="0"/>
            </a:endParaRPr>
          </a:p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623DAAE-6C18-2254-D035-C60B2590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82538"/>
            <a:ext cx="1100423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0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8E0652-5017-A330-9519-2E1359540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825625"/>
            <a:ext cx="11615056" cy="435133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Gerektiğinde ( entegre ASM de)  gözlem altına alarak tetkik ve tedavi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Aile sağlığı merkezini yönetimi, birlikte çalıştığı ekibi denetler ve hizmet </a:t>
            </a:r>
          </a:p>
          <a:p>
            <a:pPr marL="0" indent="0" algn="l">
              <a:buNone/>
            </a:pP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içi eğitimlerini sağlama,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>
                <a:solidFill>
                  <a:srgbClr val="252525"/>
                </a:solidFill>
                <a:latin typeface="Roboto" panose="02000000000000000000" pitchFamily="2" charset="0"/>
              </a:rPr>
              <a:t>B</a:t>
            </a:r>
            <a:r>
              <a:rPr lang="tr-TR" b="0" i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irinci basamakda öngörülen sağlık raporlarını düzenleme</a:t>
            </a:r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BD90081-44BC-6D7F-3FA9-468C71FBD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82538"/>
            <a:ext cx="11004234" cy="286537"/>
          </a:xfrm>
          <a:prstGeom prst="rect">
            <a:avLst/>
          </a:prstGeom>
        </p:spPr>
      </p:pic>
      <p:sp>
        <p:nvSpPr>
          <p:cNvPr id="8" name="Başlık 1">
            <a:extLst>
              <a:ext uri="{FF2B5EF4-FFF2-40B4-BE49-F238E27FC236}">
                <a16:creationId xmlns:a16="http://schemas.microsoft.com/office/drawing/2014/main" id="{0F59970D-CA29-2D09-4FFF-A8C674F727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>
                <a:solidFill>
                  <a:srgbClr val="252525"/>
                </a:solidFill>
                <a:latin typeface="Roboto" panose="02000000000000000000" pitchFamily="2" charset="0"/>
              </a:rPr>
              <a:t>Ülkemizde Aile hekimlerinin </a:t>
            </a:r>
            <a:br>
              <a:rPr lang="tr-TR">
                <a:solidFill>
                  <a:srgbClr val="252525"/>
                </a:solidFill>
                <a:latin typeface="Roboto" panose="02000000000000000000" pitchFamily="2" charset="0"/>
              </a:rPr>
            </a:br>
            <a:r>
              <a:rPr lang="tr-TR">
                <a:solidFill>
                  <a:srgbClr val="252525"/>
                </a:solidFill>
                <a:latin typeface="Roboto" panose="02000000000000000000" pitchFamily="2" charset="0"/>
              </a:rPr>
              <a:t>görev ve sorumlulukları ;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06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2A0465-4057-4406-9FE8-B8171B49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4" y="18255"/>
            <a:ext cx="10515600" cy="1325563"/>
          </a:xfrm>
        </p:spPr>
        <p:txBody>
          <a:bodyPr/>
          <a:lstStyle/>
          <a:p>
            <a:r>
              <a:rPr lang="tr-TR" dirty="0"/>
              <a:t>DÜNYADA AİLE HEKİMLİĞİ TARİHÇESİ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A1D017-E926-44C4-96F9-4EBCAED9B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43818"/>
            <a:ext cx="8088085" cy="4700135"/>
          </a:xfrm>
        </p:spPr>
        <p:txBody>
          <a:bodyPr>
            <a:noAutofit/>
          </a:bodyPr>
          <a:lstStyle/>
          <a:p>
            <a:r>
              <a:rPr lang="tr-TR" b="1"/>
              <a:t>1923  Dr. Francis Peabody</a:t>
            </a:r>
            <a:r>
              <a:rPr lang="tr-TR"/>
              <a:t> :</a:t>
            </a:r>
            <a:r>
              <a:rPr lang="tr-TR" sz="2400"/>
              <a:t> </a:t>
            </a:r>
            <a:r>
              <a:rPr lang="tr-TR"/>
              <a:t>aile hekimliğinin ilk </a:t>
            </a:r>
          </a:p>
          <a:p>
            <a:pPr marL="0" indent="0">
              <a:buNone/>
            </a:pPr>
            <a:r>
              <a:rPr lang="tr-TR"/>
              <a:t>teorisyenlerinden biri olarak kabul edilir. </a:t>
            </a:r>
            <a:r>
              <a:rPr lang="tr-TR" b="0" i="0">
                <a:effectLst/>
              </a:rPr>
              <a:t>Tıpda </a:t>
            </a:r>
          </a:p>
          <a:p>
            <a:pPr marL="0" indent="0">
              <a:buNone/>
            </a:pPr>
            <a:r>
              <a:rPr lang="tr-TR" b="0" i="0">
                <a:effectLst/>
              </a:rPr>
              <a:t>oluşan aşırı uzmanlaşma sonucu hastaların ortada </a:t>
            </a:r>
          </a:p>
          <a:p>
            <a:pPr marL="0" indent="0">
              <a:buNone/>
            </a:pPr>
            <a:r>
              <a:rPr lang="tr-TR" b="0" i="0">
                <a:effectLst/>
              </a:rPr>
              <a:t>kaldığını ve </a:t>
            </a:r>
            <a:r>
              <a:rPr lang="tr-TR" b="0" i="0" u="sng">
                <a:effectLst/>
              </a:rPr>
              <a:t>kapsamlı ve </a:t>
            </a:r>
            <a:r>
              <a:rPr lang="tr-TR" u="sng"/>
              <a:t>k</a:t>
            </a:r>
            <a:r>
              <a:rPr lang="tr-TR" b="0" i="0" u="sng">
                <a:effectLst/>
              </a:rPr>
              <a:t>işisel sağlık hizmeti veren </a:t>
            </a:r>
          </a:p>
          <a:p>
            <a:pPr marL="0" indent="0">
              <a:buNone/>
            </a:pPr>
            <a:r>
              <a:rPr lang="tr-TR" b="0" i="0" u="sng">
                <a:effectLst/>
              </a:rPr>
              <a:t>bir uzmanlık dalının gerekliliğini</a:t>
            </a:r>
            <a:r>
              <a:rPr lang="tr-TR" b="0" i="0">
                <a:effectLst/>
              </a:rPr>
              <a:t> vurgulamıştır</a:t>
            </a:r>
            <a:r>
              <a:rPr lang="tr-TR"/>
              <a:t>(6).</a:t>
            </a:r>
          </a:p>
          <a:p>
            <a:r>
              <a:rPr lang="tr-TR" b="0" i="0">
                <a:effectLst/>
              </a:rPr>
              <a:t> Bu uyarının önemi ancak II. Dünya Savaşından </a:t>
            </a:r>
          </a:p>
          <a:p>
            <a:pPr marL="0" indent="0">
              <a:buNone/>
            </a:pPr>
            <a:r>
              <a:rPr lang="tr-TR" b="0" i="0">
                <a:effectLst/>
              </a:rPr>
              <a:t>sonra anlaşılmış ve 1952’de İngiltere’de </a:t>
            </a:r>
            <a:r>
              <a:rPr lang="tr-TR" b="1" i="0">
                <a:effectLst/>
              </a:rPr>
              <a:t>Genel </a:t>
            </a:r>
          </a:p>
          <a:p>
            <a:pPr marL="0" indent="0">
              <a:buNone/>
            </a:pPr>
            <a:r>
              <a:rPr lang="tr-TR" b="1" i="0">
                <a:effectLst/>
              </a:rPr>
              <a:t>Pratisyenlik Akademisi (College of General </a:t>
            </a:r>
          </a:p>
          <a:p>
            <a:pPr marL="0" indent="0">
              <a:buNone/>
            </a:pPr>
            <a:r>
              <a:rPr lang="tr-TR" b="1" i="0">
                <a:effectLst/>
              </a:rPr>
              <a:t>Practitioners)</a:t>
            </a:r>
            <a:r>
              <a:rPr lang="tr-TR" b="0" i="0">
                <a:effectLst/>
              </a:rPr>
              <a:t> kurulmuştur.</a:t>
            </a:r>
            <a:endParaRPr lang="tr-TR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6EF47BA8-3F99-4D4B-1C29-8C4263E36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478" y="1419293"/>
            <a:ext cx="3279321" cy="340443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4BA085C-641F-C920-D242-A35C8FFF9562}"/>
              </a:ext>
            </a:extLst>
          </p:cNvPr>
          <p:cNvSpPr txBox="1"/>
          <p:nvPr/>
        </p:nvSpPr>
        <p:spPr>
          <a:xfrm>
            <a:off x="8142514" y="5192486"/>
            <a:ext cx="3886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00"/>
              <a:t>https://www.galenusrevista.com/el-dr-francis-w-peabody/</a:t>
            </a:r>
          </a:p>
        </p:txBody>
      </p:sp>
    </p:spTree>
    <p:extLst>
      <p:ext uri="{BB962C8B-B14F-4D97-AF65-F5344CB8AC3E}">
        <p14:creationId xmlns:p14="http://schemas.microsoft.com/office/powerpoint/2010/main" val="1740154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1212</Words>
  <Application>Microsoft Office PowerPoint</Application>
  <PresentationFormat>Geniş ekran</PresentationFormat>
  <Paragraphs>68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Office Teması</vt:lpstr>
      <vt:lpstr>AİLE HEKİMLİĞİ TANIMI ,  TARİHÇESİ VE İLKELERİ</vt:lpstr>
      <vt:lpstr>AMAÇ</vt:lpstr>
      <vt:lpstr>Öğrenim Hedefleri </vt:lpstr>
      <vt:lpstr>Aile Hekiminin Tanımı</vt:lpstr>
      <vt:lpstr>WONCA  1991 Aile Hekimliği Tanımı  </vt:lpstr>
      <vt:lpstr>Ülkemizde Aile hekimlerinin  görev ve sorumlulukları ;</vt:lpstr>
      <vt:lpstr>Ülkemizde Aile hekimlerinin görev ve sorumlulukları ;</vt:lpstr>
      <vt:lpstr>Ülkemizde Aile hekimlerinin  görev ve sorumlulukları ;</vt:lpstr>
      <vt:lpstr>DÜNYADA AİLE HEKİMLİĞİ TARİHÇESİ</vt:lpstr>
      <vt:lpstr>DÜNYADA AİLE HEKİMLİĞİ TARİHÇESİ</vt:lpstr>
      <vt:lpstr>ÜLKEMİZDE AİLE HEKİMLİĞİ TARİHÇESİ</vt:lpstr>
      <vt:lpstr>ÜLKEMİZDE AİLE HEKİMLİĞİ TARİHÇESİ</vt:lpstr>
      <vt:lpstr>ÜLKEMİZDE AİLE HEKİMLİĞİ TARİHÇESİ</vt:lpstr>
      <vt:lpstr>AİLE HEKİMİ UZMANLIĞININ KİLOMETRE TAŞLARI </vt:lpstr>
      <vt:lpstr>AİLE HEKİMİ UZMANLIĞI KİLOMETRE TAŞLARI </vt:lpstr>
      <vt:lpstr>WONCA World Organization of National Colleges, Academies and Academic Associations of General Practitioners/Family Physicians</vt:lpstr>
      <vt:lpstr>PowerPoint Sunusu</vt:lpstr>
      <vt:lpstr>PowerPoint Sunusu</vt:lpstr>
      <vt:lpstr>PowerPoint Sunusu</vt:lpstr>
      <vt:lpstr>Aile Hekimliği Altı Çekirdek Yeterliliği</vt:lpstr>
      <vt:lpstr> </vt:lpstr>
      <vt:lpstr>Aile Hekimliği On iki İlkesi </vt:lpstr>
      <vt:lpstr>Aile Hekimliği On iki İlkesi </vt:lpstr>
      <vt:lpstr> </vt:lpstr>
      <vt:lpstr>TEMEL UYGULAMA ÖZELLİKLERİ   (AİLE HEKİMLİĞİ ÜÇ EK ÖZELLİK) </vt:lpstr>
      <vt:lpstr>PowerPoint Sunusu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FUJİ-W10</dc:creator>
  <cp:lastModifiedBy>tabletexceltr@hotmail.com</cp:lastModifiedBy>
  <cp:revision>23</cp:revision>
  <dcterms:created xsi:type="dcterms:W3CDTF">2024-09-12T06:02:48Z</dcterms:created>
  <dcterms:modified xsi:type="dcterms:W3CDTF">2024-10-16T11:18:02Z</dcterms:modified>
</cp:coreProperties>
</file>