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6" r:id="rId23"/>
    <p:sldId id="277" r:id="rId24"/>
    <p:sldId id="278" r:id="rId25"/>
    <p:sldId id="279" r:id="rId26"/>
    <p:sldId id="280" r:id="rId27"/>
    <p:sldId id="288" r:id="rId28"/>
    <p:sldId id="281" r:id="rId29"/>
    <p:sldId id="282" r:id="rId30"/>
    <p:sldId id="296" r:id="rId31"/>
    <p:sldId id="283" r:id="rId32"/>
    <p:sldId id="284" r:id="rId33"/>
    <p:sldId id="289" r:id="rId34"/>
    <p:sldId id="298" r:id="rId35"/>
    <p:sldId id="299" r:id="rId36"/>
    <p:sldId id="300" r:id="rId37"/>
    <p:sldId id="285" r:id="rId38"/>
    <p:sldId id="290" r:id="rId39"/>
    <p:sldId id="291" r:id="rId40"/>
    <p:sldId id="293" r:id="rId41"/>
    <p:sldId id="301" r:id="rId42"/>
    <p:sldId id="302" r:id="rId43"/>
    <p:sldId id="292" r:id="rId44"/>
    <p:sldId id="294" r:id="rId45"/>
    <p:sldId id="295" r:id="rId46"/>
    <p:sldId id="287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7" r:id="rId57"/>
    <p:sldId id="312" r:id="rId58"/>
    <p:sldId id="313" r:id="rId59"/>
    <p:sldId id="314" r:id="rId60"/>
    <p:sldId id="318" r:id="rId61"/>
    <p:sldId id="319" r:id="rId62"/>
    <p:sldId id="320" r:id="rId63"/>
    <p:sldId id="315" r:id="rId64"/>
    <p:sldId id="316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65" autoAdjust="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svg"/><Relationship Id="rId1" Type="http://schemas.openxmlformats.org/officeDocument/2006/relationships/image" Target="../media/image115.png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svg"/><Relationship Id="rId1" Type="http://schemas.openxmlformats.org/officeDocument/2006/relationships/image" Target="../media/image115.png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39AF8-02C5-4B3D-92D8-FD81AB3194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99A2E5-2121-47A6-98DE-233B26F73288}">
      <dgm:prSet/>
      <dgm:spPr/>
      <dgm:t>
        <a:bodyPr/>
        <a:lstStyle/>
        <a:p>
          <a:r>
            <a:rPr lang="tr-TR"/>
            <a:t>Yaşlılar</a:t>
          </a:r>
          <a:endParaRPr lang="en-US"/>
        </a:p>
      </dgm:t>
    </dgm:pt>
    <dgm:pt modelId="{F93EB724-0936-4900-9B8E-0EF3E8A513BD}" type="parTrans" cxnId="{3A73A7FE-DA2C-48BA-8F44-6D385E28F4A7}">
      <dgm:prSet/>
      <dgm:spPr/>
      <dgm:t>
        <a:bodyPr/>
        <a:lstStyle/>
        <a:p>
          <a:endParaRPr lang="en-US"/>
        </a:p>
      </dgm:t>
    </dgm:pt>
    <dgm:pt modelId="{83D59052-AA87-4535-8A2C-2F3B95BDAC01}" type="sibTrans" cxnId="{3A73A7FE-DA2C-48BA-8F44-6D385E28F4A7}">
      <dgm:prSet/>
      <dgm:spPr/>
      <dgm:t>
        <a:bodyPr/>
        <a:lstStyle/>
        <a:p>
          <a:endParaRPr lang="en-US"/>
        </a:p>
      </dgm:t>
    </dgm:pt>
    <dgm:pt modelId="{3AD864EB-0D01-44C4-849E-3D79483B3E88}">
      <dgm:prSet/>
      <dgm:spPr/>
      <dgm:t>
        <a:bodyPr/>
        <a:lstStyle/>
        <a:p>
          <a:r>
            <a:rPr lang="tr-TR"/>
            <a:t>Diyabetikler</a:t>
          </a:r>
          <a:endParaRPr lang="en-US"/>
        </a:p>
      </dgm:t>
    </dgm:pt>
    <dgm:pt modelId="{4CED393D-54CD-4358-B400-4610BBB3BD22}" type="parTrans" cxnId="{66C45590-27BF-479D-8275-58C780108397}">
      <dgm:prSet/>
      <dgm:spPr/>
      <dgm:t>
        <a:bodyPr/>
        <a:lstStyle/>
        <a:p>
          <a:endParaRPr lang="en-US"/>
        </a:p>
      </dgm:t>
    </dgm:pt>
    <dgm:pt modelId="{9F659D85-7884-46F2-B7C5-50549B595647}" type="sibTrans" cxnId="{66C45590-27BF-479D-8275-58C780108397}">
      <dgm:prSet/>
      <dgm:spPr/>
      <dgm:t>
        <a:bodyPr/>
        <a:lstStyle/>
        <a:p>
          <a:endParaRPr lang="en-US"/>
        </a:p>
      </dgm:t>
    </dgm:pt>
    <dgm:pt modelId="{8DD24376-0286-40C0-A9F4-6846CF762DFC}">
      <dgm:prSet/>
      <dgm:spPr/>
      <dgm:t>
        <a:bodyPr/>
        <a:lstStyle/>
        <a:p>
          <a:r>
            <a:rPr lang="tr-TR" dirty="0"/>
            <a:t>Koroner arter hastaları</a:t>
          </a:r>
          <a:endParaRPr lang="en-US" dirty="0"/>
        </a:p>
      </dgm:t>
    </dgm:pt>
    <dgm:pt modelId="{47472352-4446-4646-9983-1ED3D44FAFA8}" type="parTrans" cxnId="{5AE6D3C1-94D2-4730-9275-5E022B6F8D28}">
      <dgm:prSet/>
      <dgm:spPr/>
      <dgm:t>
        <a:bodyPr/>
        <a:lstStyle/>
        <a:p>
          <a:endParaRPr lang="en-US"/>
        </a:p>
      </dgm:t>
    </dgm:pt>
    <dgm:pt modelId="{98ED5E4B-C21F-4E8C-A500-B18FDBDDB0D7}" type="sibTrans" cxnId="{5AE6D3C1-94D2-4730-9275-5E022B6F8D28}">
      <dgm:prSet/>
      <dgm:spPr/>
      <dgm:t>
        <a:bodyPr/>
        <a:lstStyle/>
        <a:p>
          <a:endParaRPr lang="en-US"/>
        </a:p>
      </dgm:t>
    </dgm:pt>
    <dgm:pt modelId="{72D29F38-7CA3-4A19-ADA2-201C45A168A0}">
      <dgm:prSet/>
      <dgm:spPr/>
      <dgm:t>
        <a:bodyPr/>
        <a:lstStyle/>
        <a:p>
          <a:r>
            <a:rPr lang="tr-TR"/>
            <a:t>Kronik böbrek hastaları</a:t>
          </a:r>
          <a:endParaRPr lang="en-US"/>
        </a:p>
      </dgm:t>
    </dgm:pt>
    <dgm:pt modelId="{F03365C6-CB67-48A1-86FF-565C250B7C54}" type="parTrans" cxnId="{98FD0503-CC19-42E9-9695-AC1F4D232F72}">
      <dgm:prSet/>
      <dgm:spPr/>
      <dgm:t>
        <a:bodyPr/>
        <a:lstStyle/>
        <a:p>
          <a:endParaRPr lang="en-US"/>
        </a:p>
      </dgm:t>
    </dgm:pt>
    <dgm:pt modelId="{82FE06DE-17EB-4F1E-AF86-3F3B784E0DDB}" type="sibTrans" cxnId="{98FD0503-CC19-42E9-9695-AC1F4D232F72}">
      <dgm:prSet/>
      <dgm:spPr/>
      <dgm:t>
        <a:bodyPr/>
        <a:lstStyle/>
        <a:p>
          <a:endParaRPr lang="en-US"/>
        </a:p>
      </dgm:t>
    </dgm:pt>
    <dgm:pt modelId="{8BADD3CB-847A-416E-B702-9E12DA28AA21}">
      <dgm:prSet/>
      <dgm:spPr/>
      <dgm:t>
        <a:bodyPr/>
        <a:lstStyle/>
        <a:p>
          <a:r>
            <a:rPr lang="tr-TR"/>
            <a:t>Gebelik ve laktasyon</a:t>
          </a:r>
          <a:endParaRPr lang="en-US"/>
        </a:p>
      </dgm:t>
    </dgm:pt>
    <dgm:pt modelId="{C3106162-A899-4DFE-823D-E214B5A01C7F}" type="parTrans" cxnId="{54BE55C2-186F-47B9-99A5-976177594D9D}">
      <dgm:prSet/>
      <dgm:spPr/>
      <dgm:t>
        <a:bodyPr/>
        <a:lstStyle/>
        <a:p>
          <a:endParaRPr lang="en-US"/>
        </a:p>
      </dgm:t>
    </dgm:pt>
    <dgm:pt modelId="{2D8435ED-D4E5-4AB9-A06C-2727B2BD27B6}" type="sibTrans" cxnId="{54BE55C2-186F-47B9-99A5-976177594D9D}">
      <dgm:prSet/>
      <dgm:spPr/>
      <dgm:t>
        <a:bodyPr/>
        <a:lstStyle/>
        <a:p>
          <a:endParaRPr lang="en-US"/>
        </a:p>
      </dgm:t>
    </dgm:pt>
    <dgm:pt modelId="{49C4F738-5B09-4480-9375-FC9BB2958CD8}" type="pres">
      <dgm:prSet presAssocID="{17639AF8-02C5-4B3D-92D8-FD81AB3194A3}" presName="linear" presStyleCnt="0">
        <dgm:presLayoutVars>
          <dgm:animLvl val="lvl"/>
          <dgm:resizeHandles val="exact"/>
        </dgm:presLayoutVars>
      </dgm:prSet>
      <dgm:spPr/>
    </dgm:pt>
    <dgm:pt modelId="{89048B84-5113-4629-9B97-E159D8A7ABD4}" type="pres">
      <dgm:prSet presAssocID="{7F99A2E5-2121-47A6-98DE-233B26F732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B8E09E-D015-4B6E-B93C-722A444D1480}" type="pres">
      <dgm:prSet presAssocID="{83D59052-AA87-4535-8A2C-2F3B95BDAC01}" presName="spacer" presStyleCnt="0"/>
      <dgm:spPr/>
    </dgm:pt>
    <dgm:pt modelId="{D8C6A782-D8F3-4A94-9530-252B72D46E80}" type="pres">
      <dgm:prSet presAssocID="{3AD864EB-0D01-44C4-849E-3D79483B3E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3D5E56-8908-43B8-8C3F-474F62E449F8}" type="pres">
      <dgm:prSet presAssocID="{9F659D85-7884-46F2-B7C5-50549B595647}" presName="spacer" presStyleCnt="0"/>
      <dgm:spPr/>
    </dgm:pt>
    <dgm:pt modelId="{A138043B-C8DA-4E6B-AC9D-83A1ED2D9AEC}" type="pres">
      <dgm:prSet presAssocID="{8DD24376-0286-40C0-A9F4-6846CF762DF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EDB717-ECC4-4CCD-A673-EBA8F79C3CB9}" type="pres">
      <dgm:prSet presAssocID="{98ED5E4B-C21F-4E8C-A500-B18FDBDDB0D7}" presName="spacer" presStyleCnt="0"/>
      <dgm:spPr/>
    </dgm:pt>
    <dgm:pt modelId="{B1EE6589-AD05-4674-AB64-F36AC44E2351}" type="pres">
      <dgm:prSet presAssocID="{72D29F38-7CA3-4A19-ADA2-201C45A168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80B27FD-5DC2-4DC0-8392-3271CD59E2EC}" type="pres">
      <dgm:prSet presAssocID="{82FE06DE-17EB-4F1E-AF86-3F3B784E0DDB}" presName="spacer" presStyleCnt="0"/>
      <dgm:spPr/>
    </dgm:pt>
    <dgm:pt modelId="{6FCED214-6A5B-4837-A0F5-07A0DA2AF3D7}" type="pres">
      <dgm:prSet presAssocID="{8BADD3CB-847A-416E-B702-9E12DA28AA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FD0503-CC19-42E9-9695-AC1F4D232F72}" srcId="{17639AF8-02C5-4B3D-92D8-FD81AB3194A3}" destId="{72D29F38-7CA3-4A19-ADA2-201C45A168A0}" srcOrd="3" destOrd="0" parTransId="{F03365C6-CB67-48A1-86FF-565C250B7C54}" sibTransId="{82FE06DE-17EB-4F1E-AF86-3F3B784E0DDB}"/>
    <dgm:cxn modelId="{10A40B5F-9113-4C7F-BE64-6E7C0CA4BE05}" type="presOf" srcId="{3AD864EB-0D01-44C4-849E-3D79483B3E88}" destId="{D8C6A782-D8F3-4A94-9530-252B72D46E80}" srcOrd="0" destOrd="0" presId="urn:microsoft.com/office/officeart/2005/8/layout/vList2"/>
    <dgm:cxn modelId="{66C45590-27BF-479D-8275-58C780108397}" srcId="{17639AF8-02C5-4B3D-92D8-FD81AB3194A3}" destId="{3AD864EB-0D01-44C4-849E-3D79483B3E88}" srcOrd="1" destOrd="0" parTransId="{4CED393D-54CD-4358-B400-4610BBB3BD22}" sibTransId="{9F659D85-7884-46F2-B7C5-50549B595647}"/>
    <dgm:cxn modelId="{D08D8B92-6183-4062-BC5C-BBD23EB3D19B}" type="presOf" srcId="{17639AF8-02C5-4B3D-92D8-FD81AB3194A3}" destId="{49C4F738-5B09-4480-9375-FC9BB2958CD8}" srcOrd="0" destOrd="0" presId="urn:microsoft.com/office/officeart/2005/8/layout/vList2"/>
    <dgm:cxn modelId="{7A1757A5-161D-407C-BAB4-E8091A21DDA3}" type="presOf" srcId="{8DD24376-0286-40C0-A9F4-6846CF762DFC}" destId="{A138043B-C8DA-4E6B-AC9D-83A1ED2D9AEC}" srcOrd="0" destOrd="0" presId="urn:microsoft.com/office/officeart/2005/8/layout/vList2"/>
    <dgm:cxn modelId="{8EC138A8-8E9D-4B0B-8DE1-6879E6F76D12}" type="presOf" srcId="{72D29F38-7CA3-4A19-ADA2-201C45A168A0}" destId="{B1EE6589-AD05-4674-AB64-F36AC44E2351}" srcOrd="0" destOrd="0" presId="urn:microsoft.com/office/officeart/2005/8/layout/vList2"/>
    <dgm:cxn modelId="{A94FACB6-227C-4AC8-9616-CD446BEFE297}" type="presOf" srcId="{8BADD3CB-847A-416E-B702-9E12DA28AA21}" destId="{6FCED214-6A5B-4837-A0F5-07A0DA2AF3D7}" srcOrd="0" destOrd="0" presId="urn:microsoft.com/office/officeart/2005/8/layout/vList2"/>
    <dgm:cxn modelId="{5AE6D3C1-94D2-4730-9275-5E022B6F8D28}" srcId="{17639AF8-02C5-4B3D-92D8-FD81AB3194A3}" destId="{8DD24376-0286-40C0-A9F4-6846CF762DFC}" srcOrd="2" destOrd="0" parTransId="{47472352-4446-4646-9983-1ED3D44FAFA8}" sibTransId="{98ED5E4B-C21F-4E8C-A500-B18FDBDDB0D7}"/>
    <dgm:cxn modelId="{54BE55C2-186F-47B9-99A5-976177594D9D}" srcId="{17639AF8-02C5-4B3D-92D8-FD81AB3194A3}" destId="{8BADD3CB-847A-416E-B702-9E12DA28AA21}" srcOrd="4" destOrd="0" parTransId="{C3106162-A899-4DFE-823D-E214B5A01C7F}" sibTransId="{2D8435ED-D4E5-4AB9-A06C-2727B2BD27B6}"/>
    <dgm:cxn modelId="{BE6861FB-3109-4A48-B58C-1177F8C4F9E3}" type="presOf" srcId="{7F99A2E5-2121-47A6-98DE-233B26F73288}" destId="{89048B84-5113-4629-9B97-E159D8A7ABD4}" srcOrd="0" destOrd="0" presId="urn:microsoft.com/office/officeart/2005/8/layout/vList2"/>
    <dgm:cxn modelId="{3A73A7FE-DA2C-48BA-8F44-6D385E28F4A7}" srcId="{17639AF8-02C5-4B3D-92D8-FD81AB3194A3}" destId="{7F99A2E5-2121-47A6-98DE-233B26F73288}" srcOrd="0" destOrd="0" parTransId="{F93EB724-0936-4900-9B8E-0EF3E8A513BD}" sibTransId="{83D59052-AA87-4535-8A2C-2F3B95BDAC01}"/>
    <dgm:cxn modelId="{B7F1DB2E-354B-4A98-B1C0-64AB5CBC5ABE}" type="presParOf" srcId="{49C4F738-5B09-4480-9375-FC9BB2958CD8}" destId="{89048B84-5113-4629-9B97-E159D8A7ABD4}" srcOrd="0" destOrd="0" presId="urn:microsoft.com/office/officeart/2005/8/layout/vList2"/>
    <dgm:cxn modelId="{165E1DEF-4FBA-42BF-BA55-00E90286856D}" type="presParOf" srcId="{49C4F738-5B09-4480-9375-FC9BB2958CD8}" destId="{FFB8E09E-D015-4B6E-B93C-722A444D1480}" srcOrd="1" destOrd="0" presId="urn:microsoft.com/office/officeart/2005/8/layout/vList2"/>
    <dgm:cxn modelId="{BDFB4DBC-96F9-4EDA-B5A2-7C30B257D31D}" type="presParOf" srcId="{49C4F738-5B09-4480-9375-FC9BB2958CD8}" destId="{D8C6A782-D8F3-4A94-9530-252B72D46E80}" srcOrd="2" destOrd="0" presId="urn:microsoft.com/office/officeart/2005/8/layout/vList2"/>
    <dgm:cxn modelId="{D28A6745-F9D7-4BAB-84E1-B0E175D5DC95}" type="presParOf" srcId="{49C4F738-5B09-4480-9375-FC9BB2958CD8}" destId="{AE3D5E56-8908-43B8-8C3F-474F62E449F8}" srcOrd="3" destOrd="0" presId="urn:microsoft.com/office/officeart/2005/8/layout/vList2"/>
    <dgm:cxn modelId="{B8440EBE-6689-47ED-8BA1-F8D8BF38FA4E}" type="presParOf" srcId="{49C4F738-5B09-4480-9375-FC9BB2958CD8}" destId="{A138043B-C8DA-4E6B-AC9D-83A1ED2D9AEC}" srcOrd="4" destOrd="0" presId="urn:microsoft.com/office/officeart/2005/8/layout/vList2"/>
    <dgm:cxn modelId="{5A3C9C06-4E1A-4D6C-BB91-F1D931A46D24}" type="presParOf" srcId="{49C4F738-5B09-4480-9375-FC9BB2958CD8}" destId="{6AEDB717-ECC4-4CCD-A673-EBA8F79C3CB9}" srcOrd="5" destOrd="0" presId="urn:microsoft.com/office/officeart/2005/8/layout/vList2"/>
    <dgm:cxn modelId="{3142B760-EC4C-486F-9522-9A42E8BE07AB}" type="presParOf" srcId="{49C4F738-5B09-4480-9375-FC9BB2958CD8}" destId="{B1EE6589-AD05-4674-AB64-F36AC44E2351}" srcOrd="6" destOrd="0" presId="urn:microsoft.com/office/officeart/2005/8/layout/vList2"/>
    <dgm:cxn modelId="{7A7555D0-57DA-4806-A397-DCB76BFEA58F}" type="presParOf" srcId="{49C4F738-5B09-4480-9375-FC9BB2958CD8}" destId="{E80B27FD-5DC2-4DC0-8392-3271CD59E2EC}" srcOrd="7" destOrd="0" presId="urn:microsoft.com/office/officeart/2005/8/layout/vList2"/>
    <dgm:cxn modelId="{22D26366-FEE7-47BB-B919-05B6FF4517D2}" type="presParOf" srcId="{49C4F738-5B09-4480-9375-FC9BB2958CD8}" destId="{6FCED214-6A5B-4837-A0F5-07A0DA2AF3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8161B-1CDB-4B51-8EAD-DD8153048F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AC55B-11F2-4B68-B5B9-79823227EAD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Kan basıncı kontrolünün sağlanıp sağlanmadığı üç–dört hafta sonraki kontrolde değerlendirilmelidir</a:t>
          </a:r>
          <a:endParaRPr lang="en-US"/>
        </a:p>
      </dgm:t>
    </dgm:pt>
    <dgm:pt modelId="{22BC2601-4E94-43D8-8857-6698057D6EEF}" type="parTrans" cxnId="{A41B1A13-BCA6-4B8E-85BD-20588805AAEC}">
      <dgm:prSet/>
      <dgm:spPr/>
      <dgm:t>
        <a:bodyPr/>
        <a:lstStyle/>
        <a:p>
          <a:endParaRPr lang="en-US"/>
        </a:p>
      </dgm:t>
    </dgm:pt>
    <dgm:pt modelId="{C48E69A8-05BF-4EA0-9DF6-1AAA82926D17}" type="sibTrans" cxnId="{A41B1A13-BCA6-4B8E-85BD-20588805AAEC}">
      <dgm:prSet/>
      <dgm:spPr/>
      <dgm:t>
        <a:bodyPr/>
        <a:lstStyle/>
        <a:p>
          <a:endParaRPr lang="en-US"/>
        </a:p>
      </dgm:t>
    </dgm:pt>
    <dgm:pt modelId="{EFE2E439-3D82-4C1C-BEC0-8C97E4C975F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İlaç bu süre içerisinde hiç etki göstermezse, başka bir antihipertansif gruba veya kombinasyon tedavisine geçilmesi önerilir</a:t>
          </a:r>
          <a:endParaRPr lang="en-US"/>
        </a:p>
      </dgm:t>
    </dgm:pt>
    <dgm:pt modelId="{E7869741-36DA-46D6-9789-CB27858C7B2A}" type="parTrans" cxnId="{E2E01DBB-F632-4332-9010-98EF4181A24B}">
      <dgm:prSet/>
      <dgm:spPr/>
      <dgm:t>
        <a:bodyPr/>
        <a:lstStyle/>
        <a:p>
          <a:endParaRPr lang="en-US"/>
        </a:p>
      </dgm:t>
    </dgm:pt>
    <dgm:pt modelId="{29D041A1-2261-4495-9C7A-6EFD8B78B4B9}" type="sibTrans" cxnId="{E2E01DBB-F632-4332-9010-98EF4181A24B}">
      <dgm:prSet/>
      <dgm:spPr/>
      <dgm:t>
        <a:bodyPr/>
        <a:lstStyle/>
        <a:p>
          <a:endParaRPr lang="en-US"/>
        </a:p>
      </dgm:t>
    </dgm:pt>
    <dgm:pt modelId="{66F5527F-F6D4-4A67-B53E-6423D768D1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Kontrole ev kan basıncı ölçümlerini yaparak gelmeleri önerilmeli</a:t>
          </a:r>
          <a:endParaRPr lang="en-US"/>
        </a:p>
      </dgm:t>
    </dgm:pt>
    <dgm:pt modelId="{00A9EA68-4B1C-4D97-BC08-8A1E2E4B8C12}" type="parTrans" cxnId="{424A2A32-6320-420C-AD04-6F101B48869C}">
      <dgm:prSet/>
      <dgm:spPr/>
      <dgm:t>
        <a:bodyPr/>
        <a:lstStyle/>
        <a:p>
          <a:endParaRPr lang="en-US"/>
        </a:p>
      </dgm:t>
    </dgm:pt>
    <dgm:pt modelId="{41B32D95-D7AE-423C-BB26-F5E72A57647A}" type="sibTrans" cxnId="{424A2A32-6320-420C-AD04-6F101B48869C}">
      <dgm:prSet/>
      <dgm:spPr/>
      <dgm:t>
        <a:bodyPr/>
        <a:lstStyle/>
        <a:p>
          <a:endParaRPr lang="en-US"/>
        </a:p>
      </dgm:t>
    </dgm:pt>
    <dgm:pt modelId="{0A81F5D6-7BB8-422B-BA46-1AA26B0B737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İlaçların yan etkileri de mutlaka değerlendirilmeli </a:t>
          </a:r>
          <a:endParaRPr lang="en-US"/>
        </a:p>
      </dgm:t>
    </dgm:pt>
    <dgm:pt modelId="{561E14CE-4547-4FC3-8F77-5E0D6F2864E3}" type="parTrans" cxnId="{34908F8A-7F82-4DD3-B36D-D2115EBAAFCE}">
      <dgm:prSet/>
      <dgm:spPr/>
      <dgm:t>
        <a:bodyPr/>
        <a:lstStyle/>
        <a:p>
          <a:endParaRPr lang="en-US"/>
        </a:p>
      </dgm:t>
    </dgm:pt>
    <dgm:pt modelId="{361BA0CA-55C2-4EF9-AA63-7E4C7B16CA4E}" type="sibTrans" cxnId="{34908F8A-7F82-4DD3-B36D-D2115EBAAFCE}">
      <dgm:prSet/>
      <dgm:spPr/>
      <dgm:t>
        <a:bodyPr/>
        <a:lstStyle/>
        <a:p>
          <a:endParaRPr lang="en-US"/>
        </a:p>
      </dgm:t>
    </dgm:pt>
    <dgm:pt modelId="{48ABC82F-56F6-427A-9E16-4908B35F99AD}" type="pres">
      <dgm:prSet presAssocID="{FFF8161B-1CDB-4B51-8EAD-DD8153048FEF}" presName="root" presStyleCnt="0">
        <dgm:presLayoutVars>
          <dgm:dir/>
          <dgm:resizeHandles val="exact"/>
        </dgm:presLayoutVars>
      </dgm:prSet>
      <dgm:spPr/>
    </dgm:pt>
    <dgm:pt modelId="{35826980-F26C-4252-AEDC-837F672E825A}" type="pres">
      <dgm:prSet presAssocID="{22AAC55B-11F2-4B68-B5B9-79823227EAD1}" presName="compNode" presStyleCnt="0"/>
      <dgm:spPr/>
    </dgm:pt>
    <dgm:pt modelId="{C07248DB-A115-436B-BE3D-1C1571D9CF2E}" type="pres">
      <dgm:prSet presAssocID="{22AAC55B-11F2-4B68-B5B9-79823227EAD1}" presName="bgRect" presStyleLbl="bgShp" presStyleIdx="0" presStyleCnt="4"/>
      <dgm:spPr/>
    </dgm:pt>
    <dgm:pt modelId="{FADE0C84-C00A-4D46-BCAF-FC4957A80132}" type="pres">
      <dgm:prSet presAssocID="{22AAC55B-11F2-4B68-B5B9-79823227EA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2ABC6105-90C8-4D48-B78E-D15258F5DDA6}" type="pres">
      <dgm:prSet presAssocID="{22AAC55B-11F2-4B68-B5B9-79823227EAD1}" presName="spaceRect" presStyleCnt="0"/>
      <dgm:spPr/>
    </dgm:pt>
    <dgm:pt modelId="{AF234848-26A4-4C07-ACD3-50103502096B}" type="pres">
      <dgm:prSet presAssocID="{22AAC55B-11F2-4B68-B5B9-79823227EAD1}" presName="parTx" presStyleLbl="revTx" presStyleIdx="0" presStyleCnt="4">
        <dgm:presLayoutVars>
          <dgm:chMax val="0"/>
          <dgm:chPref val="0"/>
        </dgm:presLayoutVars>
      </dgm:prSet>
      <dgm:spPr/>
    </dgm:pt>
    <dgm:pt modelId="{C97100D8-186B-46C6-A1A4-3C64FD6504DD}" type="pres">
      <dgm:prSet presAssocID="{C48E69A8-05BF-4EA0-9DF6-1AAA82926D17}" presName="sibTrans" presStyleCnt="0"/>
      <dgm:spPr/>
    </dgm:pt>
    <dgm:pt modelId="{D65C2F85-A87A-411D-8BA8-9DCE5858406A}" type="pres">
      <dgm:prSet presAssocID="{EFE2E439-3D82-4C1C-BEC0-8C97E4C975F6}" presName="compNode" presStyleCnt="0"/>
      <dgm:spPr/>
    </dgm:pt>
    <dgm:pt modelId="{1362EEA8-249F-4595-A2EF-E6F7ADBE642A}" type="pres">
      <dgm:prSet presAssocID="{EFE2E439-3D82-4C1C-BEC0-8C97E4C975F6}" presName="bgRect" presStyleLbl="bgShp" presStyleIdx="1" presStyleCnt="4"/>
      <dgm:spPr/>
    </dgm:pt>
    <dgm:pt modelId="{CD632E99-4909-437E-B4B6-6449986FC660}" type="pres">
      <dgm:prSet presAssocID="{EFE2E439-3D82-4C1C-BEC0-8C97E4C975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03E8C4A6-FF43-49CD-956C-3FF0CDC6E29D}" type="pres">
      <dgm:prSet presAssocID="{EFE2E439-3D82-4C1C-BEC0-8C97E4C975F6}" presName="spaceRect" presStyleCnt="0"/>
      <dgm:spPr/>
    </dgm:pt>
    <dgm:pt modelId="{758C2D44-9F7D-47D7-92FC-DB8E974463A6}" type="pres">
      <dgm:prSet presAssocID="{EFE2E439-3D82-4C1C-BEC0-8C97E4C975F6}" presName="parTx" presStyleLbl="revTx" presStyleIdx="1" presStyleCnt="4">
        <dgm:presLayoutVars>
          <dgm:chMax val="0"/>
          <dgm:chPref val="0"/>
        </dgm:presLayoutVars>
      </dgm:prSet>
      <dgm:spPr/>
    </dgm:pt>
    <dgm:pt modelId="{2604BBBA-B3C6-4BEE-8372-C72F157B7092}" type="pres">
      <dgm:prSet presAssocID="{29D041A1-2261-4495-9C7A-6EFD8B78B4B9}" presName="sibTrans" presStyleCnt="0"/>
      <dgm:spPr/>
    </dgm:pt>
    <dgm:pt modelId="{0652EAA6-E849-4444-8FC7-336184F12882}" type="pres">
      <dgm:prSet presAssocID="{66F5527F-F6D4-4A67-B53E-6423D768D1C0}" presName="compNode" presStyleCnt="0"/>
      <dgm:spPr/>
    </dgm:pt>
    <dgm:pt modelId="{AC196D88-6CAC-4750-8FB7-64087835A1FD}" type="pres">
      <dgm:prSet presAssocID="{66F5527F-F6D4-4A67-B53E-6423D768D1C0}" presName="bgRect" presStyleLbl="bgShp" presStyleIdx="2" presStyleCnt="4"/>
      <dgm:spPr/>
    </dgm:pt>
    <dgm:pt modelId="{14384806-3DAB-43A4-9595-135DD3E6D5F2}" type="pres">
      <dgm:prSet presAssocID="{66F5527F-F6D4-4A67-B53E-6423D768D1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v"/>
        </a:ext>
      </dgm:extLst>
    </dgm:pt>
    <dgm:pt modelId="{94DE44AB-8FD0-433D-B60D-1DF5856C0964}" type="pres">
      <dgm:prSet presAssocID="{66F5527F-F6D4-4A67-B53E-6423D768D1C0}" presName="spaceRect" presStyleCnt="0"/>
      <dgm:spPr/>
    </dgm:pt>
    <dgm:pt modelId="{1118BBDB-E918-42E9-ACEA-DC958372E129}" type="pres">
      <dgm:prSet presAssocID="{66F5527F-F6D4-4A67-B53E-6423D768D1C0}" presName="parTx" presStyleLbl="revTx" presStyleIdx="2" presStyleCnt="4">
        <dgm:presLayoutVars>
          <dgm:chMax val="0"/>
          <dgm:chPref val="0"/>
        </dgm:presLayoutVars>
      </dgm:prSet>
      <dgm:spPr/>
    </dgm:pt>
    <dgm:pt modelId="{C47720DF-132B-4F48-837D-8E13C816ED1B}" type="pres">
      <dgm:prSet presAssocID="{41B32D95-D7AE-423C-BB26-F5E72A57647A}" presName="sibTrans" presStyleCnt="0"/>
      <dgm:spPr/>
    </dgm:pt>
    <dgm:pt modelId="{8CFEC53D-4D8B-4E0F-98D2-86FB4445836F}" type="pres">
      <dgm:prSet presAssocID="{0A81F5D6-7BB8-422B-BA46-1AA26B0B737A}" presName="compNode" presStyleCnt="0"/>
      <dgm:spPr/>
    </dgm:pt>
    <dgm:pt modelId="{EADC8A62-D990-47CC-ADFC-F8059399DCB0}" type="pres">
      <dgm:prSet presAssocID="{0A81F5D6-7BB8-422B-BA46-1AA26B0B737A}" presName="bgRect" presStyleLbl="bgShp" presStyleIdx="3" presStyleCnt="4"/>
      <dgm:spPr/>
    </dgm:pt>
    <dgm:pt modelId="{2C9E362D-1A26-4589-960B-785750449C48}" type="pres">
      <dgm:prSet presAssocID="{0A81F5D6-7BB8-422B-BA46-1AA26B0B73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eş"/>
        </a:ext>
      </dgm:extLst>
    </dgm:pt>
    <dgm:pt modelId="{B403D615-FA42-4D3E-BF70-2E4E1982CE87}" type="pres">
      <dgm:prSet presAssocID="{0A81F5D6-7BB8-422B-BA46-1AA26B0B737A}" presName="spaceRect" presStyleCnt="0"/>
      <dgm:spPr/>
    </dgm:pt>
    <dgm:pt modelId="{84DBC1AA-B9BD-4A38-A494-3D86B84A0B32}" type="pres">
      <dgm:prSet presAssocID="{0A81F5D6-7BB8-422B-BA46-1AA26B0B73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9588209-A1A4-4E84-9353-13CED3DA92FC}" type="presOf" srcId="{EFE2E439-3D82-4C1C-BEC0-8C97E4C975F6}" destId="{758C2D44-9F7D-47D7-92FC-DB8E974463A6}" srcOrd="0" destOrd="0" presId="urn:microsoft.com/office/officeart/2018/2/layout/IconVerticalSolidList"/>
    <dgm:cxn modelId="{A41B1A13-BCA6-4B8E-85BD-20588805AAEC}" srcId="{FFF8161B-1CDB-4B51-8EAD-DD8153048FEF}" destId="{22AAC55B-11F2-4B68-B5B9-79823227EAD1}" srcOrd="0" destOrd="0" parTransId="{22BC2601-4E94-43D8-8857-6698057D6EEF}" sibTransId="{C48E69A8-05BF-4EA0-9DF6-1AAA82926D17}"/>
    <dgm:cxn modelId="{424A2A32-6320-420C-AD04-6F101B48869C}" srcId="{FFF8161B-1CDB-4B51-8EAD-DD8153048FEF}" destId="{66F5527F-F6D4-4A67-B53E-6423D768D1C0}" srcOrd="2" destOrd="0" parTransId="{00A9EA68-4B1C-4D97-BC08-8A1E2E4B8C12}" sibTransId="{41B32D95-D7AE-423C-BB26-F5E72A57647A}"/>
    <dgm:cxn modelId="{6D84533C-91AB-41EC-95D6-9B4603391D0D}" type="presOf" srcId="{FFF8161B-1CDB-4B51-8EAD-DD8153048FEF}" destId="{48ABC82F-56F6-427A-9E16-4908B35F99AD}" srcOrd="0" destOrd="0" presId="urn:microsoft.com/office/officeart/2018/2/layout/IconVerticalSolidList"/>
    <dgm:cxn modelId="{C3524480-43AC-48B5-A536-3B3CF581D8B2}" type="presOf" srcId="{66F5527F-F6D4-4A67-B53E-6423D768D1C0}" destId="{1118BBDB-E918-42E9-ACEA-DC958372E129}" srcOrd="0" destOrd="0" presId="urn:microsoft.com/office/officeart/2018/2/layout/IconVerticalSolidList"/>
    <dgm:cxn modelId="{34908F8A-7F82-4DD3-B36D-D2115EBAAFCE}" srcId="{FFF8161B-1CDB-4B51-8EAD-DD8153048FEF}" destId="{0A81F5D6-7BB8-422B-BA46-1AA26B0B737A}" srcOrd="3" destOrd="0" parTransId="{561E14CE-4547-4FC3-8F77-5E0D6F2864E3}" sibTransId="{361BA0CA-55C2-4EF9-AA63-7E4C7B16CA4E}"/>
    <dgm:cxn modelId="{F2B1578F-175A-46E8-9ADE-ADD1AB7A31F6}" type="presOf" srcId="{0A81F5D6-7BB8-422B-BA46-1AA26B0B737A}" destId="{84DBC1AA-B9BD-4A38-A494-3D86B84A0B32}" srcOrd="0" destOrd="0" presId="urn:microsoft.com/office/officeart/2018/2/layout/IconVerticalSolidList"/>
    <dgm:cxn modelId="{06DE079F-1C3F-4AB3-AE8E-968AC785691B}" type="presOf" srcId="{22AAC55B-11F2-4B68-B5B9-79823227EAD1}" destId="{AF234848-26A4-4C07-ACD3-50103502096B}" srcOrd="0" destOrd="0" presId="urn:microsoft.com/office/officeart/2018/2/layout/IconVerticalSolidList"/>
    <dgm:cxn modelId="{E2E01DBB-F632-4332-9010-98EF4181A24B}" srcId="{FFF8161B-1CDB-4B51-8EAD-DD8153048FEF}" destId="{EFE2E439-3D82-4C1C-BEC0-8C97E4C975F6}" srcOrd="1" destOrd="0" parTransId="{E7869741-36DA-46D6-9789-CB27858C7B2A}" sibTransId="{29D041A1-2261-4495-9C7A-6EFD8B78B4B9}"/>
    <dgm:cxn modelId="{236A98AF-0A0E-4459-910F-6C46976FB03D}" type="presParOf" srcId="{48ABC82F-56F6-427A-9E16-4908B35F99AD}" destId="{35826980-F26C-4252-AEDC-837F672E825A}" srcOrd="0" destOrd="0" presId="urn:microsoft.com/office/officeart/2018/2/layout/IconVerticalSolidList"/>
    <dgm:cxn modelId="{039BFBEB-0121-4F29-8938-99298A11B9AD}" type="presParOf" srcId="{35826980-F26C-4252-AEDC-837F672E825A}" destId="{C07248DB-A115-436B-BE3D-1C1571D9CF2E}" srcOrd="0" destOrd="0" presId="urn:microsoft.com/office/officeart/2018/2/layout/IconVerticalSolidList"/>
    <dgm:cxn modelId="{0F1EEFA6-71D6-40EA-943D-10178547D301}" type="presParOf" srcId="{35826980-F26C-4252-AEDC-837F672E825A}" destId="{FADE0C84-C00A-4D46-BCAF-FC4957A80132}" srcOrd="1" destOrd="0" presId="urn:microsoft.com/office/officeart/2018/2/layout/IconVerticalSolidList"/>
    <dgm:cxn modelId="{979FBD97-24DE-4E58-919B-7932DEBBCCAA}" type="presParOf" srcId="{35826980-F26C-4252-AEDC-837F672E825A}" destId="{2ABC6105-90C8-4D48-B78E-D15258F5DDA6}" srcOrd="2" destOrd="0" presId="urn:microsoft.com/office/officeart/2018/2/layout/IconVerticalSolidList"/>
    <dgm:cxn modelId="{9A34BE1A-D487-4727-8A72-09CC65D5DF2F}" type="presParOf" srcId="{35826980-F26C-4252-AEDC-837F672E825A}" destId="{AF234848-26A4-4C07-ACD3-50103502096B}" srcOrd="3" destOrd="0" presId="urn:microsoft.com/office/officeart/2018/2/layout/IconVerticalSolidList"/>
    <dgm:cxn modelId="{6E0E6A0A-A52E-4142-8BDD-5675E53F7D7E}" type="presParOf" srcId="{48ABC82F-56F6-427A-9E16-4908B35F99AD}" destId="{C97100D8-186B-46C6-A1A4-3C64FD6504DD}" srcOrd="1" destOrd="0" presId="urn:microsoft.com/office/officeart/2018/2/layout/IconVerticalSolidList"/>
    <dgm:cxn modelId="{F9EA9CC3-C9E2-4BA3-A59D-E399CBA2262C}" type="presParOf" srcId="{48ABC82F-56F6-427A-9E16-4908B35F99AD}" destId="{D65C2F85-A87A-411D-8BA8-9DCE5858406A}" srcOrd="2" destOrd="0" presId="urn:microsoft.com/office/officeart/2018/2/layout/IconVerticalSolidList"/>
    <dgm:cxn modelId="{18DD4F95-FE6B-4ED0-A105-C9C3AFD20112}" type="presParOf" srcId="{D65C2F85-A87A-411D-8BA8-9DCE5858406A}" destId="{1362EEA8-249F-4595-A2EF-E6F7ADBE642A}" srcOrd="0" destOrd="0" presId="urn:microsoft.com/office/officeart/2018/2/layout/IconVerticalSolidList"/>
    <dgm:cxn modelId="{8208A326-9D5F-4F45-B76A-EA0DDE31F503}" type="presParOf" srcId="{D65C2F85-A87A-411D-8BA8-9DCE5858406A}" destId="{CD632E99-4909-437E-B4B6-6449986FC660}" srcOrd="1" destOrd="0" presId="urn:microsoft.com/office/officeart/2018/2/layout/IconVerticalSolidList"/>
    <dgm:cxn modelId="{8ED2779F-3449-44C0-884F-43042FF1D32F}" type="presParOf" srcId="{D65C2F85-A87A-411D-8BA8-9DCE5858406A}" destId="{03E8C4A6-FF43-49CD-956C-3FF0CDC6E29D}" srcOrd="2" destOrd="0" presId="urn:microsoft.com/office/officeart/2018/2/layout/IconVerticalSolidList"/>
    <dgm:cxn modelId="{8B0BB2BD-93E7-4939-A3F3-984D5075535D}" type="presParOf" srcId="{D65C2F85-A87A-411D-8BA8-9DCE5858406A}" destId="{758C2D44-9F7D-47D7-92FC-DB8E974463A6}" srcOrd="3" destOrd="0" presId="urn:microsoft.com/office/officeart/2018/2/layout/IconVerticalSolidList"/>
    <dgm:cxn modelId="{7CA1C512-8BCD-4228-9A7C-7A2B465BF583}" type="presParOf" srcId="{48ABC82F-56F6-427A-9E16-4908B35F99AD}" destId="{2604BBBA-B3C6-4BEE-8372-C72F157B7092}" srcOrd="3" destOrd="0" presId="urn:microsoft.com/office/officeart/2018/2/layout/IconVerticalSolidList"/>
    <dgm:cxn modelId="{B0F9E52D-C8AF-4A9C-BB30-8521E61ED8E8}" type="presParOf" srcId="{48ABC82F-56F6-427A-9E16-4908B35F99AD}" destId="{0652EAA6-E849-4444-8FC7-336184F12882}" srcOrd="4" destOrd="0" presId="urn:microsoft.com/office/officeart/2018/2/layout/IconVerticalSolidList"/>
    <dgm:cxn modelId="{146D1996-8097-4BE5-9A46-98086EF6F715}" type="presParOf" srcId="{0652EAA6-E849-4444-8FC7-336184F12882}" destId="{AC196D88-6CAC-4750-8FB7-64087835A1FD}" srcOrd="0" destOrd="0" presId="urn:microsoft.com/office/officeart/2018/2/layout/IconVerticalSolidList"/>
    <dgm:cxn modelId="{CDC2D2B9-9C8E-4B84-B88A-C12496729FB6}" type="presParOf" srcId="{0652EAA6-E849-4444-8FC7-336184F12882}" destId="{14384806-3DAB-43A4-9595-135DD3E6D5F2}" srcOrd="1" destOrd="0" presId="urn:microsoft.com/office/officeart/2018/2/layout/IconVerticalSolidList"/>
    <dgm:cxn modelId="{A0BE65CC-920B-42CD-AA2B-69079A528AC7}" type="presParOf" srcId="{0652EAA6-E849-4444-8FC7-336184F12882}" destId="{94DE44AB-8FD0-433D-B60D-1DF5856C0964}" srcOrd="2" destOrd="0" presId="urn:microsoft.com/office/officeart/2018/2/layout/IconVerticalSolidList"/>
    <dgm:cxn modelId="{35C530AC-B07D-4AA4-B61A-472BB63CB3D0}" type="presParOf" srcId="{0652EAA6-E849-4444-8FC7-336184F12882}" destId="{1118BBDB-E918-42E9-ACEA-DC958372E129}" srcOrd="3" destOrd="0" presId="urn:microsoft.com/office/officeart/2018/2/layout/IconVerticalSolidList"/>
    <dgm:cxn modelId="{72B7BFAB-6FA1-48A9-9E00-206D5BEDC5C9}" type="presParOf" srcId="{48ABC82F-56F6-427A-9E16-4908B35F99AD}" destId="{C47720DF-132B-4F48-837D-8E13C816ED1B}" srcOrd="5" destOrd="0" presId="urn:microsoft.com/office/officeart/2018/2/layout/IconVerticalSolidList"/>
    <dgm:cxn modelId="{0C363843-1891-4EFA-A74D-4CF33B0DDF29}" type="presParOf" srcId="{48ABC82F-56F6-427A-9E16-4908B35F99AD}" destId="{8CFEC53D-4D8B-4E0F-98D2-86FB4445836F}" srcOrd="6" destOrd="0" presId="urn:microsoft.com/office/officeart/2018/2/layout/IconVerticalSolidList"/>
    <dgm:cxn modelId="{0148E6F0-AC66-4EC1-9F22-435D4A9671B9}" type="presParOf" srcId="{8CFEC53D-4D8B-4E0F-98D2-86FB4445836F}" destId="{EADC8A62-D990-47CC-ADFC-F8059399DCB0}" srcOrd="0" destOrd="0" presId="urn:microsoft.com/office/officeart/2018/2/layout/IconVerticalSolidList"/>
    <dgm:cxn modelId="{4B3C5BA3-9F11-4704-8EAE-1837B8273E40}" type="presParOf" srcId="{8CFEC53D-4D8B-4E0F-98D2-86FB4445836F}" destId="{2C9E362D-1A26-4589-960B-785750449C48}" srcOrd="1" destOrd="0" presId="urn:microsoft.com/office/officeart/2018/2/layout/IconVerticalSolidList"/>
    <dgm:cxn modelId="{AB0BD8BC-7BC8-4E42-A20D-7BD26BD64834}" type="presParOf" srcId="{8CFEC53D-4D8B-4E0F-98D2-86FB4445836F}" destId="{B403D615-FA42-4D3E-BF70-2E4E1982CE87}" srcOrd="2" destOrd="0" presId="urn:microsoft.com/office/officeart/2018/2/layout/IconVerticalSolidList"/>
    <dgm:cxn modelId="{1983FD62-A6D5-4FC0-BCC2-2BE35C1340E0}" type="presParOf" srcId="{8CFEC53D-4D8B-4E0F-98D2-86FB4445836F}" destId="{84DBC1AA-B9BD-4A38-A494-3D86B84A0B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8B84-5113-4629-9B97-E159D8A7ABD4}">
      <dsp:nvSpPr>
        <dsp:cNvPr id="0" name=""/>
        <dsp:cNvSpPr/>
      </dsp:nvSpPr>
      <dsp:spPr>
        <a:xfrm>
          <a:off x="0" y="394245"/>
          <a:ext cx="4828172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Yaşlılar</a:t>
          </a:r>
          <a:endParaRPr lang="en-US" sz="3700" kern="1200"/>
        </a:p>
      </dsp:txBody>
      <dsp:txXfrm>
        <a:off x="43321" y="437566"/>
        <a:ext cx="4741530" cy="800803"/>
      </dsp:txXfrm>
    </dsp:sp>
    <dsp:sp modelId="{D8C6A782-D8F3-4A94-9530-252B72D46E80}">
      <dsp:nvSpPr>
        <dsp:cNvPr id="0" name=""/>
        <dsp:cNvSpPr/>
      </dsp:nvSpPr>
      <dsp:spPr>
        <a:xfrm>
          <a:off x="0" y="1388250"/>
          <a:ext cx="4828172" cy="88744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Diyabetikler</a:t>
          </a:r>
          <a:endParaRPr lang="en-US" sz="3700" kern="1200"/>
        </a:p>
      </dsp:txBody>
      <dsp:txXfrm>
        <a:off x="43321" y="1431571"/>
        <a:ext cx="4741530" cy="800803"/>
      </dsp:txXfrm>
    </dsp:sp>
    <dsp:sp modelId="{A138043B-C8DA-4E6B-AC9D-83A1ED2D9AEC}">
      <dsp:nvSpPr>
        <dsp:cNvPr id="0" name=""/>
        <dsp:cNvSpPr/>
      </dsp:nvSpPr>
      <dsp:spPr>
        <a:xfrm>
          <a:off x="0" y="2382255"/>
          <a:ext cx="4828172" cy="8874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Koroner arter hastaları</a:t>
          </a:r>
          <a:endParaRPr lang="en-US" sz="3700" kern="1200" dirty="0"/>
        </a:p>
      </dsp:txBody>
      <dsp:txXfrm>
        <a:off x="43321" y="2425576"/>
        <a:ext cx="4741530" cy="800803"/>
      </dsp:txXfrm>
    </dsp:sp>
    <dsp:sp modelId="{B1EE6589-AD05-4674-AB64-F36AC44E2351}">
      <dsp:nvSpPr>
        <dsp:cNvPr id="0" name=""/>
        <dsp:cNvSpPr/>
      </dsp:nvSpPr>
      <dsp:spPr>
        <a:xfrm>
          <a:off x="0" y="3376260"/>
          <a:ext cx="4828172" cy="88744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Kronik böbrek hastaları</a:t>
          </a:r>
          <a:endParaRPr lang="en-US" sz="3700" kern="1200"/>
        </a:p>
      </dsp:txBody>
      <dsp:txXfrm>
        <a:off x="43321" y="3419581"/>
        <a:ext cx="4741530" cy="800803"/>
      </dsp:txXfrm>
    </dsp:sp>
    <dsp:sp modelId="{6FCED214-6A5B-4837-A0F5-07A0DA2AF3D7}">
      <dsp:nvSpPr>
        <dsp:cNvPr id="0" name=""/>
        <dsp:cNvSpPr/>
      </dsp:nvSpPr>
      <dsp:spPr>
        <a:xfrm>
          <a:off x="0" y="4370265"/>
          <a:ext cx="4828172" cy="8874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Gebelik ve laktasyon</a:t>
          </a:r>
          <a:endParaRPr lang="en-US" sz="3700" kern="1200"/>
        </a:p>
      </dsp:txBody>
      <dsp:txXfrm>
        <a:off x="43321" y="4413586"/>
        <a:ext cx="4741530" cy="80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248DB-A115-436B-BE3D-1C1571D9CF2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0C84-C00A-4D46-BCAF-FC4957A8013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34848-26A4-4C07-ACD3-50103502096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Kan basıncı kontrolünün sağlanıp sağlanmadığı üç–dört hafta sonraki kontrolde değerlendirilmelidir</a:t>
          </a:r>
          <a:endParaRPr lang="en-US" sz="2200" kern="1200"/>
        </a:p>
      </dsp:txBody>
      <dsp:txXfrm>
        <a:off x="1057183" y="1805"/>
        <a:ext cx="9458416" cy="915310"/>
      </dsp:txXfrm>
    </dsp:sp>
    <dsp:sp modelId="{1362EEA8-249F-4595-A2EF-E6F7ADBE642A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2E99-4909-437E-B4B6-6449986FC66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C2D44-9F7D-47D7-92FC-DB8E974463A6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İlaç bu süre içerisinde hiç etki göstermezse, başka bir antihipertansif gruba veya kombinasyon tedavisine geçilmesi önerilir</a:t>
          </a:r>
          <a:endParaRPr lang="en-US" sz="2200" kern="1200"/>
        </a:p>
      </dsp:txBody>
      <dsp:txXfrm>
        <a:off x="1057183" y="1145944"/>
        <a:ext cx="9458416" cy="915310"/>
      </dsp:txXfrm>
    </dsp:sp>
    <dsp:sp modelId="{AC196D88-6CAC-4750-8FB7-64087835A1F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84806-3DAB-43A4-9595-135DD3E6D5F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BBDB-E918-42E9-ACEA-DC958372E12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Kontrole ev kan basıncı ölçümlerini yaparak gelmeleri önerilmeli</a:t>
          </a:r>
          <a:endParaRPr lang="en-US" sz="2200" kern="1200"/>
        </a:p>
      </dsp:txBody>
      <dsp:txXfrm>
        <a:off x="1057183" y="2290082"/>
        <a:ext cx="9458416" cy="915310"/>
      </dsp:txXfrm>
    </dsp:sp>
    <dsp:sp modelId="{EADC8A62-D990-47CC-ADFC-F8059399DCB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E362D-1A26-4589-960B-785750449C4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C1AA-B9BD-4A38-A494-3D86B84A0B3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İlaçların yan etkileri de mutlaka değerlendirilmeli 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3T17:46:05.307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4,'68'-1,"-35"-1,1 2,-1 1,0 1,43 10,-43-5,1-1,64 2,71-10,-57 0,1100 2,-1188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8:05:36.292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59,'2166'0,"-2144"-1,0-2,38-8,-37 6,1 1,27-1,269 4,-148 2,-143-2,-1-2,34-7,-31 4,49-3,63 9,-118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8:05:54.689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1,'44'2,"62"10,34 3,521-13,-318-4,269 2,-589 1,-1 1,39 9,-35-5,39 3,85 5,65 2,1052-17,-1235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13:57.457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1,'1664'0,"-1634"0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14:21.215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49,'56'1,"-1"0,-1-2,88-14,-81 3,0 2,104-3,630 15,-781-2,0 2,0 0,20 6,32 3,-29-6,68 16,11 2,-68-17,17 2,72 1,-89-11,-30 1,-1 0,0 1,1 0,33 7,-36-2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14:43.458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27,'378'0,"-350"-1,53-10,-51 5,43-1,547 6,-300 3,-305-1,-1 0,1 1,18 6,-17-4,1-1,19 2,372-3,-209-4,176 2,-354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14:59.854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0,'42'1,"1"1,56 11,-34-5,-1-3,118-5,-69-2,5 0,131 4,-237 0,0 1,0 0,0 0,0 1,14 7,-13-6,-1 0,1 0,0-2,14 3,36-1,110-5,-65-3,3 5,123-5,-149-8,15-3,0 1,-67 7,51-2,255 8,-155 1,-162-1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48:32.198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31,'93'1,"104"-3,-108-12,-58 8,51-3,238 9,-148 1,-148 1,0 0,0 2,0 1,32 11,-28-8,1-1,38 5,255-8,-170-7,478 3,-602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48:42.496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60,'0'-1,"0"0,1 0,-1 0,1 0,-1-1,1 1,-1 0,1 0,0 0,0 0,-1 0,1 1,0-1,0 0,0 0,0 0,0 1,0-1,0 0,0 1,0-1,0 1,0 0,1-1,-1 1,0 0,2-1,42-6,-32 6,44-8,-11 1,87-5,502 15,-611-1,0 1,36 9,-31-5,37 2,-30-4,0 1,49 15,-47-10,72 8,-16-3,-62-9,46 3,103-10,51 3,-162 12,-51-10,0 0,23 2,402-3,-228-6,187 3,-371-2,0-1,39-9,-4 0,0 1,-25 4,80-4,-65 11,-33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48:52.999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62,'1157'0,"-1119"-2,64-12,-61 7,49-1,-60 6,49-10,-49 6,50-3,526 8,-291 3,-175-4,152 5,-240 3,64 17,-74-14,0-1,84 5,306-14,-407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1:49:01.081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64,'694'0,"-672"-2,-2 0,1-1,0-1,-1-1,21-8,53-12,-38 19,0 2,93 6,-44 1,-19-5,88 5,-128 4,-1 1,70 24,16 3,53 16,-159-45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3T17:46:09.512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31,'1'-1,"-1"0,0 0,1 0,-1 0,0 0,1 0,-1 0,1 0,0 1,-1-1,1 0,0 0,-1 0,1 1,0-1,0 0,0 1,0-1,-1 1,1-1,0 1,0-1,0 1,0 0,0-1,0 1,2 0,31-6,-31 5,297-4,-166 8,1306-4,-1413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00:25.581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1,'954'0,"-926"1,-1 2,38 8,-35-5,51 3,66-10,50 2,-95 13,-61-7,47 1,541-7,-303-3,-182 2,-120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00:35.805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59,'20'-1,"-1"-1,0-1,29-9,-10 3,9-2,-23 5,0 1,0 1,31-1,429 4,-219 3,-229 0,-1 1,41 10,-19-2,6 1,-40-6,1-2,39 3,583-6,-304-3,1441 2,-1761 1,0 1,38 10,-37-7,1-1,27 1,-16-2,44 8,-44-4,47 1,260-8,-159-1,-151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06:09.596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62,'781'0,"-759"1,0 2,38 8,-37-6,1-1,27 1,-18-2,48 9,-47-6,48 3,-61-7,-1 1,0 0,0 2,28 9,14 4,-17-10,1-3,-1-1,1-3,58-4,-2 0,13 5,116-5,-218 1,0-1,-1 0,1-1,0 0,-1-1,0-1,15-8,-11 5,0 1,0 1,19-5,217-67,-234 74,0 0,-1 2,1-1,34 0,77 6,-51 1,-66-2,0 0,0 1,-1 1,1 0,-1 1,0 0,0 1,0 0,12 8,-9-5,0-2,0 1,0-2,0 1,18 2,19-2,-1-3,93-5,-39 0,-10 3,101-3,-161-3,0-1,45-15,-7 1,-27 9,-21 4,-1 2,1 0,30-1,335 5,-185 3,-179-1,0 2,35 7,-30-4,37 2,60 6,19 2,354-17,-475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10:57.134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62,'22'-2,"-1"0,1-2,-1 0,37-13,-32 9,2 1,31-4,27 5,107 7,-64 1,-86-2,105 4,-126-2,-1 1,1 1,-1 1,37 15,-38-14,0-1,0-1,0 0,1-1,-1-2,35 0,-24-1,55 8,150 27,-3-6,-167-21,0-2,119-7,-68-1,12 4,146-5,-245-1,1-1,42-14,-42 10,0 2,38-5,32-2,23-2,-99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54:48.402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1,'2161'0,"-2133"0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00:59.121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88,'29'0,"19"1,0-2,0-3,51-9,-68 8,0 1,48 1,-48 3,0-2,44-7,-30 2,1 2,0 2,46 3,53-3,-54-11,-61 8,53-3,544 8,-302 3,-308-1,-1 1,0 0,32 10,-47-12,18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03:31.474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1,'2974'0,"-2949"0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08:14.847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64,'609'0,"-586"1,1 1,38 10,-34-7,35 4,-33-6,35 9,-40-7,2 0,28 0,455-4,-240-3,-251 2,0-1,0-1,0-1,0 0,-1-2,1 0,-1-1,0 0,-1-2,0 0,24-16,-28 17,1 0,-1 1,1 0,1 1,-1 0,1 2,0-1,29-1,8 2,67 6,-26 0,316-3,-419 1,0 1,0 0,1 1,-1-1,1 2,-19 8,-33 10,-38 5,61-16,1-1,-2-2,-59 5,-139-13,111-1,95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20:53.153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62,'51'1,"-26"0,0-1,1-1,-1 0,42-10,60-15,-69 16,2 2,0 3,117 6,-68 1,-28-4,-37 0,-1 2,74 9,-100-5,0 1,28 11,-32-10,0-1,1-1,-1 0,1-1,18 3,249-5,-136-3,466 2,-587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23:44.227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0,'1964'0,"-1935"2,0 0,33 9,-31-5,51 2,289-8,-344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3T17:46:17.375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1,'929'0,"-898"0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28:00.533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1,'2872'0,"-2841"0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29:35.684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1,'725'0,"-696"1,0 2,32 7,-29-4,52 3,596-7,-326-5,481 3,-810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34:57.358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0,'2999'0,"-2971"0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35:08.837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92,'122'2,"135"-4,-168-12,-59 8,51-3,-48 8,15 1,1-3,52-10,-1-1,14-2,-69 9,0 2,1 1,85 7,-34-1,16-4,121 5,-193 3,0 2,-1 2,55 20,-25-7,-19-6,1-3,0-2,1-2,0-3,59 1,422-9,-517 0,0-1,0 0,0-1,0-1,0 0,-1-1,0-1,0-1,25-14,-12 8,-5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35:20.742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0,'2871'0,"-2840"0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38:26.548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31,'897'0,"-861"-2,63-11,-60 7,46-2,513 6,-288 4,392-2,-674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48:10.719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34,'4'0,"0"-1,0 0,-1 0,1 0,0-1,6-3,18-6,26 5,0 2,101 5,-50 2,-37-5,-43 0,-1 1,1 1,0 1,-1 1,1 2,24 6,-37-5,0 0,0 1,16 11,-19-11,0-1,0 0,1 0,0 0,20 5,8-4,0-2,0-2,1-1,39-5,14 1,628 3,-705-1,0-1,-1 0,1-1,-1-1,1 0,17-9,-16 7,1 0,0 1,34-6,247 7,-158 6,389-2,-498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52:54.474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59,'2836'0,"-2812"-1,0-2,36-7,30-4,16-1,-71 9,53-3,172 10,-303-1,-121 3,136 0,1 1,0 1,0 1,-26 10,-4-2,30-9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55:35.002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59,'2836'0,"-2812"-1,0-2,36-7,30-4,16-1,-71 9,53-3,172 10,-303-1,-121 3,136 0,1 1,0 1,0 1,-26 10,-4-2,30-9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56:13.859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1,'1531'0,"-1506"1,0 2,35 7,-31-4,34 2,44 6,-71-7,52 2,-1-10,-53 0,0 0,0 3,61 10,65 25,-111-29,-27-6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7:45:51.359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89,'0'-1,"0"0,1 0,-1 0,0 0,1 0,-1 0,1 0,-1 0,1 1,-1-1,1 0,0 0,-1 0,1 1,0-1,0 0,0 1,0-1,-1 1,1-1,0 1,0-1,0 1,0 0,0-1,2 1,31-6,-31 5,49-2,80 3,32 0,-114-7,61-15,-70 12,-1 2,77-5,217 15,-312-1,0 1,-1 2,1 0,-1 1,22 8,44 11,-25-13,-20-4,66 20,-83-20,1-2,0-1,0-1,0-1,50-4,-40 1,-11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56:15.616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3:59:53.435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31,'83'-1,"93"3,-106 11,-51-8,-1-1,22 1,312-2,-180-5,-33 4,155-5,-185-11,-65 7,58-1,45 10,109-4,-167-11,-57 7,49-3,394 8,-227 2,-236 0,0 1,1 0,-1 0,0 1,0 1,-1 0,15 7,41 12,-46-19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4:04:29.546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33,'4'3,"0"0,1-1,-1 0,0 0,1 0,-1-1,1 1,-1-1,1 0,0 0,-1-1,6 1,8 1,491 56,-340-54,-11-2,-57 12,-64-8,48 3,591-8,-330-3,-2192 2,1846 0,-43-4,25-4,17 7,1 1,0 0,-1-1,1 1,0-1,-1 1,1-1,0 1,0-1,0 1,-1-1,1 0,0 1,0-1,0 1,0-1,0 1,0-1,0 0,0 1,0-1,0 1,0-1,1 1,-1-1,0 1,0-1,0 1,1-2,1 0,-1 0,1 0,0 0,0 0,0 1,0-1,0 0,1 1,-1-1,0 1,1 0,4-2,37-11,-35 11,23-4,0 1,50-3,-50 6,0-1,51-12,-45 6,1 2,-1 1,60-2,119 10,-86 1,440-2,-539 2,0 2,44 9,-15-1,2-1,-30-4,1-2,36 1,-28-5,0 1,59 12,-46-7,-1-2,1-2,72-5,-23 0,1051 2,-1130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7:45:58.767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0,'753'0,"-720"3,1 0,-1 2,47 13,-43-8,0-3,51 5,26-12,-76-2,-1 2,0 2,57 9,-28-1,0-3,0-3,98-6,-46 0,557 2,-646 2,0 1,33 7,-31-4,49 3,509-8,-284-3,1197 2,-1477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7:46:07.250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89,'493'0,"-463"-2,0-2,-1 0,1-2,-1-2,31-11,-29 8,1 2,0 1,0 1,35-2,331 8,-191 3,-175-1,-1 0,1 3,-1 0,1 2,44 15,-49-14,1-1,-1-1,33 0,-25-2,49 11,-36-2,1-2,1-2,74 3,1947-13,-2040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7:46:18.183"/>
    </inkml:context>
    <inkml:brush xml:id="br0">
      <inkml:brushProperty name="width" value="0.3" units="cm"/>
      <inkml:brushProperty name="height" value="0.6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31,'694'0,"-517"-14,-22 0,478 12,-327 4,-272 0,1 1,0 3,47 12,-45-8,1-2,56 4,-40-10,1 2,92 20,148 24,-281-46,83 5,133-7,-92-2,1217 2,-1330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8:05:07.847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1,'2565'0,"-2532"1,60 12,12 1,72-13,-121-2,-28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6T18:05:15.241"/>
    </inkml:context>
    <inkml:brush xml:id="br0">
      <inkml:brushProperty name="width" value="0.2" units="cm"/>
      <inkml:brushProperty name="height" value="0.4" units="cm"/>
      <inkml:brushProperty name="color" value="#FFFF5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1,'1301'0,"-1266"1,64 12,-60-6,48 1,-10-8,-38-1,0 2,0 1,0 2,68 17,-40-2,103 15,-95-27,130-7,-88-2,149 2,-241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5ACF-6724-4D44-9B37-6FD10DF17550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2EEAC-BDF2-4348-9CA4-09D7CF1E6D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0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Daha yakın zamanda tamamlanmış olan Türk Hipertansiyon Prevalans Çalışmasında (</a:t>
            </a:r>
            <a:r>
              <a:rPr lang="tr-TR" dirty="0" err="1"/>
              <a:t>Prevalence</a:t>
            </a:r>
            <a:r>
              <a:rPr lang="tr-TR" dirty="0"/>
              <a:t>, </a:t>
            </a:r>
            <a:r>
              <a:rPr lang="tr-TR" dirty="0" err="1"/>
              <a:t>awareness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hypertension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, </a:t>
            </a:r>
            <a:r>
              <a:rPr lang="tr-TR" dirty="0" err="1"/>
              <a:t>PatenT</a:t>
            </a:r>
            <a:r>
              <a:rPr lang="tr-TR" dirty="0"/>
              <a:t>), erişkin yaş grubunda hipertansiyon prevalansı </a:t>
            </a:r>
            <a:r>
              <a:rPr lang="tr-TR" b="1" dirty="0"/>
              <a:t>%31.8 </a:t>
            </a:r>
            <a:r>
              <a:rPr lang="tr-TR" dirty="0"/>
              <a:t>olarak bulunmuştur.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7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06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 tanısı akış şeması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35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Ortalama 5 kg kilo kaybı, sırasıyla 4,4 ve 3,6 </a:t>
            </a:r>
            <a:r>
              <a:rPr lang="tr-TR" b="0" i="0" dirty="0" err="1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mmHg'lik</a:t>
            </a:r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 ortalama sistolik ve diyastolik BP düşüşüyle ​​ilişkilendirilmiştir.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3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Tiyazid</a:t>
            </a:r>
            <a:r>
              <a:rPr lang="tr-TR" dirty="0"/>
              <a:t> Diüretikleri: </a:t>
            </a:r>
            <a:r>
              <a:rPr lang="tr-TR" dirty="0" err="1"/>
              <a:t>hipopotasemi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36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-Üçlü kombinasyonla da kan basıncı kontrol altında değilse tedaviye </a:t>
            </a:r>
            <a:r>
              <a:rPr lang="tr-TR" b="1" dirty="0" err="1"/>
              <a:t>mineralokortikoid</a:t>
            </a:r>
            <a:r>
              <a:rPr lang="tr-TR" b="1" dirty="0"/>
              <a:t> reseptör antagonistinin </a:t>
            </a:r>
            <a:r>
              <a:rPr lang="tr-TR" dirty="0"/>
              <a:t>eklenmesi düşünülmelidir</a:t>
            </a:r>
          </a:p>
          <a:p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-Özellikle, </a:t>
            </a:r>
            <a:r>
              <a:rPr lang="tr-TR" b="1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kalp yetmezliği </a:t>
            </a:r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olan hastalarda </a:t>
            </a:r>
            <a:r>
              <a:rPr lang="tr-TR" b="0" i="0" dirty="0" err="1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MRA'ların</a:t>
            </a:r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 kullanımı CVD olaylarını önlemede </a:t>
            </a:r>
            <a:r>
              <a:rPr lang="tr-TR" b="0" i="0" dirty="0" err="1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MRA'ların</a:t>
            </a:r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 etkinliğine dair klinik kanıt sağlamış olsa da, kalp yetmezliği olmayan birincil hipertansiyonlu hastalarda özel sonuç çalışmaları eksiktir.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5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93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0" dirty="0">
                <a:solidFill>
                  <a:srgbClr val="2A2A2A"/>
                </a:solidFill>
                <a:effectLst/>
                <a:latin typeface="inherit"/>
              </a:rPr>
              <a:t>Gebelik hipertansiyonu:</a:t>
            </a:r>
            <a:r>
              <a:rPr lang="tr-TR" b="0" i="0" dirty="0">
                <a:solidFill>
                  <a:srgbClr val="2A2A2A"/>
                </a:solidFill>
                <a:effectLst/>
                <a:latin typeface="inherit"/>
              </a:rPr>
              <a:t> Gebeliğin 20. haftasından sonra gelişir ve genellikle doğumdan sonraki 6 hafta içinde düzelir.</a:t>
            </a:r>
          </a:p>
          <a:p>
            <a:r>
              <a:rPr lang="tr-TR" dirty="0" err="1"/>
              <a:t>Preeklampsi</a:t>
            </a:r>
            <a:r>
              <a:rPr lang="tr-TR" dirty="0"/>
              <a:t> ciddi komplikasyonlara neden olabildiğinden gebelik süresince her prenatal vizitte kan basıncı ölçümü yapılarak </a:t>
            </a:r>
            <a:r>
              <a:rPr lang="tr-TR" dirty="0" err="1"/>
              <a:t>preeklampsi</a:t>
            </a:r>
            <a:r>
              <a:rPr lang="tr-TR" dirty="0"/>
              <a:t> taraması önerilmektedir.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04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EB9E-BF38-E62B-293B-DD6444C5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27452E5-F1EF-3370-6495-0FA793985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443314-8622-C49D-1858-5DC66836A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fetal büyüme kısıtlaması &gt;&gt; </a:t>
            </a:r>
            <a:r>
              <a:rPr lang="tr-TR" b="0" i="0" dirty="0" err="1">
                <a:solidFill>
                  <a:srgbClr val="2A2A2A"/>
                </a:solidFill>
                <a:effectLst/>
                <a:latin typeface="Merriweather" panose="00000500000000000000" pitchFamily="2" charset="-94"/>
              </a:rPr>
              <a:t>atenolol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09EAE4-C5FE-A3AC-406D-F4297C459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EEAC-BDF2-4348-9CA4-09D7CF1E6DB0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25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364373-BDDA-7D0F-3750-04EC9E3A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53DCAF-9273-FDE7-72B5-6D2E20D6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343E52-4B4D-F6EA-7B5C-5A50551C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DEC579-6D0C-6D74-7667-066F251E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3FFB20-8559-C447-882C-CDBD98E4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6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3906DC-4786-0DCE-4928-8C8BDF11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1DCCD81-AD8A-EFC8-E0F4-DB5C7AA17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2133D8-37FE-8669-95EE-188FC71C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12115D-E6C6-0554-C9BC-8BF9E206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B45086-AED3-5C28-043A-4B123BFE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95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D14630-1E3D-5321-7056-ED87E9E37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738848-B9B0-8892-8855-B3CDC3650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BF77B0-F11C-6214-3416-D823DF90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08937A-A382-7F74-436A-0CA4FF1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01361A-48C9-6073-5EC7-258E135A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DF93A7-61E6-A473-2C82-B5DD7D56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120AFB-F13A-258A-6452-D4B4AC80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4AC720-DB01-CBA2-2BB5-700C7AE8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3D7B2-B49C-F4FD-0DAE-450BF220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39366B-F985-1D22-0712-092BE956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13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E91EB-A953-2067-B042-95C985BF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57C023-5DE4-031A-4062-1E377D62C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86694A-868F-CB5E-CDC5-D27E25BC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E925F1-7A3B-10C6-D10E-71BB1641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596026-8A45-69C7-0F2B-EB147757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6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86FB18-223C-71BD-F53A-EAB534FD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2B0215-70A9-3C04-883B-D98BF011E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A57185-6DC1-3F3D-77D3-87079EAE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A5C6B5-005A-9425-1F60-ED48BB37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ADDCFC-A988-47B7-7538-B2121DFB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C00C42-63DB-EF35-D9D8-D69E1616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57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B24D6B-1112-734B-87F2-45A88773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25A408-8B0D-AEC2-B7F1-157753068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EC7EC9-9D69-8011-7003-2B4617C1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16C3874-2A73-0EFE-B673-6EF19713D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F65BD8-5F19-E44E-03CB-3666D010D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0F8550F-D8D1-DEFB-9FAE-7EBAF187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8CF124F-C6D3-CB67-308C-8C55940C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AACCB06-C273-59C0-CC2F-EEE7336B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02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44FDB6-A4CB-B422-9DFF-6D21AE15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20870F4-4FDA-48FD-23C0-300D66CA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43B1A1-9EED-F64F-8718-A21E2114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306BC8-E3CA-C5D7-65E2-504D9F27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8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749408-E6CF-327C-8014-30B3F09F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A1B2B9E-9CD6-064B-0494-E37A5E6A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5C939E-85D3-6BF2-531A-0B9764FC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46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47E005-6072-E946-F0B4-FA9C0EFE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18A604-1148-FFF1-2DD7-953D3BD4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23B815-D9FF-7340-C793-63CC93B94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6DC6F8-C1A5-4875-A63C-37AF3B75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CE7589-D034-1D7A-0634-A2668EC2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CFE07D-2E94-660F-FF34-89D9CE03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7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38853-5998-6A01-4C1F-8F480C92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E2A5602-8E2F-11A6-B3BC-6BC5A1E86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B8E5BC-A809-8A7F-7E4A-3F9C1B1A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FD01CE-6686-5865-8660-52E47FE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B8ABBA-B1A9-A16D-C125-A098A28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7F2225-5874-D054-3C07-153BCBB8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84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2579676-37D4-B02E-9024-02E5DC47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AB557E9-D0F2-FDD4-A043-AAC93DDF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0DE98-1A3A-64D4-8DA3-62CBE506A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A99F1-C9F2-42EC-8B97-D82AAE095B58}" type="datetimeFigureOut">
              <a:rPr lang="tr-TR" smtClean="0"/>
              <a:t>26.11.2024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287C49-30D6-298C-82A9-D6AAFA4B9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F30824-4A35-67C1-4828-B9D19EFD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3BAED8-68C0-4EF8-A27A-9FDEC4495B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2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customXml" Target="../ink/ink3.xml"/><Relationship Id="rId4" Type="http://schemas.openxmlformats.org/officeDocument/2006/relationships/image" Target="../media/image25.png"/><Relationship Id="rId9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350.png"/><Relationship Id="rId3" Type="http://schemas.openxmlformats.org/officeDocument/2006/relationships/image" Target="../media/image34.png"/><Relationship Id="rId7" Type="http://schemas.openxmlformats.org/officeDocument/2006/relationships/image" Target="../media/image320.png"/><Relationship Id="rId12" Type="http://schemas.openxmlformats.org/officeDocument/2006/relationships/customXml" Target="../ink/ink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340.png"/><Relationship Id="rId5" Type="http://schemas.openxmlformats.org/officeDocument/2006/relationships/image" Target="../media/image36.png"/><Relationship Id="rId10" Type="http://schemas.openxmlformats.org/officeDocument/2006/relationships/customXml" Target="../ink/ink6.xml"/><Relationship Id="rId4" Type="http://schemas.openxmlformats.org/officeDocument/2006/relationships/image" Target="../media/image35.png"/><Relationship Id="rId9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customXml" Target="../ink/ink9.xml"/><Relationship Id="rId10" Type="http://schemas.openxmlformats.org/officeDocument/2006/relationships/image" Target="../media/image40.png"/><Relationship Id="rId4" Type="http://schemas.openxmlformats.org/officeDocument/2006/relationships/image" Target="../media/image370.png"/><Relationship Id="rId9" Type="http://schemas.openxmlformats.org/officeDocument/2006/relationships/customXml" Target="../ink/ink11.xml"/><Relationship Id="rId1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customXml" Target="../ink/ink1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customXml" Target="../ink/ink13.xml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customXml" Target="../ink/ink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customXml" Target="../ink/ink21.xml"/><Relationship Id="rId12" Type="http://schemas.openxmlformats.org/officeDocument/2006/relationships/customXml" Target="../ink/ink2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customXml" Target="../ink/ink20.xml"/><Relationship Id="rId10" Type="http://schemas.openxmlformats.org/officeDocument/2006/relationships/customXml" Target="../ink/ink22.xml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customXml" Target="../ink/ink27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customXml" Target="../ink/ink24.xml"/><Relationship Id="rId9" Type="http://schemas.openxmlformats.org/officeDocument/2006/relationships/customXml" Target="../ink/ink26.xml"/><Relationship Id="rId1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31.xml"/><Relationship Id="rId3" Type="http://schemas.openxmlformats.org/officeDocument/2006/relationships/image" Target="../media/image82.png"/><Relationship Id="rId7" Type="http://schemas.openxmlformats.org/officeDocument/2006/relationships/customXml" Target="../ink/ink29.xml"/><Relationship Id="rId12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customXml" Target="../ink/ink30.xml"/><Relationship Id="rId4" Type="http://schemas.openxmlformats.org/officeDocument/2006/relationships/customXml" Target="../ink/ink28.xml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0" Type="http://schemas.openxmlformats.org/officeDocument/2006/relationships/customXml" Target="../ink/ink34.xml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customXml" Target="../ink/ink36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customXml" Target="../ink/ink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customXml" Target="../ink/ink40.xml"/><Relationship Id="rId5" Type="http://schemas.openxmlformats.org/officeDocument/2006/relationships/image" Target="../media/image105.png"/><Relationship Id="rId10" Type="http://schemas.openxmlformats.org/officeDocument/2006/relationships/image" Target="../media/image107.png"/><Relationship Id="rId4" Type="http://schemas.openxmlformats.org/officeDocument/2006/relationships/image" Target="../media/image104.png"/><Relationship Id="rId9" Type="http://schemas.openxmlformats.org/officeDocument/2006/relationships/customXml" Target="../ink/ink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customXml" Target="../ink/ink42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6" name="Rectangle 1085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ırpıntı çizim, çizgi fil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501BDD4D-2B2D-699E-B520-BEA9B903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5" t="9091" r="1475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8" name="Rectangle 1087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A487C40-9E27-7348-8F53-F164BF94A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587" y="1405668"/>
            <a:ext cx="3481187" cy="8943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HİPERTANSİYON</a:t>
            </a: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5" name="Rectangle 109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35398E-1B0B-CF29-BF01-CB2B18A6C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4727" y="3848703"/>
            <a:ext cx="3438906" cy="1474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Araş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Gör</a:t>
            </a:r>
            <a:r>
              <a:rPr lang="en-US" sz="1700" dirty="0">
                <a:solidFill>
                  <a:schemeClr val="bg1"/>
                </a:solidFill>
              </a:rPr>
              <a:t>. Dr. Can Deniz Atalay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Ktü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Aile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Hekimliği</a:t>
            </a:r>
            <a:r>
              <a:rPr lang="en-US" sz="1700" dirty="0">
                <a:solidFill>
                  <a:schemeClr val="bg1"/>
                </a:solidFill>
              </a:rPr>
              <a:t> ABD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26.11.2024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7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78311D-5CB2-4000-58CE-80F0ADA8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14" y="88628"/>
            <a:ext cx="6809012" cy="1325563"/>
          </a:xfrm>
        </p:spPr>
        <p:txBody>
          <a:bodyPr/>
          <a:lstStyle/>
          <a:p>
            <a:r>
              <a:rPr lang="tr-TR" b="1" dirty="0">
                <a:effectLst>
                  <a:innerShdw blurRad="114300">
                    <a:prstClr val="black"/>
                  </a:innerShdw>
                </a:effectLst>
              </a:rPr>
              <a:t>Hipertansiyon </a:t>
            </a:r>
            <a:r>
              <a:rPr lang="tr-TR" b="1" dirty="0">
                <a:effectLst>
                  <a:innerShdw blurRad="114300" dist="254000">
                    <a:prstClr val="black"/>
                  </a:innerShdw>
                </a:effectLst>
              </a:rPr>
              <a:t>Sınıflandırması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7B37B-F215-1F43-A448-F1406B87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611" y="5720304"/>
            <a:ext cx="4974775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Türk Hipertansiyon Uzlaşı Raporu 2019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CB1157-7101-FBA6-639B-E5C16D07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2" y="1690686"/>
            <a:ext cx="6498771" cy="3753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490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222972-6965-511C-3681-6F475440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TEMD 2022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C63A96-003F-ED7F-4911-5A3FC6B6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83" y="1946432"/>
            <a:ext cx="9739234" cy="248482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94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90A6F-9345-65A1-2195-5F5F48E3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ESC/ESH 2018 kategorileri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38A867-BBBD-88D5-CCAE-2A15D2E4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13" y="1690688"/>
            <a:ext cx="9333773" cy="390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216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B5E7B-6A59-002B-67B5-E2C01954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08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2024 ESC KATEGORİLERİ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A1520E-4820-3EC4-C157-C3386B92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21" y="1431371"/>
            <a:ext cx="9147957" cy="506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757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EDFB83-B3D1-E5A6-3235-3BE424BA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KAN BASINCI ÖLÇÜMÜ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6663BB-B67E-AC83-FD31-98F909F4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840678" cy="4548145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200" b="1" dirty="0"/>
              <a:t>Standart kan basıncı ölçümü</a:t>
            </a:r>
          </a:p>
          <a:p>
            <a:r>
              <a:rPr lang="tr-TR" sz="2000" dirty="0"/>
              <a:t>Ölçümden önce </a:t>
            </a:r>
            <a:r>
              <a:rPr lang="tr-TR" sz="2000" b="1" dirty="0"/>
              <a:t>en az 5 dakika oturur veya yatar pozisyonda </a:t>
            </a:r>
            <a:r>
              <a:rPr lang="tr-TR" sz="2000" dirty="0"/>
              <a:t>dinlenilmelidir</a:t>
            </a:r>
          </a:p>
          <a:p>
            <a:r>
              <a:rPr lang="tr-TR" sz="2000" dirty="0"/>
              <a:t>En az 30 dakika önce </a:t>
            </a:r>
            <a:r>
              <a:rPr lang="tr-TR" sz="2000" b="1" dirty="0"/>
              <a:t>egzersiz ve uyarıcılardan (kafein, </a:t>
            </a:r>
            <a:r>
              <a:rPr lang="tr-TR" sz="2000" b="1" dirty="0" err="1"/>
              <a:t>tütün,mesane</a:t>
            </a:r>
            <a:r>
              <a:rPr lang="tr-TR" sz="2000" b="1" dirty="0"/>
              <a:t> gerginliği) </a:t>
            </a:r>
            <a:r>
              <a:rPr lang="tr-TR" sz="2000" dirty="0"/>
              <a:t>kaçınılmalıdır.</a:t>
            </a:r>
          </a:p>
          <a:p>
            <a:r>
              <a:rPr lang="tr-TR" sz="2000" dirty="0"/>
              <a:t>Oda sıcaklığı </a:t>
            </a:r>
            <a:r>
              <a:rPr lang="tr-TR" sz="2000" b="1" dirty="0"/>
              <a:t>ne soğuk ne de çok sıcak </a:t>
            </a:r>
            <a:r>
              <a:rPr lang="tr-TR" sz="2000" dirty="0"/>
              <a:t>olmalıdır. </a:t>
            </a:r>
          </a:p>
          <a:p>
            <a:r>
              <a:rPr lang="tr-TR" sz="2000" dirty="0"/>
              <a:t>Hasta sırtını herhangi bir yere </a:t>
            </a:r>
            <a:r>
              <a:rPr lang="tr-TR" sz="2000" b="1" dirty="0"/>
              <a:t>yaslayarak oturmalı</a:t>
            </a:r>
            <a:r>
              <a:rPr lang="tr-TR" sz="2000" dirty="0"/>
              <a:t>, tansiyon ölçülecek </a:t>
            </a:r>
            <a:r>
              <a:rPr lang="tr-TR" sz="2000" b="1" dirty="0"/>
              <a:t>kolu çıplak </a:t>
            </a:r>
            <a:r>
              <a:rPr lang="tr-TR" sz="2000" dirty="0"/>
              <a:t>olmalıdır. </a:t>
            </a:r>
          </a:p>
          <a:p>
            <a:r>
              <a:rPr lang="tr-TR" sz="2000" dirty="0"/>
              <a:t>Ölçüm sırasında </a:t>
            </a:r>
            <a:r>
              <a:rPr lang="tr-TR" sz="2000" b="1" dirty="0"/>
              <a:t>konuşmamalı</a:t>
            </a:r>
            <a:r>
              <a:rPr lang="tr-TR" sz="2000" dirty="0"/>
              <a:t>, bacak </a:t>
            </a:r>
            <a:r>
              <a:rPr lang="tr-TR" sz="2000" dirty="0" err="1"/>
              <a:t>bacak</a:t>
            </a:r>
            <a:r>
              <a:rPr lang="tr-TR" sz="2000" dirty="0"/>
              <a:t> üstüne atmamalıdır. </a:t>
            </a:r>
          </a:p>
          <a:p>
            <a:r>
              <a:rPr lang="tr-TR" sz="2000" dirty="0"/>
              <a:t>Manşon kalp düzeyinde duracak şekilde sarılmalı ve hastanın kolu desteklenmelidir. </a:t>
            </a:r>
          </a:p>
          <a:p>
            <a:r>
              <a:rPr lang="tr-TR" sz="2000" dirty="0"/>
              <a:t>Tansiyon aletinin manşonunun alt ucu dirsek çukurunun </a:t>
            </a:r>
            <a:r>
              <a:rPr lang="tr-TR" sz="2000" b="1" dirty="0"/>
              <a:t>2.5-3 cm </a:t>
            </a:r>
            <a:r>
              <a:rPr lang="tr-TR" sz="2000" dirty="0"/>
              <a:t>üzerinde olacak şekilde kolu sarmalıdır. </a:t>
            </a:r>
          </a:p>
          <a:p>
            <a:r>
              <a:rPr lang="tr-TR" sz="2000" dirty="0"/>
              <a:t>Ölçüm sırasında stetoskop manşonun altına sıkıştırılmamalıdır</a:t>
            </a:r>
          </a:p>
        </p:txBody>
      </p:sp>
      <p:pic>
        <p:nvPicPr>
          <p:cNvPr id="2050" name="Picture 2" descr="Basit Ama Bilinmeli: Kan Basıncı Nasıl Ölçülür? - Hisar Hospital  Intercontinental">
            <a:extLst>
              <a:ext uri="{FF2B5EF4-FFF2-40B4-BE49-F238E27FC236}">
                <a16:creationId xmlns:a16="http://schemas.microsoft.com/office/drawing/2014/main" id="{82C4D6D6-9D4E-41FD-03F7-4A0A2275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10020" b="2"/>
          <a:stretch/>
        </p:blipFill>
        <p:spPr bwMode="auto">
          <a:xfrm>
            <a:off x="7678443" y="2217221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7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D5350A-AF51-A4BD-A615-622280B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KAN BASINCI ÖLÇÜMÜ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11068C-4223-6659-C69D-481E1B3D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373027"/>
          </a:xfrm>
        </p:spPr>
        <p:txBody>
          <a:bodyPr anchor="t">
            <a:normAutofit/>
          </a:bodyPr>
          <a:lstStyle/>
          <a:p>
            <a:r>
              <a:rPr lang="tr-TR" sz="2100" dirty="0"/>
              <a:t>Ölçüm için öncelikle manuel olarak </a:t>
            </a:r>
            <a:r>
              <a:rPr lang="tr-TR" sz="2100" dirty="0" err="1"/>
              <a:t>brakial</a:t>
            </a:r>
            <a:r>
              <a:rPr lang="tr-TR" sz="2100" dirty="0"/>
              <a:t> arter nabzının kaybolduğu basıncı </a:t>
            </a:r>
            <a:r>
              <a:rPr lang="tr-TR" sz="2100" dirty="0" err="1"/>
              <a:t>tesbit</a:t>
            </a:r>
            <a:r>
              <a:rPr lang="tr-TR" sz="2100" dirty="0"/>
              <a:t> etmek ve sonra </a:t>
            </a:r>
            <a:r>
              <a:rPr lang="tr-TR" sz="2100" dirty="0" err="1"/>
              <a:t>oskültasyonda</a:t>
            </a:r>
            <a:r>
              <a:rPr lang="tr-TR" sz="2100" dirty="0"/>
              <a:t> bu noktanın 20 mmHg üzerine kadar manşonu şişirmek yöntemi tercih edilmelidir. </a:t>
            </a:r>
          </a:p>
          <a:p>
            <a:r>
              <a:rPr lang="tr-TR" sz="2100" dirty="0"/>
              <a:t>Aksi takdirde sistolik kan basıncı değerini bilmeden manşonun aşırı fazla şişirilmesi yüksek sistolik kan basıncı ölçümlerine yol açabilir.</a:t>
            </a:r>
          </a:p>
          <a:p>
            <a:r>
              <a:rPr lang="tr-TR" sz="2100" dirty="0"/>
              <a:t>Manşon </a:t>
            </a:r>
            <a:r>
              <a:rPr lang="tr-TR" sz="2100" b="1" dirty="0"/>
              <a:t>2-3 mmHg/sn </a:t>
            </a:r>
            <a:r>
              <a:rPr lang="tr-TR" sz="2100" dirty="0"/>
              <a:t>hızında indirilmelidir.</a:t>
            </a:r>
          </a:p>
          <a:p>
            <a:r>
              <a:rPr lang="tr-TR" sz="2100" dirty="0"/>
              <a:t>Kan basıncı ölçümü mutlaka her iki koldan yapılmalıdır.</a:t>
            </a:r>
          </a:p>
          <a:p>
            <a:r>
              <a:rPr lang="tr-TR" sz="2100" dirty="0"/>
              <a:t>Her iki kol arası kan basıncı farkı sistolik 20 mmHg ve diyastolik &gt;10 mmHg olduğu durumlarda ise mutlaka ileri araştırma yapılmalıdır.</a:t>
            </a:r>
          </a:p>
        </p:txBody>
      </p:sp>
      <p:pic>
        <p:nvPicPr>
          <p:cNvPr id="4" name="Picture 2" descr="Basit Ama Bilinmeli: Kan Basıncı Nasıl Ölçülür? - Hisar Hospital  Intercontinental">
            <a:extLst>
              <a:ext uri="{FF2B5EF4-FFF2-40B4-BE49-F238E27FC236}">
                <a16:creationId xmlns:a16="http://schemas.microsoft.com/office/drawing/2014/main" id="{91C9D6C9-CE9B-D455-87F3-0C85D0F0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10020" b="2"/>
          <a:stretch/>
        </p:blipFill>
        <p:spPr bwMode="auto">
          <a:xfrm>
            <a:off x="7678443" y="220378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8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63C7C1-2948-9045-587E-FD31A5B4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İLK GELİŞTE TANIYI HEMEN KOYALIM MI?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47F1C5-8D8C-E677-A854-668E964D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400" dirty="0"/>
              <a:t>İlk değerlendirmede, tekrarlanan ölçümler sonucu sistolik kan basıncı </a:t>
            </a:r>
            <a:r>
              <a:rPr lang="tr-TR" sz="2400" b="1" dirty="0"/>
              <a:t>180 mmHg </a:t>
            </a:r>
            <a:r>
              <a:rPr lang="tr-TR" sz="2400" dirty="0"/>
              <a:t>veya diyastolik kan basıncı </a:t>
            </a:r>
            <a:r>
              <a:rPr lang="tr-TR" sz="2400" b="1" dirty="0"/>
              <a:t>110 mmHg </a:t>
            </a:r>
            <a:r>
              <a:rPr lang="tr-TR" sz="2400" dirty="0"/>
              <a:t>üzerinde olan hastalarda hipertansiyon tanısı hemen konur.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İlk değerlendirmede KB 140/90 mmHg ve üzerinde saptanan hastalar tanının doğrulanması için </a:t>
            </a:r>
            <a:r>
              <a:rPr lang="tr-TR" sz="2400" b="1" dirty="0"/>
              <a:t>mutlaka ikinci kez muayeneye </a:t>
            </a:r>
            <a:r>
              <a:rPr lang="tr-TR" sz="2400" dirty="0"/>
              <a:t>çağrılmalıdır.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İkinci muayeneye kadar geçen sürede, hastaların ev veya ambulatuvar KB ölçümleri yaparak daha doğru bir tanıya ulaşmaları sağlanmalıdır.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237918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4EC959-610D-CDDC-F9D3-1E2C0296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Evde Kan Basıncı Ölçümü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8EDD50-B715-0613-DA19-0F576592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400" dirty="0"/>
              <a:t>Ev ölçümleri </a:t>
            </a:r>
            <a:r>
              <a:rPr lang="tr-TR" sz="2400" b="1" dirty="0"/>
              <a:t>en az 5 gün, tercihen 7 gün </a:t>
            </a:r>
            <a:r>
              <a:rPr lang="tr-TR" sz="2400" dirty="0"/>
              <a:t>yapılmalıdır.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Ölçümler </a:t>
            </a:r>
            <a:r>
              <a:rPr lang="tr-TR" sz="2400" b="1" dirty="0"/>
              <a:t>sabah ve akşam saatlerinde </a:t>
            </a:r>
            <a:r>
              <a:rPr lang="tr-TR" sz="2400" dirty="0"/>
              <a:t>ölçüm için önerilen standart önlemlere dikkat edilerek yapılmalıdır</a:t>
            </a:r>
          </a:p>
          <a:p>
            <a:pPr>
              <a:spcBef>
                <a:spcPts val="2400"/>
              </a:spcBef>
            </a:pPr>
            <a:r>
              <a:rPr lang="da-DK" sz="2400" dirty="0"/>
              <a:t>Her seferinde </a:t>
            </a:r>
            <a:r>
              <a:rPr lang="tr-TR" sz="2400" dirty="0"/>
              <a:t>bir dakika arayla en az iki ölçüm alınarak bu iki ölçümün ortalaması kaydedilmelidir.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Ortalama </a:t>
            </a:r>
            <a:r>
              <a:rPr lang="tr-TR" sz="2400" b="1" dirty="0"/>
              <a:t>sistolik </a:t>
            </a:r>
            <a:r>
              <a:rPr lang="tr-TR" sz="2400" dirty="0"/>
              <a:t>kan basıncının </a:t>
            </a:r>
            <a:r>
              <a:rPr lang="tr-TR" sz="2400" b="1" dirty="0"/>
              <a:t>135 mmHg </a:t>
            </a:r>
            <a:r>
              <a:rPr lang="tr-TR" sz="2400" dirty="0"/>
              <a:t>veya </a:t>
            </a:r>
          </a:p>
          <a:p>
            <a:pPr marL="216000" indent="0">
              <a:spcBef>
                <a:spcPts val="1200"/>
              </a:spcBef>
              <a:buNone/>
            </a:pPr>
            <a:r>
              <a:rPr lang="tr-TR" sz="2400" b="1" dirty="0"/>
              <a:t>                  diyastolik</a:t>
            </a:r>
            <a:r>
              <a:rPr lang="tr-TR" sz="2400" dirty="0"/>
              <a:t> kan basıncının </a:t>
            </a:r>
            <a:r>
              <a:rPr lang="tr-TR" sz="2400" b="1" dirty="0"/>
              <a:t>85 mmHg </a:t>
            </a:r>
            <a:r>
              <a:rPr lang="tr-TR" sz="2400" dirty="0"/>
              <a:t>üzerinde olması durumunda    hipertansiyon tanısı konur.</a:t>
            </a:r>
          </a:p>
        </p:txBody>
      </p:sp>
    </p:spTree>
    <p:extLst>
      <p:ext uri="{BB962C8B-B14F-4D97-AF65-F5344CB8AC3E}">
        <p14:creationId xmlns:p14="http://schemas.microsoft.com/office/powerpoint/2010/main" val="117705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5F398-C9FA-6F0F-683C-CE0E7E7F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Ambulatuvar Kan Basıncı Ölçümü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AF83B-A289-12E6-A128-39589DFF3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tr-TR" sz="2400" dirty="0"/>
              <a:t>Özel bir cihazın hasta üzerinde 24 saat süreyle taşınarak günlük aktivite ve uyku sırasında KB kayıtlarının alınması ile yapılan bir ölçümdür.</a:t>
            </a:r>
          </a:p>
          <a:p>
            <a:pPr>
              <a:spcBef>
                <a:spcPts val="3000"/>
              </a:spcBef>
            </a:pPr>
            <a:r>
              <a:rPr lang="tr-TR" sz="2400" dirty="0"/>
              <a:t>Hipertansiyonun tanısında ve takibinde ideal bir yöntemdir ve imkan olan her durumda kullanılmalıdır.</a:t>
            </a:r>
          </a:p>
          <a:p>
            <a:pPr>
              <a:spcBef>
                <a:spcPts val="3000"/>
              </a:spcBef>
            </a:pPr>
            <a:r>
              <a:rPr lang="tr-TR" sz="2400" dirty="0"/>
              <a:t>Ambulatuvar kan basıncının;</a:t>
            </a:r>
          </a:p>
          <a:p>
            <a:pPr>
              <a:spcBef>
                <a:spcPts val="1200"/>
              </a:spcBef>
            </a:pPr>
            <a:r>
              <a:rPr lang="tr-TR" sz="2300" b="1" dirty="0"/>
              <a:t>24 saatlik ortalaması ≥130/80 mmHg </a:t>
            </a:r>
            <a:r>
              <a:rPr lang="tr-TR" sz="2300" dirty="0"/>
              <a:t>veya </a:t>
            </a:r>
          </a:p>
          <a:p>
            <a:pPr>
              <a:spcBef>
                <a:spcPts val="1200"/>
              </a:spcBef>
            </a:pPr>
            <a:r>
              <a:rPr lang="tr-TR" sz="2300" b="1" dirty="0"/>
              <a:t>Gündüz ortalaması ≥135/85 mmHg </a:t>
            </a:r>
            <a:r>
              <a:rPr lang="tr-TR" sz="2300" dirty="0"/>
              <a:t>ise hipertansiyon tanısı konur</a:t>
            </a:r>
          </a:p>
        </p:txBody>
      </p:sp>
      <p:sp>
        <p:nvSpPr>
          <p:cNvPr id="4" name="AutoShape 4" descr="Tansiyon Holter - Doç.Dr.Muhammed Keskin I Kardiyoloji Uzmanı">
            <a:extLst>
              <a:ext uri="{FF2B5EF4-FFF2-40B4-BE49-F238E27FC236}">
                <a16:creationId xmlns:a16="http://schemas.microsoft.com/office/drawing/2014/main" id="{06531938-AC45-BB1D-926D-CDCDE703E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Tansiyon Holter - Doç.Dr.Muhammed Keskin I Kardiyoloji Uzmanı">
            <a:extLst>
              <a:ext uri="{FF2B5EF4-FFF2-40B4-BE49-F238E27FC236}">
                <a16:creationId xmlns:a16="http://schemas.microsoft.com/office/drawing/2014/main" id="{C445BD59-7823-8EC4-8DE9-7F29AF755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2D2E02B-9830-56A3-AF10-BE0B13AC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4"/>
          <a:stretch/>
        </p:blipFill>
        <p:spPr>
          <a:xfrm>
            <a:off x="8992916" y="4001294"/>
            <a:ext cx="3154228" cy="267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3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05212B-323C-D231-531F-28BAB87C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8432C1-B9E1-732A-5716-26FDDE29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" t="2210" r="979"/>
          <a:stretch/>
        </p:blipFill>
        <p:spPr>
          <a:xfrm>
            <a:off x="170820" y="1087305"/>
            <a:ext cx="6491235" cy="400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1C99D52-C64A-E4F1-67BD-87CB22F3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991" y="1684948"/>
            <a:ext cx="5379817" cy="3007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45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E3D997-EABA-3065-1B8E-7DA023F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tr-TR" sz="5400" b="1"/>
              <a:t>Vaka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4AE1CD-39CF-C6CC-DC77-0F34BA82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48 yaş erkek</a:t>
            </a:r>
          </a:p>
          <a:p>
            <a:pPr marL="0" indent="0">
              <a:buNone/>
            </a:pPr>
            <a:r>
              <a:rPr lang="tr-TR" sz="2200" dirty="0"/>
              <a:t>Bilinen astım tanısı mevcut </a:t>
            </a:r>
          </a:p>
          <a:p>
            <a:pPr marL="0" indent="0">
              <a:buNone/>
            </a:pPr>
            <a:r>
              <a:rPr lang="tr-TR" sz="2200" dirty="0"/>
              <a:t>Ortalama kan basıncı: 155/90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Hangi ilacı başlayalım?</a:t>
            </a:r>
          </a:p>
          <a:p>
            <a:pPr marL="0" indent="0">
              <a:buNone/>
            </a:pPr>
            <a:endParaRPr lang="tr-TR" sz="2200" dirty="0"/>
          </a:p>
        </p:txBody>
      </p:sp>
      <p:pic>
        <p:nvPicPr>
          <p:cNvPr id="5" name="Resim 4" descr="çizgi film, çizim, taslak, sanat içeren bir resim&#10;&#10;Açıklama otomatik olarak oluşturuldu">
            <a:extLst>
              <a:ext uri="{FF2B5EF4-FFF2-40B4-BE49-F238E27FC236}">
                <a16:creationId xmlns:a16="http://schemas.microsoft.com/office/drawing/2014/main" id="{6995A5EF-86A1-4D2D-6FF6-BA3A6C36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3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E7DC33-9A32-61D3-2BDE-669E035F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Etyolojik Sınıflandırma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C49668-6BC1-5D37-5C82-5F28D665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400" b="1" dirty="0"/>
              <a:t>Primer hipertansiyon</a:t>
            </a:r>
            <a:r>
              <a:rPr lang="tr-TR" sz="2400" dirty="0"/>
              <a:t>, tüm hipertansiyonun </a:t>
            </a:r>
            <a:r>
              <a:rPr lang="tr-TR" sz="2400" b="1" dirty="0"/>
              <a:t>%85-90’lık </a:t>
            </a:r>
            <a:r>
              <a:rPr lang="tr-TR" sz="2400" dirty="0"/>
              <a:t>kısmını oluşturmaktadır. Patogenezi yeterince anlaşılmamıştır ancak büyük olasılıkla kardiyovasküler ve böbrek yapısı ve işlevi üzerinde çoklu bileşik etkilere sahip çok sayıda genetik ve çevresel faktörün sonucuna bağlıdır.</a:t>
            </a:r>
          </a:p>
          <a:p>
            <a:pPr>
              <a:lnSpc>
                <a:spcPct val="100000"/>
              </a:lnSpc>
            </a:pP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dirty="0"/>
              <a:t>Hipertansiyon, bilinen bir etiyolojik nedene bağlı ise </a:t>
            </a:r>
            <a:r>
              <a:rPr lang="tr-TR" sz="2400" b="1" dirty="0"/>
              <a:t>sekonder hipertansiyon </a:t>
            </a:r>
            <a:r>
              <a:rPr lang="tr-TR" sz="2400" dirty="0"/>
              <a:t>olarak tanımlanır. Tüm hipertansiyon olgularının yaklaşık </a:t>
            </a:r>
            <a:r>
              <a:rPr lang="tr-TR" sz="2400" b="1" dirty="0"/>
              <a:t>%10-15’ini </a:t>
            </a:r>
            <a:r>
              <a:rPr lang="tr-TR" sz="2400" dirty="0"/>
              <a:t>oluşturmaktadır. </a:t>
            </a:r>
          </a:p>
        </p:txBody>
      </p:sp>
    </p:spTree>
    <p:extLst>
      <p:ext uri="{BB962C8B-B14F-4D97-AF65-F5344CB8AC3E}">
        <p14:creationId xmlns:p14="http://schemas.microsoft.com/office/powerpoint/2010/main" val="378483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6DF0D-37EB-0818-8B3C-1CD58CFD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85976" cy="1325563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Calibri "/>
              </a:rPr>
              <a:t>Primer HT 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8C7F6-3CB9-4F6D-F30B-F252612D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4185976" cy="4351338"/>
          </a:xfrm>
        </p:spPr>
        <p:txBody>
          <a:bodyPr>
            <a:normAutofit/>
          </a:bodyPr>
          <a:lstStyle/>
          <a:p>
            <a:r>
              <a:rPr lang="tr-TR" sz="2400" dirty="0"/>
              <a:t>Genetik yatkınlık</a:t>
            </a:r>
          </a:p>
          <a:p>
            <a:r>
              <a:rPr lang="tr-TR" sz="2400" dirty="0"/>
              <a:t>Obezite</a:t>
            </a:r>
          </a:p>
          <a:p>
            <a:r>
              <a:rPr lang="tr-TR" sz="2400" dirty="0"/>
              <a:t>Irk(siyahilerde) </a:t>
            </a:r>
          </a:p>
          <a:p>
            <a:r>
              <a:rPr lang="tr-TR" sz="2400" dirty="0"/>
              <a:t>Aşırı tuz tüketimi</a:t>
            </a:r>
          </a:p>
          <a:p>
            <a:r>
              <a:rPr lang="tr-TR" sz="2400" dirty="0"/>
              <a:t>Alkol tüketimi</a:t>
            </a:r>
          </a:p>
          <a:p>
            <a:r>
              <a:rPr lang="tr-TR" sz="2400" dirty="0"/>
              <a:t>Sedanter yaşam</a:t>
            </a:r>
          </a:p>
          <a:p>
            <a:endParaRPr lang="tr-TR" sz="24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72BEF32-B3D3-7D93-5463-305CEB1D9F8D}"/>
              </a:ext>
            </a:extLst>
          </p:cNvPr>
          <p:cNvSpPr txBox="1"/>
          <p:nvPr/>
        </p:nvSpPr>
        <p:spPr>
          <a:xfrm>
            <a:off x="6752495" y="665177"/>
            <a:ext cx="437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Sekonder HT Nedenleri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0806503-655E-323A-7D9F-E0BB2EF93FD1}"/>
              </a:ext>
            </a:extLst>
          </p:cNvPr>
          <p:cNvSpPr txBox="1"/>
          <p:nvPr/>
        </p:nvSpPr>
        <p:spPr>
          <a:xfrm>
            <a:off x="6752494" y="1481054"/>
            <a:ext cx="5290569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dirty="0">
                <a:latin typeface="Calibri "/>
              </a:rPr>
              <a:t>Primer </a:t>
            </a:r>
            <a:r>
              <a:rPr lang="tr-TR" sz="2300" dirty="0" err="1">
                <a:latin typeface="Calibri "/>
              </a:rPr>
              <a:t>Hiperaldosteronizm</a:t>
            </a:r>
            <a:endParaRPr lang="tr-TR" sz="2300" dirty="0">
              <a:latin typeface="Calibri 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 err="1">
                <a:solidFill>
                  <a:srgbClr val="2A2A2A"/>
                </a:solidFill>
                <a:effectLst/>
                <a:latin typeface="Calibri "/>
              </a:rPr>
              <a:t>Feokromositoma</a:t>
            </a: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/</a:t>
            </a:r>
            <a:r>
              <a:rPr lang="tr-TR" sz="2300" b="0" i="0" dirty="0" err="1">
                <a:solidFill>
                  <a:srgbClr val="2A2A2A"/>
                </a:solidFill>
                <a:effectLst/>
                <a:latin typeface="Calibri "/>
              </a:rPr>
              <a:t>paraganglioma</a:t>
            </a:r>
            <a:endParaRPr lang="tr-TR" sz="2300" b="0" i="0" dirty="0">
              <a:solidFill>
                <a:srgbClr val="2A2A2A"/>
              </a:solidFill>
              <a:effectLst/>
              <a:latin typeface="Calibri 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Obstrüktif uyku apne sendromu</a:t>
            </a:r>
            <a:endParaRPr lang="tr-TR" sz="2300" dirty="0">
              <a:solidFill>
                <a:srgbClr val="2A2A2A"/>
              </a:solidFill>
              <a:latin typeface="Calibri 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dirty="0">
                <a:latin typeface="Calibri "/>
              </a:rPr>
              <a:t>Renal Parankimal Hastalıklar</a:t>
            </a:r>
            <a:endParaRPr lang="tr-TR" sz="2300" dirty="0">
              <a:solidFill>
                <a:srgbClr val="2A2A2A"/>
              </a:solidFill>
              <a:latin typeface="Calibri 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 err="1">
                <a:solidFill>
                  <a:srgbClr val="2A2A2A"/>
                </a:solidFill>
                <a:effectLst/>
                <a:latin typeface="Calibri "/>
              </a:rPr>
              <a:t>Cushing</a:t>
            </a: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 sendromu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 err="1">
                <a:solidFill>
                  <a:srgbClr val="2A2A2A"/>
                </a:solidFill>
                <a:effectLst/>
                <a:latin typeface="Calibri "/>
              </a:rPr>
              <a:t>Tiroid</a:t>
            </a: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 hastalığı (hipertiroidizm veya hipotiroidizm)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Hiperparatiroidizm</a:t>
            </a:r>
            <a:endParaRPr lang="tr-TR" sz="2300" dirty="0">
              <a:solidFill>
                <a:srgbClr val="2A2A2A"/>
              </a:solidFill>
              <a:latin typeface="Calibri 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b="0" i="0" dirty="0">
                <a:solidFill>
                  <a:srgbClr val="2A2A2A"/>
                </a:solidFill>
                <a:effectLst/>
                <a:latin typeface="Calibri "/>
              </a:rPr>
              <a:t>Aort koarktasyonu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rgbClr val="2A2A2A"/>
                </a:solidFill>
                <a:latin typeface="Calibri "/>
              </a:rPr>
              <a:t>İlaçlar(OKS, steroidler, kemoterapötikler, </a:t>
            </a:r>
            <a:r>
              <a:rPr lang="tr-TR" sz="2300" dirty="0" err="1">
                <a:solidFill>
                  <a:srgbClr val="2A2A2A"/>
                </a:solidFill>
                <a:latin typeface="Calibri "/>
              </a:rPr>
              <a:t>immunsupresifler</a:t>
            </a:r>
            <a:r>
              <a:rPr lang="tr-TR" sz="2300" dirty="0">
                <a:solidFill>
                  <a:srgbClr val="2A2A2A"/>
                </a:solidFill>
                <a:latin typeface="Calibri "/>
              </a:rPr>
              <a:t>…)</a:t>
            </a:r>
            <a:endParaRPr lang="tr-TR" sz="2300" b="0" i="0" dirty="0">
              <a:solidFill>
                <a:srgbClr val="2A2A2A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6329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BB19E5-24F8-3BEA-F557-3A2DCAFC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Kimlerde Sekonder HT Düşünülmelidir?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9E73C-52A9-DACB-0707-7F6CF778B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1. Genç yaşta (özellikle otuz yaşından önce) hipertansiyon tanısı alan hastalar</a:t>
            </a:r>
          </a:p>
          <a:p>
            <a:r>
              <a:rPr lang="tr-TR" sz="2400" dirty="0"/>
              <a:t>2. Hipertansiyon ve hipokalemisi olan hastalar</a:t>
            </a:r>
          </a:p>
          <a:p>
            <a:r>
              <a:rPr lang="tr-TR" sz="2400" dirty="0"/>
              <a:t>3. Hipertansiyon ve adrenal adenomu olan hastalar</a:t>
            </a:r>
          </a:p>
          <a:p>
            <a:r>
              <a:rPr lang="tr-TR" sz="2400" dirty="0"/>
              <a:t>4. Dirençli hipertansiyonu (birisi diüretik olmak üzere üç farklı sınıftan antihipertansif ilacı uygun dozda kullanmasına rağmen kan basıncı kontrol altına alınamayan) hastalar</a:t>
            </a:r>
          </a:p>
          <a:p>
            <a:r>
              <a:rPr lang="tr-TR" sz="2400" dirty="0"/>
              <a:t>5. Kan basıncı kontrolü aniden bozulan hastalar</a:t>
            </a:r>
          </a:p>
          <a:p>
            <a:r>
              <a:rPr lang="tr-TR" sz="2400" dirty="0"/>
              <a:t>6. Hipertansiyona yol açabilecek ilaç kullanımı olan hastalar (Oral kontraseptifler, dekonjestanlar, glukokortikoidler, </a:t>
            </a:r>
            <a:r>
              <a:rPr lang="tr-TR" sz="2400" dirty="0" err="1"/>
              <a:t>non</a:t>
            </a:r>
            <a:r>
              <a:rPr lang="tr-TR" sz="2400" dirty="0"/>
              <a:t>-steroid anti-</a:t>
            </a:r>
            <a:r>
              <a:rPr lang="tr-TR" sz="2400" dirty="0" err="1"/>
              <a:t>inflamatuvar</a:t>
            </a:r>
            <a:r>
              <a:rPr lang="tr-TR" sz="2400" dirty="0"/>
              <a:t> ilaçlar, </a:t>
            </a:r>
            <a:r>
              <a:rPr lang="tr-TR" sz="2400" dirty="0" err="1"/>
              <a:t>immunsupresif</a:t>
            </a:r>
            <a:r>
              <a:rPr lang="tr-TR" sz="2400" dirty="0"/>
              <a:t> ilaçlar, madde kullanımı)</a:t>
            </a:r>
          </a:p>
        </p:txBody>
      </p:sp>
    </p:spTree>
    <p:extLst>
      <p:ext uri="{BB962C8B-B14F-4D97-AF65-F5344CB8AC3E}">
        <p14:creationId xmlns:p14="http://schemas.microsoft.com/office/powerpoint/2010/main" val="341471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8A370C-60A1-4BE6-EC50-B97B425D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tr-TR" b="1" dirty="0"/>
              <a:t>Kimlerde Sekonder HT Düşünülmelidir?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F348D5-64F3-1927-2673-B4A58E9B3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300" dirty="0"/>
              <a:t>7. Uyku apnesini düşündürecek bulguları olan hastalar</a:t>
            </a:r>
          </a:p>
          <a:p>
            <a:r>
              <a:rPr lang="tr-TR" sz="2300" dirty="0"/>
              <a:t>8. ACE inhibitörleri veya ARB kullanımı sonrası kreatinin düzeylerinde ciddi yükselme (&gt;%30) olan hastalar</a:t>
            </a:r>
          </a:p>
          <a:p>
            <a:r>
              <a:rPr lang="tr-TR" sz="2300" dirty="0"/>
              <a:t>9. Ani kan basıncı yüksekliği, terleme, çarpıntı gibi </a:t>
            </a:r>
            <a:r>
              <a:rPr lang="tr-TR" sz="2300" dirty="0" err="1"/>
              <a:t>feokromasitomayı</a:t>
            </a:r>
            <a:r>
              <a:rPr lang="tr-TR" sz="2300" dirty="0"/>
              <a:t> telkin eden bulguları olan hastalar</a:t>
            </a:r>
          </a:p>
          <a:p>
            <a:r>
              <a:rPr lang="tr-TR" sz="2300" dirty="0"/>
              <a:t>10. Ailede böbrek hastalığı öyküsü olan hastalar</a:t>
            </a:r>
          </a:p>
          <a:p>
            <a:r>
              <a:rPr lang="tr-TR" sz="2300" dirty="0"/>
              <a:t>11. Ekstremiteler arasında kan basıncı farkı bulunan hastalar</a:t>
            </a:r>
          </a:p>
          <a:p>
            <a:r>
              <a:rPr lang="tr-TR" sz="2300" dirty="0"/>
              <a:t>12.Kan basıncı düzeyine oranla daha fazla hedef organ hasarı gelişmiş hastalar</a:t>
            </a:r>
          </a:p>
          <a:p>
            <a:r>
              <a:rPr lang="tr-TR" sz="2300" dirty="0"/>
              <a:t>13. Santral obezite, proksimal kas güçsüzlüğü, pembe-mor </a:t>
            </a:r>
            <a:r>
              <a:rPr lang="tr-TR" sz="2300" dirty="0" err="1"/>
              <a:t>strialar</a:t>
            </a:r>
            <a:r>
              <a:rPr lang="tr-TR" sz="2300" dirty="0"/>
              <a:t> gibi </a:t>
            </a:r>
            <a:r>
              <a:rPr lang="tr-TR" sz="2300" dirty="0" err="1"/>
              <a:t>Cushing</a:t>
            </a:r>
            <a:r>
              <a:rPr lang="tr-TR" sz="2300" dirty="0"/>
              <a:t> Sendromu düşündürecek bulguları olan hastalar</a:t>
            </a:r>
          </a:p>
          <a:p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162044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4CB9D5A-627A-DDBF-A9CA-54AA6415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000" b="1"/>
              <a:t>Laboratuvar incelemeleri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8534F-512A-0AAB-98A7-16F027B5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9" y="2807208"/>
            <a:ext cx="3719115" cy="3410712"/>
          </a:xfrm>
        </p:spPr>
        <p:txBody>
          <a:bodyPr anchor="t">
            <a:normAutofit/>
          </a:bodyPr>
          <a:lstStyle/>
          <a:p>
            <a:r>
              <a:rPr lang="tr-TR" sz="2200" dirty="0"/>
              <a:t>Kardiyovasküler riski, hedef organ hasarını ve sekonder hipertansiyonu araştırmak ve değerlendirmek amacıyla her hastada, bazı temel laboratuvar incelemelerinin yapılması gereklidir.</a:t>
            </a:r>
          </a:p>
        </p:txBody>
      </p:sp>
      <p:pic>
        <p:nvPicPr>
          <p:cNvPr id="5" name="Resim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393031D1-6090-CE44-3F28-C10183CC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20"/>
          <a:stretch/>
        </p:blipFill>
        <p:spPr>
          <a:xfrm>
            <a:off x="5262397" y="639520"/>
            <a:ext cx="649800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hverengi Kapsüller yeşil arka plan">
            <a:extLst>
              <a:ext uri="{FF2B5EF4-FFF2-40B4-BE49-F238E27FC236}">
                <a16:creationId xmlns:a16="http://schemas.microsoft.com/office/drawing/2014/main" id="{71DF770B-9230-F274-E37B-CF283799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250DA12-44E8-EED5-D288-94E12DED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TEDAVİ</a:t>
            </a:r>
          </a:p>
        </p:txBody>
      </p:sp>
    </p:spTree>
    <p:extLst>
      <p:ext uri="{BB962C8B-B14F-4D97-AF65-F5344CB8AC3E}">
        <p14:creationId xmlns:p14="http://schemas.microsoft.com/office/powerpoint/2010/main" val="313207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5F1EC9-C81C-381E-758F-5FB7BD17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91" y="173470"/>
            <a:ext cx="3193473" cy="81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2024 </a:t>
            </a:r>
            <a:r>
              <a:rPr lang="tr-TR" sz="2400" dirty="0" err="1"/>
              <a:t>esc</a:t>
            </a:r>
            <a:r>
              <a:rPr lang="tr-TR" sz="2400" dirty="0"/>
              <a:t> kılavuzu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5243076-3E14-85CE-A3E4-9CBCFF9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896" y="0"/>
            <a:ext cx="529820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63D6417-46BD-911D-D33C-E18471BCB60C}"/>
              </a:ext>
            </a:extLst>
          </p:cNvPr>
          <p:cNvSpPr txBox="1"/>
          <p:nvPr/>
        </p:nvSpPr>
        <p:spPr>
          <a:xfrm>
            <a:off x="8981209" y="4696693"/>
            <a:ext cx="3210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CKD: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kronik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böbrek hastalığı; </a:t>
            </a:r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CVD: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kardiyovasküler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hastalık; </a:t>
            </a:r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FH</a:t>
            </a:r>
            <a:r>
              <a:rPr lang="tr-TR" sz="1600" b="1" dirty="0" err="1">
                <a:solidFill>
                  <a:srgbClr val="2A2A2A"/>
                </a:solidFill>
                <a:latin typeface="Calibri "/>
              </a:rPr>
              <a:t>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ailesel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hiperkolesterolemi; </a:t>
            </a:r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HMOD: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hipertansiyon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kaynaklı organ hasarı; </a:t>
            </a:r>
          </a:p>
          <a:p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BP: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kan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basıncı;</a:t>
            </a:r>
          </a:p>
          <a:p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DBP: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diyastolik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kan basıncı; </a:t>
            </a:r>
          </a:p>
          <a:p>
            <a:r>
              <a:rPr lang="tr-TR" sz="1600" b="1" i="0" dirty="0" err="1">
                <a:solidFill>
                  <a:srgbClr val="2A2A2A"/>
                </a:solidFill>
                <a:effectLst/>
                <a:latin typeface="Calibri "/>
              </a:rPr>
              <a:t>SBP:</a:t>
            </a:r>
            <a:r>
              <a:rPr lang="tr-TR" sz="1600" b="0" i="0" dirty="0" err="1">
                <a:solidFill>
                  <a:srgbClr val="2A2A2A"/>
                </a:solidFill>
                <a:effectLst/>
                <a:latin typeface="Calibri "/>
              </a:rPr>
              <a:t>sistolik</a:t>
            </a:r>
            <a:r>
              <a:rPr lang="tr-TR" sz="1600" b="0" i="0" dirty="0">
                <a:solidFill>
                  <a:srgbClr val="2A2A2A"/>
                </a:solidFill>
                <a:effectLst/>
                <a:latin typeface="Calibri "/>
              </a:rPr>
              <a:t> kan basıncı</a:t>
            </a:r>
          </a:p>
          <a:p>
            <a:endParaRPr lang="tr-TR" sz="16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223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17A5B-CD76-0226-8FFC-53388B17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2C205C-DE6F-792F-C854-BACC5826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3E8E37-2965-AB7E-F039-1357C152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0"/>
            <a:ext cx="639785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0F46A5B-0351-E3E5-2412-4B6A1A827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62" y="434129"/>
            <a:ext cx="5153744" cy="6058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A055874-1216-A2A6-4558-F6B18FB6E79E}"/>
              </a:ext>
            </a:extLst>
          </p:cNvPr>
          <p:cNvSpPr/>
          <p:nvPr/>
        </p:nvSpPr>
        <p:spPr>
          <a:xfrm>
            <a:off x="7013861" y="5197950"/>
            <a:ext cx="2216571" cy="134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D05B279-CF5F-ECD6-E33A-7090FB30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39" y="385179"/>
            <a:ext cx="5545795" cy="2934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8E6C9C8-80ED-6367-0979-BE822A19F50E}"/>
              </a:ext>
            </a:extLst>
          </p:cNvPr>
          <p:cNvSpPr/>
          <p:nvPr/>
        </p:nvSpPr>
        <p:spPr>
          <a:xfrm>
            <a:off x="6582739" y="1981128"/>
            <a:ext cx="1529013" cy="9975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DF1CF02-AEB7-F5C0-601F-F55FD4364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516" y="5312408"/>
            <a:ext cx="2034100" cy="121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1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660EC6-478B-0FEE-5612-6D31172F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938" y="5720773"/>
            <a:ext cx="5957454" cy="61449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Türk Hipertansiyon Uzlaşı Raporu 2019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D12453-BDE8-F1DC-5793-32B3ADDD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56" y="616250"/>
            <a:ext cx="7412488" cy="47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4ECE07-C3EC-46F5-981F-5D053158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27" y="1308423"/>
            <a:ext cx="4818888" cy="811738"/>
          </a:xfrm>
        </p:spPr>
        <p:txBody>
          <a:bodyPr anchor="b">
            <a:normAutofit/>
          </a:bodyPr>
          <a:lstStyle/>
          <a:p>
            <a:r>
              <a:rPr lang="tr-TR" b="1" dirty="0"/>
              <a:t>Risk temelli yaklaşım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25A05A-6BE3-C44E-EAAA-F94D5C96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91" y="2643863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dirty="0"/>
              <a:t>Kan basıncı 130–139/80– 89 mmHg olan olgulardan “yüksek riskli” olarak tanımlananlarda, altı aylık yaşam tarzı değişikliği uygulamasını takiben ilaç tedavisi başlanması düşünülmelidir.</a:t>
            </a:r>
          </a:p>
        </p:txBody>
      </p:sp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3065315E-1D10-45FB-376E-82D7FEEF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60771"/>
            <a:ext cx="5458968" cy="47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9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E64C56-9274-F603-1287-41DEEF43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3597BE-749D-D645-AC1A-E3FBFD0C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Öğrenim Hedefleri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Epidemiyoloji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Basıncı Düzeyine Göre Sınıflandırma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Etiyolojik Sınıflandırma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Laboratuvar Tetkikleri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27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7B2385-D78A-FDCB-C6EF-9E32DDF6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51" y="237883"/>
            <a:ext cx="5604498" cy="290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5759211-9342-2D6C-EF2A-5F89BE5B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55" y="3340324"/>
            <a:ext cx="10261727" cy="3194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88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D24A57-6F30-D6D7-94F1-ED19959D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tr-TR" b="1" i="0" dirty="0">
                <a:solidFill>
                  <a:srgbClr val="2A2A2A"/>
                </a:solidFill>
                <a:effectLst/>
              </a:rPr>
              <a:t>Farmakolojik Olmayan Müdahaleler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C4832-7DF0-29EE-9F11-CA9968C20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2400" b="1" dirty="0"/>
              <a:t>Yaşam tarzı değişiklikleri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Toplum sağlığı açısından erişkin bireyin kan basıncı hangi evrede olursa olsun uygun yaşam tarzı değişiklikleri önerilmelidir.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Eğer bireyin kan basıncı artmış ise (sistolik 120–139 mmHg, diyastolik 70–89 mmHg) bu öneriler ısrarla vurgulanmalıdır. Hasta hipertansif ise yaşam tarzı değişikliği önerileri mutlaka uygulanmalıdır.</a:t>
            </a:r>
          </a:p>
        </p:txBody>
      </p:sp>
      <p:pic>
        <p:nvPicPr>
          <p:cNvPr id="1026" name="Picture 2" descr="Kan Basıncı Kontrolünde Yaşam Tarzı Değişiklikleri | Nobelyum">
            <a:extLst>
              <a:ext uri="{FF2B5EF4-FFF2-40B4-BE49-F238E27FC236}">
                <a16:creationId xmlns:a16="http://schemas.microsoft.com/office/drawing/2014/main" id="{D109E416-BEBD-FA90-38B3-90EFBD97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255404"/>
            <a:ext cx="3525983" cy="2554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4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3D86BB-59C8-55AB-C9F7-927B5B40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3E96A0-FCFF-F038-4C18-E262F64FA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82" y="908807"/>
            <a:ext cx="8945235" cy="504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A8CBA16-BFE4-A97A-7C6D-4860D2001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99" y="578117"/>
            <a:ext cx="5702999" cy="2179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24BA431-7122-DF64-4369-60F96BAF4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593" y="3088054"/>
            <a:ext cx="6033898" cy="3676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EA22F795-B643-DE6A-735D-8CA9CC453ABC}"/>
                  </a:ext>
                </a:extLst>
              </p14:cNvPr>
              <p14:cNvContentPartPr/>
              <p14:nvPr/>
            </p14:nvContentPartPr>
            <p14:xfrm>
              <a:off x="6774758" y="4882140"/>
              <a:ext cx="705600" cy="1332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EA22F795-B643-DE6A-735D-8CA9CC453A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1118" y="4774500"/>
                <a:ext cx="813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8F4BAC17-3765-A4D7-0133-AEE4327DE4F1}"/>
                  </a:ext>
                </a:extLst>
              </p14:cNvPr>
              <p14:cNvContentPartPr/>
              <p14:nvPr/>
            </p14:nvContentPartPr>
            <p14:xfrm>
              <a:off x="8426798" y="4706100"/>
              <a:ext cx="705960" cy="1152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8F4BAC17-3765-A4D7-0133-AEE4327DE4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2798" y="4598100"/>
                <a:ext cx="813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80331CAA-FB60-CEE8-75D5-88D384DE7424}"/>
                  </a:ext>
                </a:extLst>
              </p14:cNvPr>
              <p14:cNvContentPartPr/>
              <p14:nvPr/>
            </p14:nvContentPartPr>
            <p14:xfrm>
              <a:off x="11024558" y="4301820"/>
              <a:ext cx="346320" cy="36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80331CAA-FB60-CEE8-75D5-88D384DE74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70918" y="4194180"/>
                <a:ext cx="4539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9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46062-78EF-4E94-9BBB-26EF6D6F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Farmakolojik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009B9A-6CF8-9AFF-C353-09674B38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Ek bir hastalığı olmayan hipertansif bireylerde ilaç tedavisine dört grup ilaçtan [</a:t>
            </a:r>
            <a:r>
              <a:rPr lang="tr-TR" sz="2400" b="1" dirty="0"/>
              <a:t>diüretikler, kalsiyum kanal </a:t>
            </a:r>
            <a:r>
              <a:rPr lang="tr-TR" sz="2400" b="1" dirty="0" err="1"/>
              <a:t>blokerleri</a:t>
            </a:r>
            <a:r>
              <a:rPr lang="tr-TR" sz="2400" b="1" dirty="0"/>
              <a:t> (KKB), ACE inhibitörleri ve </a:t>
            </a:r>
            <a:r>
              <a:rPr lang="tr-TR" sz="2400" b="1" dirty="0" err="1"/>
              <a:t>ARB’ler</a:t>
            </a:r>
            <a:r>
              <a:rPr lang="tr-TR" sz="2400" dirty="0"/>
              <a:t>] herhangi biri veya kombinasyonu (ACE inhibitörü ve ARB kombinasyonu hariç) şeklinde başlanabilir.</a:t>
            </a:r>
          </a:p>
          <a:p>
            <a:r>
              <a:rPr lang="tr-TR" sz="2400" b="1" dirty="0"/>
              <a:t>Beta-</a:t>
            </a:r>
            <a:r>
              <a:rPr lang="tr-TR" sz="2400" b="1" dirty="0" err="1"/>
              <a:t>blokerler</a:t>
            </a:r>
            <a:r>
              <a:rPr lang="tr-TR" sz="2400" dirty="0"/>
              <a:t>; atriyal fibrilasyon, kalp yetersizliği veya koroner arter hastalığı gibi hastalıklarda hipertansiyon tedavisi için ilk seçenek olarak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1038758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552705-5A7E-C0CC-043F-6B0D5385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127" y="6504708"/>
            <a:ext cx="5250873" cy="353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To cite this article: Alp C, Karahan I, </a:t>
            </a:r>
            <a:r>
              <a:rPr lang="en-US" sz="1000" dirty="0" err="1"/>
              <a:t>Kalcık</a:t>
            </a:r>
            <a:r>
              <a:rPr lang="en-US" sz="1000" dirty="0"/>
              <a:t> M. Adverse reactions associated with the use of antihypertensive drugs: review in the light of current </a:t>
            </a:r>
            <a:r>
              <a:rPr lang="en-US" sz="1000" dirty="0" err="1"/>
              <a:t>literatüre</a:t>
            </a:r>
            <a:r>
              <a:rPr lang="en-US" sz="1000" dirty="0"/>
              <a:t>. Turk Clin Lab 2018;4:342-347.</a:t>
            </a:r>
            <a:endParaRPr lang="tr-TR" sz="1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538BB0-1671-60C5-CF6E-BE0CF22E8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23" y="681037"/>
            <a:ext cx="5521753" cy="5482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3769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A0F877-B44D-35C9-4492-37192507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tr-TR" b="1" dirty="0"/>
              <a:t>KONTRENDİKASYONLAR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5A0C2C2-BBB8-A47D-D974-637C8B65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1206756"/>
            <a:ext cx="9688277" cy="461074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5730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5DC6F0-3831-9B2E-224E-322783BF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60" y="484733"/>
            <a:ext cx="8457671" cy="59040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A04E88A-C0B8-DFC6-EFEB-BE201DF4921D}"/>
              </a:ext>
            </a:extLst>
          </p:cNvPr>
          <p:cNvSpPr/>
          <p:nvPr/>
        </p:nvSpPr>
        <p:spPr>
          <a:xfrm>
            <a:off x="1904923" y="2441863"/>
            <a:ext cx="5472622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2336CB4-E09A-73D8-6BCA-F764C609DCEF}"/>
              </a:ext>
            </a:extLst>
          </p:cNvPr>
          <p:cNvSpPr/>
          <p:nvPr/>
        </p:nvSpPr>
        <p:spPr>
          <a:xfrm>
            <a:off x="1904923" y="2874817"/>
            <a:ext cx="6428586" cy="232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ABCC37E-8EE2-B8AB-03B2-A9D8343EBBD0}"/>
              </a:ext>
            </a:extLst>
          </p:cNvPr>
          <p:cNvSpPr/>
          <p:nvPr/>
        </p:nvSpPr>
        <p:spPr>
          <a:xfrm>
            <a:off x="1904923" y="3747655"/>
            <a:ext cx="4807604" cy="31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097132-D2B2-A383-3435-7695F39CD73D}"/>
              </a:ext>
            </a:extLst>
          </p:cNvPr>
          <p:cNvSpPr/>
          <p:nvPr/>
        </p:nvSpPr>
        <p:spPr>
          <a:xfrm>
            <a:off x="1904922" y="5094338"/>
            <a:ext cx="5659659" cy="5271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74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BA2D9-2D9D-057D-F6D2-CBF40F4E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2" y="1153391"/>
            <a:ext cx="2514600" cy="3958936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  <a:ea typeface="ADLaM Display" panose="020F0502020204030204" pitchFamily="2" charset="0"/>
                <a:cs typeface="ADLaM Display" panose="020F0502020204030204" pitchFamily="2" charset="0"/>
              </a:rPr>
              <a:t>İlaç Seçimi Nasıl Olmalı?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BBFB93-DD26-8612-C073-F2AEC284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574" y="212416"/>
            <a:ext cx="6877312" cy="60236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2A0AF30-383A-6930-A1FE-059E6BCE0AB9}"/>
              </a:ext>
            </a:extLst>
          </p:cNvPr>
          <p:cNvSpPr/>
          <p:nvPr/>
        </p:nvSpPr>
        <p:spPr>
          <a:xfrm>
            <a:off x="7928263" y="6411190"/>
            <a:ext cx="4457701" cy="44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Türk Hipertansiyon Uzlaşı Raporu 2019</a:t>
            </a:r>
          </a:p>
        </p:txBody>
      </p:sp>
    </p:spTree>
    <p:extLst>
      <p:ext uri="{BB962C8B-B14F-4D97-AF65-F5344CB8AC3E}">
        <p14:creationId xmlns:p14="http://schemas.microsoft.com/office/powerpoint/2010/main" val="874203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982FBD-AABB-6A17-6CE6-6D0E7040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91" y="83127"/>
            <a:ext cx="3200400" cy="1600200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sz="1800" dirty="0">
                <a:latin typeface="Calibri "/>
              </a:rPr>
              <a:t>Yükselmiş KB(120/70-139/89)</a:t>
            </a:r>
          </a:p>
          <a:p>
            <a:pPr>
              <a:spcBef>
                <a:spcPts val="600"/>
              </a:spcBef>
            </a:pPr>
            <a:r>
              <a:rPr lang="tr-TR" sz="1800" b="0" i="0" dirty="0">
                <a:solidFill>
                  <a:srgbClr val="2A2A2A"/>
                </a:solidFill>
                <a:effectLst/>
                <a:latin typeface="Calibri "/>
              </a:rPr>
              <a:t>Orta ila şiddetli kırılganlık,</a:t>
            </a:r>
          </a:p>
          <a:p>
            <a:pPr>
              <a:spcBef>
                <a:spcPts val="600"/>
              </a:spcBef>
            </a:pPr>
            <a:r>
              <a:rPr lang="tr-TR" sz="1800" b="0" i="0" dirty="0">
                <a:solidFill>
                  <a:srgbClr val="2A2A2A"/>
                </a:solidFill>
                <a:effectLst/>
                <a:latin typeface="Calibri "/>
              </a:rPr>
              <a:t>Semptomatik </a:t>
            </a:r>
            <a:r>
              <a:rPr lang="tr-TR" sz="1800" b="0" i="0" dirty="0" err="1">
                <a:solidFill>
                  <a:srgbClr val="2A2A2A"/>
                </a:solidFill>
                <a:effectLst/>
                <a:latin typeface="Calibri "/>
              </a:rPr>
              <a:t>ortostatik</a:t>
            </a:r>
            <a:r>
              <a:rPr lang="tr-TR" sz="1800" b="0" i="0" dirty="0">
                <a:solidFill>
                  <a:srgbClr val="2A2A2A"/>
                </a:solidFill>
                <a:effectLst/>
                <a:latin typeface="Calibri "/>
              </a:rPr>
              <a:t> hipotansiyon</a:t>
            </a:r>
            <a:endParaRPr lang="tr-TR" sz="1800" dirty="0">
              <a:solidFill>
                <a:srgbClr val="2A2A2A"/>
              </a:solidFill>
              <a:latin typeface="Calibri "/>
            </a:endParaRPr>
          </a:p>
          <a:p>
            <a:pPr>
              <a:spcBef>
                <a:spcPts val="600"/>
              </a:spcBef>
            </a:pPr>
            <a:r>
              <a:rPr lang="tr-TR" sz="1800" b="0" i="0" dirty="0">
                <a:solidFill>
                  <a:srgbClr val="2A2A2A"/>
                </a:solidFill>
                <a:effectLst/>
                <a:latin typeface="Calibri "/>
              </a:rPr>
              <a:t>Yaş ≥85 yaş</a:t>
            </a:r>
            <a:endParaRPr lang="tr-TR" sz="1800" dirty="0">
              <a:latin typeface="Calibri "/>
            </a:endParaRPr>
          </a:p>
          <a:p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622069-6B2B-EAA4-146E-1FE6F3FEC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00" y="0"/>
            <a:ext cx="540235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43BBFE2D-BE34-37E6-55C3-765F1CBC74BB}"/>
              </a:ext>
            </a:extLst>
          </p:cNvPr>
          <p:cNvSpPr/>
          <p:nvPr/>
        </p:nvSpPr>
        <p:spPr>
          <a:xfrm>
            <a:off x="6182591" y="322118"/>
            <a:ext cx="2241430" cy="1350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A64D60E-B657-9C7F-2FB0-796BC4806CB4}"/>
              </a:ext>
            </a:extLst>
          </p:cNvPr>
          <p:cNvSpPr txBox="1"/>
          <p:nvPr/>
        </p:nvSpPr>
        <p:spPr>
          <a:xfrm>
            <a:off x="8970818" y="6467887"/>
            <a:ext cx="190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2024 </a:t>
            </a:r>
            <a:r>
              <a:rPr lang="tr-TR" dirty="0" err="1"/>
              <a:t>Esc</a:t>
            </a:r>
            <a:r>
              <a:rPr lang="tr-TR" dirty="0"/>
              <a:t> Kılavuzu</a:t>
            </a:r>
          </a:p>
        </p:txBody>
      </p:sp>
    </p:spTree>
    <p:extLst>
      <p:ext uri="{BB962C8B-B14F-4D97-AF65-F5344CB8AC3E}">
        <p14:creationId xmlns:p14="http://schemas.microsoft.com/office/powerpoint/2010/main" val="314946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BCE083-2192-1C22-998D-25707E51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268" y="90372"/>
            <a:ext cx="3813463" cy="345539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MONOTERAPİLER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CCCB1D-51FB-F10B-3A43-91D14976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21" y="517200"/>
            <a:ext cx="6572758" cy="61512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FD69823-7384-BA9C-D578-CFB56F60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4" t="5582" r="3370" b="3896"/>
          <a:stretch/>
        </p:blipFill>
        <p:spPr>
          <a:xfrm>
            <a:off x="9525915" y="613908"/>
            <a:ext cx="2569103" cy="159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278C128-7E06-1A29-16BF-0F175BF8F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801" y="3835406"/>
            <a:ext cx="1314633" cy="19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21365A0-D95F-2DA5-8E71-35E3D5BE9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4" y="2759367"/>
            <a:ext cx="2524511" cy="13392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875C7D18-9827-211E-915A-2EEFD8F40885}"/>
                  </a:ext>
                </a:extLst>
              </p14:cNvPr>
              <p14:cNvContentPartPr/>
              <p14:nvPr/>
            </p14:nvContentPartPr>
            <p14:xfrm>
              <a:off x="6639758" y="2430671"/>
              <a:ext cx="653400" cy="435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875C7D18-9827-211E-915A-2EEFD8F408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6118" y="2322671"/>
                <a:ext cx="761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6A9E14BC-F7ED-8571-BF37-6E2531A6B4C3}"/>
                  </a:ext>
                </a:extLst>
              </p14:cNvPr>
              <p14:cNvContentPartPr/>
              <p14:nvPr/>
            </p14:nvContentPartPr>
            <p14:xfrm>
              <a:off x="6639758" y="3823871"/>
              <a:ext cx="1880280" cy="4248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6A9E14BC-F7ED-8571-BF37-6E2531A6B4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6118" y="3715871"/>
                <a:ext cx="1987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C13D655E-E14A-24F9-5C16-FD99820C2340}"/>
                  </a:ext>
                </a:extLst>
              </p14:cNvPr>
              <p14:cNvContentPartPr/>
              <p14:nvPr/>
            </p14:nvContentPartPr>
            <p14:xfrm>
              <a:off x="6628958" y="4893071"/>
              <a:ext cx="1572840" cy="4356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C13D655E-E14A-24F9-5C16-FD99820C2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5318" y="4785431"/>
                <a:ext cx="1680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C1F45B2C-27FD-14A0-06CE-DFFE9E9C4AC9}"/>
                  </a:ext>
                </a:extLst>
              </p14:cNvPr>
              <p14:cNvContentPartPr/>
              <p14:nvPr/>
            </p14:nvContentPartPr>
            <p14:xfrm>
              <a:off x="6639758" y="1547231"/>
              <a:ext cx="1703160" cy="5400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C1F45B2C-27FD-14A0-06CE-DFFE9E9C4A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6118" y="1439591"/>
                <a:ext cx="181080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07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5BC1EC-8CDA-A3E8-EC87-CB26FD2B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AMAÇ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84A1D-F9A8-AEC5-867D-C10A4FC7A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 tanısını koyabilmek, tedavisi ve takibi ile ilgili bilgi vermek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924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384A764-15C3-597C-35EB-3F856FE8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86" y="0"/>
            <a:ext cx="551542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0F76B008-7EA3-1390-FBCA-30F3F3BCCD9F}"/>
                  </a:ext>
                </a:extLst>
              </p14:cNvPr>
              <p14:cNvContentPartPr/>
              <p14:nvPr/>
            </p14:nvContentPartPr>
            <p14:xfrm>
              <a:off x="5964398" y="2337856"/>
              <a:ext cx="1100520" cy="111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0F76B008-7EA3-1390-FBCA-30F3F3BCCD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98" y="2266216"/>
                <a:ext cx="11721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4D040641-260D-A871-607C-B5F9F6A60559}"/>
                  </a:ext>
                </a:extLst>
              </p14:cNvPr>
              <p14:cNvContentPartPr/>
              <p14:nvPr/>
            </p14:nvContentPartPr>
            <p14:xfrm>
              <a:off x="5964398" y="3262696"/>
              <a:ext cx="1017720" cy="4248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4D040641-260D-A871-607C-B5F9F6A60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8398" y="3191056"/>
                <a:ext cx="108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02A302E7-CE49-A75C-7D01-E384B59CF404}"/>
                  </a:ext>
                </a:extLst>
              </p14:cNvPr>
              <p14:cNvContentPartPr/>
              <p14:nvPr/>
            </p14:nvContentPartPr>
            <p14:xfrm>
              <a:off x="5984918" y="4903936"/>
              <a:ext cx="1173600" cy="2124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02A302E7-CE49-A75C-7D01-E384B59CF4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9278" y="4832296"/>
                <a:ext cx="1245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96A8CEEB-748D-34E1-B11D-10091A56DDD6}"/>
                  </a:ext>
                </a:extLst>
              </p14:cNvPr>
              <p14:cNvContentPartPr/>
              <p14:nvPr/>
            </p14:nvContentPartPr>
            <p14:xfrm>
              <a:off x="5984918" y="5475616"/>
              <a:ext cx="1356480" cy="3204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96A8CEEB-748D-34E1-B11D-10091A56DD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9278" y="5403976"/>
                <a:ext cx="1428120" cy="1756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08FDC976-7AC5-FBA8-9EE6-97B204D1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7002" y="1422586"/>
            <a:ext cx="2810267" cy="153373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FAEE4EA-B80B-4FF5-792D-C472C43172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957" y="1185733"/>
            <a:ext cx="2805545" cy="190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860D752-B189-4E87-1DA7-8639CEA306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6218" y="4130369"/>
            <a:ext cx="3171834" cy="172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F65707E-FC15-F9B2-3F13-6ADBC4545A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57" y="4274564"/>
            <a:ext cx="2925554" cy="15292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364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BBE1185-0A0C-80B9-C4EC-B9000691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91"/>
          <a:stretch/>
        </p:blipFill>
        <p:spPr>
          <a:xfrm>
            <a:off x="3725790" y="10391"/>
            <a:ext cx="4740419" cy="683397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AE0366E-8FF5-B760-19E6-2EBAB827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285" y="734074"/>
            <a:ext cx="2532486" cy="184634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91B5C0-97F0-4B7B-E628-16E380C59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285" y="3771804"/>
            <a:ext cx="2562583" cy="142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5FF876A-ADDF-31AB-D18F-AED001EE6F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4000"/>
                    </a14:imgEffect>
                    <a14:imgEffect>
                      <a14:colorTemperature colorTemp="6509"/>
                    </a14:imgEffect>
                    <a14:imgEffect>
                      <a14:brightnessContrast bright="-10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" y="1111841"/>
            <a:ext cx="2558267" cy="149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8364A72-F90A-9DB6-1D61-9B615CE55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32" y="3714646"/>
            <a:ext cx="3048425" cy="148610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E917A665-0579-A417-DE86-BFB83E5F8599}"/>
                  </a:ext>
                </a:extLst>
              </p14:cNvPr>
              <p14:cNvContentPartPr/>
              <p14:nvPr/>
            </p14:nvContentPartPr>
            <p14:xfrm>
              <a:off x="6358958" y="1714336"/>
              <a:ext cx="610200" cy="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E917A665-0579-A417-DE86-BFB83E5F85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3318" y="1642696"/>
                <a:ext cx="681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2B1D238D-2CA5-7B7B-77CC-EC9FD2375E0E}"/>
                  </a:ext>
                </a:extLst>
              </p14:cNvPr>
              <p14:cNvContentPartPr/>
              <p14:nvPr/>
            </p14:nvContentPartPr>
            <p14:xfrm>
              <a:off x="6350067" y="2513920"/>
              <a:ext cx="800640" cy="381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2B1D238D-2CA5-7B7B-77CC-EC9FD2375E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4067" y="2441920"/>
                <a:ext cx="872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DEB12307-9471-AE79-A3CB-CD44FCB45BC4}"/>
                  </a:ext>
                </a:extLst>
              </p14:cNvPr>
              <p14:cNvContentPartPr/>
              <p14:nvPr/>
            </p14:nvContentPartPr>
            <p14:xfrm>
              <a:off x="6383547" y="3986680"/>
              <a:ext cx="965160" cy="1080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DEB12307-9471-AE79-A3CB-CD44FCB45B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47907" y="3915040"/>
                <a:ext cx="1036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F71AE6B8-E68F-8A01-2512-5C76B41F7B9F}"/>
                  </a:ext>
                </a:extLst>
              </p14:cNvPr>
              <p14:cNvContentPartPr/>
              <p14:nvPr/>
            </p14:nvContentPartPr>
            <p14:xfrm>
              <a:off x="6400455" y="6257835"/>
              <a:ext cx="999360" cy="2988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F71AE6B8-E68F-8A01-2512-5C76B41F7B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4815" y="6185835"/>
                <a:ext cx="107100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10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8382595-132F-0912-AC4E-C306AD6A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1" t="1049"/>
          <a:stretch/>
        </p:blipFill>
        <p:spPr>
          <a:xfrm>
            <a:off x="3362145" y="0"/>
            <a:ext cx="5467709" cy="68575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EA6FB3B-0475-2A0D-F30C-5BCCD95C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12" y="803462"/>
            <a:ext cx="2650590" cy="150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698A146A-35C7-667F-5A95-39BC1BB30421}"/>
                  </a:ext>
                </a:extLst>
              </p14:cNvPr>
              <p14:cNvContentPartPr/>
              <p14:nvPr/>
            </p14:nvContentPartPr>
            <p14:xfrm>
              <a:off x="6452918" y="1568536"/>
              <a:ext cx="861480" cy="2232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698A146A-35C7-667F-5A95-39BC1BB304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6918" y="1496896"/>
                <a:ext cx="933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89D35FD5-313E-10A4-2376-42B9D73D872A}"/>
                  </a:ext>
                </a:extLst>
              </p14:cNvPr>
              <p14:cNvContentPartPr/>
              <p14:nvPr/>
            </p14:nvContentPartPr>
            <p14:xfrm>
              <a:off x="6462998" y="2669776"/>
              <a:ext cx="1370880" cy="5364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89D35FD5-313E-10A4-2376-42B9D73D87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7358" y="2597776"/>
                <a:ext cx="1442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E663B1C2-1AD1-91AA-1702-2B521DF09870}"/>
                  </a:ext>
                </a:extLst>
              </p14:cNvPr>
              <p14:cNvContentPartPr/>
              <p14:nvPr/>
            </p14:nvContentPartPr>
            <p14:xfrm>
              <a:off x="6473438" y="3791536"/>
              <a:ext cx="1380960" cy="226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E663B1C2-1AD1-91AA-1702-2B521DF098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7798" y="3719896"/>
                <a:ext cx="1452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A885888A-E297-DACE-8BB5-2CA33F90BA2F}"/>
                  </a:ext>
                </a:extLst>
              </p14:cNvPr>
              <p14:cNvContentPartPr/>
              <p14:nvPr/>
            </p14:nvContentPartPr>
            <p14:xfrm>
              <a:off x="6483878" y="6294976"/>
              <a:ext cx="758160" cy="5220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A885888A-E297-DACE-8BB5-2CA33F90BA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7878" y="6222976"/>
                <a:ext cx="829800" cy="1958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F4038B01-2EEC-B41B-B9E9-D265898F4D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60" y="859076"/>
            <a:ext cx="2785025" cy="146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3781093-85C1-C83C-8F7A-71FF68CA8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38" y="3731239"/>
            <a:ext cx="3172268" cy="172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C019A41-C873-41A7-A3BC-89F71625F8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0812" y="3898418"/>
            <a:ext cx="2844080" cy="17166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88930C4-186F-48DC-3D5B-E641AF033630}"/>
              </a:ext>
            </a:extLst>
          </p:cNvPr>
          <p:cNvSpPr/>
          <p:nvPr/>
        </p:nvSpPr>
        <p:spPr>
          <a:xfrm>
            <a:off x="4696690" y="1119195"/>
            <a:ext cx="1059873" cy="435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8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1FEA26-1990-A5D0-19EB-068BC3E2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31" y="0"/>
            <a:ext cx="5628737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95495CF-5B6C-0D18-0D96-104E0B06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651" y="479631"/>
            <a:ext cx="2915498" cy="205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FDB4856-CD30-37F7-3494-21ADCD7F6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65" y="599887"/>
            <a:ext cx="3010320" cy="193384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3524AB35-1964-90C6-0014-8F4C2B927DF8}"/>
                  </a:ext>
                </a:extLst>
              </p14:cNvPr>
              <p14:cNvContentPartPr/>
              <p14:nvPr/>
            </p14:nvContentPartPr>
            <p14:xfrm>
              <a:off x="5808158" y="1059496"/>
              <a:ext cx="1038600" cy="2232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3524AB35-1964-90C6-0014-8F4C2B927D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2518" y="987856"/>
                <a:ext cx="1110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619D92A4-E294-8A8C-53C4-BBD0A045C9AB}"/>
                  </a:ext>
                </a:extLst>
              </p14:cNvPr>
              <p14:cNvContentPartPr/>
              <p14:nvPr/>
            </p14:nvContentPartPr>
            <p14:xfrm>
              <a:off x="5767118" y="2129776"/>
              <a:ext cx="1873800" cy="4248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619D92A4-E294-8A8C-53C4-BBD0A045C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1118" y="2057776"/>
                <a:ext cx="1945440" cy="1861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1EB39926-E80E-8B58-FE64-582129FE8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81" y="3985468"/>
            <a:ext cx="2860811" cy="136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887498CD-F01F-405C-A282-7675AFA284E3}"/>
                  </a:ext>
                </a:extLst>
              </p14:cNvPr>
              <p14:cNvContentPartPr/>
              <p14:nvPr/>
            </p14:nvContentPartPr>
            <p14:xfrm>
              <a:off x="5798078" y="3458536"/>
              <a:ext cx="2077560" cy="6660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887498CD-F01F-405C-A282-7675AFA284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2078" y="3386536"/>
                <a:ext cx="2149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2579535A-3735-634F-94DE-C0501A92C225}"/>
                  </a:ext>
                </a:extLst>
              </p14:cNvPr>
              <p14:cNvContentPartPr/>
              <p14:nvPr/>
            </p14:nvContentPartPr>
            <p14:xfrm>
              <a:off x="5777198" y="5942176"/>
              <a:ext cx="1121760" cy="5472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2579535A-3735-634F-94DE-C0501A92C2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1558" y="5870536"/>
                <a:ext cx="1193400" cy="1983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Resim 17">
            <a:extLst>
              <a:ext uri="{FF2B5EF4-FFF2-40B4-BE49-F238E27FC236}">
                <a16:creationId xmlns:a16="http://schemas.microsoft.com/office/drawing/2014/main" id="{E45E669C-34D0-1E97-5D23-EFC9E140F38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842"/>
          <a:stretch/>
        </p:blipFill>
        <p:spPr>
          <a:xfrm>
            <a:off x="9112407" y="3929034"/>
            <a:ext cx="2987987" cy="14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59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DE3388-F616-7C62-F89B-9CA9C3E6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435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İKİLİ KOMBİNASYON TEDAVİLERİ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F0A287-BE73-754D-2F13-CA7CB59D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48"/>
          <a:stretch/>
        </p:blipFill>
        <p:spPr>
          <a:xfrm>
            <a:off x="3602182" y="727001"/>
            <a:ext cx="4987636" cy="612060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7F8362A-3EB9-F129-5D59-38DAD49B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4" r="2455"/>
          <a:stretch/>
        </p:blipFill>
        <p:spPr>
          <a:xfrm>
            <a:off x="9785743" y="778955"/>
            <a:ext cx="1748051" cy="224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D3274F48-D026-2377-195D-B1EE3715EC23}"/>
                  </a:ext>
                </a:extLst>
              </p14:cNvPr>
              <p14:cNvContentPartPr/>
              <p14:nvPr/>
            </p14:nvContentPartPr>
            <p14:xfrm>
              <a:off x="6546158" y="1745493"/>
              <a:ext cx="78840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D3274F48-D026-2377-195D-B1EE3715EC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0158" y="1673493"/>
                <a:ext cx="860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7C660298-F32D-73BF-5E82-EA332434068A}"/>
                  </a:ext>
                </a:extLst>
              </p14:cNvPr>
              <p14:cNvContentPartPr/>
              <p14:nvPr/>
            </p14:nvContentPartPr>
            <p14:xfrm>
              <a:off x="6546158" y="3854373"/>
              <a:ext cx="791280" cy="3240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7C660298-F32D-73BF-5E82-EA33243406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0158" y="3782373"/>
                <a:ext cx="862920" cy="1760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51C88AF8-39F8-E64F-380F-184B506D1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51" y="1107858"/>
            <a:ext cx="2541258" cy="153295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DDE67C1A-8693-63FA-234C-BD3232F0EAA7}"/>
                  </a:ext>
                </a:extLst>
              </p14:cNvPr>
              <p14:cNvContentPartPr/>
              <p14:nvPr/>
            </p14:nvContentPartPr>
            <p14:xfrm>
              <a:off x="6515198" y="6141093"/>
              <a:ext cx="1079640" cy="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DDE67C1A-8693-63FA-234C-BD3232F0EA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79198" y="6069093"/>
                <a:ext cx="115128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Resim 15">
            <a:extLst>
              <a:ext uri="{FF2B5EF4-FFF2-40B4-BE49-F238E27FC236}">
                <a16:creationId xmlns:a16="http://schemas.microsoft.com/office/drawing/2014/main" id="{DC1C2154-8D6B-887B-B2D3-C03F6323771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741" b="3319"/>
          <a:stretch/>
        </p:blipFill>
        <p:spPr>
          <a:xfrm>
            <a:off x="9785743" y="3968052"/>
            <a:ext cx="1873647" cy="217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5ABD825F-5771-287D-8EF2-29E284E591E6}"/>
                  </a:ext>
                </a:extLst>
              </p14:cNvPr>
              <p14:cNvContentPartPr/>
              <p14:nvPr/>
            </p14:nvContentPartPr>
            <p14:xfrm>
              <a:off x="6535718" y="4424253"/>
              <a:ext cx="1031760" cy="4500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5ABD825F-5771-287D-8EF2-29E284E591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0078" y="4352253"/>
                <a:ext cx="1103400" cy="1886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Resim 18">
            <a:extLst>
              <a:ext uri="{FF2B5EF4-FFF2-40B4-BE49-F238E27FC236}">
                <a16:creationId xmlns:a16="http://schemas.microsoft.com/office/drawing/2014/main" id="{069C0AA0-9B06-CD96-F5F5-7E75939FA1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09" y="4424253"/>
            <a:ext cx="3026210" cy="133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908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A97E95C-1AA7-739C-A945-C9C4A599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511" y="0"/>
            <a:ext cx="4826977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93A0E3-CEE6-06A1-997C-4FA9BD24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20" y="681037"/>
            <a:ext cx="2810267" cy="185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5DE5333D-FCFA-763E-9C8A-47A4E1A048EA}"/>
                  </a:ext>
                </a:extLst>
              </p14:cNvPr>
              <p14:cNvContentPartPr/>
              <p14:nvPr/>
            </p14:nvContentPartPr>
            <p14:xfrm>
              <a:off x="6515215" y="757096"/>
              <a:ext cx="840600" cy="2340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5DE5333D-FCFA-763E-9C8A-47A4E1A048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9215" y="685456"/>
                <a:ext cx="912240" cy="1670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Resim 9">
            <a:extLst>
              <a:ext uri="{FF2B5EF4-FFF2-40B4-BE49-F238E27FC236}">
                <a16:creationId xmlns:a16="http://schemas.microsoft.com/office/drawing/2014/main" id="{9221F937-B27C-4915-B915-B039DC06E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95" y="593458"/>
            <a:ext cx="2848373" cy="151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82A97727-1442-B3C2-CB11-C44398CE0910}"/>
                  </a:ext>
                </a:extLst>
              </p14:cNvPr>
              <p14:cNvContentPartPr/>
              <p14:nvPr/>
            </p14:nvContentPartPr>
            <p14:xfrm>
              <a:off x="6535735" y="2078296"/>
              <a:ext cx="934560" cy="1080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82A97727-1442-B3C2-CB11-C44398CE09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9735" y="2006296"/>
                <a:ext cx="1006200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C2B2066F-C6EF-425F-DF88-D163F6F57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69" y="3528788"/>
            <a:ext cx="3059023" cy="142956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2C9915E8-4E20-D738-CFA9-F0AEFD1D8044}"/>
                  </a:ext>
                </a:extLst>
              </p14:cNvPr>
              <p14:cNvContentPartPr/>
              <p14:nvPr/>
            </p14:nvContentPartPr>
            <p14:xfrm>
              <a:off x="6504398" y="4249816"/>
              <a:ext cx="1045080" cy="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2C9915E8-4E20-D738-CFA9-F0AEFD1D80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8398" y="4178176"/>
                <a:ext cx="111672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Resim 15">
            <a:extLst>
              <a:ext uri="{FF2B5EF4-FFF2-40B4-BE49-F238E27FC236}">
                <a16:creationId xmlns:a16="http://schemas.microsoft.com/office/drawing/2014/main" id="{9A291C50-F700-42D9-031B-EB1E7ED678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4431" y="3761509"/>
            <a:ext cx="2886857" cy="22340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8534DDB6-228D-6B5D-5435-B27CECDD80F0}"/>
                  </a:ext>
                </a:extLst>
              </p14:cNvPr>
              <p14:cNvContentPartPr/>
              <p14:nvPr/>
            </p14:nvContentPartPr>
            <p14:xfrm>
              <a:off x="6525638" y="5475616"/>
              <a:ext cx="1027800" cy="1152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8534DDB6-228D-6B5D-5435-B27CECDD80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89638" y="5403976"/>
                <a:ext cx="109944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194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2BC999-BCBF-D6E2-1366-2A86AD36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206" y="166232"/>
            <a:ext cx="5277587" cy="652553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2F379C9-6348-FC97-4392-32DD693A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983" y="930274"/>
            <a:ext cx="3162741" cy="206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C8C4113-5C4D-386A-7E37-5874EA8A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09" y="4151456"/>
            <a:ext cx="2419688" cy="22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A9C810E-13B5-58F7-2E80-F5138B444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6" y="2502553"/>
            <a:ext cx="3070733" cy="20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C7453AB0-AA3A-3E28-EA1A-44D7525102FB}"/>
                  </a:ext>
                </a:extLst>
              </p14:cNvPr>
              <p14:cNvContentPartPr/>
              <p14:nvPr/>
            </p14:nvContentPartPr>
            <p14:xfrm>
              <a:off x="6535718" y="2514616"/>
              <a:ext cx="1090080" cy="36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C7453AB0-AA3A-3E28-EA1A-44D7525102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0078" y="2442616"/>
                <a:ext cx="1161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D64288EC-EB97-B76F-AD12-991779BC02F6}"/>
                  </a:ext>
                </a:extLst>
              </p14:cNvPr>
              <p14:cNvContentPartPr/>
              <p14:nvPr/>
            </p14:nvContentPartPr>
            <p14:xfrm>
              <a:off x="6546158" y="424096"/>
              <a:ext cx="1142640" cy="5472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D64288EC-EB97-B76F-AD12-991779BC02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0158" y="352096"/>
                <a:ext cx="1214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05698BEB-419B-8991-201F-954E1C75CC22}"/>
                  </a:ext>
                </a:extLst>
              </p14:cNvPr>
              <p14:cNvContentPartPr/>
              <p14:nvPr/>
            </p14:nvContentPartPr>
            <p14:xfrm>
              <a:off x="6556238" y="6224056"/>
              <a:ext cx="1045080" cy="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05698BEB-419B-8991-201F-954E1C75CC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0598" y="6152056"/>
                <a:ext cx="11167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925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513C062-0C98-4A2E-3352-DFE498DB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49" y="0"/>
            <a:ext cx="5204901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661A2FF-B4D2-BB5E-6108-63E10407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882" y="2395104"/>
            <a:ext cx="3316600" cy="188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63D8CCDF-485B-D3E4-4938-DD276C9E2A80}"/>
                  </a:ext>
                </a:extLst>
              </p14:cNvPr>
              <p14:cNvContentPartPr/>
              <p14:nvPr/>
            </p14:nvContentPartPr>
            <p14:xfrm>
              <a:off x="6556255" y="1350016"/>
              <a:ext cx="1006560" cy="1152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63D8CCDF-485B-D3E4-4938-DD276C9E2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0615" y="1278016"/>
                <a:ext cx="1078200" cy="1551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Resim 9">
            <a:extLst>
              <a:ext uri="{FF2B5EF4-FFF2-40B4-BE49-F238E27FC236}">
                <a16:creationId xmlns:a16="http://schemas.microsoft.com/office/drawing/2014/main" id="{C9DB5F81-CC62-6755-D0CF-0370D3168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40" y="2504946"/>
            <a:ext cx="2819794" cy="18481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3E0542C9-ED6C-0189-2A43-1AED0198DFD7}"/>
                  </a:ext>
                </a:extLst>
              </p14:cNvPr>
              <p14:cNvContentPartPr/>
              <p14:nvPr/>
            </p14:nvContentPartPr>
            <p14:xfrm>
              <a:off x="6546158" y="3219136"/>
              <a:ext cx="1115280" cy="3600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3E0542C9-ED6C-0189-2A43-1AED0198DF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0158" y="3147496"/>
                <a:ext cx="118692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05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6DA4FDA-8586-0AC2-A60F-4837FCA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29" y="578715"/>
            <a:ext cx="5939142" cy="281784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7FAF67-36BD-122A-9003-8CCCEEB2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84" y="4211436"/>
            <a:ext cx="2972154" cy="168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CB7B396-08C4-E90F-13AF-C39839968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0" y="3842394"/>
            <a:ext cx="2781989" cy="205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F845990-B11D-CEFD-2F3A-B652938E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571" y="4100465"/>
            <a:ext cx="2971054" cy="179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E729A74B-E8FF-5A91-DB40-CC5160947E6C}"/>
                  </a:ext>
                </a:extLst>
              </p14:cNvPr>
              <p14:cNvContentPartPr/>
              <p14:nvPr/>
            </p14:nvContentPartPr>
            <p14:xfrm>
              <a:off x="6577527" y="1173649"/>
              <a:ext cx="1268640" cy="2124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E729A74B-E8FF-5A91-DB40-CC5160947E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527" y="1102009"/>
                <a:ext cx="1340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3696B01F-EEBF-E132-CDD8-72B9ABFFB436}"/>
                  </a:ext>
                </a:extLst>
              </p14:cNvPr>
              <p14:cNvContentPartPr/>
              <p14:nvPr/>
            </p14:nvContentPartPr>
            <p14:xfrm>
              <a:off x="6577527" y="1935222"/>
              <a:ext cx="1268640" cy="2124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3696B01F-EEBF-E132-CDD8-72B9ABFFB4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527" y="1863582"/>
                <a:ext cx="1340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7AD7D361-D89D-8202-C19F-E2C9EACF9B30}"/>
                  </a:ext>
                </a:extLst>
              </p14:cNvPr>
              <p14:cNvContentPartPr/>
              <p14:nvPr/>
            </p14:nvContentPartPr>
            <p14:xfrm>
              <a:off x="6608438" y="2909176"/>
              <a:ext cx="893160" cy="4212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7AD7D361-D89D-8202-C19F-E2C9EACF9B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438" y="2837536"/>
                <a:ext cx="964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99EC2830-0037-63C8-4639-E35C3339B81B}"/>
                  </a:ext>
                </a:extLst>
              </p14:cNvPr>
              <p14:cNvContentPartPr/>
              <p14:nvPr/>
            </p14:nvContentPartPr>
            <p14:xfrm>
              <a:off x="7917758" y="1932496"/>
              <a:ext cx="360" cy="3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99EC2830-0037-63C8-4639-E35C3339B8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1758" y="1860496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221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CC8CC-8513-BBA4-F538-1BDB563D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39"/>
            <a:ext cx="10515600" cy="88019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ÜÇLÜ KOMBİNASYON TEDAVİLERİ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B42133-A2E1-3AC3-FBF2-4C99A45B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9"/>
          <a:stretch/>
        </p:blipFill>
        <p:spPr>
          <a:xfrm>
            <a:off x="3300444" y="1076247"/>
            <a:ext cx="5591111" cy="535767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B8C8213-EDC6-28C9-F337-329B7B7D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170" y="1971471"/>
            <a:ext cx="2172003" cy="29150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0B6B8656-375F-A524-3AB8-9015DBCEBC59}"/>
                  </a:ext>
                </a:extLst>
              </p14:cNvPr>
              <p14:cNvContentPartPr/>
              <p14:nvPr/>
            </p14:nvContentPartPr>
            <p14:xfrm>
              <a:off x="6941095" y="2409856"/>
              <a:ext cx="1132200" cy="2232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0B6B8656-375F-A524-3AB8-9015DBCEBC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5455" y="2338216"/>
                <a:ext cx="1203840" cy="165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Resim 10">
            <a:extLst>
              <a:ext uri="{FF2B5EF4-FFF2-40B4-BE49-F238E27FC236}">
                <a16:creationId xmlns:a16="http://schemas.microsoft.com/office/drawing/2014/main" id="{6AF22F78-7706-5D9A-058B-B2CAB5A05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63" y="2262023"/>
            <a:ext cx="2362530" cy="233395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6868388A-FB87-CAF9-4D88-45B01D6BDFF3}"/>
                  </a:ext>
                </a:extLst>
              </p14:cNvPr>
              <p14:cNvContentPartPr/>
              <p14:nvPr/>
            </p14:nvContentPartPr>
            <p14:xfrm>
              <a:off x="6920198" y="4425136"/>
              <a:ext cx="1413000" cy="5436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6868388A-FB87-CAF9-4D88-45B01D6BDF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4198" y="4353136"/>
                <a:ext cx="148464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4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942ADCD-ED02-64D6-7C75-6AC1397E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ÖĞRENİM HEDEFLERİ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B7D8C-7B10-7040-53BA-B79FA18D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 tanımı yapabilmek </a:t>
            </a:r>
          </a:p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 sınıflandırmasını bilmek</a:t>
            </a:r>
          </a:p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 ve Sekonder hipertansiyon sebeplerini sayabilmek</a:t>
            </a:r>
          </a:p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basıncı ölçüm yöntemlerini bilmek</a:t>
            </a:r>
          </a:p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Hipertansiyonu olan hastanın laboratuvar tetkiklerini değerlendirebilmek</a:t>
            </a:r>
          </a:p>
          <a:p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Hipertansiyonlu hastalarda farmakolojik tedavi ve tedavi hedeflerini sayabilmek</a:t>
            </a:r>
          </a:p>
          <a:p>
            <a:endParaRPr lang="tr-T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81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C23C4221-86A6-F06E-B5DE-633A41BA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s-ES" sz="4800" b="1">
                <a:solidFill>
                  <a:schemeClr val="bg1"/>
                </a:solidFill>
              </a:rPr>
              <a:t>Özel Hasta Gruplarında Hipertansiyon Tedavisi</a:t>
            </a:r>
            <a:endParaRPr lang="tr-TR" sz="4800" b="1">
              <a:solidFill>
                <a:schemeClr val="bg1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9A7F443-A340-F3F6-1939-F6FCEA6BE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2889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780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9603BAA-7E7A-5DF4-52AE-EC5FFBAE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YAŞLILAR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B592A0-1B67-5233-3A66-1FA49C91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400" b="1" dirty="0"/>
              <a:t>Yaşı ≥80 </a:t>
            </a:r>
            <a:r>
              <a:rPr lang="tr-TR" sz="2400" dirty="0"/>
              <a:t>olan hipertansiyon hastalarında </a:t>
            </a:r>
            <a:r>
              <a:rPr lang="tr-TR" sz="2400" b="1" dirty="0"/>
              <a:t>tedavi başlama eşiği sistolik kan basıncı ≥150 mmHg</a:t>
            </a:r>
            <a:r>
              <a:rPr lang="tr-TR" sz="2400" dirty="0"/>
              <a:t>, </a:t>
            </a:r>
            <a:r>
              <a:rPr lang="tr-TR" sz="2400" b="1" dirty="0"/>
              <a:t>tedavi hedefi 130–140 mmHg’dir. 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Yaşlılarda (≥65 yaş), ilaç tercihinde dört grup ilaçtan (diüretikler, KKB, ACE inhibitörleri ve ARB) herhangi biri veya kombinasyonu (ACE inhibitörü ve ARB hariç) kullanılabilir. 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Özellikle </a:t>
            </a:r>
            <a:r>
              <a:rPr lang="tr-TR" sz="2400" b="1" dirty="0"/>
              <a:t>düşkün yaşlılarda </a:t>
            </a:r>
            <a:r>
              <a:rPr lang="tr-TR" sz="2400" dirty="0"/>
              <a:t>veya </a:t>
            </a:r>
            <a:r>
              <a:rPr lang="tr-TR" sz="2400" b="1" dirty="0" err="1"/>
              <a:t>ortostatik</a:t>
            </a:r>
            <a:r>
              <a:rPr lang="tr-TR" sz="2400" b="1" dirty="0"/>
              <a:t> hipotansiyon riski olanlarda </a:t>
            </a:r>
            <a:r>
              <a:rPr lang="tr-TR" sz="2400" dirty="0"/>
              <a:t>tedaviye tek ilaçla başlanması, doz artışlarının ve kombinasyona geçişlerin daha yavaş yapılması (düşük başla yavaş artır) önerilir.</a:t>
            </a:r>
          </a:p>
        </p:txBody>
      </p:sp>
    </p:spTree>
    <p:extLst>
      <p:ext uri="{BB962C8B-B14F-4D97-AF65-F5344CB8AC3E}">
        <p14:creationId xmlns:p14="http://schemas.microsoft.com/office/powerpoint/2010/main" val="2089638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9A52D6-888A-84E3-1439-48CE2CF7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sz="4100" b="1" dirty="0">
                <a:solidFill>
                  <a:srgbClr val="FFFFFF"/>
                </a:solidFill>
              </a:rPr>
              <a:t>DİYABETİKLER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ED7F1-48C9-FC82-7981-6483DE97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400" dirty="0"/>
              <a:t>Tedavide tüm yaş gruplarında diyastolik kan basıncının 70–80 mmHg arasında tutulması önerilir.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Sistolik kan basıncı hedefi ise, </a:t>
            </a:r>
          </a:p>
          <a:p>
            <a:pPr marL="0" indent="0">
              <a:buNone/>
            </a:pPr>
            <a:r>
              <a:rPr lang="tr-TR" sz="2400" b="1" dirty="0"/>
              <a:t>                               &gt;65 yaş </a:t>
            </a:r>
            <a:r>
              <a:rPr lang="tr-TR" sz="2400" dirty="0"/>
              <a:t>olgularda </a:t>
            </a:r>
            <a:r>
              <a:rPr lang="tr-TR" sz="2400" b="1" dirty="0"/>
              <a:t>130–140 mmHg, </a:t>
            </a:r>
          </a:p>
          <a:p>
            <a:pPr marL="0" indent="0">
              <a:buNone/>
            </a:pPr>
            <a:r>
              <a:rPr lang="tr-TR" sz="2400" b="1" dirty="0"/>
              <a:t>                               ≤65 yaş</a:t>
            </a:r>
            <a:r>
              <a:rPr lang="tr-TR" sz="2400" dirty="0"/>
              <a:t> olgularda </a:t>
            </a:r>
            <a:r>
              <a:rPr lang="tr-TR" sz="2400" b="1" dirty="0"/>
              <a:t>120–130 mmHg</a:t>
            </a:r>
            <a:r>
              <a:rPr lang="tr-TR" sz="2400" dirty="0"/>
              <a:t>’dir. </a:t>
            </a:r>
          </a:p>
          <a:p>
            <a:pPr>
              <a:spcBef>
                <a:spcPts val="3000"/>
              </a:spcBef>
            </a:pPr>
            <a:r>
              <a:rPr lang="tr-TR" sz="2400" dirty="0"/>
              <a:t>Diyabetiklerde tedaviye tek ilaçla başlanacaksa </a:t>
            </a:r>
            <a:r>
              <a:rPr lang="tr-TR" sz="2400" b="1" dirty="0"/>
              <a:t>ACE inhibitörü veya ARB grubu</a:t>
            </a:r>
            <a:r>
              <a:rPr lang="tr-TR" sz="2400" dirty="0"/>
              <a:t> ilaçlardan birinin seçilmesi önerilir.</a:t>
            </a:r>
          </a:p>
        </p:txBody>
      </p:sp>
    </p:spTree>
    <p:extLst>
      <p:ext uri="{BB962C8B-B14F-4D97-AF65-F5344CB8AC3E}">
        <p14:creationId xmlns:p14="http://schemas.microsoft.com/office/powerpoint/2010/main" val="2328725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669AFC9-EFC7-A244-FE49-2B9CBB87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KORONER ARTER HASTALARI</a:t>
            </a:r>
            <a:br>
              <a:rPr lang="en-US" dirty="0">
                <a:solidFill>
                  <a:srgbClr val="FFFFFF"/>
                </a:solidFill>
              </a:rPr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481AEE-AE50-9732-8FC9-904BBEA5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400" dirty="0"/>
              <a:t>Tedavide tüm yaş gruplarında diyastolik kan basıncının 70–80 mmHg arasında tutulması önerilir. Sistolik kan basıncı hedefi ise, &gt;65 yaş olgularda 130–140 mmHg, ≤65 yaş olgularda ise 120– 130 mmHg’dir. </a:t>
            </a:r>
          </a:p>
          <a:p>
            <a:r>
              <a:rPr lang="tr-TR" sz="2400" dirty="0"/>
              <a:t>Koroner arter hastalığı olan bireylerde tedavide tercih edilecek ilaç grupları </a:t>
            </a:r>
            <a:r>
              <a:rPr lang="tr-TR" sz="2400" b="1" dirty="0"/>
              <a:t>beta </a:t>
            </a:r>
            <a:r>
              <a:rPr lang="tr-TR" sz="2400" b="1" dirty="0" err="1"/>
              <a:t>bloker</a:t>
            </a:r>
            <a:r>
              <a:rPr lang="tr-TR" sz="2400" b="1" dirty="0"/>
              <a:t>, ACE inhibitörü, ARB veya </a:t>
            </a:r>
            <a:r>
              <a:rPr lang="tr-TR" sz="2400" b="1" dirty="0" err="1"/>
              <a:t>KKB’dir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19559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FECA307-7376-8C71-F70E-3A4C2115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KRONİK BÖBREK HASTALARI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90BE7C-417C-F6D1-BE8D-A288C00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400" dirty="0"/>
              <a:t>Tedavide tüm yaş gruplarında diyastolik kan basıncının 70–80 mmHg arasında tutulması önerilir. Sistolik kan basıncı hedefi ise, &gt;65 yaş olgularda 130–140 mmHg, ≤65 yaş olgularda ise 120–130 mmHg’dir.</a:t>
            </a:r>
          </a:p>
          <a:p>
            <a:r>
              <a:rPr lang="tr-TR" sz="2400" dirty="0"/>
              <a:t>Kronik böbrek hastalarında tedaviye </a:t>
            </a:r>
            <a:r>
              <a:rPr lang="tr-TR" sz="2400" b="1" dirty="0"/>
              <a:t>ACE inhibitörü veya ARB grubu ilaçlar </a:t>
            </a:r>
            <a:r>
              <a:rPr lang="tr-TR" sz="2400" dirty="0"/>
              <a:t>ile başlanması önerilir. </a:t>
            </a:r>
          </a:p>
          <a:p>
            <a:r>
              <a:rPr lang="tr-TR" sz="2400" dirty="0"/>
              <a:t>Böbrek fonksiyon testleri (özellikle kan kreatinin ve potasyum düzeyi) yakından takip edilmelidir</a:t>
            </a:r>
          </a:p>
        </p:txBody>
      </p:sp>
    </p:spTree>
    <p:extLst>
      <p:ext uri="{BB962C8B-B14F-4D97-AF65-F5344CB8AC3E}">
        <p14:creationId xmlns:p14="http://schemas.microsoft.com/office/powerpoint/2010/main" val="3454235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C77EAA9-3A8A-5EA5-4734-AD53A4F5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GEBELİK VE LAKTASYON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80E87E-CDF5-3A6A-FDE8-1E1B4F59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300" dirty="0"/>
              <a:t>Anne için serebrovasküler olay ve </a:t>
            </a:r>
            <a:r>
              <a:rPr lang="tr-TR" sz="2300" dirty="0" err="1"/>
              <a:t>dissemine</a:t>
            </a:r>
            <a:r>
              <a:rPr lang="tr-TR" sz="2300" dirty="0"/>
              <a:t> intravasküler koagülasyon riskinde artış; fetus için ise </a:t>
            </a:r>
            <a:r>
              <a:rPr lang="tr-TR" sz="2300" dirty="0" err="1"/>
              <a:t>ablasyo</a:t>
            </a:r>
            <a:r>
              <a:rPr lang="tr-TR" sz="2300" dirty="0"/>
              <a:t> plasenta, erken doğum ve </a:t>
            </a:r>
            <a:r>
              <a:rPr lang="tr-TR" sz="2300" dirty="0" err="1"/>
              <a:t>intrauterin</a:t>
            </a:r>
            <a:r>
              <a:rPr lang="tr-TR" sz="2300" dirty="0"/>
              <a:t> gelişme geriliğine neden olabilen hipertansiyon, gebeliklerin yaklaşık %5–10’unu komplike etmektedir.</a:t>
            </a:r>
          </a:p>
          <a:p>
            <a:endParaRPr lang="tr-TR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300" dirty="0"/>
              <a:t>Gebelikte hipertansiyon üç farklı şekilde izlenmektedir: </a:t>
            </a:r>
          </a:p>
          <a:p>
            <a:r>
              <a:rPr lang="tr-TR" sz="2300" dirty="0"/>
              <a:t>1. Daha önce hipertansiyon tanısı olan hastada gebelik, </a:t>
            </a:r>
          </a:p>
          <a:p>
            <a:r>
              <a:rPr lang="tr-TR" sz="2300" dirty="0"/>
              <a:t>2. Gebelikte tanı alan hipertansiyon, </a:t>
            </a:r>
          </a:p>
          <a:p>
            <a:r>
              <a:rPr lang="tr-TR" sz="2300" dirty="0"/>
              <a:t>3. </a:t>
            </a:r>
            <a:r>
              <a:rPr lang="tr-TR" sz="2300" dirty="0" err="1"/>
              <a:t>Preeklampsi</a:t>
            </a:r>
            <a:r>
              <a:rPr lang="tr-TR" sz="2300" dirty="0"/>
              <a:t> (fetal ve </a:t>
            </a:r>
            <a:r>
              <a:rPr lang="tr-TR" sz="2300" dirty="0" err="1"/>
              <a:t>maternal</a:t>
            </a:r>
            <a:r>
              <a:rPr lang="tr-TR" sz="2300" dirty="0"/>
              <a:t> risklerde ciddi artış ve </a:t>
            </a:r>
            <a:r>
              <a:rPr lang="tr-TR" sz="2300" dirty="0" err="1"/>
              <a:t>proteinüri</a:t>
            </a:r>
            <a:r>
              <a:rPr lang="tr-TR" sz="2300" dirty="0"/>
              <a:t> ile beraber seyreden hipertansiyon).</a:t>
            </a:r>
          </a:p>
        </p:txBody>
      </p:sp>
    </p:spTree>
    <p:extLst>
      <p:ext uri="{BB962C8B-B14F-4D97-AF65-F5344CB8AC3E}">
        <p14:creationId xmlns:p14="http://schemas.microsoft.com/office/powerpoint/2010/main" val="2470713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9BDF6-AFAA-DA43-7758-2E8E210B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20D4CA-5023-3B1F-0C17-2A0BDE4B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GEBELİK VE LAKTASYON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3D230B-6299-050F-DC75-5F799570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715938"/>
          </a:xfrm>
        </p:spPr>
        <p:txBody>
          <a:bodyPr anchor="ctr">
            <a:normAutofit/>
          </a:bodyPr>
          <a:lstStyle/>
          <a:p>
            <a:r>
              <a:rPr lang="tr-TR" sz="2300" b="1" dirty="0"/>
              <a:t>Kan basıncı ≥140/90 mmHg </a:t>
            </a:r>
            <a:r>
              <a:rPr lang="tr-TR" sz="2300" dirty="0"/>
              <a:t>olarak doğrulanmış tüm gebe kadınlarda HT tedavisi, şiddetli hipertansiyona gidişi ve olumsuz gebelik sonuçlarına ilişkin riskleri azaltmak için önerilmektedir.</a:t>
            </a:r>
          </a:p>
          <a:p>
            <a:r>
              <a:rPr lang="tr-TR" sz="2300" b="1" dirty="0"/>
              <a:t>Hedef kan basıncı sistolik &lt; 140 mmHg </a:t>
            </a:r>
          </a:p>
          <a:p>
            <a:pPr marL="0" indent="0">
              <a:buNone/>
            </a:pPr>
            <a:r>
              <a:rPr lang="tr-TR" sz="2300" dirty="0"/>
              <a:t>                                    </a:t>
            </a:r>
            <a:r>
              <a:rPr lang="tr-TR" sz="2300" b="1" dirty="0"/>
              <a:t>diyastolik: 80-90 mmHg</a:t>
            </a:r>
          </a:p>
          <a:p>
            <a:pPr marL="0" indent="0">
              <a:buNone/>
            </a:pPr>
            <a:endParaRPr lang="tr-TR" sz="2300" b="1" dirty="0"/>
          </a:p>
          <a:p>
            <a:r>
              <a:rPr lang="tr-TR" sz="2300" dirty="0"/>
              <a:t>Hipertansiyon tanısı olan ve gebelik oluşan veya planlanan hastalarda antihipertansif tedavide </a:t>
            </a:r>
            <a:r>
              <a:rPr lang="tr-TR" sz="2300" b="1" dirty="0" err="1"/>
              <a:t>metildopa</a:t>
            </a:r>
            <a:r>
              <a:rPr lang="tr-TR" sz="2300" b="1" dirty="0"/>
              <a:t>, </a:t>
            </a:r>
            <a:r>
              <a:rPr lang="tr-TR" sz="2300" b="1" dirty="0" err="1"/>
              <a:t>labetolol</a:t>
            </a:r>
            <a:r>
              <a:rPr lang="tr-TR" sz="2300" b="1" dirty="0"/>
              <a:t> veya </a:t>
            </a:r>
            <a:r>
              <a:rPr lang="tr-TR" sz="2300" b="1" dirty="0" err="1"/>
              <a:t>nifedipine</a:t>
            </a:r>
            <a:r>
              <a:rPr lang="tr-TR" sz="2300" b="1" dirty="0"/>
              <a:t> </a:t>
            </a:r>
            <a:r>
              <a:rPr lang="tr-TR" sz="2300" dirty="0"/>
              <a:t>geçilmelidir.</a:t>
            </a:r>
          </a:p>
          <a:p>
            <a:r>
              <a:rPr lang="tr-TR" sz="2400" dirty="0" err="1"/>
              <a:t>Atenolol</a:t>
            </a:r>
            <a:r>
              <a:rPr lang="tr-TR" sz="2400" dirty="0"/>
              <a:t> dışındaki diğer beta-</a:t>
            </a:r>
            <a:r>
              <a:rPr lang="tr-TR" sz="2400" dirty="0" err="1"/>
              <a:t>blokerler</a:t>
            </a:r>
            <a:r>
              <a:rPr lang="tr-TR" sz="2400" dirty="0"/>
              <a:t> de gebelikte güvenli</a:t>
            </a:r>
            <a:endParaRPr lang="tr-TR" sz="2300" dirty="0"/>
          </a:p>
          <a:p>
            <a:r>
              <a:rPr lang="tr-TR" sz="2300" dirty="0"/>
              <a:t>Bir meta-analiz, beta </a:t>
            </a:r>
            <a:r>
              <a:rPr lang="tr-TR" sz="2300" dirty="0" err="1"/>
              <a:t>blokerlerin</a:t>
            </a:r>
            <a:r>
              <a:rPr lang="tr-TR" sz="2300" dirty="0"/>
              <a:t> ve </a:t>
            </a:r>
            <a:r>
              <a:rPr lang="tr-TR" sz="2300" dirty="0" err="1"/>
              <a:t>KKB'lerin</a:t>
            </a:r>
            <a:r>
              <a:rPr lang="tr-TR" sz="2300" dirty="0"/>
              <a:t> şiddetli hipertansiyonu önlemede </a:t>
            </a:r>
            <a:r>
              <a:rPr lang="tr-TR" sz="2300" dirty="0" err="1"/>
              <a:t>metildopadan</a:t>
            </a:r>
            <a:r>
              <a:rPr lang="tr-TR" sz="2300" dirty="0"/>
              <a:t> daha etkili olduğunu göstermektedir.</a:t>
            </a:r>
          </a:p>
          <a:p>
            <a:pPr marL="0" indent="0">
              <a:buNone/>
            </a:pPr>
            <a:endParaRPr lang="tr-TR" sz="23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122B4E-7298-EC67-C018-8164A0BD92BB}"/>
              </a:ext>
            </a:extLst>
          </p:cNvPr>
          <p:cNvSpPr txBox="1"/>
          <p:nvPr/>
        </p:nvSpPr>
        <p:spPr>
          <a:xfrm>
            <a:off x="10349345" y="6466576"/>
            <a:ext cx="273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2024 ESC Kılavuzu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C1CEEE-B357-784B-B8DD-CBD8D84D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83" y="432050"/>
            <a:ext cx="6906492" cy="3630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3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6CEF538-48AA-CF81-C095-B3296253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GEBELİK VE LAKTASYON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ED713507-DBA9-C701-1522-DF07761D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tr-TR" sz="2300" dirty="0"/>
              <a:t>ACE inhibitörü ve </a:t>
            </a:r>
            <a:r>
              <a:rPr lang="tr-TR" sz="2300" dirty="0" err="1"/>
              <a:t>ARB’lerin</a:t>
            </a:r>
            <a:r>
              <a:rPr lang="tr-TR" sz="2300" dirty="0"/>
              <a:t> gebelik süresince kullanımları </a:t>
            </a:r>
            <a:r>
              <a:rPr lang="tr-TR" sz="2300" dirty="0" err="1"/>
              <a:t>fetotoksik</a:t>
            </a:r>
            <a:r>
              <a:rPr lang="tr-TR" sz="2300" dirty="0"/>
              <a:t> olmaları nedeniyle kontrendikedir.</a:t>
            </a:r>
          </a:p>
          <a:p>
            <a:pPr>
              <a:spcBef>
                <a:spcPts val="1800"/>
              </a:spcBef>
            </a:pPr>
            <a:r>
              <a:rPr lang="tr-TR" sz="2300" dirty="0"/>
              <a:t>Bilinen tüm antihipertansif ilaçlar anne sütüne çok düşük konsantrasyonda geçmekte </a:t>
            </a:r>
          </a:p>
          <a:p>
            <a:pPr>
              <a:spcBef>
                <a:spcPts val="1800"/>
              </a:spcBef>
            </a:pPr>
            <a:r>
              <a:rPr lang="tr-TR" sz="2300" dirty="0" err="1"/>
              <a:t>Propranolol</a:t>
            </a:r>
            <a:r>
              <a:rPr lang="tr-TR" sz="2300" dirty="0"/>
              <a:t> ve </a:t>
            </a:r>
            <a:r>
              <a:rPr lang="tr-TR" sz="2300" dirty="0" err="1"/>
              <a:t>nifedipinin</a:t>
            </a:r>
            <a:r>
              <a:rPr lang="tr-TR" sz="2300" dirty="0"/>
              <a:t> anne sütündeki konsantrasyonu </a:t>
            </a:r>
            <a:r>
              <a:rPr lang="tr-TR" sz="2300" dirty="0" err="1"/>
              <a:t>maternal</a:t>
            </a:r>
            <a:r>
              <a:rPr lang="tr-TR" sz="2300" dirty="0"/>
              <a:t> plazma ile aynı olduğu için, bu iki ilaç laktasyonda mümkünse kullanılmamalıdır.</a:t>
            </a:r>
          </a:p>
          <a:p>
            <a:pPr>
              <a:spcBef>
                <a:spcPts val="1800"/>
              </a:spcBef>
            </a:pPr>
            <a:r>
              <a:rPr lang="tr-TR" sz="2300" b="1" dirty="0" err="1"/>
              <a:t>Metildopa</a:t>
            </a:r>
            <a:r>
              <a:rPr lang="tr-TR" sz="2300" b="1" dirty="0"/>
              <a:t> </a:t>
            </a:r>
            <a:r>
              <a:rPr lang="tr-TR" sz="2300" b="1" dirty="0" err="1"/>
              <a:t>postpartum</a:t>
            </a:r>
            <a:r>
              <a:rPr lang="tr-TR" sz="2300" b="1" dirty="0"/>
              <a:t> depresyon</a:t>
            </a:r>
            <a:r>
              <a:rPr lang="tr-TR" sz="2300" dirty="0"/>
              <a:t> riskinin artmasıyla ilişkilendirilmiştir ve bu nedenle laktasyonda kullanılmamalıdır.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576220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C555BF-495C-BB53-5843-57C522D7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Antihipertansif </a:t>
            </a:r>
            <a:r>
              <a:rPr lang="tr-TR" b="1" dirty="0"/>
              <a:t>İ</a:t>
            </a:r>
            <a:r>
              <a:rPr lang="fi-FI" b="1" dirty="0"/>
              <a:t>laç Kullanan Hastaların Takibi</a:t>
            </a:r>
            <a:endParaRPr lang="tr-TR" b="1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3C80D05-CA4A-8044-8CA2-6972A07C05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098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65CB4D-DBF1-43EF-F4FA-6826DDC9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827" y="431632"/>
            <a:ext cx="5091727" cy="1330839"/>
          </a:xfrm>
        </p:spPr>
        <p:txBody>
          <a:bodyPr>
            <a:noAutofit/>
          </a:bodyPr>
          <a:lstStyle/>
          <a:p>
            <a:r>
              <a:rPr lang="tr-TR" sz="3600" b="1" dirty="0"/>
              <a:t>İlaç Uyumu Ve Kan Basıncı Kontrolünün İyileştirilmesi</a:t>
            </a:r>
          </a:p>
        </p:txBody>
      </p:sp>
      <p:pic>
        <p:nvPicPr>
          <p:cNvPr id="24" name="Picture 23" descr="Asılanan piller ve tabletler">
            <a:extLst>
              <a:ext uri="{FF2B5EF4-FFF2-40B4-BE49-F238E27FC236}">
                <a16:creationId xmlns:a16="http://schemas.microsoft.com/office/drawing/2014/main" id="{85643B96-E9CD-E94A-A397-794E2F23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63" r="13161" b="-1"/>
          <a:stretch/>
        </p:blipFill>
        <p:spPr>
          <a:xfrm>
            <a:off x="-312767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25312B-12C7-058D-965D-E5333BAF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11" y="2048629"/>
            <a:ext cx="4698841" cy="390858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tr-TR" sz="2200" dirty="0"/>
              <a:t>Hipertansiyon tedavisinde başarının temel şartları; </a:t>
            </a:r>
          </a:p>
          <a:p>
            <a:pPr marL="540000">
              <a:spcBef>
                <a:spcPts val="3000"/>
              </a:spcBef>
            </a:pPr>
            <a:r>
              <a:rPr lang="tr-TR" sz="2200" dirty="0"/>
              <a:t>Hastaların zamanında ve doğru tanı almasını sağlamak, </a:t>
            </a:r>
          </a:p>
          <a:p>
            <a:pPr marL="540000">
              <a:spcBef>
                <a:spcPts val="1800"/>
              </a:spcBef>
            </a:pPr>
            <a:r>
              <a:rPr lang="tr-TR" sz="2200" dirty="0"/>
              <a:t>Yaşam tarzı değişikliklerini etkin şekilde uygulamak, </a:t>
            </a:r>
          </a:p>
          <a:p>
            <a:pPr marL="540000">
              <a:spcBef>
                <a:spcPts val="1800"/>
              </a:spcBef>
            </a:pPr>
            <a:r>
              <a:rPr lang="tr-TR" sz="2200" dirty="0"/>
              <a:t>İlaç tedavisine zamanında başlamak ve mutlaka ilaç uyumunu sağlamaktır</a:t>
            </a:r>
          </a:p>
        </p:txBody>
      </p:sp>
    </p:spTree>
    <p:extLst>
      <p:ext uri="{BB962C8B-B14F-4D97-AF65-F5344CB8AC3E}">
        <p14:creationId xmlns:p14="http://schemas.microsoft.com/office/powerpoint/2010/main" val="141553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8E274B-F7E2-02A7-2827-4CE075CA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Tanım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30CC8-0BE4-74C7-0920-646C6741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Tekrarlanan ofis ölçümlerinde arteriyel kan basıncının 140/90 mmHg’den daha yüksek olması hipertansiyon olarak tanımlanır.</a:t>
            </a:r>
          </a:p>
          <a:p>
            <a:endParaRPr lang="tr-TR" sz="2400" dirty="0"/>
          </a:p>
          <a:p>
            <a:r>
              <a:rPr lang="tr-TR" sz="2400" dirty="0"/>
              <a:t>Hipertansiyon, sürekli kan basıncı yüksekliği ile kendini gösteren, sistemik bir hastalık olup, ciddi komplikasyonlara neden olması ve toplumda yaygın olarak görülmesi nedeniyle önemli bir sağlık problemidir.</a:t>
            </a:r>
          </a:p>
        </p:txBody>
      </p:sp>
    </p:spTree>
    <p:extLst>
      <p:ext uri="{BB962C8B-B14F-4D97-AF65-F5344CB8AC3E}">
        <p14:creationId xmlns:p14="http://schemas.microsoft.com/office/powerpoint/2010/main" val="4005681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F6C460-30A5-C52B-6567-0B334F0F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200" b="1" dirty="0"/>
              <a:t>İlaç Uyumu Ve Kan Basıncı Kontrolünün İyileştirilmesi</a:t>
            </a:r>
            <a:endParaRPr lang="tr-TR" sz="42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843CD0-C6A5-07BE-7CD2-91E24897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073"/>
            <a:ext cx="10515600" cy="3516889"/>
          </a:xfrm>
        </p:spPr>
        <p:txBody>
          <a:bodyPr>
            <a:normAutofit/>
          </a:bodyPr>
          <a:lstStyle/>
          <a:p>
            <a:pPr lvl="0">
              <a:spcBef>
                <a:spcPts val="3000"/>
              </a:spcBef>
            </a:pPr>
            <a:r>
              <a:rPr lang="tr-TR" sz="2300" dirty="0"/>
              <a:t>Hastanın hastalığını anlamasına yardımcı olmalı ve bilgilendirme için gerekirse yazılı kaynaklar verilmelidir.</a:t>
            </a:r>
            <a:endParaRPr lang="en-US" sz="2300" dirty="0"/>
          </a:p>
          <a:p>
            <a:pPr lvl="0">
              <a:spcBef>
                <a:spcPts val="3000"/>
              </a:spcBef>
            </a:pPr>
            <a:r>
              <a:rPr lang="tr-TR" sz="2300" dirty="0"/>
              <a:t>Hastalığın kronik olduğu, ilaçların sürekli alınması ve düzenli kontrollere gelinmesi gerektiği anlatılmalıdır.</a:t>
            </a:r>
            <a:endParaRPr lang="en-US" sz="2300" dirty="0"/>
          </a:p>
          <a:p>
            <a:pPr lvl="0">
              <a:spcBef>
                <a:spcPts val="3000"/>
              </a:spcBef>
            </a:pPr>
            <a:r>
              <a:rPr lang="tr-TR" sz="2300" dirty="0"/>
              <a:t>Yaşam tarzı önerilerinin ilaç tedavisi kadar önemli olduğu anlatılmalıdır.</a:t>
            </a:r>
            <a:endParaRPr lang="en-US" sz="2300" dirty="0"/>
          </a:p>
          <a:p>
            <a:endParaRPr lang="tr-TR" sz="2300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B8CF48A8-5806-E73D-EA3B-29E50B0C9F2B}"/>
              </a:ext>
            </a:extLst>
          </p:cNvPr>
          <p:cNvGrpSpPr/>
          <p:nvPr/>
        </p:nvGrpSpPr>
        <p:grpSpPr>
          <a:xfrm>
            <a:off x="963033" y="1690688"/>
            <a:ext cx="8552875" cy="767611"/>
            <a:chOff x="-287181" y="-934388"/>
            <a:chExt cx="8552875" cy="767611"/>
          </a:xfrm>
        </p:grpSpPr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909782B6-039D-D764-E9D1-3B17E9774358}"/>
                </a:ext>
              </a:extLst>
            </p:cNvPr>
            <p:cNvSpPr/>
            <p:nvPr/>
          </p:nvSpPr>
          <p:spPr>
            <a:xfrm>
              <a:off x="-287181" y="-934388"/>
              <a:ext cx="7921194" cy="7417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9" name="Dikdörtgen: Köşeleri Yuvarlatılmış 4">
              <a:extLst>
                <a:ext uri="{FF2B5EF4-FFF2-40B4-BE49-F238E27FC236}">
                  <a16:creationId xmlns:a16="http://schemas.microsoft.com/office/drawing/2014/main" id="{32B3E99A-6290-C43E-76C3-A3C00D6FB3A4}"/>
                </a:ext>
              </a:extLst>
            </p:cNvPr>
            <p:cNvSpPr txBox="1"/>
            <p:nvPr/>
          </p:nvSpPr>
          <p:spPr>
            <a:xfrm>
              <a:off x="-174322" y="-908479"/>
              <a:ext cx="8440016" cy="74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3400" kern="1200" dirty="0"/>
                <a:t>Dikkat edilmesi gereken hususlar: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8998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0D93B6-0701-6A0A-6C27-2E81C1CE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200" b="1" dirty="0"/>
              <a:t>İlaç Uyumu Ve Kan Basıncı Kontrolünün İyileştirilmesi</a:t>
            </a:r>
            <a:endParaRPr lang="tr-TR" sz="4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621C79-557E-5F9C-D9AA-66634C00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3506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300" dirty="0"/>
              <a:t>Kan basıncı kontrolde olan hastalarda tıbbi başka bir gerekçe olmadıkça antihipertansif ilaç değişikliği yapılmamalıdır. Gereksiz ilaç değişiklikleri tedavi uyumunu bozmaktadır. </a:t>
            </a:r>
          </a:p>
          <a:p>
            <a:pPr>
              <a:spcBef>
                <a:spcPts val="2400"/>
              </a:spcBef>
            </a:pPr>
            <a:r>
              <a:rPr lang="tr-TR" sz="2300" dirty="0"/>
              <a:t>Kan basıncı kontrolde olmayan hastaların tedavisine gerektiğinde ilaç eklemekten kaçınılmamalıdır.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160585E5-6339-F742-CBC5-45A1B36A8574}"/>
              </a:ext>
            </a:extLst>
          </p:cNvPr>
          <p:cNvGrpSpPr/>
          <p:nvPr/>
        </p:nvGrpSpPr>
        <p:grpSpPr>
          <a:xfrm>
            <a:off x="963033" y="1690688"/>
            <a:ext cx="8552875" cy="767611"/>
            <a:chOff x="-287181" y="-934388"/>
            <a:chExt cx="8552875" cy="767611"/>
          </a:xfrm>
        </p:grpSpPr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B2C28899-E3E2-E4FE-A888-7F3D0EE3A61F}"/>
                </a:ext>
              </a:extLst>
            </p:cNvPr>
            <p:cNvSpPr/>
            <p:nvPr/>
          </p:nvSpPr>
          <p:spPr>
            <a:xfrm>
              <a:off x="-287181" y="-934388"/>
              <a:ext cx="7921194" cy="7417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Dikdörtgen: Köşeleri Yuvarlatılmış 4">
              <a:extLst>
                <a:ext uri="{FF2B5EF4-FFF2-40B4-BE49-F238E27FC236}">
                  <a16:creationId xmlns:a16="http://schemas.microsoft.com/office/drawing/2014/main" id="{83D3C659-F38F-F5D0-1EE0-1BF8E6392855}"/>
                </a:ext>
              </a:extLst>
            </p:cNvPr>
            <p:cNvSpPr txBox="1"/>
            <p:nvPr/>
          </p:nvSpPr>
          <p:spPr>
            <a:xfrm>
              <a:off x="-174322" y="-908479"/>
              <a:ext cx="8440016" cy="74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3400" kern="1200" dirty="0"/>
                <a:t>Dikkat edilmesi gereken hususlar: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5086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84C53F-2E56-ADD9-DE7E-130F506B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 b="1"/>
              <a:t>HİPERTANSİYON 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D8901D-D035-52BA-9D0E-4488AA09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tr-TR" sz="2000" dirty="0"/>
              <a:t>Sekonder </a:t>
            </a:r>
            <a:r>
              <a:rPr lang="fi-FI" sz="2000" dirty="0"/>
              <a:t>hipertansiyon kuşkusu olan hastalar</a:t>
            </a:r>
            <a:endParaRPr lang="tr-TR" sz="2000" dirty="0"/>
          </a:p>
          <a:p>
            <a:pPr>
              <a:spcBef>
                <a:spcPts val="3000"/>
              </a:spcBef>
            </a:pPr>
            <a:r>
              <a:rPr lang="tr-TR" sz="2000" dirty="0"/>
              <a:t>Birisi diüretik olmak kaydıyla en az üç ilaçla kontrol altına alınamayan hastalar (dirençli HT)</a:t>
            </a:r>
          </a:p>
          <a:p>
            <a:pPr>
              <a:spcBef>
                <a:spcPts val="3000"/>
              </a:spcBef>
            </a:pPr>
            <a:r>
              <a:rPr lang="tr-TR" sz="2000" b="0" i="0" dirty="0">
                <a:effectLst/>
                <a:latin typeface="Calibri "/>
              </a:rPr>
              <a:t>Hipertansiyon kaynaklı organ hasarı(HMOD) varlığında</a:t>
            </a:r>
          </a:p>
          <a:p>
            <a:pPr>
              <a:spcBef>
                <a:spcPts val="3000"/>
              </a:spcBef>
            </a:pPr>
            <a:r>
              <a:rPr lang="tr-TR" sz="2000" dirty="0">
                <a:latin typeface="Calibri "/>
              </a:rPr>
              <a:t>IV tedavi gerektiren hipertansif acil durumlar</a:t>
            </a:r>
            <a:endParaRPr lang="tr-TR" sz="2000" b="0" i="0" dirty="0">
              <a:effectLst/>
              <a:latin typeface="Calibri "/>
            </a:endParaRPr>
          </a:p>
          <a:p>
            <a:pPr>
              <a:spcBef>
                <a:spcPts val="3000"/>
              </a:spcBef>
            </a:pPr>
            <a:endParaRPr lang="tr-TR" sz="2000" dirty="0"/>
          </a:p>
          <a:p>
            <a:pPr>
              <a:spcBef>
                <a:spcPts val="3000"/>
              </a:spcBef>
            </a:pPr>
            <a:endParaRPr lang="tr-TR" sz="2000" dirty="0"/>
          </a:p>
          <a:p>
            <a:pPr>
              <a:spcBef>
                <a:spcPts val="3000"/>
              </a:spcBef>
            </a:pPr>
            <a:endParaRPr lang="tr-TR" sz="2000" dirty="0"/>
          </a:p>
        </p:txBody>
      </p:sp>
      <p:pic>
        <p:nvPicPr>
          <p:cNvPr id="5" name="Resim 4" descr="alet içeren bir resim&#10;&#10;Açıklama otomatik olarak oluşturuldu">
            <a:extLst>
              <a:ext uri="{FF2B5EF4-FFF2-40B4-BE49-F238E27FC236}">
                <a16:creationId xmlns:a16="http://schemas.microsoft.com/office/drawing/2014/main" id="{6643AE33-CB57-2727-B56B-4E88C2BE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514" y="2184914"/>
            <a:ext cx="3534211" cy="3755915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51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CE582C-B7E8-30B5-F92F-81D27D1F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ANTİHİPERTANSİF İLAÇ RAPORU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C88A02-1B77-B0BB-1E87-C6B16261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34"/>
            <a:ext cx="10515600" cy="4351338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tr-TR" sz="2400" dirty="0"/>
              <a:t>Aile hekimliği uzmanı olarak tüm hipertansiyon ilaçlarına rapor çıkarabiliyoruz.</a:t>
            </a:r>
          </a:p>
          <a:p>
            <a:pPr>
              <a:spcBef>
                <a:spcPts val="3600"/>
              </a:spcBef>
            </a:pPr>
            <a:r>
              <a:rPr lang="tr-TR" sz="2400" dirty="0"/>
              <a:t>Kombine antihipertansiflerin raporu çıkarılırken açıklama kısmına </a:t>
            </a:r>
            <a:r>
              <a:rPr lang="tr-TR" sz="2400" dirty="0">
                <a:solidFill>
                  <a:srgbClr val="C00000"/>
                </a:solidFill>
              </a:rPr>
              <a:t>‘Hastanın monoterapi ile kan basıncı yeterli oranda kontrol altına alınamamıştır.’ </a:t>
            </a:r>
            <a:r>
              <a:rPr lang="tr-TR" sz="2400" dirty="0"/>
              <a:t>yazılmalı.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576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861866-1C1A-6919-AE02-45C8B0D8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D05FC8-FC71-B160-9CEF-E9A3D028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Türk Hipertansiyon Uzlaşı Raporu 2019</a:t>
            </a:r>
          </a:p>
          <a:p>
            <a:r>
              <a:rPr lang="tr-TR" sz="2000" b="0" i="0" dirty="0">
                <a:solidFill>
                  <a:srgbClr val="2A2A2A"/>
                </a:solidFill>
                <a:effectLst/>
              </a:rPr>
              <a:t>John William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McEvoy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Cian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P McCarthy, Rosa Maria Bruno,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Sofie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Brouwers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Michelle D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Canavan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Claudio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Ceconi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Ruxandra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Maria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Christodorescu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Stella S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Daskalopoulou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Charles J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Ferro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Eva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Gerdts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Henner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Hanssen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Julie Harris, Lucas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Lauder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Richard J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McManus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Gerard J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Molloy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Kazem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Rahimi, Vera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Regitz-Zagrosek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Gian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Paolo Rossi, Else Charlotte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Sandset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Bart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Scheenaerts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Jan A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Staessen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Izabella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Uchmanowicz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Maurizio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Volterrani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Rhian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 M </a:t>
            </a:r>
            <a:r>
              <a:rPr lang="tr-TR" sz="2000" b="0" i="0" dirty="0" err="1">
                <a:solidFill>
                  <a:srgbClr val="2A2A2A"/>
                </a:solidFill>
                <a:effectLst/>
              </a:rPr>
              <a:t>Touyz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, ESC Bilimsel Belge Grubu, 2024 ESC Yüksek kan basıncı ve hipertansiyonun yönetimine ilişkin kılavuzlar: Avrupa Kardiyoloji Derneği'nin (ESC) yüksek kan basıncı ve hipertansiyonun yönetimi görev gücü tarafından geliştirilmiş ve </a:t>
            </a:r>
            <a:r>
              <a:rPr lang="tr-TR" sz="2000" b="0" i="1" dirty="0">
                <a:solidFill>
                  <a:srgbClr val="2A2A2A"/>
                </a:solidFill>
                <a:effectLst/>
              </a:rPr>
              <a:t>Avrupa Endokrinoloji Derneği (ESE) ve Avrupa İnme Örgütü (ESO) tarafından onaylanmıştır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 , </a:t>
            </a:r>
            <a:r>
              <a:rPr lang="tr-TR" sz="2000" b="0" i="1" dirty="0">
                <a:solidFill>
                  <a:srgbClr val="2A2A2A"/>
                </a:solidFill>
                <a:effectLst/>
              </a:rPr>
              <a:t>Avrupa Kalp Dergi</a:t>
            </a:r>
            <a:r>
              <a:rPr lang="tr-TR" sz="2000" b="0" i="0" dirty="0">
                <a:solidFill>
                  <a:srgbClr val="2A2A2A"/>
                </a:solidFill>
                <a:effectLst/>
              </a:rPr>
              <a:t> , Cilt 45, Sayı 38, 7 Ekim 2024, Sayfalar 3912–4018</a:t>
            </a:r>
            <a:endParaRPr lang="tr-TR" sz="2000" dirty="0"/>
          </a:p>
          <a:p>
            <a:r>
              <a:rPr lang="tr-TR" sz="2000" b="0" i="0" dirty="0">
                <a:effectLst/>
              </a:rPr>
              <a:t>TEMD Hipertansiyon Kılavuzu 2022 </a:t>
            </a:r>
          </a:p>
          <a:p>
            <a:r>
              <a:rPr lang="en-US" sz="2000" dirty="0"/>
              <a:t>To cite this article: Alp C, Karahan I, </a:t>
            </a:r>
            <a:r>
              <a:rPr lang="en-US" sz="2000" dirty="0" err="1"/>
              <a:t>Kalcık</a:t>
            </a:r>
            <a:r>
              <a:rPr lang="en-US" sz="2000" dirty="0"/>
              <a:t> M. Adverse reactions associated with the use of antihypertensive drugs: review in the light of current </a:t>
            </a:r>
            <a:r>
              <a:rPr lang="en-US" sz="2000" dirty="0" err="1"/>
              <a:t>literatüre</a:t>
            </a:r>
            <a:r>
              <a:rPr lang="en-US" sz="2000" dirty="0"/>
              <a:t>. Turk Clin Lab 2018;4:342-347.</a:t>
            </a:r>
            <a:endParaRPr lang="tr-TR" sz="2000" dirty="0"/>
          </a:p>
          <a:p>
            <a:endParaRPr lang="tr-TR" sz="2000" b="0" i="0" dirty="0">
              <a:effectLst/>
            </a:endParaRPr>
          </a:p>
          <a:p>
            <a:endParaRPr lang="tr-TR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756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36CE52-6245-CD4D-7667-E787FC9D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Giriş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78F3C-0925-446E-841A-1CFF466F0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tr-TR" b="1" dirty="0"/>
              <a:t>Tedavi edilmeyen hipertansiyonun;</a:t>
            </a:r>
          </a:p>
          <a:p>
            <a:pPr marL="396000"/>
            <a:r>
              <a:rPr lang="tr-TR" sz="2400" dirty="0"/>
              <a:t>kalp yetersizliği,</a:t>
            </a:r>
          </a:p>
          <a:p>
            <a:pPr marL="396000"/>
            <a:r>
              <a:rPr lang="tr-TR" sz="2400" dirty="0"/>
              <a:t>koroner kalp hastalığı,</a:t>
            </a:r>
          </a:p>
          <a:p>
            <a:pPr marL="396000"/>
            <a:r>
              <a:rPr lang="tr-TR" sz="2400" dirty="0"/>
              <a:t>hemorajik ve trombotik inme,</a:t>
            </a:r>
          </a:p>
          <a:p>
            <a:pPr marL="396000"/>
            <a:r>
              <a:rPr lang="tr-TR" sz="2400" dirty="0"/>
              <a:t>böbrek yetersizliği,</a:t>
            </a:r>
          </a:p>
          <a:p>
            <a:pPr marL="396000"/>
            <a:r>
              <a:rPr lang="tr-TR" sz="2400" dirty="0"/>
              <a:t>periferik arter hastalığı,</a:t>
            </a:r>
          </a:p>
          <a:p>
            <a:pPr marL="396000"/>
            <a:r>
              <a:rPr lang="tr-TR" sz="2400" dirty="0"/>
              <a:t>aort diseksiyonu ve </a:t>
            </a:r>
          </a:p>
          <a:p>
            <a:pPr marL="396000"/>
            <a:r>
              <a:rPr lang="tr-TR" sz="2400" dirty="0"/>
              <a:t>ölüm oranını artırdığı ortaya konmuştur.</a:t>
            </a:r>
          </a:p>
        </p:txBody>
      </p:sp>
    </p:spTree>
    <p:extLst>
      <p:ext uri="{BB962C8B-B14F-4D97-AF65-F5344CB8AC3E}">
        <p14:creationId xmlns:p14="http://schemas.microsoft.com/office/powerpoint/2010/main" val="275802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2FFD08-F495-7173-35DB-25F8210B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Epidemiyoloji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2C711E-966B-639A-03D3-8712B660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400" dirty="0"/>
              <a:t>Ülkemizde hipertansiyon prevalansı ile ilgili ilk geniş kapsamlı çalışma “Türk Erişkinlerinde Kalp Hastalıkları ve Risk Faktörleri (TEKHARF)” çalışmasıdır. 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Bu çalışmada, hipertansiyon prevalansının </a:t>
            </a:r>
            <a:r>
              <a:rPr lang="tr-TR" sz="2400" b="1" dirty="0"/>
              <a:t>%33.7 </a:t>
            </a:r>
            <a:r>
              <a:rPr lang="tr-TR" sz="2400" dirty="0"/>
              <a:t>olduğu, yaş </a:t>
            </a:r>
            <a:r>
              <a:rPr lang="tr-TR" sz="2400" dirty="0" err="1"/>
              <a:t>ilerledikce</a:t>
            </a:r>
            <a:r>
              <a:rPr lang="tr-TR" sz="2400" dirty="0"/>
              <a:t> prevalansın arttığı saptanmıştır.</a:t>
            </a:r>
          </a:p>
          <a:p>
            <a:pPr>
              <a:spcBef>
                <a:spcPts val="2400"/>
              </a:spcBef>
            </a:pPr>
            <a:r>
              <a:rPr lang="tr-TR" sz="2400" dirty="0"/>
              <a:t>Türkiye Endokrinoloji ve Metabolizma Derneği olarak Türkiye’nin 7 farklı bölgesinde yapılan tarama sonucunda </a:t>
            </a:r>
            <a:r>
              <a:rPr lang="tr-TR" sz="2400" b="1" dirty="0"/>
              <a:t>%44.9 </a:t>
            </a:r>
            <a:r>
              <a:rPr lang="tr-TR" sz="2400" dirty="0"/>
              <a:t>ile en yüksek HT sıklığı </a:t>
            </a:r>
            <a:r>
              <a:rPr lang="tr-TR" sz="2400" b="1" dirty="0"/>
              <a:t>Karadeniz bölgesinde</a:t>
            </a:r>
            <a:r>
              <a:rPr lang="tr-TR" sz="2400" dirty="0"/>
              <a:t> görülmüştür.</a:t>
            </a:r>
          </a:p>
        </p:txBody>
      </p:sp>
    </p:spTree>
    <p:extLst>
      <p:ext uri="{BB962C8B-B14F-4D97-AF65-F5344CB8AC3E}">
        <p14:creationId xmlns:p14="http://schemas.microsoft.com/office/powerpoint/2010/main" val="387379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DC962-63F8-5E79-A77A-2AAA197E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205" y="5769427"/>
            <a:ext cx="7087589" cy="673221"/>
          </a:xfrm>
        </p:spPr>
        <p:txBody>
          <a:bodyPr/>
          <a:lstStyle/>
          <a:p>
            <a:r>
              <a:rPr lang="tr-TR" dirty="0"/>
              <a:t>Türkiye’de yaşlara göre kan basıncı değerleri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B94895-46DD-0E7C-377B-750CE261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48" y="591577"/>
            <a:ext cx="7087589" cy="4782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64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23891</TotalTime>
  <Words>2345</Words>
  <Application>Microsoft Office PowerPoint</Application>
  <PresentationFormat>Geniş ekran</PresentationFormat>
  <Paragraphs>247</Paragraphs>
  <Slides>64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74" baseType="lpstr">
      <vt:lpstr>Aptos</vt:lpstr>
      <vt:lpstr>Arial</vt:lpstr>
      <vt:lpstr>Calibri</vt:lpstr>
      <vt:lpstr>Calibri </vt:lpstr>
      <vt:lpstr>Calibri Light</vt:lpstr>
      <vt:lpstr>Comic Sans MS</vt:lpstr>
      <vt:lpstr>inherit</vt:lpstr>
      <vt:lpstr>Merriweather</vt:lpstr>
      <vt:lpstr>Wingdings</vt:lpstr>
      <vt:lpstr>Office Teması</vt:lpstr>
      <vt:lpstr>HİPERTANSİYON</vt:lpstr>
      <vt:lpstr>Vaka </vt:lpstr>
      <vt:lpstr>SUNUM PLANI</vt:lpstr>
      <vt:lpstr>AMAÇ </vt:lpstr>
      <vt:lpstr>ÖĞRENİM HEDEFLERİ</vt:lpstr>
      <vt:lpstr>Tanım </vt:lpstr>
      <vt:lpstr>Giriş </vt:lpstr>
      <vt:lpstr>Epidemiyoloji </vt:lpstr>
      <vt:lpstr>PowerPoint Sunusu</vt:lpstr>
      <vt:lpstr>Hipertansiyon Sınıflandırması</vt:lpstr>
      <vt:lpstr>TEMD 2022</vt:lpstr>
      <vt:lpstr>ESC/ESH 2018 kategorileri</vt:lpstr>
      <vt:lpstr>2024 ESC KATEGORİLERİ</vt:lpstr>
      <vt:lpstr>KAN BASINCI ÖLÇÜMÜ</vt:lpstr>
      <vt:lpstr>KAN BASINCI ÖLÇÜMÜ</vt:lpstr>
      <vt:lpstr>İLK GELİŞTE TANIYI HEMEN KOYALIM MI?</vt:lpstr>
      <vt:lpstr>Evde Kan Basıncı Ölçümü</vt:lpstr>
      <vt:lpstr>Ambulatuvar Kan Basıncı Ölçümü</vt:lpstr>
      <vt:lpstr>PowerPoint Sunusu</vt:lpstr>
      <vt:lpstr>Etyolojik Sınıflandırma</vt:lpstr>
      <vt:lpstr>Primer HT Risk Faktörleri</vt:lpstr>
      <vt:lpstr>Kimlerde Sekonder HT Düşünülmelidir? </vt:lpstr>
      <vt:lpstr>Kimlerde Sekonder HT Düşünülmelidir?</vt:lpstr>
      <vt:lpstr>Laboratuvar incelemeleri</vt:lpstr>
      <vt:lpstr>TEDAVİ</vt:lpstr>
      <vt:lpstr>PowerPoint Sunusu</vt:lpstr>
      <vt:lpstr> </vt:lpstr>
      <vt:lpstr>PowerPoint Sunusu</vt:lpstr>
      <vt:lpstr>Risk temelli yaklaşım</vt:lpstr>
      <vt:lpstr>PowerPoint Sunusu</vt:lpstr>
      <vt:lpstr>Farmakolojik Olmayan Müdahaleler</vt:lpstr>
      <vt:lpstr>PowerPoint Sunusu</vt:lpstr>
      <vt:lpstr>Farmakolojik Tedavi</vt:lpstr>
      <vt:lpstr>PowerPoint Sunusu</vt:lpstr>
      <vt:lpstr>KONTRENDİKASYONLAR</vt:lpstr>
      <vt:lpstr>PowerPoint Sunusu</vt:lpstr>
      <vt:lpstr>İlaç Seçimi Nasıl Olmalı?</vt:lpstr>
      <vt:lpstr>PowerPoint Sunusu</vt:lpstr>
      <vt:lpstr>MONOTERAPİLER</vt:lpstr>
      <vt:lpstr>PowerPoint Sunusu</vt:lpstr>
      <vt:lpstr>PowerPoint Sunusu</vt:lpstr>
      <vt:lpstr>PowerPoint Sunusu</vt:lpstr>
      <vt:lpstr>PowerPoint Sunusu</vt:lpstr>
      <vt:lpstr>İKİLİ KOMBİNASYON TEDAVİLERİ</vt:lpstr>
      <vt:lpstr>PowerPoint Sunusu</vt:lpstr>
      <vt:lpstr>PowerPoint Sunusu</vt:lpstr>
      <vt:lpstr>PowerPoint Sunusu</vt:lpstr>
      <vt:lpstr>PowerPoint Sunusu</vt:lpstr>
      <vt:lpstr>ÜÇLÜ KOMBİNASYON TEDAVİLERİ</vt:lpstr>
      <vt:lpstr>Özel Hasta Gruplarında Hipertansiyon Tedavisi</vt:lpstr>
      <vt:lpstr>YAŞLILAR</vt:lpstr>
      <vt:lpstr>DİYABETİKLER</vt:lpstr>
      <vt:lpstr>KORONER ARTER HASTALARI </vt:lpstr>
      <vt:lpstr>KRONİK BÖBREK HASTALARI</vt:lpstr>
      <vt:lpstr>GEBELİK VE LAKTASYON</vt:lpstr>
      <vt:lpstr>GEBELİK VE LAKTASYON</vt:lpstr>
      <vt:lpstr>GEBELİK VE LAKTASYON</vt:lpstr>
      <vt:lpstr>Antihipertansif İlaç Kullanan Hastaların Takibi</vt:lpstr>
      <vt:lpstr>İlaç Uyumu Ve Kan Basıncı Kontrolünün İyileştirilmesi</vt:lpstr>
      <vt:lpstr>İlaç Uyumu Ve Kan Basıncı Kontrolünün İyileştirilmesi</vt:lpstr>
      <vt:lpstr>İlaç Uyumu Ve Kan Basıncı Kontrolünün İyileştirilmesi</vt:lpstr>
      <vt:lpstr>HİPERTANSİYON SEVK KRİTERLERİ</vt:lpstr>
      <vt:lpstr>ANTİHİPERTANSİF İLAÇ RAPORU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 Deniz Atalay</dc:creator>
  <cp:lastModifiedBy>Can Deniz Atalay</cp:lastModifiedBy>
  <cp:revision>62</cp:revision>
  <dcterms:created xsi:type="dcterms:W3CDTF">2024-10-20T08:39:41Z</dcterms:created>
  <dcterms:modified xsi:type="dcterms:W3CDTF">2024-11-26T07:43:12Z</dcterms:modified>
</cp:coreProperties>
</file>