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ink/ink1.xml" ContentType="application/inkml+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8" r:id="rId23"/>
    <p:sldId id="277" r:id="rId24"/>
    <p:sldId id="279" r:id="rId25"/>
    <p:sldId id="280" r:id="rId26"/>
    <p:sldId id="281" r:id="rId27"/>
    <p:sldId id="282" r:id="rId28"/>
    <p:sldId id="283" r:id="rId29"/>
    <p:sldId id="287" r:id="rId30"/>
    <p:sldId id="288" r:id="rId31"/>
    <p:sldId id="284" r:id="rId32"/>
    <p:sldId id="286" r:id="rId33"/>
    <p:sldId id="285" r:id="rId34"/>
    <p:sldId id="289" r:id="rId3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6267" autoAdjust="0"/>
  </p:normalViewPr>
  <p:slideViewPr>
    <p:cSldViewPr snapToGrid="0">
      <p:cViewPr varScale="1">
        <p:scale>
          <a:sx n="71" d="100"/>
          <a:sy n="71" d="100"/>
        </p:scale>
        <p:origin x="1109"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4-10-17T08:50:55.057"/>
    </inkml:context>
    <inkml:brush xml:id="br0">
      <inkml:brushProperty name="width" value="0.3" units="cm"/>
      <inkml:brushProperty name="height" value="0.6" units="cm"/>
      <inkml:brushProperty name="color" value="#FFFC00"/>
      <inkml:brushProperty name="tip" value="rectangle"/>
      <inkml:brushProperty name="rasterOp" value="maskPen"/>
      <inkml:brushProperty name="ignorePressure" value="1"/>
    </inkml:brush>
  </inkml:definitions>
  <inkml:trace contextRef="#ctx0" brushRef="#br0">1 146,'1099'0,"-1078"2,1 0,38 9,-36-6,-1-1,28 2,501-5,-266-3,291 2,-565-1,0 0,1-1,-1 0,0-1,0-1,-1 0,17-7,16-6,-27 12,1 1,-1 1,1 1,20 0,43-7,105-27,-163 32,-1 1,1 1,24 1,-26 1,1 0,-1-2,37-8,-53 9,37-11,0 1,1 3,0 1,52-1,830 10,-915-2,1 1,0 0,-1 1,1 0,10 3,-2 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00BE68-0FA8-43F0-A366-B90A375188F6}" type="datetimeFigureOut">
              <a:rPr lang="tr-TR" smtClean="0"/>
              <a:t>04.12.2024</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D588A7D-1A89-464F-9D4F-6236153B11FC}" type="slidenum">
              <a:rPr lang="tr-TR" smtClean="0"/>
              <a:t>‹#›</a:t>
            </a:fld>
            <a:endParaRPr lang="tr-TR"/>
          </a:p>
        </p:txBody>
      </p:sp>
    </p:spTree>
    <p:extLst>
      <p:ext uri="{BB962C8B-B14F-4D97-AF65-F5344CB8AC3E}">
        <p14:creationId xmlns:p14="http://schemas.microsoft.com/office/powerpoint/2010/main" val="1151397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jamanetwork.com/journals/jamanetworkopen/fullarticle/2809121#zoi230932r15"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jamanetwork.com/journals/jamanetworkopen/fullarticle/2809121#zoi230932f2" TargetMode="External"/><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jamanetwork.com/journals/jamanetworkopen/fullarticle/2809121#zoi230932t2"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jamanetwork.com/journals/jamanetworkopen/fullarticle/2809121#zoi230932r22" TargetMode="External"/><Relationship Id="rId7" Type="http://schemas.openxmlformats.org/officeDocument/2006/relationships/hyperlink" Target="https://jamanetwork.com/journals/jamanetworkopen/fullarticle/2809121#zoi230932r26" TargetMode="External"/><Relationship Id="rId2" Type="http://schemas.openxmlformats.org/officeDocument/2006/relationships/slide" Target="../slides/slide27.xml"/><Relationship Id="rId1" Type="http://schemas.openxmlformats.org/officeDocument/2006/relationships/notesMaster" Target="../notesMasters/notesMaster1.xml"/><Relationship Id="rId6" Type="http://schemas.openxmlformats.org/officeDocument/2006/relationships/hyperlink" Target="https://jamanetwork.com/journals/jamanetworkopen/fullarticle/2809121#zoi230932r25" TargetMode="External"/><Relationship Id="rId5" Type="http://schemas.openxmlformats.org/officeDocument/2006/relationships/hyperlink" Target="https://jamanetwork.com/journals/jamanetworkopen/fullarticle/2809121#zoi230932r24" TargetMode="External"/><Relationship Id="rId4" Type="http://schemas.openxmlformats.org/officeDocument/2006/relationships/hyperlink" Target="https://jamanetwork.com/journals/jamanetworkopen/fullarticle/2809121#zoi230932r23"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D588A7D-1A89-464F-9D4F-6236153B11FC}" type="slidenum">
              <a:rPr lang="tr-TR" smtClean="0"/>
              <a:t>3</a:t>
            </a:fld>
            <a:endParaRPr lang="tr-TR"/>
          </a:p>
        </p:txBody>
      </p:sp>
    </p:spTree>
    <p:extLst>
      <p:ext uri="{BB962C8B-B14F-4D97-AF65-F5344CB8AC3E}">
        <p14:creationId xmlns:p14="http://schemas.microsoft.com/office/powerpoint/2010/main" val="70585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b="0" i="0" dirty="0">
                <a:solidFill>
                  <a:srgbClr val="333333"/>
                </a:solidFill>
                <a:effectLst/>
                <a:latin typeface="Guardian TextSans Web"/>
              </a:rPr>
              <a:t>Dışlama kriterleri arasında hamilelik, birden fazla tütün ürünü kullanımı, şu anda sigarayı bırakma ilaçları kullanımı, çalışma ilaçlarına alerji veya intolerans, hastaneye yatmayı gerektiren tıbbi hastalık, hastaneye yatmayı gerektiren psikiyatrik hastalık, tedavi gerektiren alkol veya sakinleştirici bağımlılığı, yakın zamanda önemli miktarda yasadışı madde kullanımı veya başlangıç ​​</a:t>
            </a:r>
            <a:r>
              <a:rPr lang="tr-TR" b="0" i="0" dirty="0" err="1">
                <a:solidFill>
                  <a:srgbClr val="333333"/>
                </a:solidFill>
                <a:effectLst/>
                <a:latin typeface="Guardian TextSans Web"/>
              </a:rPr>
              <a:t>ekshale</a:t>
            </a:r>
            <a:r>
              <a:rPr lang="tr-TR" b="0" i="0" dirty="0">
                <a:solidFill>
                  <a:srgbClr val="333333"/>
                </a:solidFill>
                <a:effectLst/>
                <a:latin typeface="Guardian TextSans Web"/>
              </a:rPr>
              <a:t> CO </a:t>
            </a:r>
            <a:r>
              <a:rPr lang="tr-TR" b="0" i="0" cap="small" dirty="0">
                <a:solidFill>
                  <a:srgbClr val="333333"/>
                </a:solidFill>
                <a:effectLst/>
                <a:latin typeface="Guardian TextSans Web"/>
              </a:rPr>
              <a:t>7</a:t>
            </a:r>
            <a:r>
              <a:rPr lang="tr-TR" b="0" i="0" dirty="0">
                <a:solidFill>
                  <a:srgbClr val="333333"/>
                </a:solidFill>
                <a:effectLst/>
                <a:latin typeface="Guardian TextSans Web"/>
              </a:rPr>
              <a:t> ppm'den az olması yer almıştır.</a:t>
            </a:r>
            <a:endParaRPr lang="tr-TR" dirty="0"/>
          </a:p>
        </p:txBody>
      </p:sp>
      <p:sp>
        <p:nvSpPr>
          <p:cNvPr id="4" name="Slayt Numarası Yer Tutucusu 3"/>
          <p:cNvSpPr>
            <a:spLocks noGrp="1"/>
          </p:cNvSpPr>
          <p:nvPr>
            <p:ph type="sldNum" sz="quarter" idx="5"/>
          </p:nvPr>
        </p:nvSpPr>
        <p:spPr/>
        <p:txBody>
          <a:bodyPr/>
          <a:lstStyle/>
          <a:p>
            <a:fld id="{3D588A7D-1A89-464F-9D4F-6236153B11FC}" type="slidenum">
              <a:rPr lang="tr-TR" smtClean="0"/>
              <a:t>9</a:t>
            </a:fld>
            <a:endParaRPr lang="tr-TR"/>
          </a:p>
        </p:txBody>
      </p:sp>
    </p:spTree>
    <p:extLst>
      <p:ext uri="{BB962C8B-B14F-4D97-AF65-F5344CB8AC3E}">
        <p14:creationId xmlns:p14="http://schemas.microsoft.com/office/powerpoint/2010/main" val="1448625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b="0" i="0" dirty="0">
                <a:solidFill>
                  <a:srgbClr val="333333"/>
                </a:solidFill>
                <a:effectLst/>
                <a:latin typeface="Guardian TextSans Web"/>
              </a:rPr>
              <a:t>Toplam 188 katılımcı (ortalama [SD] yaş, 49,1 [12,5] yıl; 102 [%54] kadın) kaydedildi ve rastgele seçildi, 127 katılımcı </a:t>
            </a:r>
            <a:r>
              <a:rPr lang="tr-TR" b="0" i="0" dirty="0" err="1">
                <a:solidFill>
                  <a:srgbClr val="333333"/>
                </a:solidFill>
                <a:effectLst/>
                <a:latin typeface="Guardian TextSans Web"/>
              </a:rPr>
              <a:t>vareniklin</a:t>
            </a:r>
            <a:r>
              <a:rPr lang="tr-TR" b="0" i="0" dirty="0">
                <a:solidFill>
                  <a:srgbClr val="333333"/>
                </a:solidFill>
                <a:effectLst/>
                <a:latin typeface="Guardian TextSans Web"/>
              </a:rPr>
              <a:t> kullanmayı seçti, bunlardan 64'ü adaptif tedaviye ve 63'ü standart tedaviye randomize edildi ve 61 katılımcı nikotin bantları kullanmayı seçti, bunlardan 31'i adaptif tedaviye ve 30'u standart tedaviye randomize edildi. </a:t>
            </a:r>
            <a:endParaRPr lang="tr-TR" dirty="0"/>
          </a:p>
        </p:txBody>
      </p:sp>
      <p:sp>
        <p:nvSpPr>
          <p:cNvPr id="4" name="Slayt Numarası Yer Tutucusu 3"/>
          <p:cNvSpPr>
            <a:spLocks noGrp="1"/>
          </p:cNvSpPr>
          <p:nvPr>
            <p:ph type="sldNum" sz="quarter" idx="5"/>
          </p:nvPr>
        </p:nvSpPr>
        <p:spPr/>
        <p:txBody>
          <a:bodyPr/>
          <a:lstStyle/>
          <a:p>
            <a:fld id="{3D588A7D-1A89-464F-9D4F-6236153B11FC}" type="slidenum">
              <a:rPr lang="tr-TR" smtClean="0"/>
              <a:t>22</a:t>
            </a:fld>
            <a:endParaRPr lang="tr-TR"/>
          </a:p>
        </p:txBody>
      </p:sp>
    </p:spTree>
    <p:extLst>
      <p:ext uri="{BB962C8B-B14F-4D97-AF65-F5344CB8AC3E}">
        <p14:creationId xmlns:p14="http://schemas.microsoft.com/office/powerpoint/2010/main" val="25389767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b="0" i="0" dirty="0">
                <a:solidFill>
                  <a:srgbClr val="333333"/>
                </a:solidFill>
                <a:effectLst/>
                <a:latin typeface="Guardian TextSans Web"/>
              </a:rPr>
              <a:t>Toplam 188 katılımcı (ortalama [SD] yaş, 49,1 [12,5] yıl; 102 [%54] kadın) kaydedildi ve rastgele seçildi, 127 katılımcı </a:t>
            </a:r>
            <a:r>
              <a:rPr lang="tr-TR" b="0" i="0" dirty="0" err="1">
                <a:solidFill>
                  <a:srgbClr val="333333"/>
                </a:solidFill>
                <a:effectLst/>
                <a:latin typeface="Guardian TextSans Web"/>
              </a:rPr>
              <a:t>vareniklin</a:t>
            </a:r>
            <a:r>
              <a:rPr lang="tr-TR" b="0" i="0" dirty="0">
                <a:solidFill>
                  <a:srgbClr val="333333"/>
                </a:solidFill>
                <a:effectLst/>
                <a:latin typeface="Guardian TextSans Web"/>
              </a:rPr>
              <a:t> kullanmayı seçti, bunlardan 64'ü adaptif tedaviye ve 63'ü standart tedaviye randomize edildi ve 61 katılımcı nikotin bantları kullanmayı seçti, bunlardan 31'i adaptif tedaviye ve 30'u standart tedaviye randomize edildi. Başlangıçta, </a:t>
            </a:r>
            <a:r>
              <a:rPr lang="tr-TR" b="0" i="0" dirty="0" err="1">
                <a:solidFill>
                  <a:srgbClr val="333333"/>
                </a:solidFill>
                <a:effectLst/>
                <a:latin typeface="Guardian TextSans Web"/>
              </a:rPr>
              <a:t>Fagerstrom</a:t>
            </a:r>
            <a:r>
              <a:rPr lang="tr-TR" b="0" i="0" dirty="0">
                <a:solidFill>
                  <a:srgbClr val="333333"/>
                </a:solidFill>
                <a:effectLst/>
                <a:latin typeface="Guardian TextSans Web"/>
              </a:rPr>
              <a:t> Sigara Bağımlılığı Testi </a:t>
            </a:r>
            <a:r>
              <a:rPr lang="tr-TR" b="0" i="0" u="none" strike="noStrike" baseline="30000" dirty="0">
                <a:solidFill>
                  <a:srgbClr val="9E1F63"/>
                </a:solidFill>
                <a:effectLst/>
                <a:latin typeface="Guardian TextSans Web"/>
                <a:hlinkClick r:id="rId3"/>
              </a:rPr>
              <a:t>15</a:t>
            </a:r>
            <a:r>
              <a:rPr lang="tr-TR" b="0" i="0" dirty="0">
                <a:solidFill>
                  <a:srgbClr val="333333"/>
                </a:solidFill>
                <a:effectLst/>
                <a:latin typeface="Guardian TextSans Web"/>
              </a:rPr>
              <a:t> puanının ortalaması (SD) 5,0 (2,1) idi ve katılımcılar günde ortalama (SD) 15,4 (7,3) sigara içiyordu. Tam örneklemde, Amerikan Yerlisi veya Alaska Yerlisi katılımcı yoktu, 3 Asyalı katılımcı (%2); 80 Siyah veya Afrika Amerikalı katılımcı (%43), 1 Yerli </a:t>
            </a:r>
            <a:r>
              <a:rPr lang="tr-TR" b="0" i="0" dirty="0" err="1">
                <a:solidFill>
                  <a:srgbClr val="333333"/>
                </a:solidFill>
                <a:effectLst/>
                <a:latin typeface="Guardian TextSans Web"/>
              </a:rPr>
              <a:t>Hawaiili</a:t>
            </a:r>
            <a:r>
              <a:rPr lang="tr-TR" b="0" i="0" dirty="0">
                <a:solidFill>
                  <a:srgbClr val="333333"/>
                </a:solidFill>
                <a:effectLst/>
                <a:latin typeface="Guardian TextSans Web"/>
              </a:rPr>
              <a:t> veya Diğer Pasifik Adalı katılımcı (%1), 98 Beyaz katılımcı (%52) ve 1'den fazla ırka ait olduğunu belirten 6 katılımcı (%3); 4 katılımcı </a:t>
            </a:r>
            <a:r>
              <a:rPr lang="tr-TR" b="0" i="0" dirty="0" err="1">
                <a:solidFill>
                  <a:srgbClr val="333333"/>
                </a:solidFill>
                <a:effectLst/>
                <a:latin typeface="Guardian TextSans Web"/>
              </a:rPr>
              <a:t>Hispanik</a:t>
            </a:r>
            <a:r>
              <a:rPr lang="tr-TR" b="0" i="0" dirty="0">
                <a:solidFill>
                  <a:srgbClr val="333333"/>
                </a:solidFill>
                <a:effectLst/>
                <a:latin typeface="Guardian TextSans Web"/>
              </a:rPr>
              <a:t> veya Latin (%2) idi ve 184 katılımcı (%98) </a:t>
            </a:r>
            <a:r>
              <a:rPr lang="tr-TR" b="0" i="0" dirty="0" err="1">
                <a:solidFill>
                  <a:srgbClr val="333333"/>
                </a:solidFill>
                <a:effectLst/>
                <a:latin typeface="Guardian TextSans Web"/>
              </a:rPr>
              <a:t>Hispanik</a:t>
            </a:r>
            <a:r>
              <a:rPr lang="tr-TR" b="0" i="0" dirty="0">
                <a:solidFill>
                  <a:srgbClr val="333333"/>
                </a:solidFill>
                <a:effectLst/>
                <a:latin typeface="Guardian TextSans Web"/>
              </a:rPr>
              <a:t> veya Latin değildi.</a:t>
            </a:r>
            <a:endParaRPr lang="tr-TR" dirty="0"/>
          </a:p>
        </p:txBody>
      </p:sp>
      <p:sp>
        <p:nvSpPr>
          <p:cNvPr id="4" name="Slayt Numarası Yer Tutucusu 3"/>
          <p:cNvSpPr>
            <a:spLocks noGrp="1"/>
          </p:cNvSpPr>
          <p:nvPr>
            <p:ph type="sldNum" sz="quarter" idx="5"/>
          </p:nvPr>
        </p:nvSpPr>
        <p:spPr/>
        <p:txBody>
          <a:bodyPr/>
          <a:lstStyle/>
          <a:p>
            <a:fld id="{3D588A7D-1A89-464F-9D4F-6236153B11FC}" type="slidenum">
              <a:rPr lang="tr-TR" smtClean="0"/>
              <a:t>23</a:t>
            </a:fld>
            <a:endParaRPr lang="tr-TR"/>
          </a:p>
        </p:txBody>
      </p:sp>
    </p:spTree>
    <p:extLst>
      <p:ext uri="{BB962C8B-B14F-4D97-AF65-F5344CB8AC3E}">
        <p14:creationId xmlns:p14="http://schemas.microsoft.com/office/powerpoint/2010/main" val="23725275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b="0" i="0" dirty="0">
                <a:solidFill>
                  <a:srgbClr val="333333"/>
                </a:solidFill>
                <a:effectLst/>
                <a:latin typeface="Guardian TextSans Web"/>
              </a:rPr>
              <a:t>Tüm katılımcılar arasında, tedavi niyetine bağlı 12 haftalık bırakma sonrası biyokimyasal olarak doğrulanmış 30 günlük sürekli sigara içmeme durumu, adaptif grupta 95 katılımcının 23'ünde (%24) ve standart tedavi grubunda 93 katılımcının 8'inde (%9) mevcuttu (OR, 3,39; %95 GA, 1,43-7,99; </a:t>
            </a:r>
            <a:r>
              <a:rPr lang="tr-TR" b="0" i="1" dirty="0">
                <a:solidFill>
                  <a:srgbClr val="333333"/>
                </a:solidFill>
                <a:effectLst/>
                <a:latin typeface="Guardian TextSans Web"/>
              </a:rPr>
              <a:t>P</a:t>
            </a:r>
            <a:r>
              <a:rPr lang="tr-TR" b="0" i="0" dirty="0">
                <a:solidFill>
                  <a:srgbClr val="333333"/>
                </a:solidFill>
                <a:effectLst/>
                <a:latin typeface="Guardian TextSans Web"/>
              </a:rPr>
              <a:t>  = .004). </a:t>
            </a:r>
            <a:r>
              <a:rPr lang="tr-TR" b="0" i="0" dirty="0" err="1">
                <a:solidFill>
                  <a:srgbClr val="333333"/>
                </a:solidFill>
                <a:effectLst/>
                <a:latin typeface="Guardian TextSans Web"/>
              </a:rPr>
              <a:t>Vareniklin</a:t>
            </a:r>
            <a:r>
              <a:rPr lang="tr-TR" b="0" i="0" dirty="0">
                <a:solidFill>
                  <a:srgbClr val="333333"/>
                </a:solidFill>
                <a:effectLst/>
                <a:latin typeface="Guardian TextSans Web"/>
              </a:rPr>
              <a:t> kullanan katılımcılar arasında, sigara içmeme durumu adaptif tedavi grubunda 18 katılımcıda (%28) ve standart tedavi grubunda 5 katılımcıda (%8) mevcuttu (OR, 4,54; %95 GA, 1,57-13,15). Nikotin bandını seçen katılımcılar arasında, sigara içmeme durumu adaptif tedavi grubunda 5 katılımcıda (%16) ve standart tedavi grubunda 3 katılımcıda (%10) doğrulandı (OR, 1,73; %95 GA, 0,39-7,99) ( </a:t>
            </a:r>
            <a:r>
              <a:rPr lang="tr-TR" b="0" i="0" u="sng" dirty="0">
                <a:solidFill>
                  <a:srgbClr val="000000"/>
                </a:solidFill>
                <a:effectLst/>
                <a:latin typeface="Guardian TextSans Web"/>
                <a:hlinkClick r:id="rId3"/>
              </a:rPr>
              <a:t>Şekil 2</a:t>
            </a:r>
            <a:r>
              <a:rPr lang="tr-TR" b="0" i="0" dirty="0">
                <a:solidFill>
                  <a:srgbClr val="333333"/>
                </a:solidFill>
                <a:effectLst/>
                <a:latin typeface="Guardian TextSans Web"/>
              </a:rPr>
              <a:t> )</a:t>
            </a:r>
            <a:endParaRPr lang="tr-TR" dirty="0"/>
          </a:p>
        </p:txBody>
      </p:sp>
      <p:sp>
        <p:nvSpPr>
          <p:cNvPr id="4" name="Slayt Numarası Yer Tutucusu 3"/>
          <p:cNvSpPr>
            <a:spLocks noGrp="1"/>
          </p:cNvSpPr>
          <p:nvPr>
            <p:ph type="sldNum" sz="quarter" idx="5"/>
          </p:nvPr>
        </p:nvSpPr>
        <p:spPr/>
        <p:txBody>
          <a:bodyPr/>
          <a:lstStyle/>
          <a:p>
            <a:fld id="{3D588A7D-1A89-464F-9D4F-6236153B11FC}" type="slidenum">
              <a:rPr lang="tr-TR" smtClean="0"/>
              <a:t>24</a:t>
            </a:fld>
            <a:endParaRPr lang="tr-TR"/>
          </a:p>
        </p:txBody>
      </p:sp>
    </p:spTree>
    <p:extLst>
      <p:ext uri="{BB962C8B-B14F-4D97-AF65-F5344CB8AC3E}">
        <p14:creationId xmlns:p14="http://schemas.microsoft.com/office/powerpoint/2010/main" val="7611237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3D588A7D-1A89-464F-9D4F-6236153B11FC}" type="slidenum">
              <a:rPr lang="tr-TR" smtClean="0"/>
              <a:t>25</a:t>
            </a:fld>
            <a:endParaRPr lang="tr-TR"/>
          </a:p>
        </p:txBody>
      </p:sp>
    </p:spTree>
    <p:extLst>
      <p:ext uri="{BB962C8B-B14F-4D97-AF65-F5344CB8AC3E}">
        <p14:creationId xmlns:p14="http://schemas.microsoft.com/office/powerpoint/2010/main" val="669146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b="0" i="0" dirty="0">
                <a:solidFill>
                  <a:srgbClr val="333333"/>
                </a:solidFill>
                <a:effectLst/>
                <a:latin typeface="Guardian TextSans Web"/>
              </a:rPr>
              <a:t>Tüm 188 katılımcı arasında 1 ciddi olumsuz olay tespit ettik: </a:t>
            </a:r>
            <a:r>
              <a:rPr lang="tr-TR" b="0" i="0" dirty="0" err="1">
                <a:solidFill>
                  <a:srgbClr val="333333"/>
                </a:solidFill>
                <a:effectLst/>
                <a:latin typeface="Guardian TextSans Web"/>
              </a:rPr>
              <a:t>Vareniklin</a:t>
            </a:r>
            <a:r>
              <a:rPr lang="tr-TR" b="0" i="0" dirty="0">
                <a:solidFill>
                  <a:srgbClr val="333333"/>
                </a:solidFill>
                <a:effectLst/>
                <a:latin typeface="Guardian TextSans Web"/>
              </a:rPr>
              <a:t> standart tedavi grubunda 1 katılımcı (%2) öldü. Bu ölümün 4. evre kanserle ilişkili olduğu ve çalışmayla ilişkili olmadığı belirlendi. Ölüm, yaşamı tehdit eden olaylar, hastaneye yatış, kalıcı veya önemli sakatlık veya yetersizlik hakkında başka bir bildirim yapılmadı. Tüm katılımcılar arasında 9'u orta düzeyde yan etki bildirdi (tıbbi değerlendirme veya günlük rutinde değişiklik gerektiren) (</a:t>
            </a:r>
            <a:r>
              <a:rPr lang="tr-TR" b="0" i="0" dirty="0" err="1">
                <a:solidFill>
                  <a:srgbClr val="333333"/>
                </a:solidFill>
                <a:effectLst/>
                <a:latin typeface="Guardian TextSans Web"/>
              </a:rPr>
              <a:t>vareniklin</a:t>
            </a:r>
            <a:r>
              <a:rPr lang="tr-TR" b="0" i="0" dirty="0">
                <a:solidFill>
                  <a:srgbClr val="333333"/>
                </a:solidFill>
                <a:effectLst/>
                <a:latin typeface="Guardian TextSans Web"/>
              </a:rPr>
              <a:t> adaptif grubunda 4 katılımcı; </a:t>
            </a:r>
            <a:r>
              <a:rPr lang="tr-TR" b="0" i="0" dirty="0" err="1">
                <a:solidFill>
                  <a:srgbClr val="333333"/>
                </a:solidFill>
                <a:effectLst/>
                <a:latin typeface="Guardian TextSans Web"/>
              </a:rPr>
              <a:t>vareniklin</a:t>
            </a:r>
            <a:r>
              <a:rPr lang="tr-TR" b="0" i="0" dirty="0">
                <a:solidFill>
                  <a:srgbClr val="333333"/>
                </a:solidFill>
                <a:effectLst/>
                <a:latin typeface="Guardian TextSans Web"/>
              </a:rPr>
              <a:t> standart grubunda 1 katılımcı; nikotin bandı adaptif grubunda 3 katılımcı; nikotin bandı standart grubunda 1 katılımcı). Hafif olumsuz olaylar (tıbbi değerlendirme veya günlük rutinde değişiklik gerektirmeyen) dahil edildiğinde, 159 katılımcı en az 1 olumsuz olay bildirdi ( </a:t>
            </a:r>
            <a:r>
              <a:rPr lang="tr-TR" b="0" i="0" u="sng" dirty="0">
                <a:solidFill>
                  <a:srgbClr val="000000"/>
                </a:solidFill>
                <a:effectLst/>
                <a:latin typeface="Guardian TextSans Web"/>
                <a:hlinkClick r:id="rId3"/>
              </a:rPr>
              <a:t>Tablo 2</a:t>
            </a:r>
            <a:r>
              <a:rPr lang="tr-TR" b="0" i="0" dirty="0">
                <a:solidFill>
                  <a:srgbClr val="333333"/>
                </a:solidFill>
                <a:effectLst/>
                <a:latin typeface="Guardian TextSans Web"/>
              </a:rPr>
              <a:t> ). Adaptif ve standart tedavi grupları arasında istenmeyen olayların görülme sıklığında, adaptif tedaviye randomize edilen </a:t>
            </a:r>
            <a:r>
              <a:rPr lang="tr-TR" b="0" i="0" dirty="0" err="1">
                <a:solidFill>
                  <a:srgbClr val="333333"/>
                </a:solidFill>
                <a:effectLst/>
                <a:latin typeface="Guardian TextSans Web"/>
              </a:rPr>
              <a:t>vareniklin</a:t>
            </a:r>
            <a:r>
              <a:rPr lang="tr-TR" b="0" i="0" dirty="0">
                <a:solidFill>
                  <a:srgbClr val="333333"/>
                </a:solidFill>
                <a:effectLst/>
                <a:latin typeface="Guardian TextSans Web"/>
              </a:rPr>
              <a:t> katılımcılarında, standart tedaviye randomize edilenlere kıyasla daha yaygın olan uyku sorunları dışında, anlamlı bir fark görülmedi (RR, 1,74; %95 GA, 1,18-2,58; </a:t>
            </a:r>
            <a:r>
              <a:rPr lang="tr-TR" b="0" i="1" dirty="0">
                <a:solidFill>
                  <a:srgbClr val="333333"/>
                </a:solidFill>
                <a:effectLst/>
                <a:latin typeface="Guardian TextSans Web"/>
              </a:rPr>
              <a:t>P</a:t>
            </a:r>
            <a:r>
              <a:rPr lang="tr-TR" b="0" i="0" dirty="0">
                <a:solidFill>
                  <a:srgbClr val="333333"/>
                </a:solidFill>
                <a:effectLst/>
                <a:latin typeface="Guardian TextSans Web"/>
              </a:rPr>
              <a:t>  = ,03).</a:t>
            </a:r>
            <a:endParaRPr lang="tr-TR" dirty="0"/>
          </a:p>
        </p:txBody>
      </p:sp>
      <p:sp>
        <p:nvSpPr>
          <p:cNvPr id="4" name="Slayt Numarası Yer Tutucusu 3"/>
          <p:cNvSpPr>
            <a:spLocks noGrp="1"/>
          </p:cNvSpPr>
          <p:nvPr>
            <p:ph type="sldNum" sz="quarter" idx="5"/>
          </p:nvPr>
        </p:nvSpPr>
        <p:spPr/>
        <p:txBody>
          <a:bodyPr/>
          <a:lstStyle/>
          <a:p>
            <a:fld id="{3D588A7D-1A89-464F-9D4F-6236153B11FC}" type="slidenum">
              <a:rPr lang="tr-TR" smtClean="0"/>
              <a:t>26</a:t>
            </a:fld>
            <a:endParaRPr lang="tr-TR"/>
          </a:p>
        </p:txBody>
      </p:sp>
    </p:spTree>
    <p:extLst>
      <p:ext uri="{BB962C8B-B14F-4D97-AF65-F5344CB8AC3E}">
        <p14:creationId xmlns:p14="http://schemas.microsoft.com/office/powerpoint/2010/main" val="1600707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b="0" i="0" dirty="0">
                <a:solidFill>
                  <a:srgbClr val="333333"/>
                </a:solidFill>
                <a:effectLst/>
                <a:latin typeface="Guardian TextSans Web"/>
              </a:rPr>
              <a:t>Devamı------ Çalışma, bulguların klinik ortamda görülen sigara içicilerine daha kolay genelleştirilebilmesi için minimal dışlama kriterlerine sahip bir klinik popülasyon kullanmıştır. Bu çalışmanın tasarımının bir bileşeni, katılımcıların ilaçlarını seçmelerine izin vermekti. Bir diğer önemli unsur, taranan katılımcıların yalnızca %31'inin çalışmadan hariç tutulması şeklinde minimal dışlama kriterlerinin kullanılmasıydı. Bu, ABD sigara içicilerindekine (%35) benzer psikiyatrik komorbidite oranlarına (%30,8) sahip bir çalışma örneğiyle sonuçlandı. </a:t>
            </a:r>
            <a:r>
              <a:rPr lang="tr-TR" b="0" i="0" u="none" strike="noStrike" baseline="30000" dirty="0">
                <a:solidFill>
                  <a:srgbClr val="9E1F63"/>
                </a:solidFill>
                <a:effectLst/>
                <a:latin typeface="Guardian TextSans Web"/>
                <a:hlinkClick r:id="rId3"/>
              </a:rPr>
              <a:t>22</a:t>
            </a:r>
            <a:r>
              <a:rPr lang="tr-TR" b="0" i="0" baseline="30000" dirty="0">
                <a:solidFill>
                  <a:srgbClr val="333333"/>
                </a:solidFill>
                <a:effectLst/>
                <a:latin typeface="Guardian TextSans Web"/>
              </a:rPr>
              <a:t> , </a:t>
            </a:r>
            <a:r>
              <a:rPr lang="tr-TR" b="0" i="0" u="none" strike="noStrike" baseline="30000" dirty="0">
                <a:solidFill>
                  <a:srgbClr val="9E1F63"/>
                </a:solidFill>
                <a:effectLst/>
                <a:latin typeface="Guardian TextSans Web"/>
                <a:hlinkClick r:id="rId4"/>
              </a:rPr>
              <a:t>23</a:t>
            </a:r>
            <a:r>
              <a:rPr lang="tr-TR" b="0" i="0" dirty="0">
                <a:solidFill>
                  <a:srgbClr val="333333"/>
                </a:solidFill>
                <a:effectLst/>
                <a:latin typeface="Guardian TextSans Web"/>
              </a:rPr>
              <a:t> Dikkat çekici bir şekilde, sigarayı bırakma denemelerinin %72,8'i ruhsal hastalık nedeniyle bazı veya tüm potansiyel katılımcıları dışlamaktadır. </a:t>
            </a:r>
            <a:r>
              <a:rPr lang="tr-TR" b="0" i="0" u="none" strike="noStrike" baseline="30000" dirty="0">
                <a:solidFill>
                  <a:srgbClr val="9E1F63"/>
                </a:solidFill>
                <a:effectLst/>
                <a:latin typeface="Guardian TextSans Web"/>
                <a:hlinkClick r:id="rId5"/>
              </a:rPr>
              <a:t>24</a:t>
            </a:r>
            <a:r>
              <a:rPr lang="tr-TR" b="0" i="0" dirty="0">
                <a:solidFill>
                  <a:srgbClr val="333333"/>
                </a:solidFill>
                <a:effectLst/>
                <a:latin typeface="Guardian TextSans Web"/>
              </a:rPr>
              <a:t> Çalışma örneğinde ayrıca genel ABD nüfusunda (%13,6) ve sigara içen ABD nüfusunda (%20,4) bulunandan daha yüksek oranda Siyah veya Afrika kökenli Amerikalı katılımcı (%43) vardı. </a:t>
            </a:r>
            <a:r>
              <a:rPr lang="tr-TR" b="0" i="0" u="none" strike="noStrike" baseline="30000" dirty="0">
                <a:solidFill>
                  <a:srgbClr val="9E1F63"/>
                </a:solidFill>
                <a:effectLst/>
                <a:latin typeface="Guardian TextSans Web"/>
                <a:hlinkClick r:id="rId6"/>
              </a:rPr>
              <a:t>25</a:t>
            </a:r>
            <a:r>
              <a:rPr lang="tr-TR" b="0" i="0" baseline="30000" dirty="0">
                <a:solidFill>
                  <a:srgbClr val="333333"/>
                </a:solidFill>
                <a:effectLst/>
                <a:latin typeface="Guardian TextSans Web"/>
              </a:rPr>
              <a:t> , </a:t>
            </a:r>
            <a:r>
              <a:rPr lang="tr-TR" b="0" i="0" u="none" strike="noStrike" baseline="30000" dirty="0">
                <a:solidFill>
                  <a:srgbClr val="9E1F63"/>
                </a:solidFill>
                <a:effectLst/>
                <a:latin typeface="Guardian TextSans Web"/>
                <a:hlinkClick r:id="rId7"/>
              </a:rPr>
              <a:t>26</a:t>
            </a:r>
            <a:endParaRPr lang="tr-TR" dirty="0"/>
          </a:p>
        </p:txBody>
      </p:sp>
      <p:sp>
        <p:nvSpPr>
          <p:cNvPr id="4" name="Slayt Numarası Yer Tutucusu 3"/>
          <p:cNvSpPr>
            <a:spLocks noGrp="1"/>
          </p:cNvSpPr>
          <p:nvPr>
            <p:ph type="sldNum" sz="quarter" idx="5"/>
          </p:nvPr>
        </p:nvSpPr>
        <p:spPr/>
        <p:txBody>
          <a:bodyPr/>
          <a:lstStyle/>
          <a:p>
            <a:fld id="{3D588A7D-1A89-464F-9D4F-6236153B11FC}" type="slidenum">
              <a:rPr lang="tr-TR" smtClean="0"/>
              <a:t>27</a:t>
            </a:fld>
            <a:endParaRPr lang="tr-TR"/>
          </a:p>
        </p:txBody>
      </p:sp>
    </p:spTree>
    <p:extLst>
      <p:ext uri="{BB962C8B-B14F-4D97-AF65-F5344CB8AC3E}">
        <p14:creationId xmlns:p14="http://schemas.microsoft.com/office/powerpoint/2010/main" val="37601605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sz="1200" b="0" i="0" dirty="0">
                <a:solidFill>
                  <a:srgbClr val="333333"/>
                </a:solidFill>
                <a:effectLst/>
                <a:latin typeface="Guardian TextSans Web"/>
              </a:rPr>
              <a:t>Çalışmamızda gruplar arasında daha büyük bir tedavi etkisi bulmuş olabiliriz çünkü çalışmamızda </a:t>
            </a:r>
            <a:r>
              <a:rPr lang="tr-TR" sz="1200" b="0" i="0" dirty="0" err="1">
                <a:solidFill>
                  <a:srgbClr val="333333"/>
                </a:solidFill>
                <a:effectLst/>
                <a:latin typeface="Guardian TextSans Web"/>
              </a:rPr>
              <a:t>vareniklinin</a:t>
            </a:r>
            <a:r>
              <a:rPr lang="tr-TR" sz="1200" b="0" i="0" dirty="0">
                <a:solidFill>
                  <a:srgbClr val="333333"/>
                </a:solidFill>
                <a:effectLst/>
                <a:latin typeface="Guardian TextSans Web"/>
              </a:rPr>
              <a:t> standart tedavi kolunda uzatılmış </a:t>
            </a:r>
            <a:r>
              <a:rPr lang="tr-TR" sz="1200" b="0" i="0" dirty="0" err="1">
                <a:solidFill>
                  <a:srgbClr val="333333"/>
                </a:solidFill>
                <a:effectLst/>
                <a:latin typeface="Guardian TextSans Web"/>
              </a:rPr>
              <a:t>preseans</a:t>
            </a:r>
            <a:r>
              <a:rPr lang="tr-TR" sz="1200" b="0" i="0" dirty="0">
                <a:solidFill>
                  <a:srgbClr val="333333"/>
                </a:solidFill>
                <a:effectLst/>
                <a:latin typeface="Guardian TextSans Web"/>
              </a:rPr>
              <a:t> </a:t>
            </a:r>
            <a:r>
              <a:rPr lang="tr-TR" sz="1200" b="0" i="0" dirty="0" err="1">
                <a:solidFill>
                  <a:srgbClr val="333333"/>
                </a:solidFill>
                <a:effectLst/>
                <a:latin typeface="Guardian TextSans Web"/>
              </a:rPr>
              <a:t>vareniklini</a:t>
            </a:r>
            <a:r>
              <a:rPr lang="tr-TR" sz="1200" b="0" i="0" dirty="0">
                <a:solidFill>
                  <a:srgbClr val="333333"/>
                </a:solidFill>
                <a:effectLst/>
                <a:latin typeface="Guardian TextSans Web"/>
              </a:rPr>
              <a:t> kullanılmamıştır.</a:t>
            </a:r>
            <a:endParaRPr lang="tr-TR" dirty="0"/>
          </a:p>
        </p:txBody>
      </p:sp>
      <p:sp>
        <p:nvSpPr>
          <p:cNvPr id="4" name="Slayt Numarası Yer Tutucusu 3"/>
          <p:cNvSpPr>
            <a:spLocks noGrp="1"/>
          </p:cNvSpPr>
          <p:nvPr>
            <p:ph type="sldNum" sz="quarter" idx="5"/>
          </p:nvPr>
        </p:nvSpPr>
        <p:spPr/>
        <p:txBody>
          <a:bodyPr/>
          <a:lstStyle/>
          <a:p>
            <a:fld id="{3D588A7D-1A89-464F-9D4F-6236153B11FC}" type="slidenum">
              <a:rPr lang="tr-TR" smtClean="0"/>
              <a:t>28</a:t>
            </a:fld>
            <a:endParaRPr lang="tr-TR"/>
          </a:p>
        </p:txBody>
      </p:sp>
    </p:spTree>
    <p:extLst>
      <p:ext uri="{BB962C8B-B14F-4D97-AF65-F5344CB8AC3E}">
        <p14:creationId xmlns:p14="http://schemas.microsoft.com/office/powerpoint/2010/main" val="1043573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76FDA8C-7299-158F-DF2F-3AC8DB025D18}"/>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AFB81286-BAEF-B87D-A92C-795E8784E5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1FAB0965-12ED-B591-C6AF-520655CD1BF7}"/>
              </a:ext>
            </a:extLst>
          </p:cNvPr>
          <p:cNvSpPr>
            <a:spLocks noGrp="1"/>
          </p:cNvSpPr>
          <p:nvPr>
            <p:ph type="dt" sz="half" idx="10"/>
          </p:nvPr>
        </p:nvSpPr>
        <p:spPr/>
        <p:txBody>
          <a:bodyPr/>
          <a:lstStyle/>
          <a:p>
            <a:fld id="{8E4C5257-D11E-401F-9913-914732277C65}" type="datetimeFigureOut">
              <a:rPr lang="tr-TR" smtClean="0"/>
              <a:t>04.12.2024</a:t>
            </a:fld>
            <a:endParaRPr lang="tr-TR"/>
          </a:p>
        </p:txBody>
      </p:sp>
      <p:sp>
        <p:nvSpPr>
          <p:cNvPr id="5" name="Alt Bilgi Yer Tutucusu 4">
            <a:extLst>
              <a:ext uri="{FF2B5EF4-FFF2-40B4-BE49-F238E27FC236}">
                <a16:creationId xmlns:a16="http://schemas.microsoft.com/office/drawing/2014/main" id="{2DA3FDEF-6E0D-BC06-7AEE-D75D8627782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9DC9A853-4D84-4407-98B9-C8D36A046664}"/>
              </a:ext>
            </a:extLst>
          </p:cNvPr>
          <p:cNvSpPr>
            <a:spLocks noGrp="1"/>
          </p:cNvSpPr>
          <p:nvPr>
            <p:ph type="sldNum" sz="quarter" idx="12"/>
          </p:nvPr>
        </p:nvSpPr>
        <p:spPr/>
        <p:txBody>
          <a:bodyPr/>
          <a:lstStyle/>
          <a:p>
            <a:fld id="{4A1F9674-CD0B-43E7-B15E-172C051926EE}" type="slidenum">
              <a:rPr lang="tr-TR" smtClean="0"/>
              <a:t>‹#›</a:t>
            </a:fld>
            <a:endParaRPr lang="tr-TR"/>
          </a:p>
        </p:txBody>
      </p:sp>
    </p:spTree>
    <p:extLst>
      <p:ext uri="{BB962C8B-B14F-4D97-AF65-F5344CB8AC3E}">
        <p14:creationId xmlns:p14="http://schemas.microsoft.com/office/powerpoint/2010/main" val="3795634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D975DE8-407F-5CC8-0A8E-DFA99105141E}"/>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26AC8797-0900-D335-F45F-DC2D7DDF85D9}"/>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0AE1B37-7E21-AE8C-7572-1CD5C540B322}"/>
              </a:ext>
            </a:extLst>
          </p:cNvPr>
          <p:cNvSpPr>
            <a:spLocks noGrp="1"/>
          </p:cNvSpPr>
          <p:nvPr>
            <p:ph type="dt" sz="half" idx="10"/>
          </p:nvPr>
        </p:nvSpPr>
        <p:spPr/>
        <p:txBody>
          <a:bodyPr/>
          <a:lstStyle/>
          <a:p>
            <a:fld id="{8E4C5257-D11E-401F-9913-914732277C65}" type="datetimeFigureOut">
              <a:rPr lang="tr-TR" smtClean="0"/>
              <a:t>04.12.2024</a:t>
            </a:fld>
            <a:endParaRPr lang="tr-TR"/>
          </a:p>
        </p:txBody>
      </p:sp>
      <p:sp>
        <p:nvSpPr>
          <p:cNvPr id="5" name="Alt Bilgi Yer Tutucusu 4">
            <a:extLst>
              <a:ext uri="{FF2B5EF4-FFF2-40B4-BE49-F238E27FC236}">
                <a16:creationId xmlns:a16="http://schemas.microsoft.com/office/drawing/2014/main" id="{F9C5E8C7-1C8C-25CC-74C4-7B027368D20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60011E9-32A2-62AA-29F2-E5412F3A74EA}"/>
              </a:ext>
            </a:extLst>
          </p:cNvPr>
          <p:cNvSpPr>
            <a:spLocks noGrp="1"/>
          </p:cNvSpPr>
          <p:nvPr>
            <p:ph type="sldNum" sz="quarter" idx="12"/>
          </p:nvPr>
        </p:nvSpPr>
        <p:spPr/>
        <p:txBody>
          <a:bodyPr/>
          <a:lstStyle/>
          <a:p>
            <a:fld id="{4A1F9674-CD0B-43E7-B15E-172C051926EE}" type="slidenum">
              <a:rPr lang="tr-TR" smtClean="0"/>
              <a:t>‹#›</a:t>
            </a:fld>
            <a:endParaRPr lang="tr-TR"/>
          </a:p>
        </p:txBody>
      </p:sp>
    </p:spTree>
    <p:extLst>
      <p:ext uri="{BB962C8B-B14F-4D97-AF65-F5344CB8AC3E}">
        <p14:creationId xmlns:p14="http://schemas.microsoft.com/office/powerpoint/2010/main" val="3288100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61649E1F-1AE4-D67A-9D7F-AD87E4F0075C}"/>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691C1DC1-3F27-6550-2B29-618C4C050A17}"/>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AF4E3A4-84FF-F52F-D2FF-FE8D12754C82}"/>
              </a:ext>
            </a:extLst>
          </p:cNvPr>
          <p:cNvSpPr>
            <a:spLocks noGrp="1"/>
          </p:cNvSpPr>
          <p:nvPr>
            <p:ph type="dt" sz="half" idx="10"/>
          </p:nvPr>
        </p:nvSpPr>
        <p:spPr/>
        <p:txBody>
          <a:bodyPr/>
          <a:lstStyle/>
          <a:p>
            <a:fld id="{8E4C5257-D11E-401F-9913-914732277C65}" type="datetimeFigureOut">
              <a:rPr lang="tr-TR" smtClean="0"/>
              <a:t>04.12.2024</a:t>
            </a:fld>
            <a:endParaRPr lang="tr-TR"/>
          </a:p>
        </p:txBody>
      </p:sp>
      <p:sp>
        <p:nvSpPr>
          <p:cNvPr id="5" name="Alt Bilgi Yer Tutucusu 4">
            <a:extLst>
              <a:ext uri="{FF2B5EF4-FFF2-40B4-BE49-F238E27FC236}">
                <a16:creationId xmlns:a16="http://schemas.microsoft.com/office/drawing/2014/main" id="{2B91257B-6F35-0D7A-9CCF-858388DED59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CCD2378-8DD4-ADD1-BAB6-3C7A3D1E221E}"/>
              </a:ext>
            </a:extLst>
          </p:cNvPr>
          <p:cNvSpPr>
            <a:spLocks noGrp="1"/>
          </p:cNvSpPr>
          <p:nvPr>
            <p:ph type="sldNum" sz="quarter" idx="12"/>
          </p:nvPr>
        </p:nvSpPr>
        <p:spPr/>
        <p:txBody>
          <a:bodyPr/>
          <a:lstStyle/>
          <a:p>
            <a:fld id="{4A1F9674-CD0B-43E7-B15E-172C051926EE}" type="slidenum">
              <a:rPr lang="tr-TR" smtClean="0"/>
              <a:t>‹#›</a:t>
            </a:fld>
            <a:endParaRPr lang="tr-TR"/>
          </a:p>
        </p:txBody>
      </p:sp>
    </p:spTree>
    <p:extLst>
      <p:ext uri="{BB962C8B-B14F-4D97-AF65-F5344CB8AC3E}">
        <p14:creationId xmlns:p14="http://schemas.microsoft.com/office/powerpoint/2010/main" val="931696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3C9CEE5-EB18-BE91-6AAC-9762B78CA694}"/>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5954609-F6FD-E5C4-1AD2-BE66D46FD4DD}"/>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62BDBB1-1B64-7775-ACF2-E8210ED1AAEA}"/>
              </a:ext>
            </a:extLst>
          </p:cNvPr>
          <p:cNvSpPr>
            <a:spLocks noGrp="1"/>
          </p:cNvSpPr>
          <p:nvPr>
            <p:ph type="dt" sz="half" idx="10"/>
          </p:nvPr>
        </p:nvSpPr>
        <p:spPr/>
        <p:txBody>
          <a:bodyPr/>
          <a:lstStyle/>
          <a:p>
            <a:fld id="{8E4C5257-D11E-401F-9913-914732277C65}" type="datetimeFigureOut">
              <a:rPr lang="tr-TR" smtClean="0"/>
              <a:t>04.12.2024</a:t>
            </a:fld>
            <a:endParaRPr lang="tr-TR"/>
          </a:p>
        </p:txBody>
      </p:sp>
      <p:sp>
        <p:nvSpPr>
          <p:cNvPr id="5" name="Alt Bilgi Yer Tutucusu 4">
            <a:extLst>
              <a:ext uri="{FF2B5EF4-FFF2-40B4-BE49-F238E27FC236}">
                <a16:creationId xmlns:a16="http://schemas.microsoft.com/office/drawing/2014/main" id="{743DF800-DADF-5239-5E79-2A5F089D6AC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565AAB4-A924-F259-3FB6-C1D87D316622}"/>
              </a:ext>
            </a:extLst>
          </p:cNvPr>
          <p:cNvSpPr>
            <a:spLocks noGrp="1"/>
          </p:cNvSpPr>
          <p:nvPr>
            <p:ph type="sldNum" sz="quarter" idx="12"/>
          </p:nvPr>
        </p:nvSpPr>
        <p:spPr/>
        <p:txBody>
          <a:bodyPr/>
          <a:lstStyle/>
          <a:p>
            <a:fld id="{4A1F9674-CD0B-43E7-B15E-172C051926EE}" type="slidenum">
              <a:rPr lang="tr-TR" smtClean="0"/>
              <a:t>‹#›</a:t>
            </a:fld>
            <a:endParaRPr lang="tr-TR"/>
          </a:p>
        </p:txBody>
      </p:sp>
    </p:spTree>
    <p:extLst>
      <p:ext uri="{BB962C8B-B14F-4D97-AF65-F5344CB8AC3E}">
        <p14:creationId xmlns:p14="http://schemas.microsoft.com/office/powerpoint/2010/main" val="543902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9493BE4-6938-2DF3-0471-8672428F86B0}"/>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8500679F-AA99-48E7-D3D3-F1D79FE6B0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2D1031B3-306A-F369-1442-3A6A85668879}"/>
              </a:ext>
            </a:extLst>
          </p:cNvPr>
          <p:cNvSpPr>
            <a:spLocks noGrp="1"/>
          </p:cNvSpPr>
          <p:nvPr>
            <p:ph type="dt" sz="half" idx="10"/>
          </p:nvPr>
        </p:nvSpPr>
        <p:spPr/>
        <p:txBody>
          <a:bodyPr/>
          <a:lstStyle/>
          <a:p>
            <a:fld id="{8E4C5257-D11E-401F-9913-914732277C65}" type="datetimeFigureOut">
              <a:rPr lang="tr-TR" smtClean="0"/>
              <a:t>04.12.2024</a:t>
            </a:fld>
            <a:endParaRPr lang="tr-TR"/>
          </a:p>
        </p:txBody>
      </p:sp>
      <p:sp>
        <p:nvSpPr>
          <p:cNvPr id="5" name="Alt Bilgi Yer Tutucusu 4">
            <a:extLst>
              <a:ext uri="{FF2B5EF4-FFF2-40B4-BE49-F238E27FC236}">
                <a16:creationId xmlns:a16="http://schemas.microsoft.com/office/drawing/2014/main" id="{9D9C2F06-0301-1AAB-5AF5-60595FD8E39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AD62E21-4359-F5C4-7EBC-AB2DC8D305D9}"/>
              </a:ext>
            </a:extLst>
          </p:cNvPr>
          <p:cNvSpPr>
            <a:spLocks noGrp="1"/>
          </p:cNvSpPr>
          <p:nvPr>
            <p:ph type="sldNum" sz="quarter" idx="12"/>
          </p:nvPr>
        </p:nvSpPr>
        <p:spPr/>
        <p:txBody>
          <a:bodyPr/>
          <a:lstStyle/>
          <a:p>
            <a:fld id="{4A1F9674-CD0B-43E7-B15E-172C051926EE}" type="slidenum">
              <a:rPr lang="tr-TR" smtClean="0"/>
              <a:t>‹#›</a:t>
            </a:fld>
            <a:endParaRPr lang="tr-TR"/>
          </a:p>
        </p:txBody>
      </p:sp>
    </p:spTree>
    <p:extLst>
      <p:ext uri="{BB962C8B-B14F-4D97-AF65-F5344CB8AC3E}">
        <p14:creationId xmlns:p14="http://schemas.microsoft.com/office/powerpoint/2010/main" val="1743234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A3B94C-3A56-F010-0D6A-2C4E2C60647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A6BFE88-DC60-4FAD-F496-80974C91F500}"/>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2AED2BDA-31F0-2C62-2EE2-AF3B9E7D7C15}"/>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A6E5D39E-DD72-0B96-94D2-D8810AEFD13F}"/>
              </a:ext>
            </a:extLst>
          </p:cNvPr>
          <p:cNvSpPr>
            <a:spLocks noGrp="1"/>
          </p:cNvSpPr>
          <p:nvPr>
            <p:ph type="dt" sz="half" idx="10"/>
          </p:nvPr>
        </p:nvSpPr>
        <p:spPr/>
        <p:txBody>
          <a:bodyPr/>
          <a:lstStyle/>
          <a:p>
            <a:fld id="{8E4C5257-D11E-401F-9913-914732277C65}" type="datetimeFigureOut">
              <a:rPr lang="tr-TR" smtClean="0"/>
              <a:t>04.12.2024</a:t>
            </a:fld>
            <a:endParaRPr lang="tr-TR"/>
          </a:p>
        </p:txBody>
      </p:sp>
      <p:sp>
        <p:nvSpPr>
          <p:cNvPr id="6" name="Alt Bilgi Yer Tutucusu 5">
            <a:extLst>
              <a:ext uri="{FF2B5EF4-FFF2-40B4-BE49-F238E27FC236}">
                <a16:creationId xmlns:a16="http://schemas.microsoft.com/office/drawing/2014/main" id="{E4ABC238-F653-8AB2-3829-8701C6019F8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414B195-44AD-A4C5-0AE6-0AC1E3C16527}"/>
              </a:ext>
            </a:extLst>
          </p:cNvPr>
          <p:cNvSpPr>
            <a:spLocks noGrp="1"/>
          </p:cNvSpPr>
          <p:nvPr>
            <p:ph type="sldNum" sz="quarter" idx="12"/>
          </p:nvPr>
        </p:nvSpPr>
        <p:spPr/>
        <p:txBody>
          <a:bodyPr/>
          <a:lstStyle/>
          <a:p>
            <a:fld id="{4A1F9674-CD0B-43E7-B15E-172C051926EE}" type="slidenum">
              <a:rPr lang="tr-TR" smtClean="0"/>
              <a:t>‹#›</a:t>
            </a:fld>
            <a:endParaRPr lang="tr-TR"/>
          </a:p>
        </p:txBody>
      </p:sp>
    </p:spTree>
    <p:extLst>
      <p:ext uri="{BB962C8B-B14F-4D97-AF65-F5344CB8AC3E}">
        <p14:creationId xmlns:p14="http://schemas.microsoft.com/office/powerpoint/2010/main" val="1448844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8CF456A-C91D-7FCC-3A2F-BB9E5CEAAA13}"/>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0D9CC1E-0157-1FC7-46F1-774CB04922F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237C33AE-7481-0B99-F933-7C1923488A36}"/>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886737EF-2F51-8311-6FCC-C797581BD7E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913B0032-D82E-B2BB-66BE-7376822277C9}"/>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10D4B2ED-7420-2BCE-5921-05D51A36FB99}"/>
              </a:ext>
            </a:extLst>
          </p:cNvPr>
          <p:cNvSpPr>
            <a:spLocks noGrp="1"/>
          </p:cNvSpPr>
          <p:nvPr>
            <p:ph type="dt" sz="half" idx="10"/>
          </p:nvPr>
        </p:nvSpPr>
        <p:spPr/>
        <p:txBody>
          <a:bodyPr/>
          <a:lstStyle/>
          <a:p>
            <a:fld id="{8E4C5257-D11E-401F-9913-914732277C65}" type="datetimeFigureOut">
              <a:rPr lang="tr-TR" smtClean="0"/>
              <a:t>04.12.2024</a:t>
            </a:fld>
            <a:endParaRPr lang="tr-TR"/>
          </a:p>
        </p:txBody>
      </p:sp>
      <p:sp>
        <p:nvSpPr>
          <p:cNvPr id="8" name="Alt Bilgi Yer Tutucusu 7">
            <a:extLst>
              <a:ext uri="{FF2B5EF4-FFF2-40B4-BE49-F238E27FC236}">
                <a16:creationId xmlns:a16="http://schemas.microsoft.com/office/drawing/2014/main" id="{C1CBEB1A-7D4E-CE32-FACF-44B05F414842}"/>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3DFDBB95-6D1B-7795-79CA-CE9A0F8D3B24}"/>
              </a:ext>
            </a:extLst>
          </p:cNvPr>
          <p:cNvSpPr>
            <a:spLocks noGrp="1"/>
          </p:cNvSpPr>
          <p:nvPr>
            <p:ph type="sldNum" sz="quarter" idx="12"/>
          </p:nvPr>
        </p:nvSpPr>
        <p:spPr/>
        <p:txBody>
          <a:bodyPr/>
          <a:lstStyle/>
          <a:p>
            <a:fld id="{4A1F9674-CD0B-43E7-B15E-172C051926EE}" type="slidenum">
              <a:rPr lang="tr-TR" smtClean="0"/>
              <a:t>‹#›</a:t>
            </a:fld>
            <a:endParaRPr lang="tr-TR"/>
          </a:p>
        </p:txBody>
      </p:sp>
    </p:spTree>
    <p:extLst>
      <p:ext uri="{BB962C8B-B14F-4D97-AF65-F5344CB8AC3E}">
        <p14:creationId xmlns:p14="http://schemas.microsoft.com/office/powerpoint/2010/main" val="3536904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F530B0D-C586-6FDA-5E8B-6F727F00F271}"/>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A6843157-9580-CC40-DF2F-7EF7F9E1435A}"/>
              </a:ext>
            </a:extLst>
          </p:cNvPr>
          <p:cNvSpPr>
            <a:spLocks noGrp="1"/>
          </p:cNvSpPr>
          <p:nvPr>
            <p:ph type="dt" sz="half" idx="10"/>
          </p:nvPr>
        </p:nvSpPr>
        <p:spPr/>
        <p:txBody>
          <a:bodyPr/>
          <a:lstStyle/>
          <a:p>
            <a:fld id="{8E4C5257-D11E-401F-9913-914732277C65}" type="datetimeFigureOut">
              <a:rPr lang="tr-TR" smtClean="0"/>
              <a:t>04.12.2024</a:t>
            </a:fld>
            <a:endParaRPr lang="tr-TR"/>
          </a:p>
        </p:txBody>
      </p:sp>
      <p:sp>
        <p:nvSpPr>
          <p:cNvPr id="4" name="Alt Bilgi Yer Tutucusu 3">
            <a:extLst>
              <a:ext uri="{FF2B5EF4-FFF2-40B4-BE49-F238E27FC236}">
                <a16:creationId xmlns:a16="http://schemas.microsoft.com/office/drawing/2014/main" id="{598943FF-A5A5-E94A-B64D-954D8DB3A358}"/>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B677CDA2-958B-708E-717A-D03629442DCC}"/>
              </a:ext>
            </a:extLst>
          </p:cNvPr>
          <p:cNvSpPr>
            <a:spLocks noGrp="1"/>
          </p:cNvSpPr>
          <p:nvPr>
            <p:ph type="sldNum" sz="quarter" idx="12"/>
          </p:nvPr>
        </p:nvSpPr>
        <p:spPr/>
        <p:txBody>
          <a:bodyPr/>
          <a:lstStyle/>
          <a:p>
            <a:fld id="{4A1F9674-CD0B-43E7-B15E-172C051926EE}" type="slidenum">
              <a:rPr lang="tr-TR" smtClean="0"/>
              <a:t>‹#›</a:t>
            </a:fld>
            <a:endParaRPr lang="tr-TR"/>
          </a:p>
        </p:txBody>
      </p:sp>
    </p:spTree>
    <p:extLst>
      <p:ext uri="{BB962C8B-B14F-4D97-AF65-F5344CB8AC3E}">
        <p14:creationId xmlns:p14="http://schemas.microsoft.com/office/powerpoint/2010/main" val="1877408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6095939-8AE6-6391-084C-E83BEEE50A44}"/>
              </a:ext>
            </a:extLst>
          </p:cNvPr>
          <p:cNvSpPr>
            <a:spLocks noGrp="1"/>
          </p:cNvSpPr>
          <p:nvPr>
            <p:ph type="dt" sz="half" idx="10"/>
          </p:nvPr>
        </p:nvSpPr>
        <p:spPr/>
        <p:txBody>
          <a:bodyPr/>
          <a:lstStyle/>
          <a:p>
            <a:fld id="{8E4C5257-D11E-401F-9913-914732277C65}" type="datetimeFigureOut">
              <a:rPr lang="tr-TR" smtClean="0"/>
              <a:t>04.12.2024</a:t>
            </a:fld>
            <a:endParaRPr lang="tr-TR"/>
          </a:p>
        </p:txBody>
      </p:sp>
      <p:sp>
        <p:nvSpPr>
          <p:cNvPr id="3" name="Alt Bilgi Yer Tutucusu 2">
            <a:extLst>
              <a:ext uri="{FF2B5EF4-FFF2-40B4-BE49-F238E27FC236}">
                <a16:creationId xmlns:a16="http://schemas.microsoft.com/office/drawing/2014/main" id="{4DF766A2-4481-3F68-F994-FA7128D47325}"/>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8CAF94F6-A188-436E-CBB7-B81C3F0B364B}"/>
              </a:ext>
            </a:extLst>
          </p:cNvPr>
          <p:cNvSpPr>
            <a:spLocks noGrp="1"/>
          </p:cNvSpPr>
          <p:nvPr>
            <p:ph type="sldNum" sz="quarter" idx="12"/>
          </p:nvPr>
        </p:nvSpPr>
        <p:spPr/>
        <p:txBody>
          <a:bodyPr/>
          <a:lstStyle/>
          <a:p>
            <a:fld id="{4A1F9674-CD0B-43E7-B15E-172C051926EE}" type="slidenum">
              <a:rPr lang="tr-TR" smtClean="0"/>
              <a:t>‹#›</a:t>
            </a:fld>
            <a:endParaRPr lang="tr-TR"/>
          </a:p>
        </p:txBody>
      </p:sp>
    </p:spTree>
    <p:extLst>
      <p:ext uri="{BB962C8B-B14F-4D97-AF65-F5344CB8AC3E}">
        <p14:creationId xmlns:p14="http://schemas.microsoft.com/office/powerpoint/2010/main" val="985421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CA54C65-F9D3-AF4E-1A62-B1D2A649AF7E}"/>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409E5E41-8FA8-7747-6E82-F9D468CF33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7FD0EF83-5AC5-272F-3BA2-2B4F66540B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002B9C5-58AC-3358-B561-945C6B264949}"/>
              </a:ext>
            </a:extLst>
          </p:cNvPr>
          <p:cNvSpPr>
            <a:spLocks noGrp="1"/>
          </p:cNvSpPr>
          <p:nvPr>
            <p:ph type="dt" sz="half" idx="10"/>
          </p:nvPr>
        </p:nvSpPr>
        <p:spPr/>
        <p:txBody>
          <a:bodyPr/>
          <a:lstStyle/>
          <a:p>
            <a:fld id="{8E4C5257-D11E-401F-9913-914732277C65}" type="datetimeFigureOut">
              <a:rPr lang="tr-TR" smtClean="0"/>
              <a:t>04.12.2024</a:t>
            </a:fld>
            <a:endParaRPr lang="tr-TR"/>
          </a:p>
        </p:txBody>
      </p:sp>
      <p:sp>
        <p:nvSpPr>
          <p:cNvPr id="6" name="Alt Bilgi Yer Tutucusu 5">
            <a:extLst>
              <a:ext uri="{FF2B5EF4-FFF2-40B4-BE49-F238E27FC236}">
                <a16:creationId xmlns:a16="http://schemas.microsoft.com/office/drawing/2014/main" id="{8DD7556B-3AF6-491D-C42D-C8BC59DE9F8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D2A85B33-1AD0-EDCF-D9BA-D5E2AD7A0EA7}"/>
              </a:ext>
            </a:extLst>
          </p:cNvPr>
          <p:cNvSpPr>
            <a:spLocks noGrp="1"/>
          </p:cNvSpPr>
          <p:nvPr>
            <p:ph type="sldNum" sz="quarter" idx="12"/>
          </p:nvPr>
        </p:nvSpPr>
        <p:spPr/>
        <p:txBody>
          <a:bodyPr/>
          <a:lstStyle/>
          <a:p>
            <a:fld id="{4A1F9674-CD0B-43E7-B15E-172C051926EE}" type="slidenum">
              <a:rPr lang="tr-TR" smtClean="0"/>
              <a:t>‹#›</a:t>
            </a:fld>
            <a:endParaRPr lang="tr-TR"/>
          </a:p>
        </p:txBody>
      </p:sp>
    </p:spTree>
    <p:extLst>
      <p:ext uri="{BB962C8B-B14F-4D97-AF65-F5344CB8AC3E}">
        <p14:creationId xmlns:p14="http://schemas.microsoft.com/office/powerpoint/2010/main" val="1360017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57641AF-2823-1C7D-EDE5-94C293294E8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35E7D262-6057-9C4E-CF1A-632152D099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BEEEB2ED-264B-1E7D-076C-BE3D2C853F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BDA8018-D072-E739-562B-0CE2C09713D8}"/>
              </a:ext>
            </a:extLst>
          </p:cNvPr>
          <p:cNvSpPr>
            <a:spLocks noGrp="1"/>
          </p:cNvSpPr>
          <p:nvPr>
            <p:ph type="dt" sz="half" idx="10"/>
          </p:nvPr>
        </p:nvSpPr>
        <p:spPr/>
        <p:txBody>
          <a:bodyPr/>
          <a:lstStyle/>
          <a:p>
            <a:fld id="{8E4C5257-D11E-401F-9913-914732277C65}" type="datetimeFigureOut">
              <a:rPr lang="tr-TR" smtClean="0"/>
              <a:t>04.12.2024</a:t>
            </a:fld>
            <a:endParaRPr lang="tr-TR"/>
          </a:p>
        </p:txBody>
      </p:sp>
      <p:sp>
        <p:nvSpPr>
          <p:cNvPr id="6" name="Alt Bilgi Yer Tutucusu 5">
            <a:extLst>
              <a:ext uri="{FF2B5EF4-FFF2-40B4-BE49-F238E27FC236}">
                <a16:creationId xmlns:a16="http://schemas.microsoft.com/office/drawing/2014/main" id="{75E090EA-9227-72F2-F896-ABF15695EC6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561B231-73C8-E45B-9BF2-4AE4917C2F16}"/>
              </a:ext>
            </a:extLst>
          </p:cNvPr>
          <p:cNvSpPr>
            <a:spLocks noGrp="1"/>
          </p:cNvSpPr>
          <p:nvPr>
            <p:ph type="sldNum" sz="quarter" idx="12"/>
          </p:nvPr>
        </p:nvSpPr>
        <p:spPr/>
        <p:txBody>
          <a:bodyPr/>
          <a:lstStyle/>
          <a:p>
            <a:fld id="{4A1F9674-CD0B-43E7-B15E-172C051926EE}" type="slidenum">
              <a:rPr lang="tr-TR" smtClean="0"/>
              <a:t>‹#›</a:t>
            </a:fld>
            <a:endParaRPr lang="tr-TR"/>
          </a:p>
        </p:txBody>
      </p:sp>
    </p:spTree>
    <p:extLst>
      <p:ext uri="{BB962C8B-B14F-4D97-AF65-F5344CB8AC3E}">
        <p14:creationId xmlns:p14="http://schemas.microsoft.com/office/powerpoint/2010/main" val="975095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19F3C634-FF9E-25F4-7166-8D0C930629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3C0197D-D0B6-0552-BC95-4D828C76BD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D59AEB4-A8D1-2B67-AA75-E65B375609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4C5257-D11E-401F-9913-914732277C65}" type="datetimeFigureOut">
              <a:rPr lang="tr-TR" smtClean="0"/>
              <a:t>04.12.2024</a:t>
            </a:fld>
            <a:endParaRPr lang="tr-TR"/>
          </a:p>
        </p:txBody>
      </p:sp>
      <p:sp>
        <p:nvSpPr>
          <p:cNvPr id="5" name="Alt Bilgi Yer Tutucusu 4">
            <a:extLst>
              <a:ext uri="{FF2B5EF4-FFF2-40B4-BE49-F238E27FC236}">
                <a16:creationId xmlns:a16="http://schemas.microsoft.com/office/drawing/2014/main" id="{7656446D-188A-85F8-468A-CBD742CA9D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0EBAEF43-1365-6C95-E42B-060E506286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1F9674-CD0B-43E7-B15E-172C051926EE}" type="slidenum">
              <a:rPr lang="tr-TR" smtClean="0"/>
              <a:t>‹#›</a:t>
            </a:fld>
            <a:endParaRPr lang="tr-TR"/>
          </a:p>
        </p:txBody>
      </p:sp>
    </p:spTree>
    <p:extLst>
      <p:ext uri="{BB962C8B-B14F-4D97-AF65-F5344CB8AC3E}">
        <p14:creationId xmlns:p14="http://schemas.microsoft.com/office/powerpoint/2010/main" val="4068754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customXml" Target="../ink/ink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Resim 4">
            <a:extLst>
              <a:ext uri="{FF2B5EF4-FFF2-40B4-BE49-F238E27FC236}">
                <a16:creationId xmlns:a16="http://schemas.microsoft.com/office/drawing/2014/main" id="{6CCCB46F-C0FC-06DF-4D0C-E8E56EE22BD1}"/>
              </a:ext>
            </a:extLst>
          </p:cNvPr>
          <p:cNvPicPr>
            <a:picLocks noChangeAspect="1"/>
          </p:cNvPicPr>
          <p:nvPr/>
        </p:nvPicPr>
        <p:blipFill>
          <a:blip r:embed="rId2"/>
          <a:stretch>
            <a:fillRect/>
          </a:stretch>
        </p:blipFill>
        <p:spPr>
          <a:xfrm>
            <a:off x="840735" y="750222"/>
            <a:ext cx="9463472" cy="3157764"/>
          </a:xfrm>
          <a:prstGeom prst="rect">
            <a:avLst/>
          </a:prstGeom>
        </p:spPr>
      </p:pic>
      <p:pic>
        <p:nvPicPr>
          <p:cNvPr id="7" name="Resim 6">
            <a:extLst>
              <a:ext uri="{FF2B5EF4-FFF2-40B4-BE49-F238E27FC236}">
                <a16:creationId xmlns:a16="http://schemas.microsoft.com/office/drawing/2014/main" id="{76828CD3-C5D9-4A9A-58E8-575CD4A4A091}"/>
              </a:ext>
            </a:extLst>
          </p:cNvPr>
          <p:cNvPicPr>
            <a:picLocks noChangeAspect="1"/>
          </p:cNvPicPr>
          <p:nvPr/>
        </p:nvPicPr>
        <p:blipFill>
          <a:blip r:embed="rId3"/>
          <a:stretch>
            <a:fillRect/>
          </a:stretch>
        </p:blipFill>
        <p:spPr>
          <a:xfrm>
            <a:off x="940748" y="3785420"/>
            <a:ext cx="9805910" cy="652980"/>
          </a:xfrm>
          <a:prstGeom prst="rect">
            <a:avLst/>
          </a:prstGeom>
        </p:spPr>
      </p:pic>
      <p:sp>
        <p:nvSpPr>
          <p:cNvPr id="9" name="İçerik Yer Tutucusu 8">
            <a:extLst>
              <a:ext uri="{FF2B5EF4-FFF2-40B4-BE49-F238E27FC236}">
                <a16:creationId xmlns:a16="http://schemas.microsoft.com/office/drawing/2014/main" id="{7766E77C-37F5-E8A3-9F31-896B27FBC3BD}"/>
              </a:ext>
            </a:extLst>
          </p:cNvPr>
          <p:cNvSpPr>
            <a:spLocks noGrp="1"/>
          </p:cNvSpPr>
          <p:nvPr>
            <p:ph idx="1"/>
          </p:nvPr>
        </p:nvSpPr>
        <p:spPr>
          <a:xfrm>
            <a:off x="6931742" y="4748980"/>
            <a:ext cx="4319510" cy="1288025"/>
          </a:xfrm>
        </p:spPr>
        <p:txBody>
          <a:bodyPr>
            <a:normAutofit/>
          </a:bodyPr>
          <a:lstStyle/>
          <a:p>
            <a:pPr marL="0" indent="0">
              <a:buNone/>
            </a:pPr>
            <a:r>
              <a:rPr lang="tr-TR" sz="1600" dirty="0"/>
              <a:t>Araş. Gör. Dr. Ebru BAYRAM KARAHAN</a:t>
            </a:r>
          </a:p>
          <a:p>
            <a:pPr marL="0" indent="0">
              <a:buNone/>
            </a:pPr>
            <a:r>
              <a:rPr lang="tr-TR" sz="1600" dirty="0"/>
              <a:t>22.10.2024</a:t>
            </a:r>
          </a:p>
        </p:txBody>
      </p:sp>
    </p:spTree>
    <p:extLst>
      <p:ext uri="{BB962C8B-B14F-4D97-AF65-F5344CB8AC3E}">
        <p14:creationId xmlns:p14="http://schemas.microsoft.com/office/powerpoint/2010/main" val="39975804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D7497B-D070-EA49-26F4-9A7E98650AF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C0FD07D-3224-50F1-CE0C-679397A10A91}"/>
              </a:ext>
            </a:extLst>
          </p:cNvPr>
          <p:cNvSpPr>
            <a:spLocks noGrp="1"/>
          </p:cNvSpPr>
          <p:nvPr>
            <p:ph idx="1"/>
          </p:nvPr>
        </p:nvSpPr>
        <p:spPr/>
        <p:txBody>
          <a:bodyPr>
            <a:normAutofit/>
          </a:bodyPr>
          <a:lstStyle/>
          <a:p>
            <a:r>
              <a:rPr lang="tr-TR" sz="2000" b="0" i="0" dirty="0">
                <a:solidFill>
                  <a:srgbClr val="333333"/>
                </a:solidFill>
                <a:effectLst/>
                <a:latin typeface="Guardian TextSans Web"/>
              </a:rPr>
              <a:t> Katılımcının tıbbi geçmişi, tıbbi değerlendirme, anketler ve elektronik sağlık kaydı aracılığıyla değerlendirilmiştir.</a:t>
            </a:r>
          </a:p>
          <a:p>
            <a:r>
              <a:rPr lang="tr-TR" sz="2000" b="0" i="0" dirty="0">
                <a:solidFill>
                  <a:srgbClr val="333333"/>
                </a:solidFill>
                <a:effectLst/>
                <a:latin typeface="Guardian TextSans Web"/>
              </a:rPr>
              <a:t> Kullanılan standart anketler arasında;</a:t>
            </a:r>
          </a:p>
          <a:p>
            <a:pPr marL="0" indent="0">
              <a:buNone/>
            </a:pPr>
            <a:r>
              <a:rPr lang="tr-TR" sz="2000" b="0" i="0" dirty="0">
                <a:solidFill>
                  <a:srgbClr val="333333"/>
                </a:solidFill>
                <a:effectLst/>
                <a:latin typeface="Guardian TextSans Web"/>
              </a:rPr>
              <a:t>                                                Sigara Bağımlılığı için </a:t>
            </a:r>
            <a:r>
              <a:rPr lang="tr-TR" sz="2000" b="0" i="0" dirty="0" err="1">
                <a:solidFill>
                  <a:srgbClr val="333333"/>
                </a:solidFill>
                <a:effectLst/>
                <a:latin typeface="Guardian TextSans Web"/>
              </a:rPr>
              <a:t>Fagerström</a:t>
            </a:r>
            <a:r>
              <a:rPr lang="tr-TR" sz="2000" b="0" i="0" dirty="0">
                <a:solidFill>
                  <a:srgbClr val="333333"/>
                </a:solidFill>
                <a:effectLst/>
                <a:latin typeface="Guardian TextSans Web"/>
              </a:rPr>
              <a:t> Testi  </a:t>
            </a:r>
          </a:p>
          <a:p>
            <a:pPr marL="0" indent="0">
              <a:buNone/>
            </a:pPr>
            <a:r>
              <a:rPr lang="tr-TR" sz="2000" b="0" i="0" dirty="0">
                <a:solidFill>
                  <a:srgbClr val="333333"/>
                </a:solidFill>
                <a:effectLst/>
                <a:latin typeface="Guardian TextSans Web"/>
              </a:rPr>
              <a:t>                                                Madde Bağımlılığı Tarama Test </a:t>
            </a:r>
          </a:p>
          <a:p>
            <a:pPr marL="0" indent="0">
              <a:buNone/>
            </a:pPr>
            <a:r>
              <a:rPr lang="tr-TR" sz="2000" b="0" i="0" dirty="0">
                <a:solidFill>
                  <a:srgbClr val="333333"/>
                </a:solidFill>
                <a:effectLst/>
                <a:latin typeface="Guardian TextSans Web"/>
              </a:rPr>
              <a:t> 			Alkol Kullanım Bozuklukları Tanımlama Testi</a:t>
            </a:r>
          </a:p>
          <a:p>
            <a:pPr marL="0" indent="0">
              <a:buNone/>
            </a:pPr>
            <a:r>
              <a:rPr lang="tr-TR" sz="2000" b="0" i="0" dirty="0">
                <a:solidFill>
                  <a:srgbClr val="333333"/>
                </a:solidFill>
                <a:effectLst/>
                <a:latin typeface="Guardian TextSans Web"/>
              </a:rPr>
              <a:t> 			Hasta Sağlık Anketi-Depresyon(9 soru)</a:t>
            </a:r>
          </a:p>
          <a:p>
            <a:pPr marL="0" indent="0">
              <a:buNone/>
            </a:pPr>
            <a:r>
              <a:rPr lang="tr-TR" sz="2000" b="0" i="0" dirty="0">
                <a:solidFill>
                  <a:srgbClr val="333333"/>
                </a:solidFill>
                <a:effectLst/>
                <a:latin typeface="Guardian TextSans Web"/>
              </a:rPr>
              <a:t>			Yaygın Anksiyete Bozukluğu (7 soru) yer aldı.</a:t>
            </a:r>
            <a:endParaRPr lang="tr-TR" sz="2000" dirty="0"/>
          </a:p>
        </p:txBody>
      </p:sp>
    </p:spTree>
    <p:extLst>
      <p:ext uri="{BB962C8B-B14F-4D97-AF65-F5344CB8AC3E}">
        <p14:creationId xmlns:p14="http://schemas.microsoft.com/office/powerpoint/2010/main" val="38493424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63EB81-12ED-E4B6-5656-C7343F87167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69C3497-543C-F25A-5A8E-796734D84444}"/>
              </a:ext>
            </a:extLst>
          </p:cNvPr>
          <p:cNvSpPr>
            <a:spLocks noGrp="1"/>
          </p:cNvSpPr>
          <p:nvPr>
            <p:ph idx="1"/>
          </p:nvPr>
        </p:nvSpPr>
        <p:spPr/>
        <p:txBody>
          <a:bodyPr>
            <a:normAutofit/>
          </a:bodyPr>
          <a:lstStyle/>
          <a:p>
            <a:r>
              <a:rPr lang="tr-TR" sz="2000" b="1" i="0" dirty="0">
                <a:solidFill>
                  <a:srgbClr val="333333"/>
                </a:solidFill>
                <a:effectLst/>
                <a:latin typeface="Guardian TextSans Web"/>
              </a:rPr>
              <a:t>Katmanlama, </a:t>
            </a:r>
            <a:r>
              <a:rPr lang="tr-TR" sz="2000" b="1" i="0" dirty="0" err="1">
                <a:solidFill>
                  <a:srgbClr val="333333"/>
                </a:solidFill>
                <a:effectLst/>
                <a:latin typeface="Guardian TextSans Web"/>
              </a:rPr>
              <a:t>Rastgeleleştirme</a:t>
            </a:r>
            <a:r>
              <a:rPr lang="tr-TR" sz="2000" b="1" i="0" dirty="0">
                <a:solidFill>
                  <a:srgbClr val="333333"/>
                </a:solidFill>
                <a:effectLst/>
                <a:latin typeface="Guardian TextSans Web"/>
              </a:rPr>
              <a:t> ve Körleme</a:t>
            </a:r>
          </a:p>
          <a:p>
            <a:r>
              <a:rPr lang="tr-TR" sz="2000" dirty="0">
                <a:solidFill>
                  <a:srgbClr val="333333"/>
                </a:solidFill>
                <a:latin typeface="Guardian TextSans Web"/>
              </a:rPr>
              <a:t>K</a:t>
            </a:r>
            <a:r>
              <a:rPr lang="tr-TR" sz="2000" b="0" i="0" dirty="0">
                <a:solidFill>
                  <a:srgbClr val="333333"/>
                </a:solidFill>
                <a:effectLst/>
                <a:latin typeface="Guardian TextSans Web"/>
              </a:rPr>
              <a:t>atılımcılardan nikotin bantları veya </a:t>
            </a:r>
            <a:r>
              <a:rPr lang="tr-TR" sz="2000" b="0" i="0" dirty="0" err="1">
                <a:solidFill>
                  <a:srgbClr val="333333"/>
                </a:solidFill>
                <a:effectLst/>
                <a:latin typeface="Guardian TextSans Web"/>
              </a:rPr>
              <a:t>vareniklin</a:t>
            </a:r>
            <a:r>
              <a:rPr lang="tr-TR" sz="2000" b="0" i="0" dirty="0">
                <a:solidFill>
                  <a:srgbClr val="333333"/>
                </a:solidFill>
                <a:effectLst/>
                <a:latin typeface="Guardian TextSans Web"/>
              </a:rPr>
              <a:t> arasında seçim yapmaları istendi. </a:t>
            </a:r>
          </a:p>
          <a:p>
            <a:r>
              <a:rPr lang="tr-TR" sz="2000" b="0" i="0" dirty="0" err="1">
                <a:solidFill>
                  <a:srgbClr val="333333"/>
                </a:solidFill>
                <a:effectLst/>
                <a:latin typeface="Guardian TextSans Web"/>
              </a:rPr>
              <a:t>Tabakalandırmadan</a:t>
            </a:r>
            <a:r>
              <a:rPr lang="tr-TR" sz="2000" b="0" i="0" dirty="0">
                <a:solidFill>
                  <a:srgbClr val="333333"/>
                </a:solidFill>
                <a:effectLst/>
                <a:latin typeface="Guardian TextSans Web"/>
              </a:rPr>
              <a:t> sonra, </a:t>
            </a:r>
            <a:r>
              <a:rPr lang="tr-TR" sz="2000" b="0" i="0" dirty="0" err="1">
                <a:solidFill>
                  <a:srgbClr val="333333"/>
                </a:solidFill>
                <a:effectLst/>
                <a:latin typeface="Guardian TextSans Web"/>
              </a:rPr>
              <a:t>vareniklin</a:t>
            </a:r>
            <a:r>
              <a:rPr lang="tr-TR" sz="2000" b="0" i="0" dirty="0">
                <a:solidFill>
                  <a:srgbClr val="333333"/>
                </a:solidFill>
                <a:effectLst/>
                <a:latin typeface="Guardian TextSans Web"/>
              </a:rPr>
              <a:t> ve nikotin bandı gruplarındaki katılımcılar, adaptif tedavi veya standart tedavi gruplarına 1:1 oranında randomize edildi. </a:t>
            </a:r>
          </a:p>
          <a:p>
            <a:r>
              <a:rPr lang="tr-TR" sz="2000" b="0" i="0" dirty="0">
                <a:solidFill>
                  <a:srgbClr val="333333"/>
                </a:solidFill>
                <a:effectLst/>
                <a:latin typeface="Guardian TextSans Web"/>
              </a:rPr>
              <a:t>Randomizasyon, </a:t>
            </a:r>
            <a:r>
              <a:rPr lang="tr-TR" sz="2000" b="0" i="0" dirty="0" err="1">
                <a:solidFill>
                  <a:srgbClr val="333333"/>
                </a:solidFill>
                <a:effectLst/>
                <a:latin typeface="Guardian TextSans Web"/>
              </a:rPr>
              <a:t>vareniklin</a:t>
            </a:r>
            <a:r>
              <a:rPr lang="tr-TR" sz="2000" b="0" i="0" dirty="0">
                <a:solidFill>
                  <a:srgbClr val="333333"/>
                </a:solidFill>
                <a:effectLst/>
                <a:latin typeface="Guardian TextSans Web"/>
              </a:rPr>
              <a:t> seçenler ile nikotin bantlarını seçenler arasında eşit sayıda adaptif ve standart katılımcı olmasını sağlamak için her tabakalı grupta önceden belirlenmiş, bilgisayar tarafından oluşturulmuş bir rastgele dizi kullandı.</a:t>
            </a:r>
          </a:p>
          <a:p>
            <a:r>
              <a:rPr lang="tr-TR" sz="2000" b="0" i="0" dirty="0">
                <a:solidFill>
                  <a:srgbClr val="333333"/>
                </a:solidFill>
                <a:effectLst/>
                <a:latin typeface="Guardian TextSans Web"/>
              </a:rPr>
              <a:t>Katılımcılar ve personel grup tahsisine karşı körlendi. Her iki ilaç için görsel olarak aynı ambalajda plasebo </a:t>
            </a:r>
            <a:r>
              <a:rPr lang="tr-TR" sz="2000" b="0" i="0" dirty="0" err="1">
                <a:solidFill>
                  <a:srgbClr val="333333"/>
                </a:solidFill>
                <a:effectLst/>
                <a:latin typeface="Guardian TextSans Web"/>
              </a:rPr>
              <a:t>dağıtıdı</a:t>
            </a:r>
            <a:r>
              <a:rPr lang="tr-TR" sz="2000" b="0" i="0" dirty="0">
                <a:solidFill>
                  <a:srgbClr val="333333"/>
                </a:solidFill>
                <a:effectLst/>
                <a:latin typeface="Guardian TextSans Web"/>
              </a:rPr>
              <a:t>.</a:t>
            </a:r>
            <a:endParaRPr lang="tr-TR" sz="2000" dirty="0">
              <a:solidFill>
                <a:srgbClr val="333333"/>
              </a:solidFill>
              <a:latin typeface="Guardian TextSans Web"/>
            </a:endParaRPr>
          </a:p>
        </p:txBody>
      </p:sp>
    </p:spTree>
    <p:extLst>
      <p:ext uri="{BB962C8B-B14F-4D97-AF65-F5344CB8AC3E}">
        <p14:creationId xmlns:p14="http://schemas.microsoft.com/office/powerpoint/2010/main" val="3245017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BA54994-1029-1E6E-6547-C6668A536279}"/>
              </a:ext>
            </a:extLst>
          </p:cNvPr>
          <p:cNvSpPr>
            <a:spLocks noGrp="1"/>
          </p:cNvSpPr>
          <p:nvPr>
            <p:ph type="title"/>
          </p:nvPr>
        </p:nvSpPr>
        <p:spPr/>
        <p:txBody>
          <a:bodyPr>
            <a:normAutofit fontScale="90000"/>
          </a:bodyPr>
          <a:lstStyle/>
          <a:p>
            <a:br>
              <a:rPr lang="tr-TR" sz="3600" b="1" i="0" dirty="0">
                <a:solidFill>
                  <a:srgbClr val="333333"/>
                </a:solidFill>
                <a:effectLst/>
                <a:latin typeface="Guardian TextSans Web"/>
              </a:rPr>
            </a:br>
            <a:r>
              <a:rPr lang="tr-TR" sz="3600" b="1" i="0" dirty="0">
                <a:solidFill>
                  <a:srgbClr val="333333"/>
                </a:solidFill>
                <a:effectLst/>
                <a:latin typeface="Guardian TextSans Web"/>
              </a:rPr>
              <a:t>Müdahaleler</a:t>
            </a:r>
            <a:br>
              <a:rPr lang="tr-TR" b="1" i="0" dirty="0">
                <a:solidFill>
                  <a:srgbClr val="333333"/>
                </a:solidFill>
                <a:effectLst/>
                <a:latin typeface="Guardian TextSans Web"/>
              </a:rPr>
            </a:br>
            <a:endParaRPr lang="tr-TR" dirty="0"/>
          </a:p>
        </p:txBody>
      </p:sp>
      <p:sp>
        <p:nvSpPr>
          <p:cNvPr id="3" name="İçerik Yer Tutucusu 2">
            <a:extLst>
              <a:ext uri="{FF2B5EF4-FFF2-40B4-BE49-F238E27FC236}">
                <a16:creationId xmlns:a16="http://schemas.microsoft.com/office/drawing/2014/main" id="{7B7328F1-0A5E-8E4B-F970-C251E9747189}"/>
              </a:ext>
            </a:extLst>
          </p:cNvPr>
          <p:cNvSpPr>
            <a:spLocks noGrp="1"/>
          </p:cNvSpPr>
          <p:nvPr>
            <p:ph idx="1"/>
          </p:nvPr>
        </p:nvSpPr>
        <p:spPr/>
        <p:txBody>
          <a:bodyPr>
            <a:normAutofit/>
          </a:bodyPr>
          <a:lstStyle/>
          <a:p>
            <a:pPr algn="l"/>
            <a:r>
              <a:rPr lang="tr-TR" sz="2000" b="1" i="0" dirty="0">
                <a:solidFill>
                  <a:srgbClr val="333333"/>
                </a:solidFill>
                <a:effectLst/>
                <a:latin typeface="Guardian TextSans Web"/>
              </a:rPr>
              <a:t>Davranışsal Tedavi</a:t>
            </a:r>
          </a:p>
          <a:p>
            <a:pPr algn="l"/>
            <a:r>
              <a:rPr lang="tr-TR" sz="2000" b="0" i="0" dirty="0">
                <a:solidFill>
                  <a:srgbClr val="333333"/>
                </a:solidFill>
                <a:effectLst/>
                <a:latin typeface="Guardian TextSans Web"/>
              </a:rPr>
              <a:t>Başlangıç ​​ziyaretinde, tüm katılımcılara tütün tedavisi uzmanı tarafından 20 dakikalık kanıta dayalı sigarayı bırakma danışmanlığı sağlandı. (Sağlık eğitimi, motivasyon desteği ve ilaç kullanımı talimatlarını içeren sigarayı bırakma danışmanlığı)</a:t>
            </a:r>
          </a:p>
          <a:p>
            <a:endParaRPr lang="tr-TR" sz="2000" dirty="0"/>
          </a:p>
        </p:txBody>
      </p:sp>
    </p:spTree>
    <p:extLst>
      <p:ext uri="{BB962C8B-B14F-4D97-AF65-F5344CB8AC3E}">
        <p14:creationId xmlns:p14="http://schemas.microsoft.com/office/powerpoint/2010/main" val="1940588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BBA90D-3384-F0D4-1D75-F28A40FBDC4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6A8C6D4-054A-12E4-37FF-839315186DDE}"/>
              </a:ext>
            </a:extLst>
          </p:cNvPr>
          <p:cNvSpPr>
            <a:spLocks noGrp="1"/>
          </p:cNvSpPr>
          <p:nvPr>
            <p:ph idx="1"/>
          </p:nvPr>
        </p:nvSpPr>
        <p:spPr/>
        <p:txBody>
          <a:bodyPr>
            <a:normAutofit/>
          </a:bodyPr>
          <a:lstStyle/>
          <a:p>
            <a:r>
              <a:rPr lang="tr-TR" sz="2000" b="1" i="0" dirty="0">
                <a:solidFill>
                  <a:srgbClr val="333333"/>
                </a:solidFill>
                <a:effectLst/>
                <a:latin typeface="Guardian TextSans Web"/>
              </a:rPr>
              <a:t>İlaç Tedavisi</a:t>
            </a:r>
          </a:p>
          <a:p>
            <a:r>
              <a:rPr lang="tr-TR" sz="2000" b="0" i="0" dirty="0">
                <a:solidFill>
                  <a:srgbClr val="333333"/>
                </a:solidFill>
                <a:effectLst/>
                <a:latin typeface="Guardian TextSans Web"/>
              </a:rPr>
              <a:t>Uyarlamalı tedavi katılımcılarına hedef bırakma gününden 4 hafta önce seçtikleri ilaç (nikotin bandı veya </a:t>
            </a:r>
            <a:r>
              <a:rPr lang="tr-TR" sz="2000" b="0" i="0" dirty="0" err="1">
                <a:solidFill>
                  <a:srgbClr val="333333"/>
                </a:solidFill>
                <a:effectLst/>
                <a:latin typeface="Guardian TextSans Web"/>
              </a:rPr>
              <a:t>vareniklin</a:t>
            </a:r>
            <a:r>
              <a:rPr lang="tr-TR" sz="2000" b="0" i="0" dirty="0">
                <a:solidFill>
                  <a:srgbClr val="333333"/>
                </a:solidFill>
                <a:effectLst/>
                <a:latin typeface="Guardian TextSans Web"/>
              </a:rPr>
              <a:t>) sağlandı. </a:t>
            </a:r>
          </a:p>
          <a:p>
            <a:r>
              <a:rPr lang="tr-TR" sz="2000" b="0" i="0" dirty="0" err="1">
                <a:solidFill>
                  <a:srgbClr val="333333"/>
                </a:solidFill>
                <a:effectLst/>
                <a:latin typeface="Guardian TextSans Web"/>
              </a:rPr>
              <a:t>Vareniklin</a:t>
            </a:r>
            <a:r>
              <a:rPr lang="tr-TR" sz="2000" b="0" i="0" dirty="0">
                <a:solidFill>
                  <a:srgbClr val="333333"/>
                </a:solidFill>
                <a:effectLst/>
                <a:latin typeface="Guardian TextSans Web"/>
              </a:rPr>
              <a:t>, tedavinin ilk haftasında günde iki kez 1 mg'a kadar artırıldı. Nikotin bandı, günde içilen başlangıç ​​sigara sayısına göre 14 ila 21 mg'da başlatıldı. </a:t>
            </a:r>
            <a:r>
              <a:rPr lang="tr-TR" sz="2000" b="0" i="0" dirty="0" err="1">
                <a:solidFill>
                  <a:srgbClr val="333333"/>
                </a:solidFill>
                <a:effectLst/>
                <a:latin typeface="Guardian TextSans Web"/>
              </a:rPr>
              <a:t>Vareniklin</a:t>
            </a:r>
            <a:r>
              <a:rPr lang="tr-TR" sz="2000" b="0" i="0" dirty="0">
                <a:solidFill>
                  <a:srgbClr val="333333"/>
                </a:solidFill>
                <a:effectLst/>
                <a:latin typeface="Guardian TextSans Web"/>
              </a:rPr>
              <a:t> kullanmayı seçen standart tedavi katılımcılarına hedef bırakma gününden 4 hafta önce plasebo verildi, ardından hedef bırakma gününden 1 hafta önce </a:t>
            </a:r>
            <a:r>
              <a:rPr lang="tr-TR" sz="2000" b="0" i="0" dirty="0" err="1">
                <a:solidFill>
                  <a:srgbClr val="333333"/>
                </a:solidFill>
                <a:effectLst/>
                <a:latin typeface="Guardian TextSans Web"/>
              </a:rPr>
              <a:t>vareniklin</a:t>
            </a:r>
            <a:r>
              <a:rPr lang="tr-TR" sz="2000" b="0" i="0" dirty="0">
                <a:solidFill>
                  <a:srgbClr val="333333"/>
                </a:solidFill>
                <a:effectLst/>
                <a:latin typeface="Guardian TextSans Web"/>
              </a:rPr>
              <a:t> almaya başladı. </a:t>
            </a:r>
          </a:p>
          <a:p>
            <a:r>
              <a:rPr lang="tr-TR" sz="2000" b="0" i="0" dirty="0">
                <a:solidFill>
                  <a:srgbClr val="333333"/>
                </a:solidFill>
                <a:effectLst/>
                <a:latin typeface="Guardian TextSans Web"/>
              </a:rPr>
              <a:t>Nikotin bandı kullanmayı seçen standart tedavi katılımcılarına hedef bırakma gününden 4 hafta önce plasebo bantları verildi, ardından hedef bırakma gününden itibaren gerçek nikotin bantları verildi.</a:t>
            </a:r>
          </a:p>
          <a:p>
            <a:r>
              <a:rPr lang="tr-TR" sz="2000" b="0" i="0" dirty="0">
                <a:solidFill>
                  <a:srgbClr val="333333"/>
                </a:solidFill>
                <a:effectLst/>
                <a:latin typeface="Guardian TextSans Web"/>
              </a:rPr>
              <a:t> Tüm ilaçlar hedef bırakma gününden sonra 12 hafta boyunca kullanılmaya devam edildi.</a:t>
            </a:r>
            <a:endParaRPr lang="tr-TR" sz="2000" b="1" dirty="0"/>
          </a:p>
        </p:txBody>
      </p:sp>
    </p:spTree>
    <p:extLst>
      <p:ext uri="{BB962C8B-B14F-4D97-AF65-F5344CB8AC3E}">
        <p14:creationId xmlns:p14="http://schemas.microsoft.com/office/powerpoint/2010/main" val="2207314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1A46AFA-379C-D98E-FF07-0AAE2795A7F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802096F-9EDB-0533-CA45-DE27F48CA496}"/>
              </a:ext>
            </a:extLst>
          </p:cNvPr>
          <p:cNvSpPr>
            <a:spLocks noGrp="1"/>
          </p:cNvSpPr>
          <p:nvPr>
            <p:ph idx="1"/>
          </p:nvPr>
        </p:nvSpPr>
        <p:spPr/>
        <p:txBody>
          <a:bodyPr>
            <a:normAutofit/>
          </a:bodyPr>
          <a:lstStyle/>
          <a:p>
            <a:r>
              <a:rPr lang="tr-TR" sz="2000" b="0" i="0" dirty="0">
                <a:solidFill>
                  <a:srgbClr val="333333"/>
                </a:solidFill>
                <a:effectLst/>
                <a:latin typeface="Guardian TextSans Web"/>
              </a:rPr>
              <a:t>İlaçlara başladıktan iki hafta sonra, katılımcılar bir ilaç-yanıt ziyaretine katıldılar. </a:t>
            </a:r>
          </a:p>
          <a:p>
            <a:r>
              <a:rPr lang="tr-TR" sz="2000" b="0" i="0" dirty="0">
                <a:solidFill>
                  <a:srgbClr val="333333"/>
                </a:solidFill>
                <a:effectLst/>
                <a:latin typeface="Guardian TextSans Web"/>
              </a:rPr>
              <a:t>Bu ziyarette, sigarayı en az %50 oranında azaltmayan adaptif tedavi katılımcıları yanıt vermeyenler olarak sınıflandırıldı ve </a:t>
            </a:r>
            <a:r>
              <a:rPr lang="tr-TR" sz="2000" b="0" i="0" dirty="0" err="1">
                <a:solidFill>
                  <a:srgbClr val="333333"/>
                </a:solidFill>
                <a:effectLst/>
                <a:latin typeface="Guardian TextSans Web"/>
              </a:rPr>
              <a:t>prekesme</a:t>
            </a:r>
            <a:r>
              <a:rPr lang="tr-TR" sz="2000" b="0" i="0" dirty="0">
                <a:solidFill>
                  <a:srgbClr val="333333"/>
                </a:solidFill>
                <a:effectLst/>
                <a:latin typeface="Guardian TextSans Web"/>
              </a:rPr>
              <a:t> rejimlerine </a:t>
            </a:r>
            <a:r>
              <a:rPr lang="tr-TR" sz="2000" b="0" i="0" u="sng" dirty="0">
                <a:solidFill>
                  <a:srgbClr val="333333"/>
                </a:solidFill>
                <a:effectLst/>
                <a:latin typeface="Guardian TextSans Web"/>
              </a:rPr>
              <a:t>günde iki kez 150 mg </a:t>
            </a:r>
            <a:r>
              <a:rPr lang="tr-TR" sz="2000" b="0" i="0" u="sng" dirty="0" err="1">
                <a:solidFill>
                  <a:srgbClr val="333333"/>
                </a:solidFill>
                <a:effectLst/>
                <a:latin typeface="Guardian TextSans Web"/>
              </a:rPr>
              <a:t>bupropion</a:t>
            </a:r>
            <a:r>
              <a:rPr lang="tr-TR" sz="2000" b="0" i="0" u="sng" dirty="0">
                <a:solidFill>
                  <a:srgbClr val="333333"/>
                </a:solidFill>
                <a:effectLst/>
                <a:latin typeface="Guardian TextSans Web"/>
              </a:rPr>
              <a:t> eklendi. </a:t>
            </a:r>
          </a:p>
          <a:p>
            <a:r>
              <a:rPr lang="tr-TR" sz="2000" b="0" i="0" u="sng" dirty="0">
                <a:solidFill>
                  <a:srgbClr val="333333"/>
                </a:solidFill>
                <a:effectLst/>
                <a:latin typeface="Guardian TextSans Web"/>
              </a:rPr>
              <a:t>Günlük içtikleri sigara sayısını en az %50 oranında azaltan adaptif tedavi katılımcıları tedaviye yanıt verenler</a:t>
            </a:r>
            <a:r>
              <a:rPr lang="tr-TR" sz="2000" b="0" i="0" dirty="0">
                <a:solidFill>
                  <a:srgbClr val="333333"/>
                </a:solidFill>
                <a:effectLst/>
                <a:latin typeface="Guardian TextSans Web"/>
              </a:rPr>
              <a:t> olarak sınıflandırıldı ve rejimlerine plasebo </a:t>
            </a:r>
            <a:r>
              <a:rPr lang="tr-TR" sz="2000" b="0" i="0" dirty="0" err="1">
                <a:solidFill>
                  <a:srgbClr val="333333"/>
                </a:solidFill>
                <a:effectLst/>
                <a:latin typeface="Guardian TextSans Web"/>
              </a:rPr>
              <a:t>bupropion</a:t>
            </a:r>
            <a:r>
              <a:rPr lang="tr-TR" sz="2000" b="0" i="0" dirty="0">
                <a:solidFill>
                  <a:srgbClr val="333333"/>
                </a:solidFill>
                <a:effectLst/>
                <a:latin typeface="Guardian TextSans Web"/>
              </a:rPr>
              <a:t> eklendi.</a:t>
            </a:r>
          </a:p>
          <a:p>
            <a:r>
              <a:rPr lang="tr-TR" sz="2000" b="0" i="0" dirty="0">
                <a:solidFill>
                  <a:srgbClr val="333333"/>
                </a:solidFill>
                <a:effectLst/>
                <a:latin typeface="Guardian TextSans Web"/>
              </a:rPr>
              <a:t> Standart tedavi katılımcıları ilaç-yanıt ziyaretinde değerlendirildi ve plasebo </a:t>
            </a:r>
            <a:r>
              <a:rPr lang="tr-TR" sz="2000" b="0" i="0" dirty="0" err="1">
                <a:solidFill>
                  <a:srgbClr val="333333"/>
                </a:solidFill>
                <a:effectLst/>
                <a:latin typeface="Guardian TextSans Web"/>
              </a:rPr>
              <a:t>bupropion</a:t>
            </a:r>
            <a:r>
              <a:rPr lang="tr-TR" sz="2000" b="0" i="0" dirty="0">
                <a:solidFill>
                  <a:srgbClr val="333333"/>
                </a:solidFill>
                <a:effectLst/>
                <a:latin typeface="Guardian TextSans Web"/>
              </a:rPr>
              <a:t> sağlandı.</a:t>
            </a:r>
            <a:endParaRPr lang="tr-TR" sz="2000" dirty="0"/>
          </a:p>
        </p:txBody>
      </p:sp>
    </p:spTree>
    <p:extLst>
      <p:ext uri="{BB962C8B-B14F-4D97-AF65-F5344CB8AC3E}">
        <p14:creationId xmlns:p14="http://schemas.microsoft.com/office/powerpoint/2010/main" val="112287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A89173A-C4A6-8DBA-D9C1-2F65D0097CCC}"/>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816A9B7C-E5EF-F93B-E0AE-E013C7D98E29}"/>
              </a:ext>
            </a:extLst>
          </p:cNvPr>
          <p:cNvSpPr>
            <a:spLocks noGrp="1"/>
          </p:cNvSpPr>
          <p:nvPr>
            <p:ph idx="1"/>
          </p:nvPr>
        </p:nvSpPr>
        <p:spPr/>
        <p:txBody>
          <a:bodyPr>
            <a:normAutofit/>
          </a:bodyPr>
          <a:lstStyle/>
          <a:p>
            <a:pPr algn="l"/>
            <a:r>
              <a:rPr lang="tr-TR" sz="2400" b="1" i="0" dirty="0">
                <a:solidFill>
                  <a:srgbClr val="333333"/>
                </a:solidFill>
                <a:effectLst/>
                <a:latin typeface="Guardian TextSans Web"/>
              </a:rPr>
              <a:t>Sonuç Ölçümleri</a:t>
            </a:r>
          </a:p>
          <a:p>
            <a:pPr algn="l"/>
            <a:r>
              <a:rPr lang="tr-TR" sz="2000" b="0" i="0" dirty="0">
                <a:solidFill>
                  <a:srgbClr val="333333"/>
                </a:solidFill>
                <a:effectLst/>
                <a:latin typeface="Guardian TextSans Web"/>
              </a:rPr>
              <a:t>Çalışma katılımcılarından 4 çalışma değerlendirme ziyaretine katılmaları istendi: </a:t>
            </a:r>
          </a:p>
          <a:p>
            <a:pPr marL="0" indent="0" algn="l">
              <a:buNone/>
            </a:pPr>
            <a:r>
              <a:rPr lang="tr-TR" sz="2000" dirty="0">
                <a:solidFill>
                  <a:srgbClr val="333333"/>
                </a:solidFill>
                <a:latin typeface="Guardian TextSans Web"/>
              </a:rPr>
              <a:t>			B</a:t>
            </a:r>
            <a:r>
              <a:rPr lang="tr-TR" sz="2000" b="0" i="0" dirty="0">
                <a:solidFill>
                  <a:srgbClr val="333333"/>
                </a:solidFill>
                <a:effectLst/>
                <a:latin typeface="Guardian TextSans Web"/>
              </a:rPr>
              <a:t>aşlangıç ​​ziyareti </a:t>
            </a:r>
          </a:p>
          <a:p>
            <a:pPr marL="0" indent="0" algn="l">
              <a:buNone/>
            </a:pPr>
            <a:r>
              <a:rPr lang="tr-TR" sz="2000" dirty="0">
                <a:solidFill>
                  <a:srgbClr val="333333"/>
                </a:solidFill>
                <a:latin typeface="Guardian TextSans Web"/>
              </a:rPr>
              <a:t>			İ</a:t>
            </a:r>
            <a:r>
              <a:rPr lang="tr-TR" sz="2000" b="0" i="0" dirty="0">
                <a:solidFill>
                  <a:srgbClr val="333333"/>
                </a:solidFill>
                <a:effectLst/>
                <a:latin typeface="Guardian TextSans Web"/>
              </a:rPr>
              <a:t>laç yanıt ziyareti (hedef bırakma gününden 2 hafta önce)  </a:t>
            </a:r>
          </a:p>
          <a:p>
            <a:pPr marL="0" indent="0" algn="l">
              <a:buNone/>
            </a:pPr>
            <a:r>
              <a:rPr lang="tr-TR" sz="2000" dirty="0">
                <a:solidFill>
                  <a:srgbClr val="333333"/>
                </a:solidFill>
                <a:latin typeface="Guardian TextSans Web"/>
              </a:rPr>
              <a:t>			B</a:t>
            </a:r>
            <a:r>
              <a:rPr lang="tr-TR" sz="2000" b="0" i="0" dirty="0">
                <a:solidFill>
                  <a:srgbClr val="333333"/>
                </a:solidFill>
                <a:effectLst/>
                <a:latin typeface="Guardian TextSans Web"/>
              </a:rPr>
              <a:t>ırakma sonrası ziyareti (hedef bırakma gününden 2  hafta sonra)</a:t>
            </a:r>
          </a:p>
          <a:p>
            <a:pPr marL="0" indent="0">
              <a:buNone/>
            </a:pPr>
            <a:r>
              <a:rPr lang="tr-TR" sz="2000" dirty="0">
                <a:solidFill>
                  <a:srgbClr val="333333"/>
                </a:solidFill>
                <a:latin typeface="Guardian TextSans Web"/>
              </a:rPr>
              <a:t>			B</a:t>
            </a:r>
            <a:r>
              <a:rPr lang="tr-TR" sz="2000" b="0" i="0" dirty="0">
                <a:solidFill>
                  <a:srgbClr val="333333"/>
                </a:solidFill>
                <a:effectLst/>
                <a:latin typeface="Guardian TextSans Web"/>
              </a:rPr>
              <a:t>ırakma sonrası ziyareti (hedef bırakma gününden 12 hafta sonra)</a:t>
            </a:r>
          </a:p>
          <a:p>
            <a:pPr marL="0" indent="0" algn="l">
              <a:buNone/>
            </a:pPr>
            <a:endParaRPr lang="tr-TR" sz="2000" b="0" i="0" dirty="0">
              <a:solidFill>
                <a:srgbClr val="333333"/>
              </a:solidFill>
              <a:effectLst/>
              <a:latin typeface="Guardian TextSans Web"/>
            </a:endParaRPr>
          </a:p>
          <a:p>
            <a:r>
              <a:rPr lang="tr-TR" sz="2000" b="0" i="0" dirty="0">
                <a:solidFill>
                  <a:srgbClr val="333333"/>
                </a:solidFill>
                <a:effectLst/>
                <a:latin typeface="Guardian TextSans Web"/>
              </a:rPr>
              <a:t>Katılımcılara 4 çalışma ziyaretini de tamamlamaları halinde 190 dolar ödendi.</a:t>
            </a:r>
            <a:endParaRPr lang="tr-TR" sz="2000" dirty="0"/>
          </a:p>
        </p:txBody>
      </p:sp>
      <p:sp>
        <p:nvSpPr>
          <p:cNvPr id="4" name="Ok: Sağ 3">
            <a:extLst>
              <a:ext uri="{FF2B5EF4-FFF2-40B4-BE49-F238E27FC236}">
                <a16:creationId xmlns:a16="http://schemas.microsoft.com/office/drawing/2014/main" id="{CF804F97-B6F2-57AF-931D-0387A959DF3F}"/>
              </a:ext>
            </a:extLst>
          </p:cNvPr>
          <p:cNvSpPr/>
          <p:nvPr/>
        </p:nvSpPr>
        <p:spPr>
          <a:xfrm>
            <a:off x="3221182" y="2748395"/>
            <a:ext cx="270163" cy="155864"/>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Ok: Sağ 4">
            <a:extLst>
              <a:ext uri="{FF2B5EF4-FFF2-40B4-BE49-F238E27FC236}">
                <a16:creationId xmlns:a16="http://schemas.microsoft.com/office/drawing/2014/main" id="{71715318-F60D-C9BC-0130-F5ECA30F81AB}"/>
              </a:ext>
            </a:extLst>
          </p:cNvPr>
          <p:cNvSpPr/>
          <p:nvPr/>
        </p:nvSpPr>
        <p:spPr>
          <a:xfrm>
            <a:off x="3221182" y="3131344"/>
            <a:ext cx="270163" cy="155864"/>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Ok: Sağ 5">
            <a:extLst>
              <a:ext uri="{FF2B5EF4-FFF2-40B4-BE49-F238E27FC236}">
                <a16:creationId xmlns:a16="http://schemas.microsoft.com/office/drawing/2014/main" id="{78232BEB-E9F4-F246-2842-9D95FDE85F4E}"/>
              </a:ext>
            </a:extLst>
          </p:cNvPr>
          <p:cNvSpPr/>
          <p:nvPr/>
        </p:nvSpPr>
        <p:spPr>
          <a:xfrm>
            <a:off x="3221182" y="3534786"/>
            <a:ext cx="270163" cy="155864"/>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Ok: Sağ 6">
            <a:extLst>
              <a:ext uri="{FF2B5EF4-FFF2-40B4-BE49-F238E27FC236}">
                <a16:creationId xmlns:a16="http://schemas.microsoft.com/office/drawing/2014/main" id="{1B7BB512-35B4-68F0-F062-7200D65D81D4}"/>
              </a:ext>
            </a:extLst>
          </p:cNvPr>
          <p:cNvSpPr/>
          <p:nvPr/>
        </p:nvSpPr>
        <p:spPr>
          <a:xfrm>
            <a:off x="3221182" y="3979429"/>
            <a:ext cx="270163" cy="155864"/>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01684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6BFF386-8F27-ED7D-5F33-D9376A69BC5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928A406-7C9D-EE66-416A-6F1ADFDE1943}"/>
              </a:ext>
            </a:extLst>
          </p:cNvPr>
          <p:cNvSpPr>
            <a:spLocks noGrp="1"/>
          </p:cNvSpPr>
          <p:nvPr>
            <p:ph idx="1"/>
          </p:nvPr>
        </p:nvSpPr>
        <p:spPr/>
        <p:txBody>
          <a:bodyPr>
            <a:normAutofit/>
          </a:bodyPr>
          <a:lstStyle/>
          <a:p>
            <a:r>
              <a:rPr lang="tr-TR" sz="2000" b="0" i="0" dirty="0">
                <a:solidFill>
                  <a:srgbClr val="333333"/>
                </a:solidFill>
                <a:effectLst/>
                <a:latin typeface="Guardian TextSans Web"/>
              </a:rPr>
              <a:t>Başlangıç ​​değişkenleri yaş, cinsiyet, ırk, etnik köken, sigara içme öyküsü, nikotin bağımlılığı ve psikiyatrik teşhisleri içeriyordu. </a:t>
            </a:r>
          </a:p>
          <a:p>
            <a:r>
              <a:rPr lang="tr-TR" sz="2000" b="0" i="0" dirty="0">
                <a:solidFill>
                  <a:srgbClr val="333333"/>
                </a:solidFill>
                <a:effectLst/>
                <a:latin typeface="Guardian TextSans Web"/>
              </a:rPr>
              <a:t>Irk ve etnik köken öz bildirim yoluyla belirlendi. </a:t>
            </a:r>
          </a:p>
          <a:p>
            <a:r>
              <a:rPr lang="tr-TR" sz="2000" b="0" i="0" dirty="0">
                <a:solidFill>
                  <a:srgbClr val="333333"/>
                </a:solidFill>
                <a:effectLst/>
                <a:latin typeface="Guardian TextSans Web"/>
              </a:rPr>
              <a:t>Irk, Amerikan Yerlisi veya Alaska Yerlisi, Asyalı, Siyah veya Afrika Amerikalı, Yerli </a:t>
            </a:r>
            <a:r>
              <a:rPr lang="tr-TR" sz="2000" b="0" i="0" dirty="0" err="1">
                <a:solidFill>
                  <a:srgbClr val="333333"/>
                </a:solidFill>
                <a:effectLst/>
                <a:latin typeface="Guardian TextSans Web"/>
              </a:rPr>
              <a:t>Hawaiili</a:t>
            </a:r>
            <a:r>
              <a:rPr lang="tr-TR" sz="2000" b="0" i="0" dirty="0">
                <a:solidFill>
                  <a:srgbClr val="333333"/>
                </a:solidFill>
                <a:effectLst/>
                <a:latin typeface="Guardian TextSans Web"/>
              </a:rPr>
              <a:t> veya Diğer Pasifik Adalı, Beyaz, 1'den fazla ırk ve bilinmiyor olarak sınıflandırıldı </a:t>
            </a:r>
          </a:p>
          <a:p>
            <a:r>
              <a:rPr lang="tr-TR" sz="2000" dirty="0">
                <a:solidFill>
                  <a:srgbClr val="333333"/>
                </a:solidFill>
                <a:latin typeface="Guardian TextSans Web"/>
              </a:rPr>
              <a:t>E</a:t>
            </a:r>
            <a:r>
              <a:rPr lang="tr-TR" sz="2000" b="0" i="0" dirty="0">
                <a:solidFill>
                  <a:srgbClr val="333333"/>
                </a:solidFill>
                <a:effectLst/>
                <a:latin typeface="Guardian TextSans Web"/>
              </a:rPr>
              <a:t>tnik köken </a:t>
            </a:r>
            <a:r>
              <a:rPr lang="tr-TR" sz="2000" b="0" i="0" dirty="0" err="1">
                <a:solidFill>
                  <a:srgbClr val="333333"/>
                </a:solidFill>
                <a:effectLst/>
                <a:latin typeface="Guardian TextSans Web"/>
              </a:rPr>
              <a:t>Hispanik</a:t>
            </a:r>
            <a:r>
              <a:rPr lang="tr-TR" sz="2000" b="0" i="0" dirty="0">
                <a:solidFill>
                  <a:srgbClr val="333333"/>
                </a:solidFill>
                <a:effectLst/>
                <a:latin typeface="Guardian TextSans Web"/>
              </a:rPr>
              <a:t> veya Latin veya </a:t>
            </a:r>
            <a:r>
              <a:rPr lang="tr-TR" sz="2000" b="0" i="0" dirty="0" err="1">
                <a:solidFill>
                  <a:srgbClr val="333333"/>
                </a:solidFill>
                <a:effectLst/>
                <a:latin typeface="Guardian TextSans Web"/>
              </a:rPr>
              <a:t>Hispanik</a:t>
            </a:r>
            <a:r>
              <a:rPr lang="tr-TR" sz="2000" b="0" i="0" dirty="0">
                <a:solidFill>
                  <a:srgbClr val="333333"/>
                </a:solidFill>
                <a:effectLst/>
                <a:latin typeface="Guardian TextSans Web"/>
              </a:rPr>
              <a:t> veya Latin değil olarak sınıflandırıldı. </a:t>
            </a:r>
          </a:p>
          <a:p>
            <a:r>
              <a:rPr lang="tr-TR" sz="2000" b="0" i="0" dirty="0">
                <a:solidFill>
                  <a:srgbClr val="333333"/>
                </a:solidFill>
                <a:effectLst/>
                <a:latin typeface="Guardian TextSans Web"/>
              </a:rPr>
              <a:t>Irk ve etnik köken, birincil sonucumuzun potansiyel yardımcı değişkenleri olarak analize dahil edildi.</a:t>
            </a:r>
            <a:endParaRPr lang="tr-TR" sz="2000" dirty="0"/>
          </a:p>
        </p:txBody>
      </p:sp>
    </p:spTree>
    <p:extLst>
      <p:ext uri="{BB962C8B-B14F-4D97-AF65-F5344CB8AC3E}">
        <p14:creationId xmlns:p14="http://schemas.microsoft.com/office/powerpoint/2010/main" val="13056589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B8F1BA-4BFE-2329-3F8C-16E16CAD2B8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42FF110-CDFC-F257-C84C-36E053CFB568}"/>
              </a:ext>
            </a:extLst>
          </p:cNvPr>
          <p:cNvSpPr>
            <a:spLocks noGrp="1"/>
          </p:cNvSpPr>
          <p:nvPr>
            <p:ph idx="1"/>
          </p:nvPr>
        </p:nvSpPr>
        <p:spPr/>
        <p:txBody>
          <a:bodyPr>
            <a:normAutofit/>
          </a:bodyPr>
          <a:lstStyle/>
          <a:p>
            <a:r>
              <a:rPr lang="tr-TR" sz="2000" b="0" i="0" u="sng" dirty="0">
                <a:solidFill>
                  <a:srgbClr val="333333"/>
                </a:solidFill>
                <a:effectLst/>
                <a:latin typeface="Guardian TextSans Web"/>
              </a:rPr>
              <a:t>Birincil sonuç</a:t>
            </a:r>
            <a:r>
              <a:rPr lang="tr-TR" sz="2000" b="0" i="0" dirty="0">
                <a:solidFill>
                  <a:srgbClr val="333333"/>
                </a:solidFill>
                <a:effectLst/>
                <a:latin typeface="Guardian TextSans Web"/>
              </a:rPr>
              <a:t>, hedef bırakma gününden 12 hafta sonra 30 günlük sürekli sigara içmeme haliydi ve 7 ppm'den (ppm) düşük  solunan </a:t>
            </a:r>
            <a:r>
              <a:rPr lang="tr-TR" sz="2000" cap="small" dirty="0">
                <a:solidFill>
                  <a:srgbClr val="333333"/>
                </a:solidFill>
                <a:latin typeface="Guardian TextSans Web"/>
              </a:rPr>
              <a:t>CO</a:t>
            </a:r>
            <a:r>
              <a:rPr lang="tr-TR" sz="2000" b="0" i="0" dirty="0">
                <a:solidFill>
                  <a:srgbClr val="333333"/>
                </a:solidFill>
                <a:effectLst/>
                <a:latin typeface="Guardian TextSans Web"/>
              </a:rPr>
              <a:t> nefes testi ile doğrulandı. </a:t>
            </a:r>
          </a:p>
          <a:p>
            <a:r>
              <a:rPr lang="tr-TR" sz="2000" b="0" i="0" dirty="0">
                <a:solidFill>
                  <a:srgbClr val="333333"/>
                </a:solidFill>
                <a:effectLst/>
                <a:latin typeface="Guardian TextSans Web"/>
              </a:rPr>
              <a:t>Bu çalışmada, 6 veya 12 aylık sonuçlar yerine 12 haftalık bırakma sonrası sonuçları kullandık.</a:t>
            </a:r>
          </a:p>
          <a:p>
            <a:r>
              <a:rPr lang="tr-TR" sz="2000" b="0" i="0" dirty="0">
                <a:solidFill>
                  <a:srgbClr val="333333"/>
                </a:solidFill>
                <a:effectLst/>
                <a:latin typeface="Guardian TextSans Web"/>
              </a:rPr>
              <a:t>Ek olarak, 12 haftadaki tedaviler arasındaki karşılaştırmalı yoksunluk oranları, 6 ve 12 aydaki sonuçlarla ilişkilendirilmiştir.</a:t>
            </a:r>
            <a:endParaRPr lang="tr-TR" sz="2000" dirty="0"/>
          </a:p>
        </p:txBody>
      </p:sp>
    </p:spTree>
    <p:extLst>
      <p:ext uri="{BB962C8B-B14F-4D97-AF65-F5344CB8AC3E}">
        <p14:creationId xmlns:p14="http://schemas.microsoft.com/office/powerpoint/2010/main" val="40711417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DD7ECFF-7DDC-9DB9-E120-1B12E308643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99257B3-0C36-914A-28EE-D90B8495342E}"/>
              </a:ext>
            </a:extLst>
          </p:cNvPr>
          <p:cNvSpPr>
            <a:spLocks noGrp="1"/>
          </p:cNvSpPr>
          <p:nvPr>
            <p:ph idx="1"/>
          </p:nvPr>
        </p:nvSpPr>
        <p:spPr/>
        <p:txBody>
          <a:bodyPr>
            <a:normAutofit/>
          </a:bodyPr>
          <a:lstStyle/>
          <a:p>
            <a:r>
              <a:rPr lang="tr-TR" sz="2000" b="0" i="0" u="sng" dirty="0">
                <a:solidFill>
                  <a:srgbClr val="333333"/>
                </a:solidFill>
                <a:effectLst/>
                <a:latin typeface="Guardian TextSans Web"/>
              </a:rPr>
              <a:t>İkincil sonuç </a:t>
            </a:r>
            <a:r>
              <a:rPr lang="tr-TR" sz="2000" b="0" i="0" dirty="0">
                <a:solidFill>
                  <a:srgbClr val="333333"/>
                </a:solidFill>
                <a:effectLst/>
                <a:latin typeface="Guardian TextSans Web"/>
              </a:rPr>
              <a:t>ölçümleri, günde içilen kendi bildirilen sigara sayısını ve her çalışma ziyaretinde solunan </a:t>
            </a:r>
            <a:r>
              <a:rPr lang="tr-TR" sz="2000" cap="small" dirty="0">
                <a:solidFill>
                  <a:srgbClr val="333333"/>
                </a:solidFill>
                <a:latin typeface="Guardian TextSans Web"/>
              </a:rPr>
              <a:t>CO</a:t>
            </a:r>
            <a:r>
              <a:rPr lang="tr-TR" sz="2000" b="0" i="0" dirty="0">
                <a:solidFill>
                  <a:srgbClr val="333333"/>
                </a:solidFill>
                <a:effectLst/>
                <a:latin typeface="Guardian TextSans Web"/>
              </a:rPr>
              <a:t> nefes testini içeriyordu. </a:t>
            </a:r>
          </a:p>
          <a:p>
            <a:r>
              <a:rPr lang="tr-TR" sz="2000" b="0" i="0" dirty="0">
                <a:solidFill>
                  <a:srgbClr val="333333"/>
                </a:solidFill>
                <a:effectLst/>
                <a:latin typeface="Guardian TextSans Web"/>
              </a:rPr>
              <a:t>Yan etkiler, her değerlendirme ziyaretinde açık uçlu sorular ve doğrudan sorgulama kullanılarak değerlendirildi. </a:t>
            </a:r>
          </a:p>
          <a:p>
            <a:r>
              <a:rPr lang="tr-TR" sz="2000" b="0" i="0" dirty="0">
                <a:solidFill>
                  <a:srgbClr val="333333"/>
                </a:solidFill>
                <a:effectLst/>
                <a:latin typeface="Guardian TextSans Web"/>
              </a:rPr>
              <a:t>Doğrudan sorgulama için, katılımcılara bu çalışmada kullanılan ilaçlar için yaygın olarak bildirilen yan etkilerin varlığı ve yoğunluğu (aralığı 1-7; daha yüksek puan daha fazla yoğunluğu gösterir) soruldu: mide bulantısı, kusma, uykusuzluk, canlı rüyalar, ajitasyon, anksiyete, depresyon, baş ağrısı ve döküntü. </a:t>
            </a:r>
          </a:p>
          <a:p>
            <a:r>
              <a:rPr lang="tr-TR" sz="2000" b="0" i="0" dirty="0">
                <a:solidFill>
                  <a:srgbClr val="333333"/>
                </a:solidFill>
                <a:effectLst/>
                <a:latin typeface="Guardian TextSans Web"/>
              </a:rPr>
              <a:t>Çalışmayı yapan hekim, orta ve şiddetli yan etkilerin çalışmayla ilişkili olma olasılığını belirledi.</a:t>
            </a:r>
            <a:endParaRPr lang="tr-TR" sz="2000" dirty="0"/>
          </a:p>
        </p:txBody>
      </p:sp>
    </p:spTree>
    <p:extLst>
      <p:ext uri="{BB962C8B-B14F-4D97-AF65-F5344CB8AC3E}">
        <p14:creationId xmlns:p14="http://schemas.microsoft.com/office/powerpoint/2010/main" val="28989871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53E3550-3BD7-BD74-6A88-9DB3DA1F3A2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2D5D41D-5F3E-FD13-D04B-C53E8414F712}"/>
              </a:ext>
            </a:extLst>
          </p:cNvPr>
          <p:cNvSpPr>
            <a:spLocks noGrp="1"/>
          </p:cNvSpPr>
          <p:nvPr>
            <p:ph idx="1"/>
          </p:nvPr>
        </p:nvSpPr>
        <p:spPr/>
        <p:txBody>
          <a:bodyPr>
            <a:normAutofit/>
          </a:bodyPr>
          <a:lstStyle/>
          <a:p>
            <a:pPr algn="l"/>
            <a:r>
              <a:rPr lang="tr-TR" sz="2400" b="1" i="0" dirty="0">
                <a:solidFill>
                  <a:srgbClr val="333333"/>
                </a:solidFill>
                <a:effectLst/>
                <a:latin typeface="Guardian TextSans Web"/>
              </a:rPr>
              <a:t>Örneklem Boyutu</a:t>
            </a:r>
          </a:p>
          <a:p>
            <a:pPr algn="l"/>
            <a:r>
              <a:rPr lang="tr-TR" sz="2000" b="0" i="0" dirty="0">
                <a:solidFill>
                  <a:srgbClr val="333333"/>
                </a:solidFill>
                <a:effectLst/>
                <a:latin typeface="Guardian TextSans Web"/>
              </a:rPr>
              <a:t>Örneklem büyüklüğü, %80 güç ve %15 kayıp oranına sahip 2 uçlu bir önemlilik testine dayanıyordu (merkezimizde yaptığımız önceki çalışmalardan). </a:t>
            </a:r>
          </a:p>
          <a:p>
            <a:pPr algn="l"/>
            <a:r>
              <a:rPr lang="tr-TR" sz="2000" b="0" i="0" dirty="0">
                <a:solidFill>
                  <a:srgbClr val="333333"/>
                </a:solidFill>
                <a:effectLst/>
                <a:latin typeface="Guardian TextSans Web"/>
              </a:rPr>
              <a:t>Klinik bir popülasyonu kaydetmeyen mevcut çalışmalardan sigara bırakma oranlarına atıfta bulunduk ve %39,7'lik bir adaptif tedavi oranı ve %23,4'lük bir standart tedavi oranı ve gruplar arasında 16,3 yüzde puanlık mutlak bir fark gösterdik. </a:t>
            </a:r>
          </a:p>
          <a:p>
            <a:pPr algn="l"/>
            <a:r>
              <a:rPr lang="tr-TR" sz="2000" b="0" i="0" dirty="0">
                <a:solidFill>
                  <a:srgbClr val="333333"/>
                </a:solidFill>
                <a:effectLst/>
                <a:latin typeface="Guardian TextSans Web"/>
              </a:rPr>
              <a:t>Çalışma başlangıçta 300 katılımcıdan oluşan bir örneklem büyüklüğüne sahip olacak şekilde tasarlanmıştı ancak</a:t>
            </a:r>
            <a:r>
              <a:rPr lang="tr-TR" sz="2000" b="1" i="0" u="sng" dirty="0">
                <a:solidFill>
                  <a:srgbClr val="333333"/>
                </a:solidFill>
                <a:effectLst/>
                <a:latin typeface="Guardian TextSans Web"/>
              </a:rPr>
              <a:t> COVID-19 salgınıyla ilgili yüz yüze ziyaretlere ilişkin kısıtlamalar nedeniyle erken sonlandırıldı.</a:t>
            </a:r>
          </a:p>
          <a:p>
            <a:pPr algn="l"/>
            <a:r>
              <a:rPr lang="tr-TR" sz="2000" b="0" i="0" dirty="0">
                <a:solidFill>
                  <a:srgbClr val="333333"/>
                </a:solidFill>
                <a:effectLst/>
                <a:latin typeface="Guardian TextSans Web"/>
              </a:rPr>
              <a:t>Kısıtlamalar kaldırıldıktan sonra, çalışma için artık fon sağlanamadı ve analizler kaydedilen örneklem üzerinde gerçekleştirildi.</a:t>
            </a:r>
          </a:p>
          <a:p>
            <a:endParaRPr lang="tr-TR" sz="2000" dirty="0"/>
          </a:p>
        </p:txBody>
      </p:sp>
    </p:spTree>
    <p:extLst>
      <p:ext uri="{BB962C8B-B14F-4D97-AF65-F5344CB8AC3E}">
        <p14:creationId xmlns:p14="http://schemas.microsoft.com/office/powerpoint/2010/main" val="2978004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41FFAA-09F2-EFC8-81F2-E1DBB6AAF4F5}"/>
              </a:ext>
            </a:extLst>
          </p:cNvPr>
          <p:cNvSpPr>
            <a:spLocks noGrp="1"/>
          </p:cNvSpPr>
          <p:nvPr>
            <p:ph type="title"/>
          </p:nvPr>
        </p:nvSpPr>
        <p:spPr>
          <a:xfrm>
            <a:off x="838200" y="681037"/>
            <a:ext cx="10515600" cy="824578"/>
          </a:xfrm>
        </p:spPr>
        <p:txBody>
          <a:bodyPr>
            <a:normAutofit/>
          </a:bodyPr>
          <a:lstStyle/>
          <a:p>
            <a:r>
              <a:rPr lang="tr-TR" sz="3600" b="1" dirty="0"/>
              <a:t>Giriş</a:t>
            </a:r>
          </a:p>
        </p:txBody>
      </p:sp>
      <p:sp>
        <p:nvSpPr>
          <p:cNvPr id="3" name="İçerik Yer Tutucusu 2">
            <a:extLst>
              <a:ext uri="{FF2B5EF4-FFF2-40B4-BE49-F238E27FC236}">
                <a16:creationId xmlns:a16="http://schemas.microsoft.com/office/drawing/2014/main" id="{199CC6FB-D399-28FC-A360-8ACB03FF1C10}"/>
              </a:ext>
            </a:extLst>
          </p:cNvPr>
          <p:cNvSpPr>
            <a:spLocks noGrp="1"/>
          </p:cNvSpPr>
          <p:nvPr>
            <p:ph idx="1"/>
          </p:nvPr>
        </p:nvSpPr>
        <p:spPr>
          <a:xfrm>
            <a:off x="838200" y="1406013"/>
            <a:ext cx="10515600" cy="4770950"/>
          </a:xfrm>
        </p:spPr>
        <p:txBody>
          <a:bodyPr>
            <a:normAutofit/>
          </a:bodyPr>
          <a:lstStyle/>
          <a:p>
            <a:endParaRPr lang="tr-TR" sz="2000" b="0" i="0" dirty="0">
              <a:solidFill>
                <a:srgbClr val="333333"/>
              </a:solidFill>
              <a:effectLst/>
              <a:latin typeface="Guardian TextSans Web"/>
            </a:endParaRPr>
          </a:p>
          <a:p>
            <a:endParaRPr lang="tr-TR" sz="2000" dirty="0">
              <a:solidFill>
                <a:srgbClr val="333333"/>
              </a:solidFill>
              <a:latin typeface="Guardian TextSans Web"/>
            </a:endParaRPr>
          </a:p>
          <a:p>
            <a:r>
              <a:rPr lang="tr-TR" sz="2000" b="0" i="0" dirty="0">
                <a:solidFill>
                  <a:srgbClr val="333333"/>
                </a:solidFill>
                <a:effectLst/>
                <a:latin typeface="Guardian TextSans Web"/>
              </a:rPr>
              <a:t>Uyarlanabilir tedavi, yani hastanın ilk ilaca verdiği cevabın değerlendirilmesi ve daha sonra hastanın cevabına göre ilaç rejiminin değiştirilmesi yaygın bir tıbbi uygulamadır. Ancak bu yaklaşım sigarayı bırakma için yaygın olarak benimsenmemiştir. </a:t>
            </a:r>
          </a:p>
          <a:p>
            <a:endParaRPr lang="tr-TR" sz="2000" b="0" i="0" dirty="0">
              <a:solidFill>
                <a:srgbClr val="333333"/>
              </a:solidFill>
              <a:effectLst/>
              <a:latin typeface="Guardian TextSans Web"/>
            </a:endParaRPr>
          </a:p>
          <a:p>
            <a:r>
              <a:rPr lang="tr-TR" sz="2000" b="0" i="0" dirty="0">
                <a:solidFill>
                  <a:srgbClr val="333333"/>
                </a:solidFill>
                <a:effectLst/>
                <a:latin typeface="Guardian TextSans Web"/>
              </a:rPr>
              <a:t>ABD Gıda ve İlaç Dairesi (FDA), ilaçların sigarayı bırakma gününde (nikotin bandı, sakız, pastil </a:t>
            </a:r>
            <a:r>
              <a:rPr lang="tr-TR" sz="2000" b="0" i="0" dirty="0" err="1">
                <a:solidFill>
                  <a:srgbClr val="333333"/>
                </a:solidFill>
                <a:effectLst/>
                <a:latin typeface="Guardian TextSans Web"/>
              </a:rPr>
              <a:t>inhaler</a:t>
            </a:r>
            <a:r>
              <a:rPr lang="tr-TR" sz="2000" b="0" i="0" dirty="0">
                <a:solidFill>
                  <a:srgbClr val="333333"/>
                </a:solidFill>
                <a:effectLst/>
                <a:latin typeface="Guardian TextSans Web"/>
              </a:rPr>
              <a:t> burun spreyi) veya sigarayı bırakma gününden 1 hafta önce (</a:t>
            </a:r>
            <a:r>
              <a:rPr lang="tr-TR" sz="2000" b="0" i="0" dirty="0" err="1">
                <a:solidFill>
                  <a:srgbClr val="333333"/>
                </a:solidFill>
                <a:effectLst/>
                <a:latin typeface="Guardian TextSans Web"/>
              </a:rPr>
              <a:t>bupropion</a:t>
            </a:r>
            <a:r>
              <a:rPr lang="tr-TR" sz="2000" b="0" i="0" dirty="0">
                <a:solidFill>
                  <a:srgbClr val="333333"/>
                </a:solidFill>
                <a:effectLst/>
                <a:latin typeface="Guardian TextSans Web"/>
              </a:rPr>
              <a:t>, </a:t>
            </a:r>
            <a:r>
              <a:rPr lang="tr-TR" sz="2000" b="0" i="0" dirty="0" err="1">
                <a:solidFill>
                  <a:srgbClr val="333333"/>
                </a:solidFill>
                <a:effectLst/>
                <a:latin typeface="Guardian TextSans Web"/>
              </a:rPr>
              <a:t>vareniklin</a:t>
            </a:r>
            <a:r>
              <a:rPr lang="tr-TR" sz="2000" b="0" i="0" dirty="0">
                <a:solidFill>
                  <a:srgbClr val="333333"/>
                </a:solidFill>
                <a:effectLst/>
                <a:latin typeface="Guardian TextSans Web"/>
              </a:rPr>
              <a:t>) başlandığı sigarayı bırakma ilaçları için özel protokolleri onaylamıştır.</a:t>
            </a:r>
            <a:endParaRPr lang="tr-TR" sz="2000" dirty="0"/>
          </a:p>
        </p:txBody>
      </p:sp>
    </p:spTree>
    <p:extLst>
      <p:ext uri="{BB962C8B-B14F-4D97-AF65-F5344CB8AC3E}">
        <p14:creationId xmlns:p14="http://schemas.microsoft.com/office/powerpoint/2010/main" val="29033147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CE88F21-D986-C6E7-3DEF-8DA4FEEECCA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62FF076-B214-C610-23E6-2CB3244EE269}"/>
              </a:ext>
            </a:extLst>
          </p:cNvPr>
          <p:cNvSpPr>
            <a:spLocks noGrp="1"/>
          </p:cNvSpPr>
          <p:nvPr>
            <p:ph idx="1"/>
          </p:nvPr>
        </p:nvSpPr>
        <p:spPr>
          <a:xfrm>
            <a:off x="838200" y="1825625"/>
            <a:ext cx="10515600" cy="3556866"/>
          </a:xfrm>
        </p:spPr>
        <p:txBody>
          <a:bodyPr>
            <a:noAutofit/>
          </a:bodyPr>
          <a:lstStyle/>
          <a:p>
            <a:pPr algn="l"/>
            <a:r>
              <a:rPr lang="tr-TR" sz="2400" b="1" i="0" dirty="0">
                <a:solidFill>
                  <a:srgbClr val="333333"/>
                </a:solidFill>
                <a:effectLst/>
                <a:latin typeface="Guardian TextSans Web"/>
              </a:rPr>
              <a:t>İstatistiksel Analiz</a:t>
            </a:r>
          </a:p>
          <a:p>
            <a:pPr algn="l"/>
            <a:r>
              <a:rPr lang="tr-TR" sz="2000" b="0" i="0" dirty="0">
                <a:solidFill>
                  <a:srgbClr val="333333"/>
                </a:solidFill>
                <a:effectLst/>
                <a:latin typeface="Guardian TextSans Web"/>
              </a:rPr>
              <a:t>Çalışmanın birincil çıktısı, hedef bırakma gününden 12 hafta sonra 30 günlük sürekli sigara içmeme haliydi ve solunan </a:t>
            </a:r>
            <a:r>
              <a:rPr lang="tr-TR" sz="2000" b="0" i="0" cap="small" dirty="0">
                <a:solidFill>
                  <a:srgbClr val="333333"/>
                </a:solidFill>
                <a:effectLst/>
                <a:latin typeface="Guardian TextSans Web"/>
              </a:rPr>
              <a:t>CO</a:t>
            </a:r>
            <a:r>
              <a:rPr lang="tr-TR" sz="2000" b="0" i="0" dirty="0">
                <a:solidFill>
                  <a:srgbClr val="333333"/>
                </a:solidFill>
                <a:effectLst/>
                <a:latin typeface="Guardian TextSans Web"/>
              </a:rPr>
              <a:t> nefes testi sonucunun 7 ppm'den az olmasıyla doğrulandı. </a:t>
            </a:r>
          </a:p>
          <a:p>
            <a:pPr algn="l"/>
            <a:r>
              <a:rPr lang="tr-TR" sz="2000" b="0" i="0" dirty="0">
                <a:solidFill>
                  <a:srgbClr val="333333"/>
                </a:solidFill>
                <a:effectLst/>
                <a:latin typeface="Guardian TextSans Web"/>
              </a:rPr>
              <a:t>Sigara içmeme durumu verileri eksik olan katılımcılar, sigarayı bırakmayan olarak sınıflandırıldı. Sigara içmeme durumuna ilişkin tüm analizler tedavi amaçlıydı. </a:t>
            </a:r>
          </a:p>
          <a:p>
            <a:pPr algn="l"/>
            <a:r>
              <a:rPr lang="tr-TR" sz="2000" b="0" i="0" dirty="0">
                <a:solidFill>
                  <a:srgbClr val="333333"/>
                </a:solidFill>
                <a:effectLst/>
                <a:latin typeface="Guardian TextSans Web"/>
              </a:rPr>
              <a:t>Birincil analiz, </a:t>
            </a:r>
            <a:r>
              <a:rPr lang="tr-TR" sz="2000" b="0" i="0" dirty="0" err="1">
                <a:solidFill>
                  <a:srgbClr val="333333"/>
                </a:solidFill>
                <a:effectLst/>
                <a:latin typeface="Guardian TextSans Web"/>
              </a:rPr>
              <a:t>Cochran-Mantel-Haenszel</a:t>
            </a:r>
            <a:r>
              <a:rPr lang="tr-TR" sz="2000" b="0" i="0" dirty="0">
                <a:solidFill>
                  <a:srgbClr val="333333"/>
                </a:solidFill>
                <a:effectLst/>
                <a:latin typeface="Guardian TextSans Web"/>
              </a:rPr>
              <a:t> yöntemine eşdeğer tabakalı lojistik regresyon modelinden Puan Testi kullanılarak tüm adaptif tedavi katılımcılarını tüm standart tedavi katılımcılarıyla karşılaştırdı. </a:t>
            </a:r>
          </a:p>
        </p:txBody>
      </p:sp>
    </p:spTree>
    <p:extLst>
      <p:ext uri="{BB962C8B-B14F-4D97-AF65-F5344CB8AC3E}">
        <p14:creationId xmlns:p14="http://schemas.microsoft.com/office/powerpoint/2010/main" val="16211091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72FA893-9B32-41C1-AB30-25D077898C8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5D4B8A0-8061-A012-5CCE-468CA94AD99E}"/>
              </a:ext>
            </a:extLst>
          </p:cNvPr>
          <p:cNvSpPr>
            <a:spLocks noGrp="1"/>
          </p:cNvSpPr>
          <p:nvPr>
            <p:ph idx="1"/>
          </p:nvPr>
        </p:nvSpPr>
        <p:spPr/>
        <p:txBody>
          <a:bodyPr>
            <a:normAutofit/>
          </a:bodyPr>
          <a:lstStyle/>
          <a:p>
            <a:pPr algn="l"/>
            <a:r>
              <a:rPr lang="tr-TR" sz="2000" b="0" i="0" dirty="0">
                <a:solidFill>
                  <a:srgbClr val="333333"/>
                </a:solidFill>
                <a:effectLst/>
                <a:latin typeface="Guardian TextSans Web"/>
              </a:rPr>
              <a:t>İstatistiksel testler, </a:t>
            </a:r>
            <a:r>
              <a:rPr lang="el-GR" sz="2000" b="0" i="0" dirty="0">
                <a:solidFill>
                  <a:srgbClr val="333333"/>
                </a:solidFill>
                <a:effectLst/>
                <a:latin typeface="Guardian TextSans Web"/>
              </a:rPr>
              <a:t>α = .05 </a:t>
            </a:r>
            <a:r>
              <a:rPr lang="tr-TR" sz="2000" b="0" i="0" dirty="0">
                <a:solidFill>
                  <a:srgbClr val="333333"/>
                </a:solidFill>
                <a:effectLst/>
                <a:latin typeface="Guardian TextSans Web"/>
              </a:rPr>
              <a:t>ve 2 taraflı %95 CI kullanılarak 2 taraflıydı. </a:t>
            </a:r>
            <a:r>
              <a:rPr lang="tr-TR" sz="2000" dirty="0">
                <a:solidFill>
                  <a:srgbClr val="333333"/>
                </a:solidFill>
                <a:latin typeface="Guardian TextSans Web"/>
              </a:rPr>
              <a:t>Yoksunluk</a:t>
            </a:r>
            <a:r>
              <a:rPr lang="tr-TR" sz="2000" b="0" i="0" dirty="0">
                <a:solidFill>
                  <a:srgbClr val="333333"/>
                </a:solidFill>
                <a:effectLst/>
                <a:latin typeface="Guardian TextSans Web"/>
              </a:rPr>
              <a:t> sonuçları, </a:t>
            </a:r>
            <a:r>
              <a:rPr lang="tr-TR" sz="2000" b="0" i="0" dirty="0" err="1">
                <a:solidFill>
                  <a:srgbClr val="333333"/>
                </a:solidFill>
                <a:effectLst/>
                <a:latin typeface="Guardian TextSans Web"/>
              </a:rPr>
              <a:t>kovaryatlar</a:t>
            </a:r>
            <a:r>
              <a:rPr lang="tr-TR" sz="2000" b="0" i="0" dirty="0">
                <a:solidFill>
                  <a:srgbClr val="333333"/>
                </a:solidFill>
                <a:effectLst/>
                <a:latin typeface="Guardian TextSans Web"/>
              </a:rPr>
              <a:t> gruplar arasında farklılık göstermediği için başlangıç ​​</a:t>
            </a:r>
            <a:r>
              <a:rPr lang="tr-TR" sz="2000" b="0" i="0" dirty="0" err="1">
                <a:solidFill>
                  <a:srgbClr val="333333"/>
                </a:solidFill>
                <a:effectLst/>
                <a:latin typeface="Guardian TextSans Web"/>
              </a:rPr>
              <a:t>kovaryatlarına</a:t>
            </a:r>
            <a:r>
              <a:rPr lang="tr-TR" sz="2000" b="0" i="0" dirty="0">
                <a:solidFill>
                  <a:srgbClr val="333333"/>
                </a:solidFill>
                <a:effectLst/>
                <a:latin typeface="Guardian TextSans Web"/>
              </a:rPr>
              <a:t> göre ayarlanmadı.</a:t>
            </a:r>
          </a:p>
          <a:p>
            <a:pPr algn="l"/>
            <a:r>
              <a:rPr lang="tr-TR" sz="2000" b="0" i="0" dirty="0">
                <a:solidFill>
                  <a:srgbClr val="333333"/>
                </a:solidFill>
                <a:effectLst/>
                <a:latin typeface="Guardian TextSans Web"/>
              </a:rPr>
              <a:t> Çalışma, atanan tedavi ile ilaç seçimi arasında bir etkileşim tespit etmek üzere güçlendirilmedi (örneğin, </a:t>
            </a:r>
            <a:r>
              <a:rPr lang="tr-TR" sz="2000" b="0" i="0" dirty="0" err="1">
                <a:solidFill>
                  <a:srgbClr val="333333"/>
                </a:solidFill>
                <a:effectLst/>
                <a:latin typeface="Guardian TextSans Web"/>
              </a:rPr>
              <a:t>vareniklin</a:t>
            </a:r>
            <a:r>
              <a:rPr lang="tr-TR" sz="2000" b="0" i="0" dirty="0">
                <a:solidFill>
                  <a:srgbClr val="333333"/>
                </a:solidFill>
                <a:effectLst/>
                <a:latin typeface="Guardian TextSans Web"/>
              </a:rPr>
              <a:t> seçen katılımcılar arasında adaptif ve standart tedavi); bu nedenle, bu sonuçlar tanımlayıcı olarak raporlandı. </a:t>
            </a:r>
          </a:p>
          <a:p>
            <a:pPr algn="l"/>
            <a:r>
              <a:rPr lang="tr-TR" sz="2000" b="0" i="0" dirty="0">
                <a:solidFill>
                  <a:srgbClr val="333333"/>
                </a:solidFill>
                <a:effectLst/>
                <a:latin typeface="Guardian TextSans Web"/>
              </a:rPr>
              <a:t>Adaptif ve standart tedavi </a:t>
            </a:r>
            <a:r>
              <a:rPr lang="tr-TR" sz="2000" cap="small" dirty="0">
                <a:solidFill>
                  <a:srgbClr val="333333"/>
                </a:solidFill>
                <a:latin typeface="Guardian TextSans Web"/>
              </a:rPr>
              <a:t>CO</a:t>
            </a:r>
            <a:r>
              <a:rPr lang="tr-TR" sz="2000" b="0" i="0" dirty="0">
                <a:solidFill>
                  <a:srgbClr val="333333"/>
                </a:solidFill>
                <a:effectLst/>
                <a:latin typeface="Guardian TextSans Web"/>
              </a:rPr>
              <a:t> düzeyleri, grup-zaman etkileşim terimi içeren rastgele kesme regresyon modeli kullanılarak tüm değerlendirme ziyaretleri boyunca zaman içinde post hoc olarak karşılaştırıldı. </a:t>
            </a:r>
          </a:p>
          <a:p>
            <a:pPr algn="l"/>
            <a:r>
              <a:rPr lang="tr-TR" sz="2000" b="0" i="0" dirty="0">
                <a:solidFill>
                  <a:srgbClr val="333333"/>
                </a:solidFill>
                <a:effectLst/>
                <a:latin typeface="Guardian TextSans Web"/>
              </a:rPr>
              <a:t>Tüm analizler, 30 Mart 2021 güncellemeleriyle SAS istatistik yazılımı sürüm 9.4 (SAS Enstitüsü) kullanılarak gerçekleştirildi.</a:t>
            </a:r>
          </a:p>
          <a:p>
            <a:pPr algn="l"/>
            <a:r>
              <a:rPr lang="tr-TR" sz="2000" b="0" i="0" dirty="0">
                <a:solidFill>
                  <a:srgbClr val="333333"/>
                </a:solidFill>
                <a:effectLst/>
                <a:latin typeface="Guardian TextSans Web"/>
              </a:rPr>
              <a:t>Veriler 24 Mayıs 2021 ile 27 Şubat 2022 arasında analiz edildi.</a:t>
            </a:r>
            <a:br>
              <a:rPr lang="tr-TR" sz="2000" b="0" i="0" dirty="0">
                <a:solidFill>
                  <a:srgbClr val="333333"/>
                </a:solidFill>
                <a:effectLst/>
                <a:latin typeface="Guardian TextSans Web"/>
              </a:rPr>
            </a:br>
            <a:endParaRPr lang="tr-TR" sz="2000" dirty="0"/>
          </a:p>
          <a:p>
            <a:endParaRPr lang="tr-TR" sz="2000" dirty="0"/>
          </a:p>
        </p:txBody>
      </p:sp>
    </p:spTree>
    <p:extLst>
      <p:ext uri="{BB962C8B-B14F-4D97-AF65-F5344CB8AC3E}">
        <p14:creationId xmlns:p14="http://schemas.microsoft.com/office/powerpoint/2010/main" val="11932452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581B559-4126-E3C6-02A7-32118486C07D}"/>
              </a:ext>
            </a:extLst>
          </p:cNvPr>
          <p:cNvSpPr>
            <a:spLocks noGrp="1"/>
          </p:cNvSpPr>
          <p:nvPr>
            <p:ph type="title"/>
          </p:nvPr>
        </p:nvSpPr>
        <p:spPr>
          <a:xfrm>
            <a:off x="838200" y="-36176"/>
            <a:ext cx="10515600" cy="1325563"/>
          </a:xfrm>
        </p:spPr>
        <p:txBody>
          <a:bodyPr>
            <a:normAutofit/>
          </a:bodyPr>
          <a:lstStyle/>
          <a:p>
            <a:r>
              <a:rPr lang="tr-TR" sz="3600" b="1" dirty="0"/>
              <a:t>Bulgular</a:t>
            </a:r>
          </a:p>
        </p:txBody>
      </p:sp>
      <p:pic>
        <p:nvPicPr>
          <p:cNvPr id="5" name="İçerik Yer Tutucusu 4">
            <a:extLst>
              <a:ext uri="{FF2B5EF4-FFF2-40B4-BE49-F238E27FC236}">
                <a16:creationId xmlns:a16="http://schemas.microsoft.com/office/drawing/2014/main" id="{E8F785CE-5736-8C51-EB8F-7F5351C0481F}"/>
              </a:ext>
            </a:extLst>
          </p:cNvPr>
          <p:cNvPicPr>
            <a:picLocks noGrp="1" noChangeAspect="1"/>
          </p:cNvPicPr>
          <p:nvPr>
            <p:ph idx="1"/>
          </p:nvPr>
        </p:nvPicPr>
        <p:blipFill>
          <a:blip r:embed="rId3"/>
          <a:stretch>
            <a:fillRect/>
          </a:stretch>
        </p:blipFill>
        <p:spPr>
          <a:xfrm>
            <a:off x="4489524" y="149807"/>
            <a:ext cx="6648226" cy="6558386"/>
          </a:xfrm>
        </p:spPr>
      </p:pic>
      <p:sp>
        <p:nvSpPr>
          <p:cNvPr id="6" name="Metin kutusu 5">
            <a:extLst>
              <a:ext uri="{FF2B5EF4-FFF2-40B4-BE49-F238E27FC236}">
                <a16:creationId xmlns:a16="http://schemas.microsoft.com/office/drawing/2014/main" id="{E52C080C-F757-98CA-EFFE-202250F3FB35}"/>
              </a:ext>
            </a:extLst>
          </p:cNvPr>
          <p:cNvSpPr txBox="1"/>
          <p:nvPr/>
        </p:nvSpPr>
        <p:spPr>
          <a:xfrm>
            <a:off x="914400" y="1430767"/>
            <a:ext cx="2829261" cy="4708981"/>
          </a:xfrm>
          <a:prstGeom prst="rect">
            <a:avLst/>
          </a:prstGeom>
          <a:noFill/>
        </p:spPr>
        <p:txBody>
          <a:bodyPr wrap="square" rtlCol="0">
            <a:spAutoFit/>
          </a:bodyPr>
          <a:lstStyle/>
          <a:p>
            <a:pPr algn="l"/>
            <a:r>
              <a:rPr lang="tr-TR" sz="2000" b="1" i="0" dirty="0">
                <a:solidFill>
                  <a:srgbClr val="333333"/>
                </a:solidFill>
                <a:effectLst/>
                <a:latin typeface="Guardian TextSans Web"/>
              </a:rPr>
              <a:t>Katılımcılar</a:t>
            </a:r>
            <a:br>
              <a:rPr lang="tr-TR" sz="2000" dirty="0"/>
            </a:br>
            <a:r>
              <a:rPr lang="tr-TR" sz="2000" b="0" i="0" dirty="0">
                <a:solidFill>
                  <a:srgbClr val="333333"/>
                </a:solidFill>
                <a:effectLst/>
                <a:latin typeface="Guardian TextSans Web"/>
              </a:rPr>
              <a:t>     İlk kayıt 15 Şubat 2018'de, son çalışma ziyareti ise 11 Mart 2020'de yapıldı. Çalışmanın hedefi 300 katılımcı kaydetmekti, ancak COVID-19 salgını nedeniyle erken sonlandırıldı. Taranan 307 kişiden 24'ü çalışmayla ilgilenmedi ve 95'i hariç tutma kriterlerine dayanarak hariç tutuldu. </a:t>
            </a:r>
            <a:endParaRPr lang="tr-TR" sz="2000" dirty="0"/>
          </a:p>
        </p:txBody>
      </p:sp>
      <p:sp>
        <p:nvSpPr>
          <p:cNvPr id="7" name="Ok: Sağ 6">
            <a:extLst>
              <a:ext uri="{FF2B5EF4-FFF2-40B4-BE49-F238E27FC236}">
                <a16:creationId xmlns:a16="http://schemas.microsoft.com/office/drawing/2014/main" id="{75BBBA53-40B4-5844-7A53-FE09DAF8720D}"/>
              </a:ext>
            </a:extLst>
          </p:cNvPr>
          <p:cNvSpPr/>
          <p:nvPr/>
        </p:nvSpPr>
        <p:spPr>
          <a:xfrm>
            <a:off x="1054250" y="1802571"/>
            <a:ext cx="204395" cy="234766"/>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dirty="0"/>
          </a:p>
        </p:txBody>
      </p:sp>
    </p:spTree>
    <p:extLst>
      <p:ext uri="{BB962C8B-B14F-4D97-AF65-F5344CB8AC3E}">
        <p14:creationId xmlns:p14="http://schemas.microsoft.com/office/powerpoint/2010/main" val="41688354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73E9557-1FE1-BECE-0678-FCB9E9EC23EE}"/>
              </a:ext>
            </a:extLst>
          </p:cNvPr>
          <p:cNvSpPr>
            <a:spLocks noGrp="1"/>
          </p:cNvSpPr>
          <p:nvPr>
            <p:ph type="title"/>
          </p:nvPr>
        </p:nvSpPr>
        <p:spPr/>
        <p:txBody>
          <a:bodyPr/>
          <a:lstStyle/>
          <a:p>
            <a:endParaRPr lang="tr-TR" dirty="0"/>
          </a:p>
        </p:txBody>
      </p:sp>
      <p:pic>
        <p:nvPicPr>
          <p:cNvPr id="9" name="İçerik Yer Tutucusu 8">
            <a:extLst>
              <a:ext uri="{FF2B5EF4-FFF2-40B4-BE49-F238E27FC236}">
                <a16:creationId xmlns:a16="http://schemas.microsoft.com/office/drawing/2014/main" id="{3E8C2C73-C08E-0876-55A0-A2D10339931F}"/>
              </a:ext>
            </a:extLst>
          </p:cNvPr>
          <p:cNvPicPr>
            <a:picLocks noGrp="1" noChangeAspect="1"/>
          </p:cNvPicPr>
          <p:nvPr>
            <p:ph idx="1"/>
          </p:nvPr>
        </p:nvPicPr>
        <p:blipFill>
          <a:blip r:embed="rId3"/>
          <a:stretch>
            <a:fillRect/>
          </a:stretch>
        </p:blipFill>
        <p:spPr>
          <a:xfrm>
            <a:off x="1828799" y="96819"/>
            <a:ext cx="7661327" cy="6654839"/>
          </a:xfrm>
        </p:spPr>
      </p:pic>
    </p:spTree>
    <p:extLst>
      <p:ext uri="{BB962C8B-B14F-4D97-AF65-F5344CB8AC3E}">
        <p14:creationId xmlns:p14="http://schemas.microsoft.com/office/powerpoint/2010/main" val="19138335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BD52D8-2AF4-397F-40A9-2951198DEBDB}"/>
              </a:ext>
            </a:extLst>
          </p:cNvPr>
          <p:cNvSpPr>
            <a:spLocks noGrp="1"/>
          </p:cNvSpPr>
          <p:nvPr>
            <p:ph type="title"/>
          </p:nvPr>
        </p:nvSpPr>
        <p:spPr/>
        <p:txBody>
          <a:bodyPr/>
          <a:lstStyle/>
          <a:p>
            <a:r>
              <a:rPr lang="tr-TR" b="1" i="0" dirty="0">
                <a:solidFill>
                  <a:srgbClr val="333333"/>
                </a:solidFill>
                <a:effectLst/>
                <a:latin typeface="Guardian TextSans Web"/>
              </a:rPr>
              <a:t>Etkinlik</a:t>
            </a:r>
            <a:endParaRPr lang="tr-TR" dirty="0"/>
          </a:p>
        </p:txBody>
      </p:sp>
      <p:pic>
        <p:nvPicPr>
          <p:cNvPr id="5" name="İçerik Yer Tutucusu 4">
            <a:extLst>
              <a:ext uri="{FF2B5EF4-FFF2-40B4-BE49-F238E27FC236}">
                <a16:creationId xmlns:a16="http://schemas.microsoft.com/office/drawing/2014/main" id="{DE192E43-82D5-F883-189B-C7C64984EC89}"/>
              </a:ext>
            </a:extLst>
          </p:cNvPr>
          <p:cNvPicPr>
            <a:picLocks noGrp="1" noChangeAspect="1"/>
          </p:cNvPicPr>
          <p:nvPr>
            <p:ph idx="1"/>
          </p:nvPr>
        </p:nvPicPr>
        <p:blipFill>
          <a:blip r:embed="rId3"/>
          <a:stretch>
            <a:fillRect/>
          </a:stretch>
        </p:blipFill>
        <p:spPr>
          <a:xfrm>
            <a:off x="2545863" y="1527586"/>
            <a:ext cx="8240959" cy="4332204"/>
          </a:xfrm>
        </p:spPr>
      </p:pic>
    </p:spTree>
    <p:extLst>
      <p:ext uri="{BB962C8B-B14F-4D97-AF65-F5344CB8AC3E}">
        <p14:creationId xmlns:p14="http://schemas.microsoft.com/office/powerpoint/2010/main" val="32023583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343FC36-5740-BD5E-D424-365FD4AA065B}"/>
              </a:ext>
            </a:extLst>
          </p:cNvPr>
          <p:cNvSpPr>
            <a:spLocks noGrp="1"/>
          </p:cNvSpPr>
          <p:nvPr>
            <p:ph type="title"/>
          </p:nvPr>
        </p:nvSpPr>
        <p:spPr>
          <a:xfrm>
            <a:off x="838200" y="365125"/>
            <a:ext cx="4481945" cy="5637642"/>
          </a:xfrm>
        </p:spPr>
        <p:txBody>
          <a:bodyPr>
            <a:noAutofit/>
          </a:bodyPr>
          <a:lstStyle/>
          <a:p>
            <a:br>
              <a:rPr lang="tr-TR" sz="2000" b="0" i="0" dirty="0">
                <a:solidFill>
                  <a:srgbClr val="333333"/>
                </a:solidFill>
                <a:effectLst/>
                <a:latin typeface="Guardian TextSans Web"/>
              </a:rPr>
            </a:br>
            <a:r>
              <a:rPr lang="tr-TR" sz="2000" b="0" i="0" dirty="0">
                <a:solidFill>
                  <a:srgbClr val="333333"/>
                </a:solidFill>
                <a:effectLst/>
                <a:latin typeface="Guardian TextSans Web"/>
              </a:rPr>
              <a:t>Tüm adaptif tedavi katılımcılarına karşı tüm standart tedavi katılımcılarında solunan </a:t>
            </a:r>
            <a:r>
              <a:rPr lang="tr-TR" sz="2000" b="0" i="0" dirty="0" err="1">
                <a:solidFill>
                  <a:srgbClr val="333333"/>
                </a:solidFill>
                <a:effectLst/>
                <a:latin typeface="Guardian TextSans Web"/>
              </a:rPr>
              <a:t>CO’daki</a:t>
            </a:r>
            <a:r>
              <a:rPr lang="tr-TR" sz="2000" b="0" i="0" dirty="0">
                <a:solidFill>
                  <a:srgbClr val="333333"/>
                </a:solidFill>
                <a:effectLst/>
                <a:latin typeface="Guardian TextSans Web"/>
              </a:rPr>
              <a:t> değişim gösterilmektedir . </a:t>
            </a:r>
            <a:br>
              <a:rPr lang="tr-TR" sz="2000" b="0" i="0" dirty="0">
                <a:solidFill>
                  <a:srgbClr val="333333"/>
                </a:solidFill>
                <a:effectLst/>
                <a:latin typeface="Guardian TextSans Web"/>
              </a:rPr>
            </a:br>
            <a:r>
              <a:rPr lang="tr-TR" sz="2000" b="0" i="0" dirty="0">
                <a:solidFill>
                  <a:srgbClr val="333333"/>
                </a:solidFill>
                <a:effectLst/>
                <a:latin typeface="Guardian TextSans Web"/>
              </a:rPr>
              <a:t>Standart tedaviyle karşılaştırıldığında, adaptif tedavi grubundaki katılımcılar tüm başlangıç ​​sonrası zaman noktalarında (örneğin, 12 hafta: 9,41 ppm [38,6% azalma] - 17,38 ppm [69,0% azalma]) önemli ölçüde daha düşük </a:t>
            </a:r>
            <a:r>
              <a:rPr lang="tr-TR" sz="2000" b="0" i="0" cap="small" dirty="0">
                <a:solidFill>
                  <a:srgbClr val="333333"/>
                </a:solidFill>
                <a:effectLst/>
                <a:latin typeface="Guardian TextSans Web"/>
              </a:rPr>
              <a:t>CO</a:t>
            </a:r>
            <a:r>
              <a:rPr lang="tr-TR" sz="2000" b="0" i="0" dirty="0">
                <a:solidFill>
                  <a:srgbClr val="333333"/>
                </a:solidFill>
                <a:effectLst/>
                <a:latin typeface="Guardian TextSans Web"/>
              </a:rPr>
              <a:t> gösterdi ; tüm zaman noktalarında zaman-grup etkileşimi vardı ( </a:t>
            </a:r>
            <a:r>
              <a:rPr lang="tr-TR" sz="2000" b="0" i="1" dirty="0">
                <a:solidFill>
                  <a:srgbClr val="333333"/>
                </a:solidFill>
                <a:effectLst/>
                <a:latin typeface="Guardian TextSans Web"/>
              </a:rPr>
              <a:t>P</a:t>
            </a:r>
            <a:r>
              <a:rPr lang="tr-TR" sz="2000" b="0" i="0" dirty="0">
                <a:solidFill>
                  <a:srgbClr val="333333"/>
                </a:solidFill>
                <a:effectLst/>
                <a:latin typeface="Guardian TextSans Web"/>
              </a:rPr>
              <a:t>  = .001).</a:t>
            </a:r>
            <a:endParaRPr lang="tr-TR" sz="2000" dirty="0"/>
          </a:p>
        </p:txBody>
      </p:sp>
      <p:pic>
        <p:nvPicPr>
          <p:cNvPr id="5" name="İçerik Yer Tutucusu 4">
            <a:extLst>
              <a:ext uri="{FF2B5EF4-FFF2-40B4-BE49-F238E27FC236}">
                <a16:creationId xmlns:a16="http://schemas.microsoft.com/office/drawing/2014/main" id="{C6D888F2-B9AD-2145-CA45-335052A9EA11}"/>
              </a:ext>
            </a:extLst>
          </p:cNvPr>
          <p:cNvPicPr>
            <a:picLocks noGrp="1" noChangeAspect="1"/>
          </p:cNvPicPr>
          <p:nvPr>
            <p:ph idx="1"/>
          </p:nvPr>
        </p:nvPicPr>
        <p:blipFill>
          <a:blip r:embed="rId3"/>
          <a:stretch>
            <a:fillRect/>
          </a:stretch>
        </p:blipFill>
        <p:spPr>
          <a:xfrm>
            <a:off x="5517572" y="966356"/>
            <a:ext cx="6324183" cy="5078553"/>
          </a:xfrm>
        </p:spPr>
      </p:pic>
    </p:spTree>
    <p:extLst>
      <p:ext uri="{BB962C8B-B14F-4D97-AF65-F5344CB8AC3E}">
        <p14:creationId xmlns:p14="http://schemas.microsoft.com/office/powerpoint/2010/main" val="19819312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D0CB1B2-2B58-3C8C-050B-0B43F9510518}"/>
              </a:ext>
            </a:extLst>
          </p:cNvPr>
          <p:cNvSpPr>
            <a:spLocks noGrp="1"/>
          </p:cNvSpPr>
          <p:nvPr>
            <p:ph idx="1"/>
          </p:nvPr>
        </p:nvSpPr>
        <p:spPr>
          <a:xfrm>
            <a:off x="612290" y="588496"/>
            <a:ext cx="10515600" cy="3295015"/>
          </a:xfrm>
        </p:spPr>
        <p:txBody>
          <a:bodyPr>
            <a:normAutofit/>
          </a:bodyPr>
          <a:lstStyle/>
          <a:p>
            <a:r>
              <a:rPr lang="tr-TR" sz="2000" b="1" dirty="0"/>
              <a:t>Güvenilirlik</a:t>
            </a:r>
          </a:p>
          <a:p>
            <a:r>
              <a:rPr lang="tr-TR" sz="2000" b="0" i="0" dirty="0">
                <a:solidFill>
                  <a:srgbClr val="333333"/>
                </a:solidFill>
                <a:effectLst/>
                <a:latin typeface="Guardian TextSans Web"/>
              </a:rPr>
              <a:t>Tüm 188 katılımcı arasında 1 ciddi olumsuz olay tespit ettik: </a:t>
            </a:r>
            <a:r>
              <a:rPr lang="tr-TR" sz="2000" b="0" i="0" dirty="0" err="1">
                <a:solidFill>
                  <a:srgbClr val="333333"/>
                </a:solidFill>
                <a:effectLst/>
                <a:latin typeface="Guardian TextSans Web"/>
              </a:rPr>
              <a:t>Vareniklin</a:t>
            </a:r>
            <a:r>
              <a:rPr lang="tr-TR" sz="2000" b="0" i="0" dirty="0">
                <a:solidFill>
                  <a:srgbClr val="333333"/>
                </a:solidFill>
                <a:effectLst/>
                <a:latin typeface="Guardian TextSans Web"/>
              </a:rPr>
              <a:t> standart tedavi grubunda 1 katılımcı (%2) öldü. Bu ölümün 4. evre kanserle ilişkili olduğu ve çalışmayla ilişkili olmadığı belirlendi. Ölüm, yaşamı tehdit eden olaylar, hastaneye yatış, kalıcı veya önemli sakatlık veya yetersizlik hakkında başka bir bildirim yapılmadı. </a:t>
            </a:r>
          </a:p>
          <a:p>
            <a:r>
              <a:rPr lang="tr-TR" sz="2000" b="0" i="0" dirty="0">
                <a:solidFill>
                  <a:srgbClr val="333333"/>
                </a:solidFill>
                <a:effectLst/>
                <a:latin typeface="Guardian TextSans Web"/>
              </a:rPr>
              <a:t>Adaptif ve standart tedavi grupları arasında yan etkilerin görülme sıklığında, adaptif tedaviye randomize edilen </a:t>
            </a:r>
            <a:r>
              <a:rPr lang="tr-TR" sz="2000" b="0" i="0" dirty="0" err="1">
                <a:solidFill>
                  <a:srgbClr val="333333"/>
                </a:solidFill>
                <a:effectLst/>
                <a:latin typeface="Guardian TextSans Web"/>
              </a:rPr>
              <a:t>vareniklin</a:t>
            </a:r>
            <a:r>
              <a:rPr lang="tr-TR" sz="2000" b="0" i="0" dirty="0">
                <a:solidFill>
                  <a:srgbClr val="333333"/>
                </a:solidFill>
                <a:effectLst/>
                <a:latin typeface="Guardian TextSans Web"/>
              </a:rPr>
              <a:t> katılımcılarında, standart tedaviye randomize edilenlere kıyasla daha yaygın olan uyku sorunları dışında, anlamlı bir fark görülmedi      (RR, 1,74; %95 GA, 1,18-2,58; </a:t>
            </a:r>
            <a:r>
              <a:rPr lang="tr-TR" sz="2000" dirty="0">
                <a:solidFill>
                  <a:srgbClr val="333333"/>
                </a:solidFill>
                <a:latin typeface="Guardian TextSans Web"/>
              </a:rPr>
              <a:t> </a:t>
            </a:r>
            <a:r>
              <a:rPr lang="tr-TR" sz="2000" b="0" i="1" dirty="0">
                <a:solidFill>
                  <a:srgbClr val="333333"/>
                </a:solidFill>
                <a:effectLst/>
                <a:latin typeface="Guardian TextSans Web"/>
              </a:rPr>
              <a:t>P</a:t>
            </a:r>
            <a:r>
              <a:rPr lang="tr-TR" sz="2000" b="0" i="0" dirty="0">
                <a:solidFill>
                  <a:srgbClr val="333333"/>
                </a:solidFill>
                <a:effectLst/>
                <a:latin typeface="Guardian TextSans Web"/>
              </a:rPr>
              <a:t>  = ,03).</a:t>
            </a:r>
            <a:endParaRPr lang="tr-TR" sz="2000" dirty="0"/>
          </a:p>
          <a:p>
            <a:endParaRPr lang="tr-TR" sz="2000" dirty="0"/>
          </a:p>
        </p:txBody>
      </p:sp>
      <p:pic>
        <p:nvPicPr>
          <p:cNvPr id="5" name="Resim 4">
            <a:extLst>
              <a:ext uri="{FF2B5EF4-FFF2-40B4-BE49-F238E27FC236}">
                <a16:creationId xmlns:a16="http://schemas.microsoft.com/office/drawing/2014/main" id="{E2F24CAF-5E5F-E912-B362-99285118C372}"/>
              </a:ext>
            </a:extLst>
          </p:cNvPr>
          <p:cNvPicPr>
            <a:picLocks noChangeAspect="1"/>
          </p:cNvPicPr>
          <p:nvPr/>
        </p:nvPicPr>
        <p:blipFill>
          <a:blip r:embed="rId3"/>
          <a:stretch>
            <a:fillRect/>
          </a:stretch>
        </p:blipFill>
        <p:spPr>
          <a:xfrm>
            <a:off x="1331258" y="3719960"/>
            <a:ext cx="9234811" cy="2689393"/>
          </a:xfrm>
          <a:prstGeom prst="rect">
            <a:avLst/>
          </a:prstGeom>
        </p:spPr>
      </p:pic>
    </p:spTree>
    <p:extLst>
      <p:ext uri="{BB962C8B-B14F-4D97-AF65-F5344CB8AC3E}">
        <p14:creationId xmlns:p14="http://schemas.microsoft.com/office/powerpoint/2010/main" val="407255355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629604-ED0F-4F8A-ABC9-7781840484FE}"/>
              </a:ext>
            </a:extLst>
          </p:cNvPr>
          <p:cNvSpPr>
            <a:spLocks noGrp="1"/>
          </p:cNvSpPr>
          <p:nvPr>
            <p:ph type="title"/>
          </p:nvPr>
        </p:nvSpPr>
        <p:spPr/>
        <p:txBody>
          <a:bodyPr>
            <a:normAutofit/>
          </a:bodyPr>
          <a:lstStyle/>
          <a:p>
            <a:r>
              <a:rPr lang="tr-TR" sz="3200" b="1" dirty="0"/>
              <a:t>Tartışma</a:t>
            </a:r>
          </a:p>
        </p:txBody>
      </p:sp>
      <p:sp>
        <p:nvSpPr>
          <p:cNvPr id="3" name="İçerik Yer Tutucusu 2">
            <a:extLst>
              <a:ext uri="{FF2B5EF4-FFF2-40B4-BE49-F238E27FC236}">
                <a16:creationId xmlns:a16="http://schemas.microsoft.com/office/drawing/2014/main" id="{3B71B4E2-8960-5810-07E0-C33BE5870597}"/>
              </a:ext>
            </a:extLst>
          </p:cNvPr>
          <p:cNvSpPr>
            <a:spLocks noGrp="1"/>
          </p:cNvSpPr>
          <p:nvPr>
            <p:ph idx="1"/>
          </p:nvPr>
        </p:nvSpPr>
        <p:spPr>
          <a:xfrm>
            <a:off x="838200" y="2556163"/>
            <a:ext cx="10515600" cy="3620799"/>
          </a:xfrm>
        </p:spPr>
        <p:txBody>
          <a:bodyPr>
            <a:normAutofit/>
          </a:bodyPr>
          <a:lstStyle/>
          <a:p>
            <a:pPr algn="l"/>
            <a:r>
              <a:rPr lang="tr-TR" sz="2000" b="0" i="0" dirty="0">
                <a:solidFill>
                  <a:srgbClr val="333333"/>
                </a:solidFill>
                <a:effectLst/>
                <a:latin typeface="Guardian TextSans Web"/>
              </a:rPr>
              <a:t>Bu randomize klinik çalışma, sigarayı bırakma kliniğinden alınan ve </a:t>
            </a:r>
            <a:r>
              <a:rPr lang="tr-TR" sz="2000" b="0" i="0" dirty="0" err="1">
                <a:solidFill>
                  <a:srgbClr val="333333"/>
                </a:solidFill>
                <a:effectLst/>
                <a:latin typeface="Guardian TextSans Web"/>
              </a:rPr>
              <a:t>vareniklin</a:t>
            </a:r>
            <a:r>
              <a:rPr lang="tr-TR" sz="2000" b="0" i="0" dirty="0">
                <a:solidFill>
                  <a:srgbClr val="333333"/>
                </a:solidFill>
                <a:effectLst/>
                <a:latin typeface="Guardian TextSans Web"/>
              </a:rPr>
              <a:t> ile nikotin bantları arasında seçim yapmalarına izin verilen günlük sigara içicileri için </a:t>
            </a:r>
            <a:r>
              <a:rPr lang="tr-TR" sz="2000" b="1" i="0" u="sng" dirty="0">
                <a:solidFill>
                  <a:srgbClr val="333333"/>
                </a:solidFill>
                <a:effectLst/>
                <a:latin typeface="Guardian TextSans Web"/>
              </a:rPr>
              <a:t>adaptif tedavinin standart tedaviden daha etkili olduğunu bulmuştur.</a:t>
            </a:r>
          </a:p>
          <a:p>
            <a:pPr algn="l"/>
            <a:r>
              <a:rPr lang="tr-TR" sz="2000" b="0" i="0" dirty="0">
                <a:solidFill>
                  <a:srgbClr val="333333"/>
                </a:solidFill>
                <a:effectLst/>
                <a:latin typeface="Guardian TextSans Web"/>
              </a:rPr>
              <a:t>Ek olarak, sonuçlar, hedef bırakma tarihinden 1 hafta önce başlanan uzatılmış (4 haftalık) </a:t>
            </a:r>
            <a:r>
              <a:rPr lang="tr-TR" sz="2000" b="0" i="0" dirty="0" err="1">
                <a:solidFill>
                  <a:srgbClr val="333333"/>
                </a:solidFill>
                <a:effectLst/>
                <a:latin typeface="Guardian TextSans Web"/>
              </a:rPr>
              <a:t>preseans</a:t>
            </a:r>
            <a:r>
              <a:rPr lang="tr-TR" sz="2000" b="0" i="0" dirty="0">
                <a:solidFill>
                  <a:srgbClr val="333333"/>
                </a:solidFill>
                <a:effectLst/>
                <a:latin typeface="Guardian TextSans Web"/>
              </a:rPr>
              <a:t> </a:t>
            </a:r>
            <a:r>
              <a:rPr lang="tr-TR" sz="2000" b="0" i="0" dirty="0" err="1">
                <a:solidFill>
                  <a:srgbClr val="333333"/>
                </a:solidFill>
                <a:effectLst/>
                <a:latin typeface="Guardian TextSans Web"/>
              </a:rPr>
              <a:t>vareniklin</a:t>
            </a:r>
            <a:r>
              <a:rPr lang="tr-TR" sz="2000" b="0" i="0" dirty="0">
                <a:solidFill>
                  <a:srgbClr val="333333"/>
                </a:solidFill>
                <a:effectLst/>
                <a:latin typeface="Guardian TextSans Web"/>
              </a:rPr>
              <a:t> ile adaptif tedavinin standart </a:t>
            </a:r>
            <a:r>
              <a:rPr lang="tr-TR" sz="2000" b="0" i="0" dirty="0" err="1">
                <a:solidFill>
                  <a:srgbClr val="333333"/>
                </a:solidFill>
                <a:effectLst/>
                <a:latin typeface="Guardian TextSans Web"/>
              </a:rPr>
              <a:t>vareniklin</a:t>
            </a:r>
            <a:r>
              <a:rPr lang="tr-TR" sz="2000" b="0" i="0" dirty="0">
                <a:solidFill>
                  <a:srgbClr val="333333"/>
                </a:solidFill>
                <a:effectLst/>
                <a:latin typeface="Guardian TextSans Web"/>
              </a:rPr>
              <a:t> tedavisinden daha etkili olabileceğini göstermektedir.</a:t>
            </a:r>
          </a:p>
          <a:p>
            <a:pPr marL="0" indent="0">
              <a:buNone/>
            </a:pPr>
            <a:endParaRPr lang="tr-TR" sz="2000" dirty="0"/>
          </a:p>
        </p:txBody>
      </p:sp>
    </p:spTree>
    <p:extLst>
      <p:ext uri="{BB962C8B-B14F-4D97-AF65-F5344CB8AC3E}">
        <p14:creationId xmlns:p14="http://schemas.microsoft.com/office/powerpoint/2010/main" val="39734558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11FD61-7553-E022-913C-3C2D59FE8E3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26C784E-583B-C402-F17C-8296EBFA0973}"/>
              </a:ext>
            </a:extLst>
          </p:cNvPr>
          <p:cNvSpPr>
            <a:spLocks noGrp="1"/>
          </p:cNvSpPr>
          <p:nvPr>
            <p:ph idx="1"/>
          </p:nvPr>
        </p:nvSpPr>
        <p:spPr>
          <a:xfrm>
            <a:off x="838200" y="2254827"/>
            <a:ext cx="10515600" cy="3922135"/>
          </a:xfrm>
        </p:spPr>
        <p:txBody>
          <a:bodyPr>
            <a:normAutofit/>
          </a:bodyPr>
          <a:lstStyle/>
          <a:p>
            <a:r>
              <a:rPr lang="tr-TR" sz="2000" b="0" i="0" dirty="0">
                <a:solidFill>
                  <a:srgbClr val="333333"/>
                </a:solidFill>
                <a:effectLst/>
                <a:latin typeface="Guardian TextSans Web"/>
              </a:rPr>
              <a:t>Bu çalışma, şu ana kadar yalnızca </a:t>
            </a:r>
            <a:r>
              <a:rPr lang="tr-TR" sz="2000" b="0" i="0" dirty="0" err="1">
                <a:solidFill>
                  <a:srgbClr val="333333"/>
                </a:solidFill>
                <a:effectLst/>
                <a:latin typeface="Guardian TextSans Web"/>
              </a:rPr>
              <a:t>preseans</a:t>
            </a:r>
            <a:r>
              <a:rPr lang="tr-TR" sz="2000" b="0" i="0" dirty="0">
                <a:solidFill>
                  <a:srgbClr val="333333"/>
                </a:solidFill>
                <a:effectLst/>
                <a:latin typeface="Guardian TextSans Web"/>
              </a:rPr>
              <a:t> nikotin bantları kullanılarak adaptif tedavinin kullanımını destekleyen ve sigara içenleri klinik ortamlarda değerlendirmeyen mevcut literatüre katkıda bulunmaktadır. </a:t>
            </a:r>
          </a:p>
          <a:p>
            <a:pPr algn="l"/>
            <a:r>
              <a:rPr lang="tr-TR" sz="2000" b="0" i="0" dirty="0">
                <a:solidFill>
                  <a:srgbClr val="333333"/>
                </a:solidFill>
                <a:effectLst/>
                <a:latin typeface="Guardian TextSans Web"/>
              </a:rPr>
              <a:t>Çalışmalar, </a:t>
            </a:r>
            <a:r>
              <a:rPr lang="tr-TR" sz="2000" b="0" i="0" dirty="0" err="1">
                <a:solidFill>
                  <a:srgbClr val="333333"/>
                </a:solidFill>
                <a:effectLst/>
                <a:latin typeface="Guardian TextSans Web"/>
              </a:rPr>
              <a:t>vareniklinin</a:t>
            </a:r>
            <a:r>
              <a:rPr lang="tr-TR" sz="2000" b="0" i="0" dirty="0">
                <a:solidFill>
                  <a:srgbClr val="333333"/>
                </a:solidFill>
                <a:effectLst/>
                <a:latin typeface="Guardian TextSans Web"/>
              </a:rPr>
              <a:t> </a:t>
            </a:r>
            <a:r>
              <a:rPr lang="tr-TR" sz="2000" b="0" i="0" dirty="0" err="1">
                <a:solidFill>
                  <a:srgbClr val="333333"/>
                </a:solidFill>
                <a:effectLst/>
                <a:latin typeface="Guardian TextSans Web"/>
              </a:rPr>
              <a:t>bupropionla</a:t>
            </a:r>
            <a:r>
              <a:rPr lang="tr-TR" sz="2000" b="0" i="0" dirty="0">
                <a:solidFill>
                  <a:srgbClr val="333333"/>
                </a:solidFill>
                <a:effectLst/>
                <a:latin typeface="Guardian TextSans Web"/>
              </a:rPr>
              <a:t> birlikte kullanımının, gruplar arasında 12 haftalık sürekli sigara bırakma sonrası yoksunluk ile tek başına </a:t>
            </a:r>
            <a:r>
              <a:rPr lang="tr-TR" sz="2000" b="0" i="0" dirty="0" err="1">
                <a:solidFill>
                  <a:srgbClr val="333333"/>
                </a:solidFill>
                <a:effectLst/>
                <a:latin typeface="Guardian TextSans Web"/>
              </a:rPr>
              <a:t>vareniklinden</a:t>
            </a:r>
            <a:r>
              <a:rPr lang="tr-TR" sz="2000" b="0" i="0" dirty="0">
                <a:solidFill>
                  <a:srgbClr val="333333"/>
                </a:solidFill>
                <a:effectLst/>
                <a:latin typeface="Guardian TextSans Web"/>
              </a:rPr>
              <a:t> daha etkili olduğunu göstererek, deneme sonuçlarına ilişkin önemli bir bakış açısı sunmaktadır      (OR, 1,89; %95 GA, 1,07-3,35; </a:t>
            </a:r>
            <a:r>
              <a:rPr lang="tr-TR" sz="2000" b="0" i="1" dirty="0">
                <a:solidFill>
                  <a:srgbClr val="333333"/>
                </a:solidFill>
                <a:effectLst/>
                <a:latin typeface="Guardian TextSans Web"/>
              </a:rPr>
              <a:t>P</a:t>
            </a:r>
            <a:r>
              <a:rPr lang="tr-TR" sz="2000" b="0" i="0" dirty="0">
                <a:solidFill>
                  <a:srgbClr val="333333"/>
                </a:solidFill>
                <a:effectLst/>
                <a:latin typeface="Guardian TextSans Web"/>
              </a:rPr>
              <a:t>  = ,03 ve OR, 1,49; %95 GA, 1,05-2,12; </a:t>
            </a:r>
            <a:r>
              <a:rPr lang="tr-TR" sz="2000" b="0" i="1" dirty="0">
                <a:solidFill>
                  <a:srgbClr val="333333"/>
                </a:solidFill>
                <a:effectLst/>
                <a:latin typeface="Guardian TextSans Web"/>
              </a:rPr>
              <a:t>P</a:t>
            </a:r>
            <a:r>
              <a:rPr lang="tr-TR" sz="2000" b="0" i="0" dirty="0">
                <a:solidFill>
                  <a:srgbClr val="333333"/>
                </a:solidFill>
                <a:effectLst/>
                <a:latin typeface="Guardian TextSans Web"/>
              </a:rPr>
              <a:t>  = ,03). </a:t>
            </a:r>
          </a:p>
          <a:p>
            <a:pPr marL="0" indent="0" algn="l">
              <a:buNone/>
            </a:pPr>
            <a:br>
              <a:rPr lang="tr-TR" sz="2000" dirty="0"/>
            </a:br>
            <a:endParaRPr lang="tr-TR" sz="2000" dirty="0"/>
          </a:p>
        </p:txBody>
      </p:sp>
    </p:spTree>
    <p:extLst>
      <p:ext uri="{BB962C8B-B14F-4D97-AF65-F5344CB8AC3E}">
        <p14:creationId xmlns:p14="http://schemas.microsoft.com/office/powerpoint/2010/main" val="1136692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BDF4CFC-CBC9-6E0F-61D6-76EACE45759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2F8512B-AECE-4F56-AC35-0772D522FA68}"/>
              </a:ext>
            </a:extLst>
          </p:cNvPr>
          <p:cNvSpPr>
            <a:spLocks noGrp="1"/>
          </p:cNvSpPr>
          <p:nvPr>
            <p:ph idx="1"/>
          </p:nvPr>
        </p:nvSpPr>
        <p:spPr/>
        <p:txBody>
          <a:bodyPr>
            <a:normAutofit/>
          </a:bodyPr>
          <a:lstStyle/>
          <a:p>
            <a:r>
              <a:rPr lang="tr-TR" sz="2000" b="0" i="0" dirty="0">
                <a:solidFill>
                  <a:srgbClr val="333333"/>
                </a:solidFill>
                <a:effectLst/>
                <a:latin typeface="Guardian TextSans Web"/>
              </a:rPr>
              <a:t>Bilgilerimize göre, çalışmamız minimal dışlama kriterlerine sahip klinik bir popülasyonda adaptif sigarayı bırakma tedavisini test eden ilk çalışmadır. Bu nedenle, standart tedavi grubunda sigarayı bırakma oranına ilişkin en iyi tahminlerimiz, daha kısıtlayıcı uygunluk kriterleri kullanan, örneğin fiziksel veya psikiyatrik hastalığı olan sigara içicilerini hariç tutan randomize çalışmalardan elde edilmiştir.</a:t>
            </a:r>
          </a:p>
          <a:p>
            <a:r>
              <a:rPr lang="tr-TR" sz="2000" b="0" i="0" dirty="0">
                <a:solidFill>
                  <a:srgbClr val="333333"/>
                </a:solidFill>
                <a:effectLst/>
                <a:latin typeface="Guardian TextSans Web"/>
              </a:rPr>
              <a:t>Bu çalışmalar, adaptif tedavi için %39,7 ve standart tedavi için %23,4 sigara bırakma oranı tahminleri sağlamıştır; bu, gruplar arasında 16,3 puanlık mutlak bir fark ve 1,7 katlık bir etkinlik artışıdır. </a:t>
            </a:r>
          </a:p>
          <a:p>
            <a:r>
              <a:rPr lang="tr-TR" sz="2000" b="0" i="0" dirty="0">
                <a:solidFill>
                  <a:srgbClr val="333333"/>
                </a:solidFill>
                <a:effectLst/>
                <a:latin typeface="Guardian TextSans Web"/>
              </a:rPr>
              <a:t>Bunu perspektife koymak gerekirse, anlamlı bir tedavi etkisine sahip olduğu düşünülen nikotin bantları, plaseboya göre 1,7 katlık bir etkinlik artışına yol açmıştır.</a:t>
            </a:r>
            <a:endParaRPr lang="tr-TR" sz="2000" dirty="0"/>
          </a:p>
        </p:txBody>
      </p:sp>
    </p:spTree>
    <p:extLst>
      <p:ext uri="{BB962C8B-B14F-4D97-AF65-F5344CB8AC3E}">
        <p14:creationId xmlns:p14="http://schemas.microsoft.com/office/powerpoint/2010/main" val="2139881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A1987A2-1685-DA50-234E-FA847BC13684}"/>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AEA1297-5C68-B9AB-5A3E-C6986DE2C970}"/>
              </a:ext>
            </a:extLst>
          </p:cNvPr>
          <p:cNvSpPr>
            <a:spLocks noGrp="1"/>
          </p:cNvSpPr>
          <p:nvPr>
            <p:ph idx="1"/>
          </p:nvPr>
        </p:nvSpPr>
        <p:spPr/>
        <p:txBody>
          <a:bodyPr>
            <a:normAutofit/>
          </a:bodyPr>
          <a:lstStyle/>
          <a:p>
            <a:r>
              <a:rPr lang="tr-TR" sz="2000" dirty="0">
                <a:solidFill>
                  <a:srgbClr val="333333"/>
                </a:solidFill>
                <a:latin typeface="Guardian TextSans Web"/>
              </a:rPr>
              <a:t>Araştırmalar </a:t>
            </a:r>
            <a:r>
              <a:rPr lang="tr-TR" sz="2000" dirty="0" err="1">
                <a:solidFill>
                  <a:srgbClr val="333333"/>
                </a:solidFill>
                <a:latin typeface="Guardian TextSans Web"/>
              </a:rPr>
              <a:t>vareniklin</a:t>
            </a:r>
            <a:r>
              <a:rPr lang="tr-TR" sz="2000" dirty="0">
                <a:solidFill>
                  <a:srgbClr val="333333"/>
                </a:solidFill>
                <a:latin typeface="Guardian TextSans Web"/>
              </a:rPr>
              <a:t>,</a:t>
            </a:r>
            <a:r>
              <a:rPr lang="tr-TR" sz="2000" b="0" i="0" dirty="0">
                <a:solidFill>
                  <a:srgbClr val="333333"/>
                </a:solidFill>
                <a:effectLst/>
                <a:latin typeface="Guardian TextSans Web"/>
              </a:rPr>
              <a:t> </a:t>
            </a:r>
            <a:r>
              <a:rPr lang="tr-TR" sz="2000" b="0" i="0" dirty="0" err="1">
                <a:solidFill>
                  <a:srgbClr val="333333"/>
                </a:solidFill>
                <a:effectLst/>
                <a:latin typeface="Guardian TextSans Web"/>
              </a:rPr>
              <a:t>bupropion</a:t>
            </a:r>
            <a:r>
              <a:rPr lang="tr-TR" sz="2000" b="0" i="0" dirty="0">
                <a:solidFill>
                  <a:srgbClr val="333333"/>
                </a:solidFill>
                <a:effectLst/>
                <a:latin typeface="Guardian TextSans Web"/>
              </a:rPr>
              <a:t>,  ve nikotin bantları için sigarayı bırakma gününden 4 hafta önce ilaçlara başlanmasının kabul edilebilir güvenlik ve etkililiğini göstermiş ve </a:t>
            </a:r>
            <a:r>
              <a:rPr lang="tr-TR" sz="2000" b="0" i="0" dirty="0" err="1">
                <a:solidFill>
                  <a:srgbClr val="333333"/>
                </a:solidFill>
                <a:effectLst/>
                <a:latin typeface="Guardian TextSans Web"/>
              </a:rPr>
              <a:t>prekesme</a:t>
            </a:r>
            <a:r>
              <a:rPr lang="tr-TR" sz="2000" b="0" i="0" dirty="0">
                <a:solidFill>
                  <a:srgbClr val="333333"/>
                </a:solidFill>
                <a:effectLst/>
                <a:latin typeface="Guardian TextSans Web"/>
              </a:rPr>
              <a:t> uyarlanabilir tedavisinin keşfine kapı açmıştır.</a:t>
            </a:r>
          </a:p>
        </p:txBody>
      </p:sp>
    </p:spTree>
    <p:extLst>
      <p:ext uri="{BB962C8B-B14F-4D97-AF65-F5344CB8AC3E}">
        <p14:creationId xmlns:p14="http://schemas.microsoft.com/office/powerpoint/2010/main" val="41201314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2C66D60-B854-3F59-E425-97754062A2BA}"/>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ED239A3-6645-2ECD-AC5D-27D8143BC8BB}"/>
              </a:ext>
            </a:extLst>
          </p:cNvPr>
          <p:cNvSpPr>
            <a:spLocks noGrp="1"/>
          </p:cNvSpPr>
          <p:nvPr>
            <p:ph idx="1"/>
          </p:nvPr>
        </p:nvSpPr>
        <p:spPr/>
        <p:txBody>
          <a:bodyPr>
            <a:normAutofit/>
          </a:bodyPr>
          <a:lstStyle/>
          <a:p>
            <a:r>
              <a:rPr lang="tr-TR" sz="2000" b="0" i="0" dirty="0">
                <a:solidFill>
                  <a:srgbClr val="333333"/>
                </a:solidFill>
                <a:effectLst/>
                <a:latin typeface="Guardian TextSans Web"/>
              </a:rPr>
              <a:t>Bu çalışmada, adaptif tedavi için yoksunluk oranı %24 ve standart tedavi için %9 olup, 15,6 puanlık mutlak bir fark ve 2,8 katlık bir etkinlik artışı olmuştur. Bu nedenle, bu çalışmada tüm katılımcılar için yoksunluk oranları referans çalışmalarımıza göre daha düşük olmasına rağmen, gruplar arasındaki mutlak ve bağıl etkilerin boyutu beklendiği kadar büyük ve klinik olarak anlamlı olacak kadar büyüktü.</a:t>
            </a:r>
            <a:endParaRPr lang="tr-TR" sz="2000" dirty="0"/>
          </a:p>
        </p:txBody>
      </p:sp>
    </p:spTree>
    <p:extLst>
      <p:ext uri="{BB962C8B-B14F-4D97-AF65-F5344CB8AC3E}">
        <p14:creationId xmlns:p14="http://schemas.microsoft.com/office/powerpoint/2010/main" val="32022072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D31D70F-B771-0410-D4FA-83174EA0D94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4931EBC-2C50-2905-113E-8953A7E4A04C}"/>
              </a:ext>
            </a:extLst>
          </p:cNvPr>
          <p:cNvSpPr>
            <a:spLocks noGrp="1"/>
          </p:cNvSpPr>
          <p:nvPr>
            <p:ph idx="1"/>
          </p:nvPr>
        </p:nvSpPr>
        <p:spPr/>
        <p:txBody>
          <a:bodyPr>
            <a:normAutofit/>
          </a:bodyPr>
          <a:lstStyle/>
          <a:p>
            <a:pPr algn="l"/>
            <a:r>
              <a:rPr lang="tr-TR" sz="2000" b="1" i="0" dirty="0">
                <a:solidFill>
                  <a:srgbClr val="333333"/>
                </a:solidFill>
                <a:effectLst/>
                <a:latin typeface="Guardian TextSans Web"/>
              </a:rPr>
              <a:t>Sınırlamalar</a:t>
            </a:r>
          </a:p>
          <a:p>
            <a:pPr algn="l"/>
            <a:r>
              <a:rPr lang="tr-TR" sz="2000" b="0" i="0" dirty="0">
                <a:solidFill>
                  <a:srgbClr val="333333"/>
                </a:solidFill>
                <a:effectLst/>
                <a:latin typeface="Guardian TextSans Web"/>
              </a:rPr>
              <a:t>Bu çalışmanın semptomatik alkol bağımlılığı veya madde kullanımı olan kişilerin hariç tutulması da dahil olmak üzere bazı sınırlamaları vardır. </a:t>
            </a:r>
          </a:p>
          <a:p>
            <a:pPr algn="l"/>
            <a:r>
              <a:rPr lang="tr-TR" sz="2000" b="0" i="0" dirty="0">
                <a:solidFill>
                  <a:srgbClr val="333333"/>
                </a:solidFill>
                <a:effectLst/>
                <a:latin typeface="Guardian TextSans Web"/>
              </a:rPr>
              <a:t>Ek olarak, çok az veya hiç Alaska Yerlisi, Amerikan Yerlisi, Asyalı, </a:t>
            </a:r>
            <a:r>
              <a:rPr lang="tr-TR" sz="2000" b="0" i="0" dirty="0" err="1">
                <a:solidFill>
                  <a:srgbClr val="333333"/>
                </a:solidFill>
                <a:effectLst/>
                <a:latin typeface="Guardian TextSans Web"/>
              </a:rPr>
              <a:t>Hispanik</a:t>
            </a:r>
            <a:r>
              <a:rPr lang="tr-TR" sz="2000" b="0" i="0" dirty="0">
                <a:solidFill>
                  <a:srgbClr val="333333"/>
                </a:solidFill>
                <a:effectLst/>
                <a:latin typeface="Guardian TextSans Web"/>
              </a:rPr>
              <a:t> veya Latin kökenli, çok ırklı veya Pasifik Adalı insan kaydedilmemiştir ve bu da </a:t>
            </a:r>
            <a:r>
              <a:rPr lang="tr-TR" sz="2000" b="0" i="0" dirty="0" err="1">
                <a:solidFill>
                  <a:srgbClr val="333333"/>
                </a:solidFill>
                <a:effectLst/>
                <a:latin typeface="Guardian TextSans Web"/>
              </a:rPr>
              <a:t>genelleştirilebilirliği</a:t>
            </a:r>
            <a:r>
              <a:rPr lang="tr-TR" sz="2000" b="0" i="0" dirty="0">
                <a:solidFill>
                  <a:srgbClr val="333333"/>
                </a:solidFill>
                <a:effectLst/>
                <a:latin typeface="Guardian TextSans Web"/>
              </a:rPr>
              <a:t> bu popülasyonlarla sınırlamaktadır. </a:t>
            </a:r>
          </a:p>
          <a:p>
            <a:pPr algn="l"/>
            <a:r>
              <a:rPr lang="tr-TR" sz="2000" b="0" i="0" dirty="0">
                <a:solidFill>
                  <a:srgbClr val="333333"/>
                </a:solidFill>
                <a:effectLst/>
                <a:latin typeface="Guardian TextSans Web"/>
              </a:rPr>
              <a:t>Ek olarak, çalışma katılımcılarına ücretsiz ilaçlar ve çalışma ziyaretleri için mütevazı bir tazminat verilmiştir; bunların her ikisi de </a:t>
            </a:r>
            <a:r>
              <a:rPr lang="tr-TR" sz="2000" b="0" i="0" dirty="0" err="1">
                <a:solidFill>
                  <a:srgbClr val="333333"/>
                </a:solidFill>
                <a:effectLst/>
                <a:latin typeface="Guardian TextSans Web"/>
              </a:rPr>
              <a:t>genelleştirilebilirliği</a:t>
            </a:r>
            <a:r>
              <a:rPr lang="tr-TR" sz="2000" b="0" i="0" dirty="0">
                <a:solidFill>
                  <a:srgbClr val="333333"/>
                </a:solidFill>
                <a:effectLst/>
                <a:latin typeface="Guardian TextSans Web"/>
              </a:rPr>
              <a:t> azaltan unsurlardır.</a:t>
            </a:r>
          </a:p>
          <a:p>
            <a:pPr algn="l"/>
            <a:r>
              <a:rPr lang="tr-TR" sz="2000" b="0" i="0" dirty="0">
                <a:solidFill>
                  <a:srgbClr val="333333"/>
                </a:solidFill>
                <a:effectLst/>
                <a:latin typeface="Guardian TextSans Web"/>
              </a:rPr>
              <a:t>Bir diğer sınırlama, çalışmanın COVID-19 nedeniyle erken durdurulması ve bunun sonucunda 300 yerine 188 kişilik bir örneklem büyüklüğüyle sonuçlanması gerçeğinden ortaya çıkmıştır; daha düşük örneklem büyüklüğümüz, ana sonucumuz için nispeten geniş %95 GA ile sonuçlanmıştır.</a:t>
            </a:r>
          </a:p>
          <a:p>
            <a:endParaRPr lang="tr-TR" sz="2000" dirty="0"/>
          </a:p>
        </p:txBody>
      </p:sp>
    </p:spTree>
    <p:extLst>
      <p:ext uri="{BB962C8B-B14F-4D97-AF65-F5344CB8AC3E}">
        <p14:creationId xmlns:p14="http://schemas.microsoft.com/office/powerpoint/2010/main" val="21747509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CDED55F-6264-683D-5B4C-D79B93E11A0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E30834CB-4B50-20A9-D813-EF394E323CAF}"/>
              </a:ext>
            </a:extLst>
          </p:cNvPr>
          <p:cNvSpPr>
            <a:spLocks noGrp="1"/>
          </p:cNvSpPr>
          <p:nvPr>
            <p:ph idx="1"/>
          </p:nvPr>
        </p:nvSpPr>
        <p:spPr/>
        <p:txBody>
          <a:bodyPr>
            <a:normAutofit/>
          </a:bodyPr>
          <a:lstStyle/>
          <a:p>
            <a:r>
              <a:rPr lang="tr-TR" sz="2000" b="0" i="0" dirty="0">
                <a:solidFill>
                  <a:srgbClr val="333333"/>
                </a:solidFill>
                <a:effectLst/>
                <a:latin typeface="Guardian TextSans Web"/>
              </a:rPr>
              <a:t>Takipten kaybedilen katılımcıların nispeten yüksek yüzdesi (%27), mütevazı tazminat ve yüksek komorbidite ile açıklanabilir. </a:t>
            </a:r>
          </a:p>
          <a:p>
            <a:r>
              <a:rPr lang="tr-TR" sz="2000" b="0" i="0" dirty="0">
                <a:solidFill>
                  <a:srgbClr val="333333"/>
                </a:solidFill>
                <a:effectLst/>
                <a:latin typeface="Guardian TextSans Web"/>
              </a:rPr>
              <a:t>Perhiz verileri eksik olan katılımcılar, perhiz yapmayan olarak sayılmıştır; bu da çalışma sonuçlarının belirsizliğini artırmaktadır. </a:t>
            </a:r>
          </a:p>
          <a:p>
            <a:r>
              <a:rPr lang="tr-TR" sz="2000" b="0" i="0" dirty="0">
                <a:solidFill>
                  <a:srgbClr val="333333"/>
                </a:solidFill>
                <a:effectLst/>
                <a:latin typeface="Guardian TextSans Web"/>
              </a:rPr>
              <a:t>Ek bir sınırlama, çalışmanın adaptif tedaviyi bir bütün olarak standart tedaviyle karşılaştırmak üzere tasarlanmış olması ve adaptif tedavinin bireysel bileşenlerini (uzatılmış presesyon tedavisinin etkileri, yanıt vermeyenler için ikinci bir ilaç eklemenin etkileri) değerlendirmek üzere tasarlanmamış olmasıdır.</a:t>
            </a:r>
          </a:p>
          <a:p>
            <a:r>
              <a:rPr lang="tr-TR" sz="2000" b="0" i="0" dirty="0">
                <a:solidFill>
                  <a:srgbClr val="333333"/>
                </a:solidFill>
                <a:effectLst/>
                <a:latin typeface="Guardian TextSans Web"/>
              </a:rPr>
              <a:t>Genel olarak, bu sınırlamalar sonuçlarımızın gücünü azaltıyor olarak görüldü ancak onları geçersiz kılmıyor.</a:t>
            </a:r>
            <a:endParaRPr lang="tr-TR" sz="2000" dirty="0"/>
          </a:p>
        </p:txBody>
      </p:sp>
    </p:spTree>
    <p:extLst>
      <p:ext uri="{BB962C8B-B14F-4D97-AF65-F5344CB8AC3E}">
        <p14:creationId xmlns:p14="http://schemas.microsoft.com/office/powerpoint/2010/main" val="8676751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E6E4E82-20E6-5438-7A14-887062BBB6F4}"/>
              </a:ext>
            </a:extLst>
          </p:cNvPr>
          <p:cNvSpPr>
            <a:spLocks noGrp="1"/>
          </p:cNvSpPr>
          <p:nvPr>
            <p:ph type="title"/>
          </p:nvPr>
        </p:nvSpPr>
        <p:spPr/>
        <p:txBody>
          <a:bodyPr>
            <a:normAutofit/>
          </a:bodyPr>
          <a:lstStyle/>
          <a:p>
            <a:r>
              <a:rPr lang="tr-TR" sz="2800" b="0" i="0" dirty="0">
                <a:solidFill>
                  <a:srgbClr val="002060"/>
                </a:solidFill>
                <a:effectLst/>
                <a:latin typeface="Guardian TextSans Web"/>
              </a:rPr>
              <a:t>  </a:t>
            </a:r>
            <a:r>
              <a:rPr lang="tr-TR" sz="2800" b="1" i="0" dirty="0">
                <a:solidFill>
                  <a:srgbClr val="002060"/>
                </a:solidFill>
                <a:effectLst/>
                <a:latin typeface="Guardian TextSans Web"/>
              </a:rPr>
              <a:t>Sonuçlar</a:t>
            </a:r>
            <a:endParaRPr lang="tr-TR" sz="2800" b="1" dirty="0"/>
          </a:p>
        </p:txBody>
      </p:sp>
      <p:sp>
        <p:nvSpPr>
          <p:cNvPr id="3" name="İçerik Yer Tutucusu 2">
            <a:extLst>
              <a:ext uri="{FF2B5EF4-FFF2-40B4-BE49-F238E27FC236}">
                <a16:creationId xmlns:a16="http://schemas.microsoft.com/office/drawing/2014/main" id="{474CD11B-E850-3219-F744-8BAEF3898C64}"/>
              </a:ext>
            </a:extLst>
          </p:cNvPr>
          <p:cNvSpPr>
            <a:spLocks noGrp="1"/>
          </p:cNvSpPr>
          <p:nvPr>
            <p:ph idx="1"/>
          </p:nvPr>
        </p:nvSpPr>
        <p:spPr/>
        <p:txBody>
          <a:bodyPr>
            <a:normAutofit/>
          </a:bodyPr>
          <a:lstStyle/>
          <a:p>
            <a:pPr algn="l"/>
            <a:r>
              <a:rPr lang="tr-TR" sz="2000" b="0" i="0" dirty="0">
                <a:solidFill>
                  <a:srgbClr val="333333"/>
                </a:solidFill>
                <a:effectLst/>
                <a:latin typeface="Guardian TextSans Web"/>
              </a:rPr>
              <a:t>Sigarayı bırakma kliniğinde ilaç seçimi ve sınırlı dışlama kriterleri ile günlük sigara içenlerde yapılan bu randomize klinik çalışma, </a:t>
            </a:r>
            <a:r>
              <a:rPr lang="tr-TR" sz="2000" b="0" i="0" u="sng" dirty="0">
                <a:solidFill>
                  <a:srgbClr val="333333"/>
                </a:solidFill>
                <a:effectLst/>
                <a:latin typeface="Guardian TextSans Web"/>
              </a:rPr>
              <a:t>adaptif farmakoterapiye randomize edilen katılımcılar </a:t>
            </a:r>
            <a:r>
              <a:rPr lang="tr-TR" sz="2000" b="0" i="0" dirty="0">
                <a:solidFill>
                  <a:srgbClr val="333333"/>
                </a:solidFill>
                <a:effectLst/>
                <a:latin typeface="Guardian TextSans Web"/>
              </a:rPr>
              <a:t>ile adaptif olmayan farmakoterapiye randomize edilen katılımcılar arasında </a:t>
            </a:r>
            <a:r>
              <a:rPr lang="tr-TR" sz="2000" b="0" i="0" u="sng" dirty="0">
                <a:solidFill>
                  <a:srgbClr val="333333"/>
                </a:solidFill>
                <a:effectLst/>
                <a:latin typeface="Guardian TextSans Web"/>
              </a:rPr>
              <a:t>daha yüksek sigara bırakma oranları buldu. </a:t>
            </a:r>
          </a:p>
          <a:p>
            <a:pPr algn="l"/>
            <a:r>
              <a:rPr lang="tr-TR" sz="2000" b="0" i="0" dirty="0">
                <a:solidFill>
                  <a:srgbClr val="333333"/>
                </a:solidFill>
                <a:effectLst/>
                <a:latin typeface="Guardian TextSans Web"/>
              </a:rPr>
              <a:t>Özellikle, bu bulgular tedaviye yanıt vermeyenlere </a:t>
            </a:r>
            <a:r>
              <a:rPr lang="tr-TR" sz="2000" b="0" i="0" dirty="0" err="1">
                <a:solidFill>
                  <a:srgbClr val="333333"/>
                </a:solidFill>
                <a:effectLst/>
                <a:latin typeface="Guardian TextSans Web"/>
              </a:rPr>
              <a:t>bupropion</a:t>
            </a:r>
            <a:r>
              <a:rPr lang="tr-TR" sz="2000" b="0" i="0" dirty="0">
                <a:solidFill>
                  <a:srgbClr val="333333"/>
                </a:solidFill>
                <a:effectLst/>
                <a:latin typeface="Guardian TextSans Web"/>
              </a:rPr>
              <a:t> sağlanan adaptif bir tedavi rejiminde </a:t>
            </a:r>
            <a:r>
              <a:rPr lang="tr-TR" sz="2000" b="0" i="0" dirty="0" err="1">
                <a:solidFill>
                  <a:srgbClr val="333333"/>
                </a:solidFill>
                <a:effectLst/>
                <a:latin typeface="Guardian TextSans Web"/>
              </a:rPr>
              <a:t>precessasyon</a:t>
            </a:r>
            <a:r>
              <a:rPr lang="tr-TR" sz="2000" b="0" i="0" dirty="0">
                <a:solidFill>
                  <a:srgbClr val="333333"/>
                </a:solidFill>
                <a:effectLst/>
                <a:latin typeface="Guardian TextSans Web"/>
              </a:rPr>
              <a:t> </a:t>
            </a:r>
            <a:r>
              <a:rPr lang="tr-TR" sz="2000" b="0" i="0" dirty="0" err="1">
                <a:solidFill>
                  <a:srgbClr val="333333"/>
                </a:solidFill>
                <a:effectLst/>
                <a:latin typeface="Guardian TextSans Web"/>
              </a:rPr>
              <a:t>vareniklin</a:t>
            </a:r>
            <a:r>
              <a:rPr lang="tr-TR" sz="2000" b="0" i="0" dirty="0">
                <a:solidFill>
                  <a:srgbClr val="333333"/>
                </a:solidFill>
                <a:effectLst/>
                <a:latin typeface="Guardian TextSans Web"/>
              </a:rPr>
              <a:t> ve </a:t>
            </a:r>
            <a:r>
              <a:rPr lang="tr-TR" sz="2000" b="0" i="0" dirty="0" err="1">
                <a:solidFill>
                  <a:srgbClr val="333333"/>
                </a:solidFill>
                <a:effectLst/>
                <a:latin typeface="Guardian TextSans Web"/>
              </a:rPr>
              <a:t>precessasyon</a:t>
            </a:r>
            <a:r>
              <a:rPr lang="tr-TR" sz="2000" b="0" i="0" dirty="0">
                <a:solidFill>
                  <a:srgbClr val="333333"/>
                </a:solidFill>
                <a:effectLst/>
                <a:latin typeface="Guardian TextSans Web"/>
              </a:rPr>
              <a:t> nikotin bantlarının kullanımını desteklemektedir. </a:t>
            </a:r>
          </a:p>
          <a:p>
            <a:pPr algn="l"/>
            <a:r>
              <a:rPr lang="tr-TR" sz="2000" b="0" i="0" dirty="0">
                <a:solidFill>
                  <a:srgbClr val="333333"/>
                </a:solidFill>
                <a:effectLst/>
                <a:latin typeface="Guardian TextSans Web"/>
              </a:rPr>
              <a:t>Bu çalışmanın tasarımı klinik popülasyonlara daha fazla </a:t>
            </a:r>
            <a:r>
              <a:rPr lang="tr-TR" sz="2000" b="0" i="0" dirty="0" err="1">
                <a:solidFill>
                  <a:srgbClr val="333333"/>
                </a:solidFill>
                <a:effectLst/>
                <a:latin typeface="Guardian TextSans Web"/>
              </a:rPr>
              <a:t>genelleştirilebilirlik</a:t>
            </a:r>
            <a:r>
              <a:rPr lang="tr-TR" sz="2000" b="0" i="0" dirty="0">
                <a:solidFill>
                  <a:srgbClr val="333333"/>
                </a:solidFill>
                <a:effectLst/>
                <a:latin typeface="Guardian TextSans Web"/>
              </a:rPr>
              <a:t> sağlamaktadır. Bulgularımız adaptif tedavi üzerine gelişen bir literatür grubunu desteklemektedir.</a:t>
            </a:r>
          </a:p>
          <a:p>
            <a:endParaRPr lang="tr-TR" sz="2000" dirty="0"/>
          </a:p>
        </p:txBody>
      </p:sp>
    </p:spTree>
    <p:extLst>
      <p:ext uri="{BB962C8B-B14F-4D97-AF65-F5344CB8AC3E}">
        <p14:creationId xmlns:p14="http://schemas.microsoft.com/office/powerpoint/2010/main" val="29376215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F286542-DA8F-5BB8-81B5-7C10465B3F2C}"/>
              </a:ext>
            </a:extLst>
          </p:cNvPr>
          <p:cNvSpPr>
            <a:spLocks noGrp="1"/>
          </p:cNvSpPr>
          <p:nvPr>
            <p:ph type="title"/>
          </p:nvPr>
        </p:nvSpPr>
        <p:spPr>
          <a:xfrm>
            <a:off x="3797939" y="2254044"/>
            <a:ext cx="4249881" cy="1325563"/>
          </a:xfrm>
        </p:spPr>
        <p:txBody>
          <a:bodyPr>
            <a:normAutofit/>
          </a:bodyPr>
          <a:lstStyle/>
          <a:p>
            <a:r>
              <a:rPr lang="tr-TR" sz="4800" dirty="0"/>
              <a:t>TEŞEKKÜRLER</a:t>
            </a:r>
          </a:p>
        </p:txBody>
      </p:sp>
    </p:spTree>
    <p:extLst>
      <p:ext uri="{BB962C8B-B14F-4D97-AF65-F5344CB8AC3E}">
        <p14:creationId xmlns:p14="http://schemas.microsoft.com/office/powerpoint/2010/main" val="649164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720EB7-0CFC-4BAB-2D3A-CB55C331230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4FF2906-B1CB-C9D2-C559-EA496E0D1A49}"/>
              </a:ext>
            </a:extLst>
          </p:cNvPr>
          <p:cNvSpPr>
            <a:spLocks noGrp="1"/>
          </p:cNvSpPr>
          <p:nvPr>
            <p:ph idx="1"/>
          </p:nvPr>
        </p:nvSpPr>
        <p:spPr/>
        <p:txBody>
          <a:bodyPr>
            <a:normAutofit/>
          </a:bodyPr>
          <a:lstStyle/>
          <a:p>
            <a:r>
              <a:rPr lang="tr-TR" sz="2000" b="0" i="0" dirty="0">
                <a:solidFill>
                  <a:srgbClr val="333333"/>
                </a:solidFill>
                <a:effectLst/>
                <a:latin typeface="Guardian TextSans Web"/>
              </a:rPr>
              <a:t>Sigarayı bırakmaya yönelik adaptif farmakoterapinin 3 bileşenden oluştuğunu </a:t>
            </a:r>
          </a:p>
          <a:p>
            <a:pPr marL="0" indent="0">
              <a:buNone/>
            </a:pPr>
            <a:r>
              <a:rPr lang="tr-TR" sz="2000" b="0" i="0" dirty="0">
                <a:solidFill>
                  <a:srgbClr val="333333"/>
                </a:solidFill>
                <a:effectLst/>
                <a:latin typeface="Guardian TextSans Web"/>
              </a:rPr>
              <a:t>    kavramsallaştırmak faydalı olabili</a:t>
            </a:r>
            <a:r>
              <a:rPr lang="tr-TR" sz="2000" dirty="0">
                <a:solidFill>
                  <a:srgbClr val="333333"/>
                </a:solidFill>
                <a:latin typeface="Guardian TextSans Web"/>
              </a:rPr>
              <a:t>r.</a:t>
            </a:r>
            <a:endParaRPr lang="tr-TR" sz="2000" b="0" i="0" dirty="0">
              <a:solidFill>
                <a:srgbClr val="333333"/>
              </a:solidFill>
              <a:effectLst/>
              <a:latin typeface="Guardian TextSans Web"/>
            </a:endParaRPr>
          </a:p>
          <a:p>
            <a:pPr marL="0" indent="0">
              <a:buNone/>
            </a:pPr>
            <a:r>
              <a:rPr lang="tr-TR" sz="2000" b="0" i="0" dirty="0">
                <a:solidFill>
                  <a:srgbClr val="333333"/>
                </a:solidFill>
                <a:effectLst/>
                <a:latin typeface="Guardian TextSans Web"/>
              </a:rPr>
              <a:t>                                    uzatılmış sigarayı bırakma farmakoterapisi </a:t>
            </a:r>
          </a:p>
          <a:p>
            <a:pPr marL="0" indent="0">
              <a:buNone/>
            </a:pPr>
            <a:r>
              <a:rPr lang="tr-TR" sz="2000" b="0" i="0" dirty="0">
                <a:solidFill>
                  <a:srgbClr val="333333"/>
                </a:solidFill>
                <a:effectLst/>
                <a:latin typeface="Guardian TextSans Web"/>
              </a:rPr>
              <a:t>                                    sigarayı bırakma farmakoterapisine yanıtın değerlendirilmesi </a:t>
            </a:r>
          </a:p>
          <a:p>
            <a:pPr marL="0" indent="0">
              <a:buNone/>
            </a:pPr>
            <a:r>
              <a:rPr lang="tr-TR" sz="2000" b="0" i="0" dirty="0">
                <a:solidFill>
                  <a:srgbClr val="333333"/>
                </a:solidFill>
                <a:effectLst/>
                <a:latin typeface="Guardian TextSans Web"/>
              </a:rPr>
              <a:t>                                    yanıt vermeyenler için ilaç rejimlerinin uyarlanması</a:t>
            </a:r>
            <a:endParaRPr lang="tr-TR" sz="2000" dirty="0"/>
          </a:p>
          <a:p>
            <a:endParaRPr lang="tr-TR" sz="2000" dirty="0"/>
          </a:p>
        </p:txBody>
      </p:sp>
      <p:sp>
        <p:nvSpPr>
          <p:cNvPr id="4" name="Ok: Sağ 3">
            <a:extLst>
              <a:ext uri="{FF2B5EF4-FFF2-40B4-BE49-F238E27FC236}">
                <a16:creationId xmlns:a16="http://schemas.microsoft.com/office/drawing/2014/main" id="{4B6D15D1-7323-92C1-DD62-F3D3FA413F58}"/>
              </a:ext>
            </a:extLst>
          </p:cNvPr>
          <p:cNvSpPr/>
          <p:nvPr/>
        </p:nvSpPr>
        <p:spPr>
          <a:xfrm>
            <a:off x="2635046" y="2713703"/>
            <a:ext cx="226142" cy="18681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Ok: Sağ 4">
            <a:extLst>
              <a:ext uri="{FF2B5EF4-FFF2-40B4-BE49-F238E27FC236}">
                <a16:creationId xmlns:a16="http://schemas.microsoft.com/office/drawing/2014/main" id="{04999AA1-8855-9A88-DC97-B6B3035CBBF6}"/>
              </a:ext>
            </a:extLst>
          </p:cNvPr>
          <p:cNvSpPr/>
          <p:nvPr/>
        </p:nvSpPr>
        <p:spPr>
          <a:xfrm>
            <a:off x="2615382" y="3142098"/>
            <a:ext cx="226142" cy="18681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Ok: Sağ 5">
            <a:extLst>
              <a:ext uri="{FF2B5EF4-FFF2-40B4-BE49-F238E27FC236}">
                <a16:creationId xmlns:a16="http://schemas.microsoft.com/office/drawing/2014/main" id="{FEA0ADD9-5FC6-48DC-F7BE-12AC505CE2E0}"/>
              </a:ext>
            </a:extLst>
          </p:cNvPr>
          <p:cNvSpPr/>
          <p:nvPr/>
        </p:nvSpPr>
        <p:spPr>
          <a:xfrm>
            <a:off x="2615382" y="3570493"/>
            <a:ext cx="226142" cy="186813"/>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741706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360F9B6-7159-B2F0-DDA5-8CE792D7D1B6}"/>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E1C6477-DC23-9B3D-9211-A6D62FB1C93A}"/>
              </a:ext>
            </a:extLst>
          </p:cNvPr>
          <p:cNvSpPr>
            <a:spLocks noGrp="1"/>
          </p:cNvSpPr>
          <p:nvPr>
            <p:ph idx="1"/>
          </p:nvPr>
        </p:nvSpPr>
        <p:spPr/>
        <p:txBody>
          <a:bodyPr>
            <a:normAutofit/>
          </a:bodyPr>
          <a:lstStyle/>
          <a:p>
            <a:r>
              <a:rPr lang="tr-TR" sz="2000" b="0" i="0" dirty="0">
                <a:solidFill>
                  <a:srgbClr val="333333"/>
                </a:solidFill>
                <a:effectLst/>
                <a:latin typeface="Guardian TextSans Web"/>
              </a:rPr>
              <a:t>Uzatılmış </a:t>
            </a:r>
            <a:r>
              <a:rPr lang="tr-TR" sz="2000" b="0" i="0" dirty="0" err="1">
                <a:solidFill>
                  <a:srgbClr val="333333"/>
                </a:solidFill>
                <a:effectLst/>
                <a:latin typeface="Guardian TextSans Web"/>
              </a:rPr>
              <a:t>prekesme</a:t>
            </a:r>
            <a:r>
              <a:rPr lang="tr-TR" sz="2000" b="0" i="0" dirty="0">
                <a:solidFill>
                  <a:srgbClr val="333333"/>
                </a:solidFill>
                <a:effectLst/>
                <a:latin typeface="Guardian TextSans Web"/>
              </a:rPr>
              <a:t> farmakoterapisi ile ilgili olarak, çalışmalar artık 4, 6 ve 12 haftalık </a:t>
            </a:r>
            <a:r>
              <a:rPr lang="tr-TR" sz="2000" b="0" i="0" dirty="0" err="1">
                <a:solidFill>
                  <a:srgbClr val="333333"/>
                </a:solidFill>
                <a:effectLst/>
                <a:latin typeface="Guardian TextSans Web"/>
              </a:rPr>
              <a:t>prekesme</a:t>
            </a:r>
            <a:r>
              <a:rPr lang="tr-TR" sz="2000" b="0" i="0" dirty="0">
                <a:solidFill>
                  <a:srgbClr val="333333"/>
                </a:solidFill>
                <a:effectLst/>
                <a:latin typeface="Guardian TextSans Web"/>
              </a:rPr>
              <a:t> </a:t>
            </a:r>
            <a:r>
              <a:rPr lang="tr-TR" sz="2000" b="0" i="0" dirty="0" err="1">
                <a:solidFill>
                  <a:srgbClr val="333333"/>
                </a:solidFill>
                <a:effectLst/>
                <a:latin typeface="Guardian TextSans Web"/>
              </a:rPr>
              <a:t>vareniklinin</a:t>
            </a:r>
            <a:r>
              <a:rPr lang="tr-TR" sz="2000" b="0" i="0" dirty="0">
                <a:solidFill>
                  <a:srgbClr val="333333"/>
                </a:solidFill>
                <a:effectLst/>
                <a:latin typeface="Guardian TextSans Web"/>
              </a:rPr>
              <a:t> tümünün 1 haftalık </a:t>
            </a:r>
            <a:r>
              <a:rPr lang="tr-TR" sz="2000" b="0" i="0" dirty="0" err="1">
                <a:solidFill>
                  <a:srgbClr val="333333"/>
                </a:solidFill>
                <a:effectLst/>
                <a:latin typeface="Guardian TextSans Web"/>
              </a:rPr>
              <a:t>prekesme</a:t>
            </a:r>
            <a:r>
              <a:rPr lang="tr-TR" sz="2000" b="0" i="0" dirty="0">
                <a:solidFill>
                  <a:srgbClr val="333333"/>
                </a:solidFill>
                <a:effectLst/>
                <a:latin typeface="Guardian TextSans Web"/>
              </a:rPr>
              <a:t> </a:t>
            </a:r>
            <a:r>
              <a:rPr lang="tr-TR" sz="2000" b="0" i="0" dirty="0" err="1">
                <a:solidFill>
                  <a:srgbClr val="333333"/>
                </a:solidFill>
                <a:effectLst/>
                <a:latin typeface="Guardian TextSans Web"/>
              </a:rPr>
              <a:t>vareniklinden</a:t>
            </a:r>
            <a:r>
              <a:rPr lang="tr-TR" sz="2000" b="0" i="0" dirty="0">
                <a:solidFill>
                  <a:srgbClr val="333333"/>
                </a:solidFill>
                <a:effectLst/>
                <a:latin typeface="Guardian TextSans Web"/>
              </a:rPr>
              <a:t> daha yüksek sigara bırakma oranları gösterdiğini göstermiştir.</a:t>
            </a:r>
          </a:p>
          <a:p>
            <a:endParaRPr lang="tr-TR" sz="2000" b="0" i="0" dirty="0">
              <a:solidFill>
                <a:srgbClr val="333333"/>
              </a:solidFill>
              <a:effectLst/>
              <a:latin typeface="Guardian TextSans Web"/>
            </a:endParaRPr>
          </a:p>
          <a:p>
            <a:r>
              <a:rPr lang="tr-TR" sz="2000" b="0" i="0" dirty="0" err="1">
                <a:solidFill>
                  <a:srgbClr val="333333"/>
                </a:solidFill>
                <a:effectLst/>
                <a:latin typeface="Guardian TextSans Web"/>
              </a:rPr>
              <a:t>Prekesme</a:t>
            </a:r>
            <a:r>
              <a:rPr lang="tr-TR" sz="2000" b="0" i="0" dirty="0">
                <a:solidFill>
                  <a:srgbClr val="333333"/>
                </a:solidFill>
                <a:effectLst/>
                <a:latin typeface="Guardian TextSans Web"/>
              </a:rPr>
              <a:t> nikotin bantlarının etkinliği daha az kesindir; en son meta-analiz (8 çalışma, 2813 katılımcı) </a:t>
            </a:r>
            <a:r>
              <a:rPr lang="tr-TR" sz="2000" b="0" i="0" dirty="0" err="1">
                <a:solidFill>
                  <a:srgbClr val="333333"/>
                </a:solidFill>
                <a:effectLst/>
                <a:latin typeface="Guardian TextSans Web"/>
              </a:rPr>
              <a:t>prekesme</a:t>
            </a:r>
            <a:r>
              <a:rPr lang="tr-TR" sz="2000" b="0" i="0" dirty="0">
                <a:solidFill>
                  <a:srgbClr val="333333"/>
                </a:solidFill>
                <a:effectLst/>
                <a:latin typeface="Guardian TextSans Web"/>
              </a:rPr>
              <a:t> nikotin bandı kullanımının sigara bırakma ile anlamlı bir ilişkisi olmadığını göstermiştir. </a:t>
            </a:r>
            <a:endParaRPr lang="tr-TR" sz="2000" dirty="0"/>
          </a:p>
        </p:txBody>
      </p:sp>
    </p:spTree>
    <p:extLst>
      <p:ext uri="{BB962C8B-B14F-4D97-AF65-F5344CB8AC3E}">
        <p14:creationId xmlns:p14="http://schemas.microsoft.com/office/powerpoint/2010/main" val="6757144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0100B2A-0352-2F29-9D70-456388639133}"/>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DCA658F-D3ED-F170-18F3-9D2BA4F3CB28}"/>
              </a:ext>
            </a:extLst>
          </p:cNvPr>
          <p:cNvSpPr>
            <a:spLocks noGrp="1"/>
          </p:cNvSpPr>
          <p:nvPr>
            <p:ph idx="1"/>
          </p:nvPr>
        </p:nvSpPr>
        <p:spPr/>
        <p:txBody>
          <a:bodyPr>
            <a:normAutofit/>
          </a:bodyPr>
          <a:lstStyle/>
          <a:p>
            <a:r>
              <a:rPr lang="tr-TR" sz="2000" b="0" i="0" dirty="0" err="1">
                <a:solidFill>
                  <a:srgbClr val="333333"/>
                </a:solidFill>
                <a:effectLst/>
                <a:latin typeface="Guardian TextSans Web"/>
              </a:rPr>
              <a:t>Prekesme</a:t>
            </a:r>
            <a:r>
              <a:rPr lang="tr-TR" sz="2000" b="0" i="0" dirty="0">
                <a:solidFill>
                  <a:srgbClr val="333333"/>
                </a:solidFill>
                <a:effectLst/>
                <a:latin typeface="Guardian TextSans Web"/>
              </a:rPr>
              <a:t> farmakoterapisine yanıtın değerlendirilmesiyle ilgili olarak, çalışmalar, sigara içenler </a:t>
            </a:r>
            <a:r>
              <a:rPr lang="tr-TR" sz="2000" b="0" i="0" dirty="0" err="1">
                <a:solidFill>
                  <a:srgbClr val="333333"/>
                </a:solidFill>
                <a:effectLst/>
                <a:latin typeface="Guardian TextSans Web"/>
              </a:rPr>
              <a:t>prekesme</a:t>
            </a:r>
            <a:r>
              <a:rPr lang="tr-TR" sz="2000" b="0" i="0" dirty="0">
                <a:solidFill>
                  <a:srgbClr val="333333"/>
                </a:solidFill>
                <a:effectLst/>
                <a:latin typeface="Guardian TextSans Web"/>
              </a:rPr>
              <a:t> </a:t>
            </a:r>
            <a:r>
              <a:rPr lang="tr-TR" sz="2000" b="0" i="0" dirty="0" err="1">
                <a:solidFill>
                  <a:srgbClr val="333333"/>
                </a:solidFill>
                <a:effectLst/>
                <a:latin typeface="Guardian TextSans Web"/>
              </a:rPr>
              <a:t>vareniklin</a:t>
            </a:r>
            <a:r>
              <a:rPr lang="tr-TR" sz="2000" b="0" i="0" dirty="0">
                <a:solidFill>
                  <a:srgbClr val="333333"/>
                </a:solidFill>
                <a:effectLst/>
                <a:latin typeface="Guardian TextSans Web"/>
              </a:rPr>
              <a:t> veya nikotin bantları kullandıklarında, </a:t>
            </a:r>
            <a:r>
              <a:rPr lang="tr-TR" sz="2000" b="0" i="0" dirty="0" err="1">
                <a:solidFill>
                  <a:srgbClr val="333333"/>
                </a:solidFill>
                <a:effectLst/>
                <a:latin typeface="Guardian TextSans Web"/>
              </a:rPr>
              <a:t>prekesme</a:t>
            </a:r>
            <a:r>
              <a:rPr lang="tr-TR" sz="2000" b="0" i="0" dirty="0">
                <a:solidFill>
                  <a:srgbClr val="333333"/>
                </a:solidFill>
                <a:effectLst/>
                <a:latin typeface="Guardian TextSans Web"/>
              </a:rPr>
              <a:t> sigara içme azalmasının, sigara bırakma sonrası sigara yoksunluğuyla ilişkili olduğunu göstermiştir.</a:t>
            </a:r>
          </a:p>
          <a:p>
            <a:endParaRPr lang="tr-TR" sz="2000" dirty="0">
              <a:solidFill>
                <a:srgbClr val="333333"/>
              </a:solidFill>
              <a:latin typeface="Guardian TextSans Web"/>
            </a:endParaRPr>
          </a:p>
          <a:p>
            <a:r>
              <a:rPr lang="tr-TR" sz="2000" dirty="0">
                <a:solidFill>
                  <a:srgbClr val="333333"/>
                </a:solidFill>
                <a:latin typeface="Guardian TextSans Web"/>
              </a:rPr>
              <a:t>Presesyon nikotin bantları üzerine yapılan bir çalışma</a:t>
            </a:r>
            <a:r>
              <a:rPr lang="tr-TR" sz="2000" u="sng" dirty="0">
                <a:solidFill>
                  <a:srgbClr val="333333"/>
                </a:solidFill>
                <a:latin typeface="Guardian TextSans Web"/>
              </a:rPr>
              <a:t>, yanıt verenlerin(yani %50 ve daha fazla presesyon karbon monoksit azalması gösterenler)</a:t>
            </a:r>
            <a:r>
              <a:rPr lang="tr-TR" sz="2000" dirty="0"/>
              <a:t> </a:t>
            </a:r>
            <a:r>
              <a:rPr lang="tr-TR" sz="2000" b="0" i="0" dirty="0">
                <a:solidFill>
                  <a:srgbClr val="333333"/>
                </a:solidFill>
                <a:effectLst/>
                <a:latin typeface="Guardian TextSans Web"/>
              </a:rPr>
              <a:t>yanıt vermeyenlere göre 2 kat daha yüksek bir sigara yoksunluğu oranı gösterdiğini bulmuştur. Presesyon </a:t>
            </a:r>
            <a:r>
              <a:rPr lang="tr-TR" sz="2000" b="0" i="0" dirty="0" err="1">
                <a:solidFill>
                  <a:srgbClr val="333333"/>
                </a:solidFill>
                <a:effectLst/>
                <a:latin typeface="Guardian TextSans Web"/>
              </a:rPr>
              <a:t>vareniklin</a:t>
            </a:r>
            <a:r>
              <a:rPr lang="tr-TR" sz="2000" b="0" i="0" dirty="0">
                <a:solidFill>
                  <a:srgbClr val="333333"/>
                </a:solidFill>
                <a:effectLst/>
                <a:latin typeface="Guardian TextSans Web"/>
              </a:rPr>
              <a:t> üzerine yapılan bir çalışma, yanıt verenlerin yanıt vermeyenlere göre 2,95 kat daha yüksek bir sigara yoksunluğu oranı gösterdiğini bulmuştur.</a:t>
            </a:r>
          </a:p>
          <a:p>
            <a:endParaRPr lang="tr-TR" sz="2000" dirty="0"/>
          </a:p>
        </p:txBody>
      </p:sp>
    </p:spTree>
    <p:extLst>
      <p:ext uri="{BB962C8B-B14F-4D97-AF65-F5344CB8AC3E}">
        <p14:creationId xmlns:p14="http://schemas.microsoft.com/office/powerpoint/2010/main" val="3651450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6E199F6-DD17-4696-0E7F-E5F8593C0DF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DA0B7A0-C98D-4B69-2D6D-DE0E3171FF27}"/>
              </a:ext>
            </a:extLst>
          </p:cNvPr>
          <p:cNvSpPr>
            <a:spLocks noGrp="1"/>
          </p:cNvSpPr>
          <p:nvPr>
            <p:ph idx="1"/>
          </p:nvPr>
        </p:nvSpPr>
        <p:spPr/>
        <p:txBody>
          <a:bodyPr>
            <a:normAutofit/>
          </a:bodyPr>
          <a:lstStyle/>
          <a:p>
            <a:r>
              <a:rPr lang="tr-TR" sz="2000" b="0" i="0" dirty="0">
                <a:solidFill>
                  <a:srgbClr val="333333"/>
                </a:solidFill>
                <a:effectLst/>
                <a:latin typeface="Guardian TextSans Web"/>
              </a:rPr>
              <a:t>Cevap vermeyenler için ilaç rejimlerinin uyarlanmasıyla ilgili olarak, 2013 tarihli bir çalışma  </a:t>
            </a:r>
            <a:r>
              <a:rPr lang="tr-TR" sz="2000" b="0" i="0" dirty="0" err="1">
                <a:solidFill>
                  <a:srgbClr val="333333"/>
                </a:solidFill>
                <a:effectLst/>
                <a:latin typeface="Guardian TextSans Web"/>
              </a:rPr>
              <a:t>precessation</a:t>
            </a:r>
            <a:r>
              <a:rPr lang="tr-TR" sz="2000" b="0" i="0" dirty="0">
                <a:solidFill>
                  <a:srgbClr val="333333"/>
                </a:solidFill>
                <a:effectLst/>
                <a:latin typeface="Guardian TextSans Web"/>
              </a:rPr>
              <a:t> nikotin </a:t>
            </a:r>
            <a:r>
              <a:rPr lang="tr-TR" sz="2000" b="0" i="0" u="sng" dirty="0">
                <a:solidFill>
                  <a:srgbClr val="333333"/>
                </a:solidFill>
                <a:effectLst/>
                <a:latin typeface="Guardian TextSans Web"/>
              </a:rPr>
              <a:t>bandına cevap vermeyenlerin günde iki kez 150 mg </a:t>
            </a:r>
            <a:r>
              <a:rPr lang="tr-TR" sz="2000" b="0" i="0" u="sng" dirty="0" err="1">
                <a:solidFill>
                  <a:srgbClr val="333333"/>
                </a:solidFill>
                <a:effectLst/>
                <a:latin typeface="Guardian TextSans Web"/>
              </a:rPr>
              <a:t>bupropion</a:t>
            </a:r>
            <a:r>
              <a:rPr lang="tr-TR" sz="2000" b="0" i="0" u="sng" dirty="0">
                <a:solidFill>
                  <a:srgbClr val="333333"/>
                </a:solidFill>
                <a:effectLst/>
                <a:latin typeface="Guardian TextSans Web"/>
              </a:rPr>
              <a:t> eklenerek</a:t>
            </a:r>
            <a:r>
              <a:rPr lang="tr-TR" sz="2000" b="0" i="0" dirty="0">
                <a:solidFill>
                  <a:srgbClr val="333333"/>
                </a:solidFill>
                <a:effectLst/>
                <a:latin typeface="Guardian TextSans Web"/>
              </a:rPr>
              <a:t> kurtarılabileceğini ve bunun sonucunda sadece nikotin bandı kullanmaya devam eden katılımcılara kıyasla önemli ölçüde daha yüksek 6 aylık sigara içmeme oranına ulaşılabileceğini buldu.</a:t>
            </a:r>
          </a:p>
          <a:p>
            <a:r>
              <a:rPr lang="tr-TR" sz="2000" b="0" i="0" dirty="0">
                <a:solidFill>
                  <a:srgbClr val="333333"/>
                </a:solidFill>
                <a:effectLst/>
                <a:latin typeface="Guardian TextSans Web"/>
              </a:rPr>
              <a:t>Bilgimize göre, minimal dışlama kriterlerine sahip klinik popülasyonlarda adaptif tedaviyi değerlendiren hiçbir çalışma veya </a:t>
            </a:r>
            <a:r>
              <a:rPr lang="tr-TR" sz="2000" b="0" i="0" dirty="0" err="1">
                <a:solidFill>
                  <a:srgbClr val="333333"/>
                </a:solidFill>
                <a:effectLst/>
                <a:latin typeface="Guardian TextSans Web"/>
              </a:rPr>
              <a:t>precessation</a:t>
            </a:r>
            <a:r>
              <a:rPr lang="tr-TR" sz="2000" b="0" i="0" dirty="0">
                <a:solidFill>
                  <a:srgbClr val="333333"/>
                </a:solidFill>
                <a:effectLst/>
                <a:latin typeface="Guardian TextSans Web"/>
              </a:rPr>
              <a:t> </a:t>
            </a:r>
            <a:r>
              <a:rPr lang="tr-TR" sz="2000" b="0" i="0" dirty="0" err="1">
                <a:solidFill>
                  <a:srgbClr val="333333"/>
                </a:solidFill>
                <a:effectLst/>
                <a:latin typeface="Guardian TextSans Web"/>
              </a:rPr>
              <a:t>vareniklin</a:t>
            </a:r>
            <a:r>
              <a:rPr lang="tr-TR" sz="2000" b="0" i="0" dirty="0">
                <a:solidFill>
                  <a:srgbClr val="333333"/>
                </a:solidFill>
                <a:effectLst/>
                <a:latin typeface="Guardian TextSans Web"/>
              </a:rPr>
              <a:t> kullanan sigara içenler için adaptif tedaviyi değerlendiren hiçbir çalışma bulunmamaktadır.</a:t>
            </a:r>
          </a:p>
        </p:txBody>
      </p:sp>
    </p:spTree>
    <p:extLst>
      <p:ext uri="{BB962C8B-B14F-4D97-AF65-F5344CB8AC3E}">
        <p14:creationId xmlns:p14="http://schemas.microsoft.com/office/powerpoint/2010/main" val="1302371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682A4F1-701F-87C1-AAB5-184EB8AF1F39}"/>
              </a:ext>
            </a:extLst>
          </p:cNvPr>
          <p:cNvSpPr>
            <a:spLocks noGrp="1"/>
          </p:cNvSpPr>
          <p:nvPr>
            <p:ph type="title"/>
          </p:nvPr>
        </p:nvSpPr>
        <p:spPr/>
        <p:txBody>
          <a:bodyPr/>
          <a:lstStyle/>
          <a:p>
            <a:r>
              <a:rPr lang="tr-TR" dirty="0"/>
              <a:t>Yöntem</a:t>
            </a:r>
          </a:p>
        </p:txBody>
      </p:sp>
      <p:sp>
        <p:nvSpPr>
          <p:cNvPr id="3" name="İçerik Yer Tutucusu 2">
            <a:extLst>
              <a:ext uri="{FF2B5EF4-FFF2-40B4-BE49-F238E27FC236}">
                <a16:creationId xmlns:a16="http://schemas.microsoft.com/office/drawing/2014/main" id="{C3305117-1AE7-F80E-3B06-1757B9CDB5B0}"/>
              </a:ext>
            </a:extLst>
          </p:cNvPr>
          <p:cNvSpPr>
            <a:spLocks noGrp="1"/>
          </p:cNvSpPr>
          <p:nvPr>
            <p:ph idx="1"/>
          </p:nvPr>
        </p:nvSpPr>
        <p:spPr/>
        <p:txBody>
          <a:bodyPr>
            <a:normAutofit/>
          </a:bodyPr>
          <a:lstStyle/>
          <a:p>
            <a:endParaRPr lang="tr-TR" sz="2000" b="0" i="0" dirty="0">
              <a:solidFill>
                <a:srgbClr val="333333"/>
              </a:solidFill>
              <a:effectLst/>
              <a:latin typeface="Guardian TextSans Web"/>
            </a:endParaRPr>
          </a:p>
          <a:p>
            <a:r>
              <a:rPr lang="tr-TR" sz="2000" b="1" i="0" dirty="0">
                <a:solidFill>
                  <a:srgbClr val="333333"/>
                </a:solidFill>
                <a:effectLst/>
                <a:latin typeface="Guardian TextSans Web"/>
              </a:rPr>
              <a:t>Tasarım, Finansman ve Kayıt</a:t>
            </a:r>
            <a:endParaRPr lang="tr-TR" sz="2000" dirty="0">
              <a:solidFill>
                <a:srgbClr val="333333"/>
              </a:solidFill>
              <a:latin typeface="Guardian TextSans Web"/>
            </a:endParaRPr>
          </a:p>
          <a:p>
            <a:r>
              <a:rPr lang="tr-TR" sz="2000" b="0" i="0" dirty="0">
                <a:solidFill>
                  <a:srgbClr val="333333"/>
                </a:solidFill>
                <a:effectLst/>
                <a:latin typeface="Guardian TextSans Web"/>
              </a:rPr>
              <a:t>Bu faz 2 çift kör plasebo kontrollü tabakalı randomize klinik çalışma Duke Üniversitesi Sağlık Sistemi Kurumsal İnceleme Kurulu tarafından onaylandı ve tüm katılımcılar kayıttan önce yazılı bilgilendirilmiş onam verdi. </a:t>
            </a:r>
          </a:p>
          <a:p>
            <a:r>
              <a:rPr lang="tr-TR" sz="2000" b="0" i="0" dirty="0">
                <a:solidFill>
                  <a:srgbClr val="333333"/>
                </a:solidFill>
                <a:effectLst/>
                <a:latin typeface="Guardian TextSans Web"/>
              </a:rPr>
              <a:t>Çalışma, klinik uygulama ortamında adaptif veya standart farmakoterapiye randomize edilen günlük sigara içicilerinde biyokimyasal olarak doğrulanmış 12 haftalık sigara içmeme durumunu karşılaştırmak için tasarlandı.</a:t>
            </a:r>
          </a:p>
        </p:txBody>
      </p:sp>
    </p:spTree>
    <p:extLst>
      <p:ext uri="{BB962C8B-B14F-4D97-AF65-F5344CB8AC3E}">
        <p14:creationId xmlns:p14="http://schemas.microsoft.com/office/powerpoint/2010/main" val="3383994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E200F96-F34C-38FD-8685-B51CF2A0DE0E}"/>
              </a:ext>
            </a:extLst>
          </p:cNvPr>
          <p:cNvSpPr>
            <a:spLocks noGrp="1"/>
          </p:cNvSpPr>
          <p:nvPr>
            <p:ph idx="1"/>
          </p:nvPr>
        </p:nvSpPr>
        <p:spPr>
          <a:xfrm>
            <a:off x="838200" y="783771"/>
            <a:ext cx="10515600" cy="5393192"/>
          </a:xfrm>
        </p:spPr>
        <p:txBody>
          <a:bodyPr>
            <a:normAutofit/>
          </a:bodyPr>
          <a:lstStyle/>
          <a:p>
            <a:r>
              <a:rPr lang="tr-TR" sz="2000" b="1" i="0" dirty="0">
                <a:solidFill>
                  <a:srgbClr val="333333"/>
                </a:solidFill>
                <a:effectLst/>
                <a:latin typeface="Guardian TextSans Web"/>
              </a:rPr>
              <a:t>Katılımcılar</a:t>
            </a:r>
          </a:p>
          <a:p>
            <a:r>
              <a:rPr lang="tr-TR" sz="2000" b="0" i="0" dirty="0">
                <a:solidFill>
                  <a:srgbClr val="333333"/>
                </a:solidFill>
                <a:effectLst/>
                <a:latin typeface="Guardian TextSans Web"/>
              </a:rPr>
              <a:t>Çalışma, Şubat 2018'den Mayıs 2020'ye kadar Kuzey Carolina, Duke Üniversitesi sağlık sisteminde yürütüldü ve COVID-19 nedeniyle erken sonlandırıldı. Veriler, 24 Mayıs 2021'den 27 Şubat 2022'ye kadar tedavi amaçlı olarak analiz edildi.</a:t>
            </a:r>
          </a:p>
          <a:p>
            <a:r>
              <a:rPr lang="tr-TR" sz="2000" b="0" i="0" dirty="0">
                <a:solidFill>
                  <a:srgbClr val="333333"/>
                </a:solidFill>
                <a:effectLst/>
                <a:latin typeface="Guardian TextSans Web"/>
              </a:rPr>
              <a:t>Potansiyel katılımcılar, klinik sigarayı bırakma programına yönlendirilmiş günlük sigara içicileriydi.</a:t>
            </a:r>
            <a:endParaRPr lang="tr-TR" sz="2000" b="1" dirty="0">
              <a:solidFill>
                <a:srgbClr val="333333"/>
              </a:solidFill>
              <a:latin typeface="Guardian TextSans Web"/>
            </a:endParaRPr>
          </a:p>
          <a:p>
            <a:r>
              <a:rPr lang="tr-TR" sz="2000" b="0" i="0" dirty="0">
                <a:solidFill>
                  <a:srgbClr val="333333"/>
                </a:solidFill>
                <a:effectLst/>
                <a:latin typeface="Guardian TextSans Web"/>
              </a:rPr>
              <a:t>Potansiyel katılımcılara ücretsiz ilaçlar ve çalışmaya katılımları için tazminat teklif edildi. </a:t>
            </a:r>
          </a:p>
          <a:p>
            <a:r>
              <a:rPr lang="tr-TR" sz="2000" b="0" i="0" dirty="0">
                <a:solidFill>
                  <a:srgbClr val="333333"/>
                </a:solidFill>
                <a:effectLst/>
                <a:latin typeface="Guardian TextSans Web"/>
              </a:rPr>
              <a:t>Dahil etme kriterleri, katılımcıların en az 1 yıldır günlük sigara içicileri olmaları, en az 18 yaşında olmaları ve sigarayı bırakmayı denemeye istekli olmalarıydı.</a:t>
            </a:r>
            <a:endParaRPr lang="tr-TR" sz="2000" b="1" i="0" dirty="0">
              <a:solidFill>
                <a:srgbClr val="333333"/>
              </a:solidFill>
              <a:effectLst/>
              <a:latin typeface="Guardian TextSans Web"/>
            </a:endParaRPr>
          </a:p>
          <a:p>
            <a:endParaRPr lang="tr-TR" sz="2000" dirty="0"/>
          </a:p>
        </p:txBody>
      </p:sp>
      <p:pic>
        <p:nvPicPr>
          <p:cNvPr id="5" name="Resim 4">
            <a:extLst>
              <a:ext uri="{FF2B5EF4-FFF2-40B4-BE49-F238E27FC236}">
                <a16:creationId xmlns:a16="http://schemas.microsoft.com/office/drawing/2014/main" id="{32E5B516-EF8D-BC96-58B5-FDF7DAC19F51}"/>
              </a:ext>
            </a:extLst>
          </p:cNvPr>
          <p:cNvPicPr>
            <a:picLocks noChangeAspect="1"/>
          </p:cNvPicPr>
          <p:nvPr/>
        </p:nvPicPr>
        <p:blipFill>
          <a:blip r:embed="rId3"/>
          <a:stretch>
            <a:fillRect/>
          </a:stretch>
        </p:blipFill>
        <p:spPr>
          <a:xfrm>
            <a:off x="5120057" y="3575150"/>
            <a:ext cx="4673082" cy="2726504"/>
          </a:xfrm>
          <a:prstGeom prst="rect">
            <a:avLst/>
          </a:prstGeom>
        </p:spPr>
      </p:pic>
      <mc:AlternateContent xmlns:mc="http://schemas.openxmlformats.org/markup-compatibility/2006" xmlns:p14="http://schemas.microsoft.com/office/powerpoint/2010/main">
        <mc:Choice Requires="p14">
          <p:contentPart p14:bwMode="auto" r:id="rId4">
            <p14:nvContentPartPr>
              <p14:cNvPr id="2" name="Mürekkep 1">
                <a:extLst>
                  <a:ext uri="{FF2B5EF4-FFF2-40B4-BE49-F238E27FC236}">
                    <a16:creationId xmlns:a16="http://schemas.microsoft.com/office/drawing/2014/main" id="{8E870349-F8F2-A44C-12BD-D97AE1FF465D}"/>
                  </a:ext>
                </a:extLst>
              </p14:cNvPr>
              <p14:cNvContentPartPr/>
              <p14:nvPr/>
            </p14:nvContentPartPr>
            <p14:xfrm>
              <a:off x="6597638" y="4300985"/>
              <a:ext cx="1717920" cy="64080"/>
            </p14:xfrm>
          </p:contentPart>
        </mc:Choice>
        <mc:Fallback xmlns="">
          <p:pic>
            <p:nvPicPr>
              <p:cNvPr id="2" name="Mürekkep 1">
                <a:extLst>
                  <a:ext uri="{FF2B5EF4-FFF2-40B4-BE49-F238E27FC236}">
                    <a16:creationId xmlns:a16="http://schemas.microsoft.com/office/drawing/2014/main" id="{8E870349-F8F2-A44C-12BD-D97AE1FF465D}"/>
                  </a:ext>
                </a:extLst>
              </p:cNvPr>
              <p:cNvPicPr/>
              <p:nvPr/>
            </p:nvPicPr>
            <p:blipFill>
              <a:blip r:embed="rId5"/>
              <a:stretch>
                <a:fillRect/>
              </a:stretch>
            </p:blipFill>
            <p:spPr>
              <a:xfrm>
                <a:off x="6543998" y="4192985"/>
                <a:ext cx="1825560" cy="279720"/>
              </a:xfrm>
              <a:prstGeom prst="rect">
                <a:avLst/>
              </a:prstGeom>
            </p:spPr>
          </p:pic>
        </mc:Fallback>
      </mc:AlternateContent>
    </p:spTree>
    <p:extLst>
      <p:ext uri="{BB962C8B-B14F-4D97-AF65-F5344CB8AC3E}">
        <p14:creationId xmlns:p14="http://schemas.microsoft.com/office/powerpoint/2010/main" val="93987866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7499</TotalTime>
  <Words>3177</Words>
  <Application>Microsoft Office PowerPoint</Application>
  <PresentationFormat>Geniş ekran</PresentationFormat>
  <Paragraphs>137</Paragraphs>
  <Slides>34</Slides>
  <Notes>9</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34</vt:i4>
      </vt:variant>
    </vt:vector>
  </HeadingPairs>
  <TitlesOfParts>
    <vt:vector size="39" baseType="lpstr">
      <vt:lpstr>Arial</vt:lpstr>
      <vt:lpstr>Calibri</vt:lpstr>
      <vt:lpstr>Calibri Light</vt:lpstr>
      <vt:lpstr>Guardian TextSans Web</vt:lpstr>
      <vt:lpstr>Office Teması</vt:lpstr>
      <vt:lpstr>PowerPoint Sunusu</vt:lpstr>
      <vt:lpstr>Giriş</vt:lpstr>
      <vt:lpstr>PowerPoint Sunusu</vt:lpstr>
      <vt:lpstr>PowerPoint Sunusu</vt:lpstr>
      <vt:lpstr>PowerPoint Sunusu</vt:lpstr>
      <vt:lpstr>PowerPoint Sunusu</vt:lpstr>
      <vt:lpstr>PowerPoint Sunusu</vt:lpstr>
      <vt:lpstr>Yöntem</vt:lpstr>
      <vt:lpstr>PowerPoint Sunusu</vt:lpstr>
      <vt:lpstr>PowerPoint Sunusu</vt:lpstr>
      <vt:lpstr>PowerPoint Sunusu</vt:lpstr>
      <vt:lpstr> Müdahaleler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Bulgular</vt:lpstr>
      <vt:lpstr>PowerPoint Sunusu</vt:lpstr>
      <vt:lpstr>Etkinlik</vt:lpstr>
      <vt:lpstr> Tüm adaptif tedavi katılımcılarına karşı tüm standart tedavi katılımcılarında solunan CO’daki değişim gösterilmektedir .  Standart tedaviyle karşılaştırıldığında, adaptif tedavi grubundaki katılımcılar tüm başlangıç ​​sonrası zaman noktalarında (örneğin, 12 hafta: 9,41 ppm [38,6% azalma] - 17,38 ppm [69,0% azalma]) önemli ölçüde daha düşük CO gösterdi ; tüm zaman noktalarında zaman-grup etkileşimi vardı ( P  = .001).</vt:lpstr>
      <vt:lpstr>PowerPoint Sunusu</vt:lpstr>
      <vt:lpstr>Tartışma</vt:lpstr>
      <vt:lpstr>PowerPoint Sunusu</vt:lpstr>
      <vt:lpstr>PowerPoint Sunusu</vt:lpstr>
      <vt:lpstr>PowerPoint Sunusu</vt:lpstr>
      <vt:lpstr>PowerPoint Sunusu</vt:lpstr>
      <vt:lpstr>PowerPoint Sunusu</vt:lpstr>
      <vt:lpstr>  Sonuçlar</vt:lpstr>
      <vt:lpstr>TEŞEKKÜRLER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dell</dc:creator>
  <cp:lastModifiedBy>dell</cp:lastModifiedBy>
  <cp:revision>17</cp:revision>
  <dcterms:created xsi:type="dcterms:W3CDTF">2024-10-15T08:05:24Z</dcterms:created>
  <dcterms:modified xsi:type="dcterms:W3CDTF">2024-12-04T07:52:01Z</dcterms:modified>
</cp:coreProperties>
</file>