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2" r:id="rId1"/>
  </p:sldMasterIdLst>
  <p:notesMasterIdLst>
    <p:notesMasterId r:id="rId79"/>
  </p:notesMasterIdLst>
  <p:sldIdLst>
    <p:sldId id="256" r:id="rId2"/>
    <p:sldId id="257" r:id="rId3"/>
    <p:sldId id="258" r:id="rId4"/>
    <p:sldId id="259" r:id="rId5"/>
    <p:sldId id="335" r:id="rId6"/>
    <p:sldId id="334" r:id="rId7"/>
    <p:sldId id="341" r:id="rId8"/>
    <p:sldId id="342" r:id="rId9"/>
    <p:sldId id="343" r:id="rId10"/>
    <p:sldId id="312" r:id="rId11"/>
    <p:sldId id="337" r:id="rId12"/>
    <p:sldId id="260" r:id="rId13"/>
    <p:sldId id="339" r:id="rId14"/>
    <p:sldId id="261" r:id="rId15"/>
    <p:sldId id="262" r:id="rId16"/>
    <p:sldId id="318" r:id="rId17"/>
    <p:sldId id="265" r:id="rId18"/>
    <p:sldId id="360" r:id="rId19"/>
    <p:sldId id="266" r:id="rId20"/>
    <p:sldId id="267" r:id="rId21"/>
    <p:sldId id="268" r:id="rId22"/>
    <p:sldId id="269" r:id="rId23"/>
    <p:sldId id="270" r:id="rId24"/>
    <p:sldId id="271" r:id="rId25"/>
    <p:sldId id="272" r:id="rId26"/>
    <p:sldId id="344" r:id="rId27"/>
    <p:sldId id="320" r:id="rId28"/>
    <p:sldId id="275" r:id="rId29"/>
    <p:sldId id="276" r:id="rId30"/>
    <p:sldId id="277" r:id="rId31"/>
    <p:sldId id="279" r:id="rId32"/>
    <p:sldId id="280" r:id="rId33"/>
    <p:sldId id="281" r:id="rId34"/>
    <p:sldId id="282" r:id="rId35"/>
    <p:sldId id="283" r:id="rId36"/>
    <p:sldId id="321" r:id="rId37"/>
    <p:sldId id="323" r:id="rId38"/>
    <p:sldId id="278" r:id="rId39"/>
    <p:sldId id="287" r:id="rId40"/>
    <p:sldId id="347" r:id="rId41"/>
    <p:sldId id="288" r:id="rId42"/>
    <p:sldId id="326" r:id="rId43"/>
    <p:sldId id="327" r:id="rId44"/>
    <p:sldId id="348" r:id="rId45"/>
    <p:sldId id="290" r:id="rId46"/>
    <p:sldId id="345" r:id="rId47"/>
    <p:sldId id="291" r:id="rId48"/>
    <p:sldId id="357" r:id="rId49"/>
    <p:sldId id="292" r:id="rId50"/>
    <p:sldId id="317" r:id="rId51"/>
    <p:sldId id="293" r:id="rId52"/>
    <p:sldId id="294" r:id="rId53"/>
    <p:sldId id="328" r:id="rId54"/>
    <p:sldId id="295" r:id="rId55"/>
    <p:sldId id="299" r:id="rId56"/>
    <p:sldId id="331" r:id="rId57"/>
    <p:sldId id="301" r:id="rId58"/>
    <p:sldId id="302" r:id="rId59"/>
    <p:sldId id="351" r:id="rId60"/>
    <p:sldId id="303" r:id="rId61"/>
    <p:sldId id="346" r:id="rId62"/>
    <p:sldId id="304" r:id="rId63"/>
    <p:sldId id="329" r:id="rId64"/>
    <p:sldId id="305" r:id="rId65"/>
    <p:sldId id="308" r:id="rId66"/>
    <p:sldId id="356" r:id="rId67"/>
    <p:sldId id="358" r:id="rId68"/>
    <p:sldId id="352" r:id="rId69"/>
    <p:sldId id="354" r:id="rId70"/>
    <p:sldId id="355" r:id="rId71"/>
    <p:sldId id="313" r:id="rId72"/>
    <p:sldId id="315" r:id="rId73"/>
    <p:sldId id="307" r:id="rId74"/>
    <p:sldId id="316" r:id="rId75"/>
    <p:sldId id="314" r:id="rId76"/>
    <p:sldId id="332" r:id="rId77"/>
    <p:sldId id="330"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B0B0"/>
    <a:srgbClr val="13501B"/>
    <a:srgbClr val="FF6768"/>
    <a:srgbClr val="FFD1CC"/>
    <a:srgbClr val="33B0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279EC5-ABF3-4B7E-91CD-1333A07586E5}" v="185" dt="2024-12-31T06:50:44.593"/>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4454" autoAdjust="0"/>
  </p:normalViewPr>
  <p:slideViewPr>
    <p:cSldViewPr snapToGrid="0">
      <p:cViewPr varScale="1">
        <p:scale>
          <a:sx n="72" d="100"/>
          <a:sy n="72" d="100"/>
        </p:scale>
        <p:origin x="828" y="3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D38D0-DC86-4C67-9FD8-EAC621002446}"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B1746F3A-3F82-4A04-8F5D-F94BDFC93601}">
      <dgm:prSet custT="1"/>
      <dgm:spPr/>
      <dgm:t>
        <a:bodyPr/>
        <a:lstStyle/>
        <a:p>
          <a:r>
            <a:rPr lang="tr-TR" sz="3600">
              <a:latin typeface="Calibri" panose="020F0502020204030204" pitchFamily="34" charset="0"/>
              <a:ea typeface="Calibri" panose="020F0502020204030204" pitchFamily="34" charset="0"/>
              <a:cs typeface="Calibri" panose="020F0502020204030204" pitchFamily="34" charset="0"/>
            </a:rPr>
            <a:t>Genel danışmanlık </a:t>
          </a:r>
          <a:endParaRPr lang="en-US" sz="3600">
            <a:latin typeface="Calibri" panose="020F0502020204030204" pitchFamily="34" charset="0"/>
            <a:ea typeface="Calibri" panose="020F0502020204030204" pitchFamily="34" charset="0"/>
            <a:cs typeface="Calibri" panose="020F0502020204030204" pitchFamily="34" charset="0"/>
          </a:endParaRPr>
        </a:p>
      </dgm:t>
    </dgm:pt>
    <dgm:pt modelId="{35900362-04A8-488D-B4E0-5802EC91397A}" type="parTrans" cxnId="{E9357570-C4CF-412F-8547-61A86FF84CD9}">
      <dgm:prSet/>
      <dgm:spPr/>
      <dgm:t>
        <a:bodyPr/>
        <a:lstStyle/>
        <a:p>
          <a:endParaRPr lang="en-US" sz="3600">
            <a:latin typeface="Calibri" panose="020F0502020204030204" pitchFamily="34" charset="0"/>
            <a:ea typeface="Calibri" panose="020F0502020204030204" pitchFamily="34" charset="0"/>
            <a:cs typeface="Calibri" panose="020F0502020204030204" pitchFamily="34" charset="0"/>
          </a:endParaRPr>
        </a:p>
      </dgm:t>
    </dgm:pt>
    <dgm:pt modelId="{172B35F3-E74D-41B0-978F-C3418A809DCB}" type="sibTrans" cxnId="{E9357570-C4CF-412F-8547-61A86FF84CD9}">
      <dgm:prSet custT="1"/>
      <dgm:spPr/>
      <dgm:t>
        <a:bodyPr/>
        <a:lstStyle/>
        <a:p>
          <a:endParaRPr lang="en-US" sz="3600">
            <a:latin typeface="Calibri" panose="020F0502020204030204" pitchFamily="34" charset="0"/>
            <a:ea typeface="Calibri" panose="020F0502020204030204" pitchFamily="34" charset="0"/>
            <a:cs typeface="Calibri" panose="020F0502020204030204" pitchFamily="34" charset="0"/>
          </a:endParaRPr>
        </a:p>
      </dgm:t>
    </dgm:pt>
    <dgm:pt modelId="{DAAE3C3D-6DB7-47E6-9C88-47009D02E48A}">
      <dgm:prSet custT="1"/>
      <dgm:spPr/>
      <dgm:t>
        <a:bodyPr/>
        <a:lstStyle/>
        <a:p>
          <a:r>
            <a:rPr lang="tr-TR" sz="3600">
              <a:latin typeface="Calibri" panose="020F0502020204030204" pitchFamily="34" charset="0"/>
              <a:ea typeface="Calibri" panose="020F0502020204030204" pitchFamily="34" charset="0"/>
              <a:cs typeface="Calibri" panose="020F0502020204030204" pitchFamily="34" charset="0"/>
            </a:rPr>
            <a:t>Yönteme özel danışmanlık </a:t>
          </a:r>
          <a:endParaRPr lang="en-US" sz="3600">
            <a:latin typeface="Calibri" panose="020F0502020204030204" pitchFamily="34" charset="0"/>
            <a:ea typeface="Calibri" panose="020F0502020204030204" pitchFamily="34" charset="0"/>
            <a:cs typeface="Calibri" panose="020F0502020204030204" pitchFamily="34" charset="0"/>
          </a:endParaRPr>
        </a:p>
      </dgm:t>
    </dgm:pt>
    <dgm:pt modelId="{C70C2CD2-E071-4971-87EE-78F5677A2C56}" type="parTrans" cxnId="{26FEB833-AFBE-4084-9C4E-DBCE6E8D9A93}">
      <dgm:prSet/>
      <dgm:spPr/>
      <dgm:t>
        <a:bodyPr/>
        <a:lstStyle/>
        <a:p>
          <a:endParaRPr lang="en-US" sz="3600">
            <a:latin typeface="Calibri" panose="020F0502020204030204" pitchFamily="34" charset="0"/>
            <a:ea typeface="Calibri" panose="020F0502020204030204" pitchFamily="34" charset="0"/>
            <a:cs typeface="Calibri" panose="020F0502020204030204" pitchFamily="34" charset="0"/>
          </a:endParaRPr>
        </a:p>
      </dgm:t>
    </dgm:pt>
    <dgm:pt modelId="{E37F9FB9-8ED9-4C2E-8E96-2197F8E092F3}" type="sibTrans" cxnId="{26FEB833-AFBE-4084-9C4E-DBCE6E8D9A93}">
      <dgm:prSet custT="1"/>
      <dgm:spPr/>
      <dgm:t>
        <a:bodyPr/>
        <a:lstStyle/>
        <a:p>
          <a:endParaRPr lang="en-US" sz="3600">
            <a:latin typeface="Calibri" panose="020F0502020204030204" pitchFamily="34" charset="0"/>
            <a:ea typeface="Calibri" panose="020F0502020204030204" pitchFamily="34" charset="0"/>
            <a:cs typeface="Calibri" panose="020F0502020204030204" pitchFamily="34" charset="0"/>
          </a:endParaRPr>
        </a:p>
      </dgm:t>
    </dgm:pt>
    <dgm:pt modelId="{84D3F013-051B-42E0-A64E-12373DED67DD}">
      <dgm:prSet custT="1"/>
      <dgm:spPr/>
      <dgm:t>
        <a:bodyPr/>
        <a:lstStyle/>
        <a:p>
          <a:r>
            <a:rPr lang="tr-TR" sz="3600">
              <a:latin typeface="Calibri" panose="020F0502020204030204" pitchFamily="34" charset="0"/>
              <a:ea typeface="Calibri" panose="020F0502020204030204" pitchFamily="34" charset="0"/>
              <a:cs typeface="Calibri" panose="020F0502020204030204" pitchFamily="34" charset="0"/>
            </a:rPr>
            <a:t>İzlem danışmanlığı </a:t>
          </a:r>
          <a:endParaRPr lang="en-US" sz="3600">
            <a:latin typeface="Calibri" panose="020F0502020204030204" pitchFamily="34" charset="0"/>
            <a:ea typeface="Calibri" panose="020F0502020204030204" pitchFamily="34" charset="0"/>
            <a:cs typeface="Calibri" panose="020F0502020204030204" pitchFamily="34" charset="0"/>
          </a:endParaRPr>
        </a:p>
      </dgm:t>
    </dgm:pt>
    <dgm:pt modelId="{B6F15424-9348-4112-9961-DD6519C79D41}" type="parTrans" cxnId="{3519A8A2-3AB8-4CAD-A617-DB721B5C82CB}">
      <dgm:prSet/>
      <dgm:spPr/>
      <dgm:t>
        <a:bodyPr/>
        <a:lstStyle/>
        <a:p>
          <a:endParaRPr lang="en-US" sz="3600">
            <a:latin typeface="Calibri" panose="020F0502020204030204" pitchFamily="34" charset="0"/>
            <a:ea typeface="Calibri" panose="020F0502020204030204" pitchFamily="34" charset="0"/>
            <a:cs typeface="Calibri" panose="020F0502020204030204" pitchFamily="34" charset="0"/>
          </a:endParaRPr>
        </a:p>
      </dgm:t>
    </dgm:pt>
    <dgm:pt modelId="{22C5B14A-6771-46AA-B14D-4590E058F729}" type="sibTrans" cxnId="{3519A8A2-3AB8-4CAD-A617-DB721B5C82CB}">
      <dgm:prSet/>
      <dgm:spPr/>
      <dgm:t>
        <a:bodyPr/>
        <a:lstStyle/>
        <a:p>
          <a:endParaRPr lang="en-US" sz="3600">
            <a:latin typeface="Calibri" panose="020F0502020204030204" pitchFamily="34" charset="0"/>
            <a:ea typeface="Calibri" panose="020F0502020204030204" pitchFamily="34" charset="0"/>
            <a:cs typeface="Calibri" panose="020F0502020204030204" pitchFamily="34" charset="0"/>
          </a:endParaRPr>
        </a:p>
      </dgm:t>
    </dgm:pt>
    <dgm:pt modelId="{4F07330C-AFF1-4801-B69E-82F82FAF3DA0}" type="pres">
      <dgm:prSet presAssocID="{1CFD38D0-DC86-4C67-9FD8-EAC621002446}" presName="outerComposite" presStyleCnt="0">
        <dgm:presLayoutVars>
          <dgm:chMax val="5"/>
          <dgm:dir/>
          <dgm:resizeHandles val="exact"/>
        </dgm:presLayoutVars>
      </dgm:prSet>
      <dgm:spPr/>
    </dgm:pt>
    <dgm:pt modelId="{D22E2F0F-9841-428B-A6FA-E50989DDC9E5}" type="pres">
      <dgm:prSet presAssocID="{1CFD38D0-DC86-4C67-9FD8-EAC621002446}" presName="dummyMaxCanvas" presStyleCnt="0">
        <dgm:presLayoutVars/>
      </dgm:prSet>
      <dgm:spPr/>
    </dgm:pt>
    <dgm:pt modelId="{457CB395-1ABA-4142-B2A4-A3D605D7FD7E}" type="pres">
      <dgm:prSet presAssocID="{1CFD38D0-DC86-4C67-9FD8-EAC621002446}" presName="ThreeNodes_1" presStyleLbl="node1" presStyleIdx="0" presStyleCnt="3">
        <dgm:presLayoutVars>
          <dgm:bulletEnabled val="1"/>
        </dgm:presLayoutVars>
      </dgm:prSet>
      <dgm:spPr/>
    </dgm:pt>
    <dgm:pt modelId="{41B8EBF8-DC03-49B1-93AD-F8763F536228}" type="pres">
      <dgm:prSet presAssocID="{1CFD38D0-DC86-4C67-9FD8-EAC621002446}" presName="ThreeNodes_2" presStyleLbl="node1" presStyleIdx="1" presStyleCnt="3">
        <dgm:presLayoutVars>
          <dgm:bulletEnabled val="1"/>
        </dgm:presLayoutVars>
      </dgm:prSet>
      <dgm:spPr/>
    </dgm:pt>
    <dgm:pt modelId="{13167E3B-231C-41CB-B5D6-A015F2C5511E}" type="pres">
      <dgm:prSet presAssocID="{1CFD38D0-DC86-4C67-9FD8-EAC621002446}" presName="ThreeNodes_3" presStyleLbl="node1" presStyleIdx="2" presStyleCnt="3">
        <dgm:presLayoutVars>
          <dgm:bulletEnabled val="1"/>
        </dgm:presLayoutVars>
      </dgm:prSet>
      <dgm:spPr/>
    </dgm:pt>
    <dgm:pt modelId="{4E3EEABD-C02F-4AD6-8A5D-416C47A585A6}" type="pres">
      <dgm:prSet presAssocID="{1CFD38D0-DC86-4C67-9FD8-EAC621002446}" presName="ThreeConn_1-2" presStyleLbl="fgAccFollowNode1" presStyleIdx="0" presStyleCnt="2">
        <dgm:presLayoutVars>
          <dgm:bulletEnabled val="1"/>
        </dgm:presLayoutVars>
      </dgm:prSet>
      <dgm:spPr/>
    </dgm:pt>
    <dgm:pt modelId="{81AB201D-F763-4CE0-83CD-B9AC8A58899B}" type="pres">
      <dgm:prSet presAssocID="{1CFD38D0-DC86-4C67-9FD8-EAC621002446}" presName="ThreeConn_2-3" presStyleLbl="fgAccFollowNode1" presStyleIdx="1" presStyleCnt="2">
        <dgm:presLayoutVars>
          <dgm:bulletEnabled val="1"/>
        </dgm:presLayoutVars>
      </dgm:prSet>
      <dgm:spPr/>
    </dgm:pt>
    <dgm:pt modelId="{F90488D7-F2D4-4722-A57D-125FD5FAF4FA}" type="pres">
      <dgm:prSet presAssocID="{1CFD38D0-DC86-4C67-9FD8-EAC621002446}" presName="ThreeNodes_1_text" presStyleLbl="node1" presStyleIdx="2" presStyleCnt="3">
        <dgm:presLayoutVars>
          <dgm:bulletEnabled val="1"/>
        </dgm:presLayoutVars>
      </dgm:prSet>
      <dgm:spPr/>
    </dgm:pt>
    <dgm:pt modelId="{AC24E0AC-6660-43F4-9380-BD7E5255874B}" type="pres">
      <dgm:prSet presAssocID="{1CFD38D0-DC86-4C67-9FD8-EAC621002446}" presName="ThreeNodes_2_text" presStyleLbl="node1" presStyleIdx="2" presStyleCnt="3">
        <dgm:presLayoutVars>
          <dgm:bulletEnabled val="1"/>
        </dgm:presLayoutVars>
      </dgm:prSet>
      <dgm:spPr/>
    </dgm:pt>
    <dgm:pt modelId="{3015B11F-4D31-40FD-9C7F-73800389741B}" type="pres">
      <dgm:prSet presAssocID="{1CFD38D0-DC86-4C67-9FD8-EAC621002446}" presName="ThreeNodes_3_text" presStyleLbl="node1" presStyleIdx="2" presStyleCnt="3">
        <dgm:presLayoutVars>
          <dgm:bulletEnabled val="1"/>
        </dgm:presLayoutVars>
      </dgm:prSet>
      <dgm:spPr/>
    </dgm:pt>
  </dgm:ptLst>
  <dgm:cxnLst>
    <dgm:cxn modelId="{420F130C-0968-4209-A142-3B4A0025F6E3}" type="presOf" srcId="{1CFD38D0-DC86-4C67-9FD8-EAC621002446}" destId="{4F07330C-AFF1-4801-B69E-82F82FAF3DA0}" srcOrd="0" destOrd="0" presId="urn:microsoft.com/office/officeart/2005/8/layout/vProcess5"/>
    <dgm:cxn modelId="{443CF82B-61DB-4627-8FE5-7DF2C5DB1D6A}" type="presOf" srcId="{172B35F3-E74D-41B0-978F-C3418A809DCB}" destId="{4E3EEABD-C02F-4AD6-8A5D-416C47A585A6}" srcOrd="0" destOrd="0" presId="urn:microsoft.com/office/officeart/2005/8/layout/vProcess5"/>
    <dgm:cxn modelId="{26FEB833-AFBE-4084-9C4E-DBCE6E8D9A93}" srcId="{1CFD38D0-DC86-4C67-9FD8-EAC621002446}" destId="{DAAE3C3D-6DB7-47E6-9C88-47009D02E48A}" srcOrd="1" destOrd="0" parTransId="{C70C2CD2-E071-4971-87EE-78F5677A2C56}" sibTransId="{E37F9FB9-8ED9-4C2E-8E96-2197F8E092F3}"/>
    <dgm:cxn modelId="{D4482746-0D47-43C9-B0BC-1391A6FEC1E0}" type="presOf" srcId="{84D3F013-051B-42E0-A64E-12373DED67DD}" destId="{13167E3B-231C-41CB-B5D6-A015F2C5511E}" srcOrd="0" destOrd="0" presId="urn:microsoft.com/office/officeart/2005/8/layout/vProcess5"/>
    <dgm:cxn modelId="{E9357570-C4CF-412F-8547-61A86FF84CD9}" srcId="{1CFD38D0-DC86-4C67-9FD8-EAC621002446}" destId="{B1746F3A-3F82-4A04-8F5D-F94BDFC93601}" srcOrd="0" destOrd="0" parTransId="{35900362-04A8-488D-B4E0-5802EC91397A}" sibTransId="{172B35F3-E74D-41B0-978F-C3418A809DCB}"/>
    <dgm:cxn modelId="{50A25495-26CE-4ACE-B0E3-B2B1EA6C5594}" type="presOf" srcId="{B1746F3A-3F82-4A04-8F5D-F94BDFC93601}" destId="{F90488D7-F2D4-4722-A57D-125FD5FAF4FA}" srcOrd="1" destOrd="0" presId="urn:microsoft.com/office/officeart/2005/8/layout/vProcess5"/>
    <dgm:cxn modelId="{77599F9A-AE23-4C1F-93DD-4883FF5B82B2}" type="presOf" srcId="{E37F9FB9-8ED9-4C2E-8E96-2197F8E092F3}" destId="{81AB201D-F763-4CE0-83CD-B9AC8A58899B}" srcOrd="0" destOrd="0" presId="urn:microsoft.com/office/officeart/2005/8/layout/vProcess5"/>
    <dgm:cxn modelId="{28B5D49D-77AB-4CD9-86D8-9A730AE63C5A}" type="presOf" srcId="{DAAE3C3D-6DB7-47E6-9C88-47009D02E48A}" destId="{AC24E0AC-6660-43F4-9380-BD7E5255874B}" srcOrd="1" destOrd="0" presId="urn:microsoft.com/office/officeart/2005/8/layout/vProcess5"/>
    <dgm:cxn modelId="{3519A8A2-3AB8-4CAD-A617-DB721B5C82CB}" srcId="{1CFD38D0-DC86-4C67-9FD8-EAC621002446}" destId="{84D3F013-051B-42E0-A64E-12373DED67DD}" srcOrd="2" destOrd="0" parTransId="{B6F15424-9348-4112-9961-DD6519C79D41}" sibTransId="{22C5B14A-6771-46AA-B14D-4590E058F729}"/>
    <dgm:cxn modelId="{AC81ADB8-9666-4908-93FC-6857F6D3913F}" type="presOf" srcId="{B1746F3A-3F82-4A04-8F5D-F94BDFC93601}" destId="{457CB395-1ABA-4142-B2A4-A3D605D7FD7E}" srcOrd="0" destOrd="0" presId="urn:microsoft.com/office/officeart/2005/8/layout/vProcess5"/>
    <dgm:cxn modelId="{FB4DB9E4-B1D2-4CA4-9161-C2F597DF3717}" type="presOf" srcId="{84D3F013-051B-42E0-A64E-12373DED67DD}" destId="{3015B11F-4D31-40FD-9C7F-73800389741B}" srcOrd="1" destOrd="0" presId="urn:microsoft.com/office/officeart/2005/8/layout/vProcess5"/>
    <dgm:cxn modelId="{2623FBED-4E15-4E8D-9EFA-633BFA422F94}" type="presOf" srcId="{DAAE3C3D-6DB7-47E6-9C88-47009D02E48A}" destId="{41B8EBF8-DC03-49B1-93AD-F8763F536228}" srcOrd="0" destOrd="0" presId="urn:microsoft.com/office/officeart/2005/8/layout/vProcess5"/>
    <dgm:cxn modelId="{C3791013-CC78-4C5E-8F07-DAE35EF2B52E}" type="presParOf" srcId="{4F07330C-AFF1-4801-B69E-82F82FAF3DA0}" destId="{D22E2F0F-9841-428B-A6FA-E50989DDC9E5}" srcOrd="0" destOrd="0" presId="urn:microsoft.com/office/officeart/2005/8/layout/vProcess5"/>
    <dgm:cxn modelId="{839D7E47-8082-4524-B951-BD3AF93A6975}" type="presParOf" srcId="{4F07330C-AFF1-4801-B69E-82F82FAF3DA0}" destId="{457CB395-1ABA-4142-B2A4-A3D605D7FD7E}" srcOrd="1" destOrd="0" presId="urn:microsoft.com/office/officeart/2005/8/layout/vProcess5"/>
    <dgm:cxn modelId="{EA9A5236-A680-4520-8258-BFC72A485310}" type="presParOf" srcId="{4F07330C-AFF1-4801-B69E-82F82FAF3DA0}" destId="{41B8EBF8-DC03-49B1-93AD-F8763F536228}" srcOrd="2" destOrd="0" presId="urn:microsoft.com/office/officeart/2005/8/layout/vProcess5"/>
    <dgm:cxn modelId="{879FF8AF-4128-4293-9A2A-297D7A98E4D7}" type="presParOf" srcId="{4F07330C-AFF1-4801-B69E-82F82FAF3DA0}" destId="{13167E3B-231C-41CB-B5D6-A015F2C5511E}" srcOrd="3" destOrd="0" presId="urn:microsoft.com/office/officeart/2005/8/layout/vProcess5"/>
    <dgm:cxn modelId="{ACC3A72D-98EE-4B5B-9583-BBFA28613C93}" type="presParOf" srcId="{4F07330C-AFF1-4801-B69E-82F82FAF3DA0}" destId="{4E3EEABD-C02F-4AD6-8A5D-416C47A585A6}" srcOrd="4" destOrd="0" presId="urn:microsoft.com/office/officeart/2005/8/layout/vProcess5"/>
    <dgm:cxn modelId="{EFA6E094-C26F-4A2E-A1B5-B308CFFDAABA}" type="presParOf" srcId="{4F07330C-AFF1-4801-B69E-82F82FAF3DA0}" destId="{81AB201D-F763-4CE0-83CD-B9AC8A58899B}" srcOrd="5" destOrd="0" presId="urn:microsoft.com/office/officeart/2005/8/layout/vProcess5"/>
    <dgm:cxn modelId="{8BAB74BC-D02E-45E0-A22C-37DD56DD49AE}" type="presParOf" srcId="{4F07330C-AFF1-4801-B69E-82F82FAF3DA0}" destId="{F90488D7-F2D4-4722-A57D-125FD5FAF4FA}" srcOrd="6" destOrd="0" presId="urn:microsoft.com/office/officeart/2005/8/layout/vProcess5"/>
    <dgm:cxn modelId="{66355E25-06E5-4C12-80D1-A730CF907A82}" type="presParOf" srcId="{4F07330C-AFF1-4801-B69E-82F82FAF3DA0}" destId="{AC24E0AC-6660-43F4-9380-BD7E5255874B}" srcOrd="7" destOrd="0" presId="urn:microsoft.com/office/officeart/2005/8/layout/vProcess5"/>
    <dgm:cxn modelId="{859717F1-4ADC-4FBF-9F2A-0164300ADBBC}" type="presParOf" srcId="{4F07330C-AFF1-4801-B69E-82F82FAF3DA0}" destId="{3015B11F-4D31-40FD-9C7F-73800389741B}" srcOrd="8"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12B758-B6D7-4DE1-90AF-C62B16CD1D61}"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a:lstStyle/>
        <a:p>
          <a:endParaRPr lang="en-US"/>
        </a:p>
      </dgm:t>
    </dgm:pt>
    <dgm:pt modelId="{99E16C22-C5F7-425B-B3A7-6CA7B7916EF1}">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1983’de </a:t>
          </a:r>
          <a:r>
            <a:rPr lang="tr-TR" b="1">
              <a:latin typeface="Calibri" panose="020F0502020204030204" pitchFamily="34" charset="0"/>
              <a:ea typeface="Calibri" panose="020F0502020204030204" pitchFamily="34" charset="0"/>
              <a:cs typeface="Calibri" panose="020F0502020204030204" pitchFamily="34" charset="0"/>
            </a:rPr>
            <a:t>2827 nolu Nüfus Planlaması Yasası </a:t>
          </a:r>
          <a:r>
            <a:rPr lang="tr-TR">
              <a:latin typeface="Calibri" panose="020F0502020204030204" pitchFamily="34" charset="0"/>
              <a:ea typeface="Calibri" panose="020F0502020204030204" pitchFamily="34" charset="0"/>
              <a:cs typeface="Calibri" panose="020F0502020204030204" pitchFamily="34" charset="0"/>
            </a:rPr>
            <a:t>kabul edilmiş </a:t>
          </a:r>
          <a:endParaRPr lang="en-US">
            <a:latin typeface="Calibri" panose="020F0502020204030204" pitchFamily="34" charset="0"/>
            <a:ea typeface="Calibri" panose="020F0502020204030204" pitchFamily="34" charset="0"/>
            <a:cs typeface="Calibri" panose="020F0502020204030204" pitchFamily="34" charset="0"/>
          </a:endParaRPr>
        </a:p>
      </dgm:t>
    </dgm:pt>
    <dgm:pt modelId="{1A5C5947-C93B-45DF-9D1C-9EFF824B8041}" type="parTrans" cxnId="{624D5847-9725-420E-93A3-B87576234FA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8C17232-C208-4F6E-B02F-A68D15B18A7B}" type="sibTrans" cxnId="{624D5847-9725-420E-93A3-B87576234FA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AB59136-F362-4D90-8373-F7C2952D96EB}">
      <dgm:prSet/>
      <dgm:spPr/>
      <dgm:t>
        <a:bodyPr/>
        <a:lstStyle/>
        <a:p>
          <a:pPr>
            <a:buNone/>
          </a:pPr>
          <a:r>
            <a:rPr lang="tr-TR" sz="2200">
              <a:latin typeface="Calibri" panose="020F0502020204030204" pitchFamily="34" charset="0"/>
              <a:ea typeface="Calibri" panose="020F0502020204030204" pitchFamily="34" charset="0"/>
              <a:cs typeface="Calibri" panose="020F0502020204030204" pitchFamily="34" charset="0"/>
            </a:rPr>
            <a:t>Bu yeni yasa ile birlikte; </a:t>
          </a:r>
          <a:endParaRPr lang="en-US" sz="2200">
            <a:latin typeface="Calibri" panose="020F0502020204030204" pitchFamily="34" charset="0"/>
            <a:ea typeface="Calibri" panose="020F0502020204030204" pitchFamily="34" charset="0"/>
            <a:cs typeface="Calibri" panose="020F0502020204030204" pitchFamily="34" charset="0"/>
          </a:endParaRPr>
        </a:p>
      </dgm:t>
    </dgm:pt>
    <dgm:pt modelId="{8D90A9E8-4B78-468A-9200-73AFE28ABB66}" type="parTrans" cxnId="{C8C68691-80E0-4E0A-8A42-C39EC3476BB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33A2A18-A51B-475C-BEEB-DC1FE3CDDC26}" type="sibTrans" cxnId="{C8C68691-80E0-4E0A-8A42-C39EC3476BB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7A71A82-68FD-4C2C-A1BB-C89A74D52A5B}">
      <dgm:prSet custT="1"/>
      <dgm:spPr/>
      <dgm:t>
        <a:bodyPr/>
        <a:lstStyle/>
        <a:p>
          <a:r>
            <a:rPr lang="tr-TR" sz="2000">
              <a:latin typeface="Calibri" panose="020F0502020204030204" pitchFamily="34" charset="0"/>
              <a:ea typeface="Calibri" panose="020F0502020204030204" pitchFamily="34" charset="0"/>
              <a:cs typeface="Calibri" panose="020F0502020204030204" pitchFamily="34" charset="0"/>
            </a:rPr>
            <a:t>10 haftaya kadar olan gebelikler isteğe bağlı olarak sona erdirilebilir </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92E9AD23-5041-454E-BBE9-70B10A8818B2}" type="parTrans" cxnId="{EF71EEC8-AC40-4229-9304-4EBD6C88A04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332566D-6FBB-42D4-9E6A-8D6DE6EEB8F6}" type="sibTrans" cxnId="{EF71EEC8-AC40-4229-9304-4EBD6C88A04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9780144-F85F-4038-8BE1-76393AB309C8}">
      <dgm:prSet custT="1"/>
      <dgm:spPr/>
      <dgm:t>
        <a:bodyPr/>
        <a:lstStyle/>
        <a:p>
          <a:r>
            <a:rPr lang="tr-TR" sz="2000">
              <a:latin typeface="Calibri" panose="020F0502020204030204" pitchFamily="34" charset="0"/>
              <a:ea typeface="Calibri" panose="020F0502020204030204" pitchFamily="34" charset="0"/>
              <a:cs typeface="Calibri" panose="020F0502020204030204" pitchFamily="34" charset="0"/>
            </a:rPr>
            <a:t>10 haftanın üzerindeki gebelikler tıbbi nedenlerle sona erdirilebilir </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179A7976-21E4-4772-90CA-38946DFFA27E}" type="parTrans" cxnId="{64DBD1C7-AE17-46FF-96FE-8ADC218C4B56}">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CC179EE-97CC-4E03-AFE7-ADD1E84962D9}" type="sibTrans" cxnId="{64DBD1C7-AE17-46FF-96FE-8ADC218C4B56}">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787C747-2F0B-4C90-80E4-CC5D937B5BFA}">
      <dgm:prSet custT="1"/>
      <dgm:spPr/>
      <dgm:t>
        <a:bodyPr/>
        <a:lstStyle/>
        <a:p>
          <a:r>
            <a:rPr lang="tr-TR" sz="2000">
              <a:latin typeface="Calibri" panose="020F0502020204030204" pitchFamily="34" charset="0"/>
              <a:ea typeface="Calibri" panose="020F0502020204030204" pitchFamily="34" charset="0"/>
              <a:cs typeface="Calibri" panose="020F0502020204030204" pitchFamily="34" charset="0"/>
            </a:rPr>
            <a:t>Hastanelerde ve AÇSAP Merkezlerinde kadın hastalıkları ve doğum uzmanlarının denetimi altında eğitimli genel pratisyenler menstrüel regülasyon hizmeti verebilirler</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0576458D-81F4-4E33-8966-889FF011EED4}" type="parTrans" cxnId="{83969ADD-8078-4997-A701-297994F6FF0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682FA47-DC8E-43E8-B4ED-81AADA24AF2A}" type="sibTrans" cxnId="{83969ADD-8078-4997-A701-297994F6FF0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67A576F-12B8-42C9-9D4A-41E2DAED3B9F}">
      <dgm:prSet custT="1"/>
      <dgm:spPr/>
      <dgm:t>
        <a:bodyPr/>
        <a:lstStyle/>
        <a:p>
          <a:r>
            <a:rPr lang="tr-TR" sz="2000">
              <a:latin typeface="Calibri" panose="020F0502020204030204" pitchFamily="34" charset="0"/>
              <a:ea typeface="Calibri" panose="020F0502020204030204" pitchFamily="34" charset="0"/>
              <a:cs typeface="Calibri" panose="020F0502020204030204" pitchFamily="34" charset="0"/>
            </a:rPr>
            <a:t>Erkek ve kadınlara gönüllü cerrahi sterilizasyon uygulanabilir </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3F69820C-94C8-4362-9E73-A2706C71A38A}" type="parTrans" cxnId="{EA0F9A33-1211-4C82-9155-85A95BE6D1AA}">
      <dgm:prSet/>
      <dgm:spPr/>
      <dgm:t>
        <a:bodyPr/>
        <a:lstStyle/>
        <a:p>
          <a:endParaRPr lang="tr-TR"/>
        </a:p>
      </dgm:t>
    </dgm:pt>
    <dgm:pt modelId="{8CBFFF55-E717-442E-92A5-04904964231B}" type="sibTrans" cxnId="{EA0F9A33-1211-4C82-9155-85A95BE6D1AA}">
      <dgm:prSet/>
      <dgm:spPr/>
      <dgm:t>
        <a:bodyPr/>
        <a:lstStyle/>
        <a:p>
          <a:endParaRPr lang="tr-TR"/>
        </a:p>
      </dgm:t>
    </dgm:pt>
    <dgm:pt modelId="{637D2B7A-CD01-4EB2-9CC9-4EA852A393C8}">
      <dgm:prSet custT="1"/>
      <dgm:spPr/>
      <dgm:t>
        <a:bodyPr/>
        <a:lstStyle/>
        <a:p>
          <a:pPr>
            <a:buSzPct val="130000"/>
            <a:buFont typeface="Arial" panose="020B0604020202020204" pitchFamily="34" charset="0"/>
            <a:buChar char="•"/>
          </a:pPr>
          <a:r>
            <a:rPr lang="tr-TR" sz="2000">
              <a:latin typeface="Calibri" panose="020F0502020204030204" pitchFamily="34" charset="0"/>
              <a:ea typeface="Calibri" panose="020F0502020204030204" pitchFamily="34" charset="0"/>
              <a:cs typeface="Calibri" panose="020F0502020204030204" pitchFamily="34" charset="0"/>
            </a:rPr>
            <a:t>Eğitimli doktor, hemşire ve ebeler RİA gibi etkili gebeliği önleyici yöntemleri uygulayabilir </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D6D71EF7-8A73-467C-A5B5-B5E684728CC4}" type="parTrans" cxnId="{01CDEE97-30A8-4574-9F2D-51F1035330CE}">
      <dgm:prSet/>
      <dgm:spPr/>
      <dgm:t>
        <a:bodyPr/>
        <a:lstStyle/>
        <a:p>
          <a:endParaRPr lang="tr-TR"/>
        </a:p>
      </dgm:t>
    </dgm:pt>
    <dgm:pt modelId="{433F1A23-A654-40B2-810D-03F2F7F81571}" type="sibTrans" cxnId="{01CDEE97-30A8-4574-9F2D-51F1035330CE}">
      <dgm:prSet/>
      <dgm:spPr/>
      <dgm:t>
        <a:bodyPr/>
        <a:lstStyle/>
        <a:p>
          <a:endParaRPr lang="tr-TR"/>
        </a:p>
      </dgm:t>
    </dgm:pt>
    <dgm:pt modelId="{C63331E5-10CF-4DF2-9A1A-D874A09F8B55}" type="pres">
      <dgm:prSet presAssocID="{1912B758-B6D7-4DE1-90AF-C62B16CD1D61}" presName="Name0" presStyleCnt="0">
        <dgm:presLayoutVars>
          <dgm:dir/>
          <dgm:animLvl val="lvl"/>
          <dgm:resizeHandles val="exact"/>
        </dgm:presLayoutVars>
      </dgm:prSet>
      <dgm:spPr/>
    </dgm:pt>
    <dgm:pt modelId="{18FDB7C8-FFAF-4085-B74A-94E5525073DC}" type="pres">
      <dgm:prSet presAssocID="{99E16C22-C5F7-425B-B3A7-6CA7B7916EF1}" presName="boxAndChildren" presStyleCnt="0"/>
      <dgm:spPr/>
    </dgm:pt>
    <dgm:pt modelId="{9B91B1D9-4AF4-4CF9-943F-471FAEF9C595}" type="pres">
      <dgm:prSet presAssocID="{99E16C22-C5F7-425B-B3A7-6CA7B7916EF1}" presName="parentTextBox" presStyleLbl="alignNode1" presStyleIdx="0" presStyleCnt="1"/>
      <dgm:spPr/>
    </dgm:pt>
    <dgm:pt modelId="{78B06F3F-681A-4A97-8736-91AB46F47BCF}" type="pres">
      <dgm:prSet presAssocID="{99E16C22-C5F7-425B-B3A7-6CA7B7916EF1}" presName="descendantBox" presStyleLbl="bgAccFollowNode1" presStyleIdx="0" presStyleCnt="1"/>
      <dgm:spPr/>
    </dgm:pt>
  </dgm:ptLst>
  <dgm:cxnLst>
    <dgm:cxn modelId="{601C1818-ECC3-4D94-AE7C-0D6ECA528D12}" type="presOf" srcId="{1912B758-B6D7-4DE1-90AF-C62B16CD1D61}" destId="{C63331E5-10CF-4DF2-9A1A-D874A09F8B55}" srcOrd="0" destOrd="0" presId="urn:microsoft.com/office/officeart/2016/7/layout/VerticalDownArrowProcess"/>
    <dgm:cxn modelId="{EA0F9A33-1211-4C82-9155-85A95BE6D1AA}" srcId="{5AB59136-F362-4D90-8373-F7C2952D96EB}" destId="{E67A576F-12B8-42C9-9D4A-41E2DAED3B9F}" srcOrd="3" destOrd="0" parTransId="{3F69820C-94C8-4362-9E73-A2706C71A38A}" sibTransId="{8CBFFF55-E717-442E-92A5-04904964231B}"/>
    <dgm:cxn modelId="{E2939237-D367-4477-A5DE-D0D9C36E4875}" type="presOf" srcId="{637D2B7A-CD01-4EB2-9CC9-4EA852A393C8}" destId="{78B06F3F-681A-4A97-8736-91AB46F47BCF}" srcOrd="0" destOrd="5" presId="urn:microsoft.com/office/officeart/2016/7/layout/VerticalDownArrowProcess"/>
    <dgm:cxn modelId="{5A5B1A3F-E1E0-4A31-9F87-78E88C6CEBDD}" type="presOf" srcId="{99E16C22-C5F7-425B-B3A7-6CA7B7916EF1}" destId="{9B91B1D9-4AF4-4CF9-943F-471FAEF9C595}" srcOrd="0" destOrd="0" presId="urn:microsoft.com/office/officeart/2016/7/layout/VerticalDownArrowProcess"/>
    <dgm:cxn modelId="{CC9BBA5F-CB31-47B8-B069-C78CEFDC05E4}" type="presOf" srcId="{5AB59136-F362-4D90-8373-F7C2952D96EB}" destId="{78B06F3F-681A-4A97-8736-91AB46F47BCF}" srcOrd="0" destOrd="0" presId="urn:microsoft.com/office/officeart/2016/7/layout/VerticalDownArrowProcess"/>
    <dgm:cxn modelId="{CBBD2363-57BE-49A2-8779-335D7B502FFB}" type="presOf" srcId="{E67A576F-12B8-42C9-9D4A-41E2DAED3B9F}" destId="{78B06F3F-681A-4A97-8736-91AB46F47BCF}" srcOrd="0" destOrd="4" presId="urn:microsoft.com/office/officeart/2016/7/layout/VerticalDownArrowProcess"/>
    <dgm:cxn modelId="{624D5847-9725-420E-93A3-B87576234FA5}" srcId="{1912B758-B6D7-4DE1-90AF-C62B16CD1D61}" destId="{99E16C22-C5F7-425B-B3A7-6CA7B7916EF1}" srcOrd="0" destOrd="0" parTransId="{1A5C5947-C93B-45DF-9D1C-9EFF824B8041}" sibTransId="{28C17232-C208-4F6E-B02F-A68D15B18A7B}"/>
    <dgm:cxn modelId="{AA464A54-E948-4B8B-B220-9086C182E981}" type="presOf" srcId="{69780144-F85F-4038-8BE1-76393AB309C8}" destId="{78B06F3F-681A-4A97-8736-91AB46F47BCF}" srcOrd="0" destOrd="2" presId="urn:microsoft.com/office/officeart/2016/7/layout/VerticalDownArrowProcess"/>
    <dgm:cxn modelId="{96CEBB77-F702-4E97-B60F-04C885B5B8C4}" type="presOf" srcId="{5787C747-2F0B-4C90-80E4-CC5D937B5BFA}" destId="{78B06F3F-681A-4A97-8736-91AB46F47BCF}" srcOrd="0" destOrd="3" presId="urn:microsoft.com/office/officeart/2016/7/layout/VerticalDownArrowProcess"/>
    <dgm:cxn modelId="{EB357982-93EB-40F3-85C2-776832B621EB}" type="presOf" srcId="{A7A71A82-68FD-4C2C-A1BB-C89A74D52A5B}" destId="{78B06F3F-681A-4A97-8736-91AB46F47BCF}" srcOrd="0" destOrd="1" presId="urn:microsoft.com/office/officeart/2016/7/layout/VerticalDownArrowProcess"/>
    <dgm:cxn modelId="{C8C68691-80E0-4E0A-8A42-C39EC3476BB8}" srcId="{99E16C22-C5F7-425B-B3A7-6CA7B7916EF1}" destId="{5AB59136-F362-4D90-8373-F7C2952D96EB}" srcOrd="0" destOrd="0" parTransId="{8D90A9E8-4B78-468A-9200-73AFE28ABB66}" sibTransId="{D33A2A18-A51B-475C-BEEB-DC1FE3CDDC26}"/>
    <dgm:cxn modelId="{01CDEE97-30A8-4574-9F2D-51F1035330CE}" srcId="{5AB59136-F362-4D90-8373-F7C2952D96EB}" destId="{637D2B7A-CD01-4EB2-9CC9-4EA852A393C8}" srcOrd="4" destOrd="0" parTransId="{D6D71EF7-8A73-467C-A5B5-B5E684728CC4}" sibTransId="{433F1A23-A654-40B2-810D-03F2F7F81571}"/>
    <dgm:cxn modelId="{64DBD1C7-AE17-46FF-96FE-8ADC218C4B56}" srcId="{5AB59136-F362-4D90-8373-F7C2952D96EB}" destId="{69780144-F85F-4038-8BE1-76393AB309C8}" srcOrd="1" destOrd="0" parTransId="{179A7976-21E4-4772-90CA-38946DFFA27E}" sibTransId="{5CC179EE-97CC-4E03-AFE7-ADD1E84962D9}"/>
    <dgm:cxn modelId="{EF71EEC8-AC40-4229-9304-4EBD6C88A048}" srcId="{5AB59136-F362-4D90-8373-F7C2952D96EB}" destId="{A7A71A82-68FD-4C2C-A1BB-C89A74D52A5B}" srcOrd="0" destOrd="0" parTransId="{92E9AD23-5041-454E-BBE9-70B10A8818B2}" sibTransId="{4332566D-6FBB-42D4-9E6A-8D6DE6EEB8F6}"/>
    <dgm:cxn modelId="{83969ADD-8078-4997-A701-297994F6FF05}" srcId="{5AB59136-F362-4D90-8373-F7C2952D96EB}" destId="{5787C747-2F0B-4C90-80E4-CC5D937B5BFA}" srcOrd="2" destOrd="0" parTransId="{0576458D-81F4-4E33-8966-889FF011EED4}" sibTransId="{2682FA47-DC8E-43E8-B4ED-81AADA24AF2A}"/>
    <dgm:cxn modelId="{2D0BB01C-75A8-47CA-A681-57968773FBC6}" type="presParOf" srcId="{C63331E5-10CF-4DF2-9A1A-D874A09F8B55}" destId="{18FDB7C8-FFAF-4085-B74A-94E5525073DC}" srcOrd="0" destOrd="0" presId="urn:microsoft.com/office/officeart/2016/7/layout/VerticalDownArrowProcess"/>
    <dgm:cxn modelId="{223E26C2-1507-4D00-8E96-66AEAE8BE6EC}" type="presParOf" srcId="{18FDB7C8-FFAF-4085-B74A-94E5525073DC}" destId="{9B91B1D9-4AF4-4CF9-943F-471FAEF9C595}" srcOrd="0" destOrd="0" presId="urn:microsoft.com/office/officeart/2016/7/layout/VerticalDownArrowProcess"/>
    <dgm:cxn modelId="{EEC47093-DEB8-47DF-A787-45E4C671D584}" type="presParOf" srcId="{18FDB7C8-FFAF-4085-B74A-94E5525073DC}" destId="{78B06F3F-681A-4A97-8736-91AB46F47BCF}" srcOrd="1" destOrd="0" presId="urn:microsoft.com/office/officeart/2016/7/layout/VerticalDown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6719DE-94EB-44D6-AE15-A326F6CE868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DBE3CD76-3D2E-4CF1-B4E3-C7D1F8D1CA84}">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Etkinlik</a:t>
          </a:r>
          <a:r>
            <a:rPr lang="tr-TR"/>
            <a:t> </a:t>
          </a:r>
          <a:endParaRPr lang="en-US"/>
        </a:p>
      </dgm:t>
    </dgm:pt>
    <dgm:pt modelId="{EEA2D182-0A75-43E8-AAF2-B514138BFD70}" type="parTrans" cxnId="{8A4F9395-5031-472F-BE8E-87B262E25604}">
      <dgm:prSet/>
      <dgm:spPr/>
      <dgm:t>
        <a:bodyPr/>
        <a:lstStyle/>
        <a:p>
          <a:endParaRPr lang="en-US"/>
        </a:p>
      </dgm:t>
    </dgm:pt>
    <dgm:pt modelId="{E7F341D5-EDF5-493F-AE1D-CA69E0B7F9A7}" type="sibTrans" cxnId="{8A4F9395-5031-472F-BE8E-87B262E25604}">
      <dgm:prSet/>
      <dgm:spPr/>
      <dgm:t>
        <a:bodyPr/>
        <a:lstStyle/>
        <a:p>
          <a:endParaRPr lang="en-US"/>
        </a:p>
      </dgm:t>
    </dgm:pt>
    <dgm:pt modelId="{8F220270-3341-4862-8BA5-813FCDAE5216}">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Yan etki </a:t>
          </a:r>
          <a:endParaRPr lang="en-US">
            <a:latin typeface="Calibri" panose="020F0502020204030204" pitchFamily="34" charset="0"/>
            <a:ea typeface="Calibri" panose="020F0502020204030204" pitchFamily="34" charset="0"/>
            <a:cs typeface="Calibri" panose="020F0502020204030204" pitchFamily="34" charset="0"/>
          </a:endParaRPr>
        </a:p>
      </dgm:t>
    </dgm:pt>
    <dgm:pt modelId="{3138A978-9132-4A25-903E-5638D11B3A93}" type="parTrans" cxnId="{2F239C03-E024-470E-BDE7-015F028D6741}">
      <dgm:prSet/>
      <dgm:spPr/>
      <dgm:t>
        <a:bodyPr/>
        <a:lstStyle/>
        <a:p>
          <a:endParaRPr lang="en-US"/>
        </a:p>
      </dgm:t>
    </dgm:pt>
    <dgm:pt modelId="{0A94625E-E778-40AE-87F7-3216FB001683}" type="sibTrans" cxnId="{2F239C03-E024-470E-BDE7-015F028D6741}">
      <dgm:prSet/>
      <dgm:spPr/>
      <dgm:t>
        <a:bodyPr/>
        <a:lstStyle/>
        <a:p>
          <a:endParaRPr lang="en-US"/>
        </a:p>
      </dgm:t>
    </dgm:pt>
    <dgm:pt modelId="{F4E84EEC-4886-4002-8B20-E6FA00F7146B}">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Kullanım zorluğu </a:t>
          </a:r>
          <a:endParaRPr lang="en-US">
            <a:latin typeface="Calibri" panose="020F0502020204030204" pitchFamily="34" charset="0"/>
            <a:ea typeface="Calibri" panose="020F0502020204030204" pitchFamily="34" charset="0"/>
            <a:cs typeface="Calibri" panose="020F0502020204030204" pitchFamily="34" charset="0"/>
          </a:endParaRPr>
        </a:p>
      </dgm:t>
    </dgm:pt>
    <dgm:pt modelId="{B7B12E97-B83F-46ED-B30E-BE394AFF0A2D}" type="parTrans" cxnId="{9211C2A2-2290-4785-8C80-5D20EDF6C8D1}">
      <dgm:prSet/>
      <dgm:spPr/>
      <dgm:t>
        <a:bodyPr/>
        <a:lstStyle/>
        <a:p>
          <a:endParaRPr lang="en-US"/>
        </a:p>
      </dgm:t>
    </dgm:pt>
    <dgm:pt modelId="{3EFB444E-B147-48D3-8764-561DE7E7520E}" type="sibTrans" cxnId="{9211C2A2-2290-4785-8C80-5D20EDF6C8D1}">
      <dgm:prSet/>
      <dgm:spPr/>
      <dgm:t>
        <a:bodyPr/>
        <a:lstStyle/>
        <a:p>
          <a:endParaRPr lang="en-US"/>
        </a:p>
      </dgm:t>
    </dgm:pt>
    <dgm:pt modelId="{146DF4F4-CCA3-4EB0-9C78-1363A88D85BE}">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Uygulama</a:t>
          </a:r>
          <a:r>
            <a:rPr lang="tr-TR"/>
            <a:t> </a:t>
          </a:r>
          <a:r>
            <a:rPr lang="tr-TR">
              <a:latin typeface="Calibri" panose="020F0502020204030204" pitchFamily="34" charset="0"/>
              <a:ea typeface="Calibri" panose="020F0502020204030204" pitchFamily="34" charset="0"/>
              <a:cs typeface="Calibri" panose="020F0502020204030204" pitchFamily="34" charset="0"/>
            </a:rPr>
            <a:t>zorluğu</a:t>
          </a:r>
          <a:r>
            <a:rPr lang="tr-TR"/>
            <a:t> </a:t>
          </a:r>
          <a:endParaRPr lang="en-US"/>
        </a:p>
      </dgm:t>
    </dgm:pt>
    <dgm:pt modelId="{42D167C5-B2AB-46EB-8C1A-E148E3A22B7D}" type="parTrans" cxnId="{6B6130D7-ABFB-474C-BED1-26569994FA7E}">
      <dgm:prSet/>
      <dgm:spPr/>
      <dgm:t>
        <a:bodyPr/>
        <a:lstStyle/>
        <a:p>
          <a:endParaRPr lang="en-US"/>
        </a:p>
      </dgm:t>
    </dgm:pt>
    <dgm:pt modelId="{A8455D62-2726-46C7-A057-FAA20A2A0991}" type="sibTrans" cxnId="{6B6130D7-ABFB-474C-BED1-26569994FA7E}">
      <dgm:prSet/>
      <dgm:spPr/>
      <dgm:t>
        <a:bodyPr/>
        <a:lstStyle/>
        <a:p>
          <a:endParaRPr lang="en-US"/>
        </a:p>
      </dgm:t>
    </dgm:pt>
    <dgm:pt modelId="{EBEE6CA6-352D-4428-9D04-F9D0EF4F82E6}">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Komplikasyonları </a:t>
          </a:r>
          <a:endParaRPr lang="en-US">
            <a:latin typeface="Calibri" panose="020F0502020204030204" pitchFamily="34" charset="0"/>
            <a:ea typeface="Calibri" panose="020F0502020204030204" pitchFamily="34" charset="0"/>
            <a:cs typeface="Calibri" panose="020F0502020204030204" pitchFamily="34" charset="0"/>
          </a:endParaRPr>
        </a:p>
      </dgm:t>
    </dgm:pt>
    <dgm:pt modelId="{1542A491-F75E-4D13-9827-E47EBAB4E2A2}" type="parTrans" cxnId="{95CC64FB-27A5-4BDE-99C0-72EF4CE3DDF9}">
      <dgm:prSet/>
      <dgm:spPr/>
      <dgm:t>
        <a:bodyPr/>
        <a:lstStyle/>
        <a:p>
          <a:endParaRPr lang="en-US"/>
        </a:p>
      </dgm:t>
    </dgm:pt>
    <dgm:pt modelId="{CD0DA062-2B7E-4C3C-B27B-71934CDA636E}" type="sibTrans" cxnId="{95CC64FB-27A5-4BDE-99C0-72EF4CE3DDF9}">
      <dgm:prSet/>
      <dgm:spPr/>
      <dgm:t>
        <a:bodyPr/>
        <a:lstStyle/>
        <a:p>
          <a:endParaRPr lang="en-US"/>
        </a:p>
      </dgm:t>
    </dgm:pt>
    <dgm:pt modelId="{DCB5862F-9787-41CD-A54E-56D46FFEEEBD}">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Maliyet</a:t>
          </a:r>
          <a:endParaRPr lang="en-US">
            <a:latin typeface="Calibri" panose="020F0502020204030204" pitchFamily="34" charset="0"/>
            <a:ea typeface="Calibri" panose="020F0502020204030204" pitchFamily="34" charset="0"/>
            <a:cs typeface="Calibri" panose="020F0502020204030204" pitchFamily="34" charset="0"/>
          </a:endParaRPr>
        </a:p>
      </dgm:t>
    </dgm:pt>
    <dgm:pt modelId="{2E059759-5242-4967-8135-EEBAD5E6B105}" type="parTrans" cxnId="{AF573756-1C40-4206-B4E7-DBE3D858FC18}">
      <dgm:prSet/>
      <dgm:spPr/>
      <dgm:t>
        <a:bodyPr/>
        <a:lstStyle/>
        <a:p>
          <a:endParaRPr lang="en-US"/>
        </a:p>
      </dgm:t>
    </dgm:pt>
    <dgm:pt modelId="{3D47162B-50D4-4B85-BA11-505491F1CC6D}" type="sibTrans" cxnId="{AF573756-1C40-4206-B4E7-DBE3D858FC18}">
      <dgm:prSet/>
      <dgm:spPr/>
      <dgm:t>
        <a:bodyPr/>
        <a:lstStyle/>
        <a:p>
          <a:endParaRPr lang="en-US"/>
        </a:p>
      </dgm:t>
    </dgm:pt>
    <dgm:pt modelId="{404902F5-B11A-451C-B22B-AA3867D1D190}" type="pres">
      <dgm:prSet presAssocID="{016719DE-94EB-44D6-AE15-A326F6CE8688}" presName="diagram" presStyleCnt="0">
        <dgm:presLayoutVars>
          <dgm:dir/>
          <dgm:resizeHandles val="exact"/>
        </dgm:presLayoutVars>
      </dgm:prSet>
      <dgm:spPr/>
    </dgm:pt>
    <dgm:pt modelId="{B0492068-6461-4364-A3FE-480372236004}" type="pres">
      <dgm:prSet presAssocID="{DBE3CD76-3D2E-4CF1-B4E3-C7D1F8D1CA84}" presName="node" presStyleLbl="node1" presStyleIdx="0" presStyleCnt="6">
        <dgm:presLayoutVars>
          <dgm:bulletEnabled val="1"/>
        </dgm:presLayoutVars>
      </dgm:prSet>
      <dgm:spPr/>
    </dgm:pt>
    <dgm:pt modelId="{AF65325A-EF81-4F01-A7EA-06E66954EDA3}" type="pres">
      <dgm:prSet presAssocID="{E7F341D5-EDF5-493F-AE1D-CA69E0B7F9A7}" presName="sibTrans" presStyleCnt="0"/>
      <dgm:spPr/>
    </dgm:pt>
    <dgm:pt modelId="{753D9897-8633-45E9-B053-39A33F8ACDD0}" type="pres">
      <dgm:prSet presAssocID="{8F220270-3341-4862-8BA5-813FCDAE5216}" presName="node" presStyleLbl="node1" presStyleIdx="1" presStyleCnt="6">
        <dgm:presLayoutVars>
          <dgm:bulletEnabled val="1"/>
        </dgm:presLayoutVars>
      </dgm:prSet>
      <dgm:spPr/>
    </dgm:pt>
    <dgm:pt modelId="{5204134C-622E-494D-B6D4-F369051B94E6}" type="pres">
      <dgm:prSet presAssocID="{0A94625E-E778-40AE-87F7-3216FB001683}" presName="sibTrans" presStyleCnt="0"/>
      <dgm:spPr/>
    </dgm:pt>
    <dgm:pt modelId="{E868AD32-D764-4149-8EE4-72B8F8ED0E28}" type="pres">
      <dgm:prSet presAssocID="{F4E84EEC-4886-4002-8B20-E6FA00F7146B}" presName="node" presStyleLbl="node1" presStyleIdx="2" presStyleCnt="6" custLinFactNeighborX="-260" custLinFactNeighborY="-1257">
        <dgm:presLayoutVars>
          <dgm:bulletEnabled val="1"/>
        </dgm:presLayoutVars>
      </dgm:prSet>
      <dgm:spPr/>
    </dgm:pt>
    <dgm:pt modelId="{7DD7421C-4BB4-453B-9CC7-08E2CBEBBF03}" type="pres">
      <dgm:prSet presAssocID="{3EFB444E-B147-48D3-8764-561DE7E7520E}" presName="sibTrans" presStyleCnt="0"/>
      <dgm:spPr/>
    </dgm:pt>
    <dgm:pt modelId="{69512081-9238-448C-9C22-3434AD6F99D3}" type="pres">
      <dgm:prSet presAssocID="{146DF4F4-CCA3-4EB0-9C78-1363A88D85BE}" presName="node" presStyleLbl="node1" presStyleIdx="3" presStyleCnt="6">
        <dgm:presLayoutVars>
          <dgm:bulletEnabled val="1"/>
        </dgm:presLayoutVars>
      </dgm:prSet>
      <dgm:spPr/>
    </dgm:pt>
    <dgm:pt modelId="{8A6B9FC0-C1DF-4A97-8145-9845E1BA8716}" type="pres">
      <dgm:prSet presAssocID="{A8455D62-2726-46C7-A057-FAA20A2A0991}" presName="sibTrans" presStyleCnt="0"/>
      <dgm:spPr/>
    </dgm:pt>
    <dgm:pt modelId="{10BEFEF2-6E0D-432D-8E25-34C8DFAFF7DC}" type="pres">
      <dgm:prSet presAssocID="{EBEE6CA6-352D-4428-9D04-F9D0EF4F82E6}" presName="node" presStyleLbl="node1" presStyleIdx="4" presStyleCnt="6">
        <dgm:presLayoutVars>
          <dgm:bulletEnabled val="1"/>
        </dgm:presLayoutVars>
      </dgm:prSet>
      <dgm:spPr/>
    </dgm:pt>
    <dgm:pt modelId="{20D9DB81-25C9-4D65-A7F9-4AD28D869C15}" type="pres">
      <dgm:prSet presAssocID="{CD0DA062-2B7E-4C3C-B27B-71934CDA636E}" presName="sibTrans" presStyleCnt="0"/>
      <dgm:spPr/>
    </dgm:pt>
    <dgm:pt modelId="{A95BD402-897F-48DB-B24A-0022D45E4651}" type="pres">
      <dgm:prSet presAssocID="{DCB5862F-9787-41CD-A54E-56D46FFEEEBD}" presName="node" presStyleLbl="node1" presStyleIdx="5" presStyleCnt="6">
        <dgm:presLayoutVars>
          <dgm:bulletEnabled val="1"/>
        </dgm:presLayoutVars>
      </dgm:prSet>
      <dgm:spPr/>
    </dgm:pt>
  </dgm:ptLst>
  <dgm:cxnLst>
    <dgm:cxn modelId="{2F239C03-E024-470E-BDE7-015F028D6741}" srcId="{016719DE-94EB-44D6-AE15-A326F6CE8688}" destId="{8F220270-3341-4862-8BA5-813FCDAE5216}" srcOrd="1" destOrd="0" parTransId="{3138A978-9132-4A25-903E-5638D11B3A93}" sibTransId="{0A94625E-E778-40AE-87F7-3216FB001683}"/>
    <dgm:cxn modelId="{14499008-E7E8-4A56-AF08-785A017CCA57}" type="presOf" srcId="{F4E84EEC-4886-4002-8B20-E6FA00F7146B}" destId="{E868AD32-D764-4149-8EE4-72B8F8ED0E28}" srcOrd="0" destOrd="0" presId="urn:microsoft.com/office/officeart/2005/8/layout/default"/>
    <dgm:cxn modelId="{4973D050-8809-480F-B424-E77B5893184B}" type="presOf" srcId="{EBEE6CA6-352D-4428-9D04-F9D0EF4F82E6}" destId="{10BEFEF2-6E0D-432D-8E25-34C8DFAFF7DC}" srcOrd="0" destOrd="0" presId="urn:microsoft.com/office/officeart/2005/8/layout/default"/>
    <dgm:cxn modelId="{7A0A1D56-ADB0-4A15-BFC5-78FFE0E856F9}" type="presOf" srcId="{016719DE-94EB-44D6-AE15-A326F6CE8688}" destId="{404902F5-B11A-451C-B22B-AA3867D1D190}" srcOrd="0" destOrd="0" presId="urn:microsoft.com/office/officeart/2005/8/layout/default"/>
    <dgm:cxn modelId="{AF573756-1C40-4206-B4E7-DBE3D858FC18}" srcId="{016719DE-94EB-44D6-AE15-A326F6CE8688}" destId="{DCB5862F-9787-41CD-A54E-56D46FFEEEBD}" srcOrd="5" destOrd="0" parTransId="{2E059759-5242-4967-8135-EEBAD5E6B105}" sibTransId="{3D47162B-50D4-4B85-BA11-505491F1CC6D}"/>
    <dgm:cxn modelId="{1F29FB56-C0D6-481F-8C11-202D3420BCF8}" type="presOf" srcId="{DBE3CD76-3D2E-4CF1-B4E3-C7D1F8D1CA84}" destId="{B0492068-6461-4364-A3FE-480372236004}" srcOrd="0" destOrd="0" presId="urn:microsoft.com/office/officeart/2005/8/layout/default"/>
    <dgm:cxn modelId="{8A4F9395-5031-472F-BE8E-87B262E25604}" srcId="{016719DE-94EB-44D6-AE15-A326F6CE8688}" destId="{DBE3CD76-3D2E-4CF1-B4E3-C7D1F8D1CA84}" srcOrd="0" destOrd="0" parTransId="{EEA2D182-0A75-43E8-AAF2-B514138BFD70}" sibTransId="{E7F341D5-EDF5-493F-AE1D-CA69E0B7F9A7}"/>
    <dgm:cxn modelId="{30F92E9C-D4C0-466B-AFB9-8B5543C37C88}" type="presOf" srcId="{8F220270-3341-4862-8BA5-813FCDAE5216}" destId="{753D9897-8633-45E9-B053-39A33F8ACDD0}" srcOrd="0" destOrd="0" presId="urn:microsoft.com/office/officeart/2005/8/layout/default"/>
    <dgm:cxn modelId="{9211C2A2-2290-4785-8C80-5D20EDF6C8D1}" srcId="{016719DE-94EB-44D6-AE15-A326F6CE8688}" destId="{F4E84EEC-4886-4002-8B20-E6FA00F7146B}" srcOrd="2" destOrd="0" parTransId="{B7B12E97-B83F-46ED-B30E-BE394AFF0A2D}" sibTransId="{3EFB444E-B147-48D3-8764-561DE7E7520E}"/>
    <dgm:cxn modelId="{6B6130D7-ABFB-474C-BED1-26569994FA7E}" srcId="{016719DE-94EB-44D6-AE15-A326F6CE8688}" destId="{146DF4F4-CCA3-4EB0-9C78-1363A88D85BE}" srcOrd="3" destOrd="0" parTransId="{42D167C5-B2AB-46EB-8C1A-E148E3A22B7D}" sibTransId="{A8455D62-2726-46C7-A057-FAA20A2A0991}"/>
    <dgm:cxn modelId="{B5A6BFE4-1213-4804-9602-EA8B19CFB7CC}" type="presOf" srcId="{146DF4F4-CCA3-4EB0-9C78-1363A88D85BE}" destId="{69512081-9238-448C-9C22-3434AD6F99D3}" srcOrd="0" destOrd="0" presId="urn:microsoft.com/office/officeart/2005/8/layout/default"/>
    <dgm:cxn modelId="{8AC4E4F4-7C5C-4440-B551-3EEF9769C5A0}" type="presOf" srcId="{DCB5862F-9787-41CD-A54E-56D46FFEEEBD}" destId="{A95BD402-897F-48DB-B24A-0022D45E4651}" srcOrd="0" destOrd="0" presId="urn:microsoft.com/office/officeart/2005/8/layout/default"/>
    <dgm:cxn modelId="{95CC64FB-27A5-4BDE-99C0-72EF4CE3DDF9}" srcId="{016719DE-94EB-44D6-AE15-A326F6CE8688}" destId="{EBEE6CA6-352D-4428-9D04-F9D0EF4F82E6}" srcOrd="4" destOrd="0" parTransId="{1542A491-F75E-4D13-9827-E47EBAB4E2A2}" sibTransId="{CD0DA062-2B7E-4C3C-B27B-71934CDA636E}"/>
    <dgm:cxn modelId="{14DF247B-4050-401A-BDC3-B82F4ADC8DF6}" type="presParOf" srcId="{404902F5-B11A-451C-B22B-AA3867D1D190}" destId="{B0492068-6461-4364-A3FE-480372236004}" srcOrd="0" destOrd="0" presId="urn:microsoft.com/office/officeart/2005/8/layout/default"/>
    <dgm:cxn modelId="{7FAE6B4A-A967-4405-B70C-1F3F9B19E8BE}" type="presParOf" srcId="{404902F5-B11A-451C-B22B-AA3867D1D190}" destId="{AF65325A-EF81-4F01-A7EA-06E66954EDA3}" srcOrd="1" destOrd="0" presId="urn:microsoft.com/office/officeart/2005/8/layout/default"/>
    <dgm:cxn modelId="{C0AAA58B-7413-4A7A-9804-10801D32B7BD}" type="presParOf" srcId="{404902F5-B11A-451C-B22B-AA3867D1D190}" destId="{753D9897-8633-45E9-B053-39A33F8ACDD0}" srcOrd="2" destOrd="0" presId="urn:microsoft.com/office/officeart/2005/8/layout/default"/>
    <dgm:cxn modelId="{15C4B75F-66A5-42CE-B65B-8B4314EB3C41}" type="presParOf" srcId="{404902F5-B11A-451C-B22B-AA3867D1D190}" destId="{5204134C-622E-494D-B6D4-F369051B94E6}" srcOrd="3" destOrd="0" presId="urn:microsoft.com/office/officeart/2005/8/layout/default"/>
    <dgm:cxn modelId="{83E49B71-517D-4F5F-82F6-000532E9B721}" type="presParOf" srcId="{404902F5-B11A-451C-B22B-AA3867D1D190}" destId="{E868AD32-D764-4149-8EE4-72B8F8ED0E28}" srcOrd="4" destOrd="0" presId="urn:microsoft.com/office/officeart/2005/8/layout/default"/>
    <dgm:cxn modelId="{5610311F-B9F8-455B-A1BF-BC17AEE3B7AF}" type="presParOf" srcId="{404902F5-B11A-451C-B22B-AA3867D1D190}" destId="{7DD7421C-4BB4-453B-9CC7-08E2CBEBBF03}" srcOrd="5" destOrd="0" presId="urn:microsoft.com/office/officeart/2005/8/layout/default"/>
    <dgm:cxn modelId="{330F63CF-85CD-44DF-A65F-42D5A664342E}" type="presParOf" srcId="{404902F5-B11A-451C-B22B-AA3867D1D190}" destId="{69512081-9238-448C-9C22-3434AD6F99D3}" srcOrd="6" destOrd="0" presId="urn:microsoft.com/office/officeart/2005/8/layout/default"/>
    <dgm:cxn modelId="{6EEC561B-DE94-4F4D-AA14-1A4B75417F9C}" type="presParOf" srcId="{404902F5-B11A-451C-B22B-AA3867D1D190}" destId="{8A6B9FC0-C1DF-4A97-8145-9845E1BA8716}" srcOrd="7" destOrd="0" presId="urn:microsoft.com/office/officeart/2005/8/layout/default"/>
    <dgm:cxn modelId="{9B82C4EE-FE35-4C58-B742-B781BAED0993}" type="presParOf" srcId="{404902F5-B11A-451C-B22B-AA3867D1D190}" destId="{10BEFEF2-6E0D-432D-8E25-34C8DFAFF7DC}" srcOrd="8" destOrd="0" presId="urn:microsoft.com/office/officeart/2005/8/layout/default"/>
    <dgm:cxn modelId="{D2C9CC33-1A43-487B-B652-5CA0BD35CBE1}" type="presParOf" srcId="{404902F5-B11A-451C-B22B-AA3867D1D190}" destId="{20D9DB81-25C9-4D65-A7F9-4AD28D869C15}" srcOrd="9" destOrd="0" presId="urn:microsoft.com/office/officeart/2005/8/layout/default"/>
    <dgm:cxn modelId="{C662CA34-7B44-4473-86BC-5E3305097FA9}" type="presParOf" srcId="{404902F5-B11A-451C-B22B-AA3867D1D190}" destId="{A95BD402-897F-48DB-B24A-0022D45E4651}"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C4423B-560E-46ED-9594-47732E2DE9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444BD1-E788-4422-9D1D-7C6CBFD89298}">
      <dgm:prSet/>
      <dgm:spPr>
        <a:solidFill>
          <a:schemeClr val="tx1">
            <a:lumMod val="65000"/>
            <a:lumOff val="35000"/>
          </a:schemeClr>
        </a:solidFill>
      </dgm:spPr>
      <dgm:t>
        <a:bodyPr/>
        <a:lstStyle/>
        <a:p>
          <a:r>
            <a:rPr lang="tr-TR">
              <a:latin typeface="Calibri" panose="020F0502020204030204" pitchFamily="34" charset="0"/>
              <a:ea typeface="Calibri" panose="020F0502020204030204" pitchFamily="34" charset="0"/>
              <a:cs typeface="Calibri" panose="020F0502020204030204" pitchFamily="34" charset="0"/>
            </a:rPr>
            <a:t>İlk cinsel ilişki ile kullanılabilir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8386D156-A14C-444E-AE9B-65EDCABAD666}" type="parTrans" cxnId="{2365A504-C5FF-452A-8D24-E6CFB8E8A0A0}">
      <dgm:prSet/>
      <dgm:spPr/>
      <dgm:t>
        <a:bodyPr/>
        <a:lstStyle/>
        <a:p>
          <a:endParaRPr lang="en-US"/>
        </a:p>
      </dgm:t>
    </dgm:pt>
    <dgm:pt modelId="{06E4482E-467A-4571-84D2-2809308F258D}" type="sibTrans" cxnId="{2365A504-C5FF-452A-8D24-E6CFB8E8A0A0}">
      <dgm:prSet/>
      <dgm:spPr/>
      <dgm:t>
        <a:bodyPr/>
        <a:lstStyle/>
        <a:p>
          <a:endParaRPr lang="en-US"/>
        </a:p>
      </dgm:t>
    </dgm:pt>
    <dgm:pt modelId="{693C8DCA-2B62-42DC-8B35-AD326A71D6EA}">
      <dgm:prSet/>
      <dgm:spPr>
        <a:solidFill>
          <a:schemeClr val="tx1">
            <a:lumMod val="65000"/>
            <a:lumOff val="35000"/>
          </a:schemeClr>
        </a:solidFill>
      </dgm:spPr>
      <dgm:t>
        <a:bodyPr/>
        <a:lstStyle/>
        <a:p>
          <a:r>
            <a:rPr lang="tr-TR">
              <a:latin typeface="Calibri" panose="020F0502020204030204" pitchFamily="34" charset="0"/>
              <a:ea typeface="Calibri" panose="020F0502020204030204" pitchFamily="34" charset="0"/>
              <a:cs typeface="Calibri" panose="020F0502020204030204" pitchFamily="34" charset="0"/>
            </a:rPr>
            <a:t>Seçilmiş başka yöntem ertelenecekse ara dönem için uygundur </a:t>
          </a:r>
          <a:endParaRPr lang="en-US">
            <a:latin typeface="Calibri" panose="020F0502020204030204" pitchFamily="34" charset="0"/>
            <a:ea typeface="Calibri" panose="020F0502020204030204" pitchFamily="34" charset="0"/>
            <a:cs typeface="Calibri" panose="020F0502020204030204" pitchFamily="34" charset="0"/>
          </a:endParaRPr>
        </a:p>
      </dgm:t>
    </dgm:pt>
    <dgm:pt modelId="{DEE6ED28-A694-4323-823C-41E917A5AE44}" type="parTrans" cxnId="{8724C58E-3AB9-4F26-A6F5-CF80AA900218}">
      <dgm:prSet/>
      <dgm:spPr/>
      <dgm:t>
        <a:bodyPr/>
        <a:lstStyle/>
        <a:p>
          <a:endParaRPr lang="en-US"/>
        </a:p>
      </dgm:t>
    </dgm:pt>
    <dgm:pt modelId="{B0A81EF6-3AFB-4507-9D57-24FD9BF39FE7}" type="sibTrans" cxnId="{8724C58E-3AB9-4F26-A6F5-CF80AA900218}">
      <dgm:prSet/>
      <dgm:spPr/>
      <dgm:t>
        <a:bodyPr/>
        <a:lstStyle/>
        <a:p>
          <a:endParaRPr lang="en-US"/>
        </a:p>
      </dgm:t>
    </dgm:pt>
    <dgm:pt modelId="{388A0C22-85D8-485C-8D9C-C5B4DDA57D84}">
      <dgm:prSet/>
      <dgm:spPr>
        <a:solidFill>
          <a:schemeClr val="tx1">
            <a:lumMod val="65000"/>
            <a:lumOff val="35000"/>
          </a:schemeClr>
        </a:solidFill>
      </dgm:spPr>
      <dgm:t>
        <a:bodyPr/>
        <a:lstStyle/>
        <a:p>
          <a:r>
            <a:rPr lang="tr-TR">
              <a:latin typeface="Calibri" panose="020F0502020204030204" pitchFamily="34" charset="0"/>
              <a:ea typeface="Calibri" panose="020F0502020204030204" pitchFamily="34" charset="0"/>
              <a:cs typeface="Calibri" panose="020F0502020204030204" pitchFamily="34" charset="0"/>
            </a:rPr>
            <a:t>Medikal girişim yok </a:t>
          </a:r>
          <a:endParaRPr lang="en-US">
            <a:latin typeface="Calibri" panose="020F0502020204030204" pitchFamily="34" charset="0"/>
            <a:ea typeface="Calibri" panose="020F0502020204030204" pitchFamily="34" charset="0"/>
            <a:cs typeface="Calibri" panose="020F0502020204030204" pitchFamily="34" charset="0"/>
          </a:endParaRPr>
        </a:p>
      </dgm:t>
    </dgm:pt>
    <dgm:pt modelId="{29414C07-697F-42F4-AC37-06109FE08905}" type="parTrans" cxnId="{E1610880-20B6-4E8A-BA14-8AF262A729EF}">
      <dgm:prSet/>
      <dgm:spPr/>
      <dgm:t>
        <a:bodyPr/>
        <a:lstStyle/>
        <a:p>
          <a:endParaRPr lang="en-US"/>
        </a:p>
      </dgm:t>
    </dgm:pt>
    <dgm:pt modelId="{151B5DC2-763B-4248-B654-8789BFAB98D8}" type="sibTrans" cxnId="{E1610880-20B6-4E8A-BA14-8AF262A729EF}">
      <dgm:prSet/>
      <dgm:spPr/>
      <dgm:t>
        <a:bodyPr/>
        <a:lstStyle/>
        <a:p>
          <a:endParaRPr lang="en-US"/>
        </a:p>
      </dgm:t>
    </dgm:pt>
    <dgm:pt modelId="{4F2A0CEA-31CF-46E4-A0C6-41CE17C9A6F1}">
      <dgm:prSet/>
      <dgm:spPr>
        <a:solidFill>
          <a:schemeClr val="tx1">
            <a:lumMod val="65000"/>
            <a:lumOff val="35000"/>
          </a:schemeClr>
        </a:solidFill>
      </dgm:spPr>
      <dgm:t>
        <a:bodyPr/>
        <a:lstStyle/>
        <a:p>
          <a:r>
            <a:rPr lang="tr-TR">
              <a:latin typeface="Calibri" panose="020F0502020204030204" pitchFamily="34" charset="0"/>
              <a:ea typeface="Calibri" panose="020F0502020204030204" pitchFamily="34" charset="0"/>
              <a:cs typeface="Calibri" panose="020F0502020204030204" pitchFamily="34" charset="0"/>
            </a:rPr>
            <a:t>CYBE’lara karşı koruyuculuk sağlarlar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3FE06942-9FDA-42F5-B1BB-0D022BEF2A2E}" type="parTrans" cxnId="{DB6BEE5A-3EBC-42DD-90DA-49B8C4395CBC}">
      <dgm:prSet/>
      <dgm:spPr/>
      <dgm:t>
        <a:bodyPr/>
        <a:lstStyle/>
        <a:p>
          <a:endParaRPr lang="en-US"/>
        </a:p>
      </dgm:t>
    </dgm:pt>
    <dgm:pt modelId="{0EEBA7B0-AF94-4E11-AABA-BF9AC512C556}" type="sibTrans" cxnId="{DB6BEE5A-3EBC-42DD-90DA-49B8C4395CBC}">
      <dgm:prSet/>
      <dgm:spPr/>
      <dgm:t>
        <a:bodyPr/>
        <a:lstStyle/>
        <a:p>
          <a:endParaRPr lang="en-US"/>
        </a:p>
      </dgm:t>
    </dgm:pt>
    <dgm:pt modelId="{61F0DF5B-3092-4AFC-BEF7-0DEE53243762}">
      <dgm:prSet/>
      <dgm:spPr>
        <a:solidFill>
          <a:schemeClr val="tx1">
            <a:lumMod val="65000"/>
            <a:lumOff val="35000"/>
          </a:schemeClr>
        </a:solidFill>
      </dgm:spPr>
      <dgm:t>
        <a:bodyPr/>
        <a:lstStyle/>
        <a:p>
          <a:r>
            <a:rPr lang="tr-TR">
              <a:latin typeface="Calibri" panose="020F0502020204030204" pitchFamily="34" charset="0"/>
              <a:ea typeface="Calibri" panose="020F0502020204030204" pitchFamily="34" charset="0"/>
              <a:cs typeface="Calibri" panose="020F0502020204030204" pitchFamily="34" charset="0"/>
            </a:rPr>
            <a:t>Gebelik istendiği anda bırakılabilir </a:t>
          </a:r>
          <a:endParaRPr lang="en-US">
            <a:latin typeface="Calibri" panose="020F0502020204030204" pitchFamily="34" charset="0"/>
            <a:ea typeface="Calibri" panose="020F0502020204030204" pitchFamily="34" charset="0"/>
            <a:cs typeface="Calibri" panose="020F0502020204030204" pitchFamily="34" charset="0"/>
          </a:endParaRPr>
        </a:p>
      </dgm:t>
    </dgm:pt>
    <dgm:pt modelId="{52EFDF88-4A61-41C4-96C5-87E599760D5F}" type="parTrans" cxnId="{32849A3F-0B2E-46D7-AAA0-C554B93F76CB}">
      <dgm:prSet/>
      <dgm:spPr/>
      <dgm:t>
        <a:bodyPr/>
        <a:lstStyle/>
        <a:p>
          <a:endParaRPr lang="en-US"/>
        </a:p>
      </dgm:t>
    </dgm:pt>
    <dgm:pt modelId="{9579AAB7-D25F-4CAE-AF8F-9599E47C3273}" type="sibTrans" cxnId="{32849A3F-0B2E-46D7-AAA0-C554B93F76CB}">
      <dgm:prSet/>
      <dgm:spPr/>
      <dgm:t>
        <a:bodyPr/>
        <a:lstStyle/>
        <a:p>
          <a:endParaRPr lang="en-US"/>
        </a:p>
      </dgm:t>
    </dgm:pt>
    <dgm:pt modelId="{654E6685-556F-49B5-B65B-407C5855815F}">
      <dgm:prSet/>
      <dgm:spPr>
        <a:solidFill>
          <a:schemeClr val="tx1">
            <a:lumMod val="65000"/>
            <a:lumOff val="35000"/>
          </a:schemeClr>
        </a:solidFill>
      </dgm:spPr>
      <dgm:t>
        <a:bodyPr/>
        <a:lstStyle/>
        <a:p>
          <a:r>
            <a:rPr lang="tr-TR">
              <a:latin typeface="Calibri" panose="020F0502020204030204" pitchFamily="34" charset="0"/>
              <a:ea typeface="Calibri" panose="020F0502020204030204" pitchFamily="34" charset="0"/>
              <a:cs typeface="Calibri" panose="020F0502020204030204" pitchFamily="34" charset="0"/>
            </a:rPr>
            <a:t>RİA ve hormonal yöntemlerden daha az koruyucudur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EA0352CB-61CE-43F8-9EA7-886DB28FA2A8}" type="parTrans" cxnId="{A73F6AA1-573E-494A-B93D-E30B638BD6BB}">
      <dgm:prSet/>
      <dgm:spPr/>
      <dgm:t>
        <a:bodyPr/>
        <a:lstStyle/>
        <a:p>
          <a:endParaRPr lang="en-US"/>
        </a:p>
      </dgm:t>
    </dgm:pt>
    <dgm:pt modelId="{75632B00-60C1-4384-8780-5163400B8A2D}" type="sibTrans" cxnId="{A73F6AA1-573E-494A-B93D-E30B638BD6BB}">
      <dgm:prSet/>
      <dgm:spPr/>
      <dgm:t>
        <a:bodyPr/>
        <a:lstStyle/>
        <a:p>
          <a:endParaRPr lang="en-US"/>
        </a:p>
      </dgm:t>
    </dgm:pt>
    <dgm:pt modelId="{E784B5F7-A862-4240-8D98-4502AD24AFAC}">
      <dgm:prSet/>
      <dgm:spPr>
        <a:solidFill>
          <a:schemeClr val="tx1">
            <a:lumMod val="65000"/>
            <a:lumOff val="35000"/>
          </a:schemeClr>
        </a:solidFill>
      </dgm:spPr>
      <dgm:t>
        <a:bodyPr/>
        <a:lstStyle/>
        <a:p>
          <a:r>
            <a:rPr lang="tr-TR">
              <a:latin typeface="Calibri" panose="020F0502020204030204" pitchFamily="34" charset="0"/>
              <a:ea typeface="Calibri" panose="020F0502020204030204" pitchFamily="34" charset="0"/>
              <a:cs typeface="Calibri" panose="020F0502020204030204" pitchFamily="34" charset="0"/>
            </a:rPr>
            <a:t>Yüksek motivasyon ve düzenli kullanım gereklidir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E089D16C-0B8A-4F02-AB59-AC06DC4C9126}" type="parTrans" cxnId="{2123D114-72F5-4145-9288-FAD4B4D007EE}">
      <dgm:prSet/>
      <dgm:spPr/>
      <dgm:t>
        <a:bodyPr/>
        <a:lstStyle/>
        <a:p>
          <a:endParaRPr lang="en-US"/>
        </a:p>
      </dgm:t>
    </dgm:pt>
    <dgm:pt modelId="{EC9D4402-EFC7-4CD9-969B-7FFA53779363}" type="sibTrans" cxnId="{2123D114-72F5-4145-9288-FAD4B4D007EE}">
      <dgm:prSet/>
      <dgm:spPr/>
      <dgm:t>
        <a:bodyPr/>
        <a:lstStyle/>
        <a:p>
          <a:endParaRPr lang="en-US"/>
        </a:p>
      </dgm:t>
    </dgm:pt>
    <dgm:pt modelId="{E75ADE5A-7C86-4734-B266-8B0CBF2401AC}">
      <dgm:prSet/>
      <dgm:spPr>
        <a:solidFill>
          <a:schemeClr val="tx1">
            <a:lumMod val="65000"/>
            <a:lumOff val="35000"/>
          </a:schemeClr>
        </a:solidFill>
      </dgm:spPr>
      <dgm:t>
        <a:bodyPr/>
        <a:lstStyle/>
        <a:p>
          <a:r>
            <a:rPr lang="tr-TR">
              <a:latin typeface="Calibri" panose="020F0502020204030204" pitchFamily="34" charset="0"/>
              <a:ea typeface="Calibri" panose="020F0502020204030204" pitchFamily="34" charset="0"/>
              <a:cs typeface="Calibri" panose="020F0502020204030204" pitchFamily="34" charset="0"/>
            </a:rPr>
            <a:t>Malzeme hazırda bulunmalıdır </a:t>
          </a:r>
          <a:endParaRPr lang="en-US">
            <a:latin typeface="Calibri" panose="020F0502020204030204" pitchFamily="34" charset="0"/>
            <a:ea typeface="Calibri" panose="020F0502020204030204" pitchFamily="34" charset="0"/>
            <a:cs typeface="Calibri" panose="020F0502020204030204" pitchFamily="34" charset="0"/>
          </a:endParaRPr>
        </a:p>
      </dgm:t>
    </dgm:pt>
    <dgm:pt modelId="{6A76148A-3ED7-46A6-B619-46FE21202FBF}" type="parTrans" cxnId="{3B9C94B2-139D-4FD3-ABB9-96E5E667DCB7}">
      <dgm:prSet/>
      <dgm:spPr/>
      <dgm:t>
        <a:bodyPr/>
        <a:lstStyle/>
        <a:p>
          <a:endParaRPr lang="en-US"/>
        </a:p>
      </dgm:t>
    </dgm:pt>
    <dgm:pt modelId="{14A0AE32-2C74-4FE6-945F-801919BA02F6}" type="sibTrans" cxnId="{3B9C94B2-139D-4FD3-ABB9-96E5E667DCB7}">
      <dgm:prSet/>
      <dgm:spPr/>
      <dgm:t>
        <a:bodyPr/>
        <a:lstStyle/>
        <a:p>
          <a:endParaRPr lang="en-US"/>
        </a:p>
      </dgm:t>
    </dgm:pt>
    <dgm:pt modelId="{6D88F607-4642-4C47-B9D1-9B475B87A921}" type="pres">
      <dgm:prSet presAssocID="{17C4423B-560E-46ED-9594-47732E2DE931}" presName="linear" presStyleCnt="0">
        <dgm:presLayoutVars>
          <dgm:animLvl val="lvl"/>
          <dgm:resizeHandles val="exact"/>
        </dgm:presLayoutVars>
      </dgm:prSet>
      <dgm:spPr/>
    </dgm:pt>
    <dgm:pt modelId="{07C9ED8B-F085-452F-A8DE-C34F0DD5C2DD}" type="pres">
      <dgm:prSet presAssocID="{D6444BD1-E788-4422-9D1D-7C6CBFD89298}" presName="parentText" presStyleLbl="node1" presStyleIdx="0" presStyleCnt="8" custLinFactNeighborX="-575" custLinFactNeighborY="-12065">
        <dgm:presLayoutVars>
          <dgm:chMax val="0"/>
          <dgm:bulletEnabled val="1"/>
        </dgm:presLayoutVars>
      </dgm:prSet>
      <dgm:spPr/>
    </dgm:pt>
    <dgm:pt modelId="{28386812-AD8C-429A-82DB-5E6721C1F629}" type="pres">
      <dgm:prSet presAssocID="{06E4482E-467A-4571-84D2-2809308F258D}" presName="spacer" presStyleCnt="0"/>
      <dgm:spPr/>
    </dgm:pt>
    <dgm:pt modelId="{038FB2E2-9D02-4504-A195-1A53EE6E4722}" type="pres">
      <dgm:prSet presAssocID="{693C8DCA-2B62-42DC-8B35-AD326A71D6EA}" presName="parentText" presStyleLbl="node1" presStyleIdx="1" presStyleCnt="8">
        <dgm:presLayoutVars>
          <dgm:chMax val="0"/>
          <dgm:bulletEnabled val="1"/>
        </dgm:presLayoutVars>
      </dgm:prSet>
      <dgm:spPr/>
    </dgm:pt>
    <dgm:pt modelId="{9AA01417-D5EE-4FC8-A09F-822A3EE872C4}" type="pres">
      <dgm:prSet presAssocID="{B0A81EF6-3AFB-4507-9D57-24FD9BF39FE7}" presName="spacer" presStyleCnt="0"/>
      <dgm:spPr/>
    </dgm:pt>
    <dgm:pt modelId="{DAF0FB72-CFD6-435D-8B70-25311C0D7937}" type="pres">
      <dgm:prSet presAssocID="{388A0C22-85D8-485C-8D9C-C5B4DDA57D84}" presName="parentText" presStyleLbl="node1" presStyleIdx="2" presStyleCnt="8">
        <dgm:presLayoutVars>
          <dgm:chMax val="0"/>
          <dgm:bulletEnabled val="1"/>
        </dgm:presLayoutVars>
      </dgm:prSet>
      <dgm:spPr/>
    </dgm:pt>
    <dgm:pt modelId="{834D5B34-5BD0-49CE-91E9-FE7E6E64B017}" type="pres">
      <dgm:prSet presAssocID="{151B5DC2-763B-4248-B654-8789BFAB98D8}" presName="spacer" presStyleCnt="0"/>
      <dgm:spPr/>
    </dgm:pt>
    <dgm:pt modelId="{8F17D500-D285-4110-915B-907C5928EA24}" type="pres">
      <dgm:prSet presAssocID="{4F2A0CEA-31CF-46E4-A0C6-41CE17C9A6F1}" presName="parentText" presStyleLbl="node1" presStyleIdx="3" presStyleCnt="8">
        <dgm:presLayoutVars>
          <dgm:chMax val="0"/>
          <dgm:bulletEnabled val="1"/>
        </dgm:presLayoutVars>
      </dgm:prSet>
      <dgm:spPr/>
    </dgm:pt>
    <dgm:pt modelId="{0636EE56-45E7-4DEC-A954-B13ECD9788DE}" type="pres">
      <dgm:prSet presAssocID="{0EEBA7B0-AF94-4E11-AABA-BF9AC512C556}" presName="spacer" presStyleCnt="0"/>
      <dgm:spPr/>
    </dgm:pt>
    <dgm:pt modelId="{0276B774-D880-415F-A29B-6A4E4ADB84A4}" type="pres">
      <dgm:prSet presAssocID="{61F0DF5B-3092-4AFC-BEF7-0DEE53243762}" presName="parentText" presStyleLbl="node1" presStyleIdx="4" presStyleCnt="8">
        <dgm:presLayoutVars>
          <dgm:chMax val="0"/>
          <dgm:bulletEnabled val="1"/>
        </dgm:presLayoutVars>
      </dgm:prSet>
      <dgm:spPr/>
    </dgm:pt>
    <dgm:pt modelId="{F5FC31DB-77F4-48EC-82CF-9E9210F99DC3}" type="pres">
      <dgm:prSet presAssocID="{9579AAB7-D25F-4CAE-AF8F-9599E47C3273}" presName="spacer" presStyleCnt="0"/>
      <dgm:spPr/>
    </dgm:pt>
    <dgm:pt modelId="{44B011AF-7219-465B-A61F-AB5C36F97BB9}" type="pres">
      <dgm:prSet presAssocID="{654E6685-556F-49B5-B65B-407C5855815F}" presName="parentText" presStyleLbl="node1" presStyleIdx="5" presStyleCnt="8">
        <dgm:presLayoutVars>
          <dgm:chMax val="0"/>
          <dgm:bulletEnabled val="1"/>
        </dgm:presLayoutVars>
      </dgm:prSet>
      <dgm:spPr/>
    </dgm:pt>
    <dgm:pt modelId="{987EAC2A-9969-473B-A34E-79EEA920884A}" type="pres">
      <dgm:prSet presAssocID="{75632B00-60C1-4384-8780-5163400B8A2D}" presName="spacer" presStyleCnt="0"/>
      <dgm:spPr/>
    </dgm:pt>
    <dgm:pt modelId="{33B439DE-3CD9-4AE8-A2CD-FDC7F44058A8}" type="pres">
      <dgm:prSet presAssocID="{E784B5F7-A862-4240-8D98-4502AD24AFAC}" presName="parentText" presStyleLbl="node1" presStyleIdx="6" presStyleCnt="8">
        <dgm:presLayoutVars>
          <dgm:chMax val="0"/>
          <dgm:bulletEnabled val="1"/>
        </dgm:presLayoutVars>
      </dgm:prSet>
      <dgm:spPr/>
    </dgm:pt>
    <dgm:pt modelId="{3146EE83-106F-47D9-AC37-72C5981FE296}" type="pres">
      <dgm:prSet presAssocID="{EC9D4402-EFC7-4CD9-969B-7FFA53779363}" presName="spacer" presStyleCnt="0"/>
      <dgm:spPr/>
    </dgm:pt>
    <dgm:pt modelId="{F2FF4FCF-75AA-405E-9FE1-28669B86FB88}" type="pres">
      <dgm:prSet presAssocID="{E75ADE5A-7C86-4734-B266-8B0CBF2401AC}" presName="parentText" presStyleLbl="node1" presStyleIdx="7" presStyleCnt="8">
        <dgm:presLayoutVars>
          <dgm:chMax val="0"/>
          <dgm:bulletEnabled val="1"/>
        </dgm:presLayoutVars>
      </dgm:prSet>
      <dgm:spPr/>
    </dgm:pt>
  </dgm:ptLst>
  <dgm:cxnLst>
    <dgm:cxn modelId="{2365A504-C5FF-452A-8D24-E6CFB8E8A0A0}" srcId="{17C4423B-560E-46ED-9594-47732E2DE931}" destId="{D6444BD1-E788-4422-9D1D-7C6CBFD89298}" srcOrd="0" destOrd="0" parTransId="{8386D156-A14C-444E-AE9B-65EDCABAD666}" sibTransId="{06E4482E-467A-4571-84D2-2809308F258D}"/>
    <dgm:cxn modelId="{2123D114-72F5-4145-9288-FAD4B4D007EE}" srcId="{17C4423B-560E-46ED-9594-47732E2DE931}" destId="{E784B5F7-A862-4240-8D98-4502AD24AFAC}" srcOrd="6" destOrd="0" parTransId="{E089D16C-0B8A-4F02-AB59-AC06DC4C9126}" sibTransId="{EC9D4402-EFC7-4CD9-969B-7FFA53779363}"/>
    <dgm:cxn modelId="{DED8C128-F0C1-41AE-8835-1CCAD90F0FB8}" type="presOf" srcId="{D6444BD1-E788-4422-9D1D-7C6CBFD89298}" destId="{07C9ED8B-F085-452F-A8DE-C34F0DD5C2DD}" srcOrd="0" destOrd="0" presId="urn:microsoft.com/office/officeart/2005/8/layout/vList2"/>
    <dgm:cxn modelId="{BDA0E72C-0DC3-43DD-9F1C-8BDE9DE6D920}" type="presOf" srcId="{4F2A0CEA-31CF-46E4-A0C6-41CE17C9A6F1}" destId="{8F17D500-D285-4110-915B-907C5928EA24}" srcOrd="0" destOrd="0" presId="urn:microsoft.com/office/officeart/2005/8/layout/vList2"/>
    <dgm:cxn modelId="{9C3FF532-37A7-457E-BC15-5C9D1CE65174}" type="presOf" srcId="{E75ADE5A-7C86-4734-B266-8B0CBF2401AC}" destId="{F2FF4FCF-75AA-405E-9FE1-28669B86FB88}" srcOrd="0" destOrd="0" presId="urn:microsoft.com/office/officeart/2005/8/layout/vList2"/>
    <dgm:cxn modelId="{32849A3F-0B2E-46D7-AAA0-C554B93F76CB}" srcId="{17C4423B-560E-46ED-9594-47732E2DE931}" destId="{61F0DF5B-3092-4AFC-BEF7-0DEE53243762}" srcOrd="4" destOrd="0" parTransId="{52EFDF88-4A61-41C4-96C5-87E599760D5F}" sibTransId="{9579AAB7-D25F-4CAE-AF8F-9599E47C3273}"/>
    <dgm:cxn modelId="{DB6BEE5A-3EBC-42DD-90DA-49B8C4395CBC}" srcId="{17C4423B-560E-46ED-9594-47732E2DE931}" destId="{4F2A0CEA-31CF-46E4-A0C6-41CE17C9A6F1}" srcOrd="3" destOrd="0" parTransId="{3FE06942-9FDA-42F5-B1BB-0D022BEF2A2E}" sibTransId="{0EEBA7B0-AF94-4E11-AABA-BF9AC512C556}"/>
    <dgm:cxn modelId="{3444887B-F734-4832-9055-9927E2BA7C38}" type="presOf" srcId="{E784B5F7-A862-4240-8D98-4502AD24AFAC}" destId="{33B439DE-3CD9-4AE8-A2CD-FDC7F44058A8}" srcOrd="0" destOrd="0" presId="urn:microsoft.com/office/officeart/2005/8/layout/vList2"/>
    <dgm:cxn modelId="{E1610880-20B6-4E8A-BA14-8AF262A729EF}" srcId="{17C4423B-560E-46ED-9594-47732E2DE931}" destId="{388A0C22-85D8-485C-8D9C-C5B4DDA57D84}" srcOrd="2" destOrd="0" parTransId="{29414C07-697F-42F4-AC37-06109FE08905}" sibTransId="{151B5DC2-763B-4248-B654-8789BFAB98D8}"/>
    <dgm:cxn modelId="{8724C58E-3AB9-4F26-A6F5-CF80AA900218}" srcId="{17C4423B-560E-46ED-9594-47732E2DE931}" destId="{693C8DCA-2B62-42DC-8B35-AD326A71D6EA}" srcOrd="1" destOrd="0" parTransId="{DEE6ED28-A694-4323-823C-41E917A5AE44}" sibTransId="{B0A81EF6-3AFB-4507-9D57-24FD9BF39FE7}"/>
    <dgm:cxn modelId="{4AE20B9F-1132-4DAC-9D1A-D3D42D935FB6}" type="presOf" srcId="{693C8DCA-2B62-42DC-8B35-AD326A71D6EA}" destId="{038FB2E2-9D02-4504-A195-1A53EE6E4722}" srcOrd="0" destOrd="0" presId="urn:microsoft.com/office/officeart/2005/8/layout/vList2"/>
    <dgm:cxn modelId="{A73F6AA1-573E-494A-B93D-E30B638BD6BB}" srcId="{17C4423B-560E-46ED-9594-47732E2DE931}" destId="{654E6685-556F-49B5-B65B-407C5855815F}" srcOrd="5" destOrd="0" parTransId="{EA0352CB-61CE-43F8-9EA7-886DB28FA2A8}" sibTransId="{75632B00-60C1-4384-8780-5163400B8A2D}"/>
    <dgm:cxn modelId="{6D6285A3-247D-48C3-AEFB-CED63267B0B6}" type="presOf" srcId="{388A0C22-85D8-485C-8D9C-C5B4DDA57D84}" destId="{DAF0FB72-CFD6-435D-8B70-25311C0D7937}" srcOrd="0" destOrd="0" presId="urn:microsoft.com/office/officeart/2005/8/layout/vList2"/>
    <dgm:cxn modelId="{3B9C94B2-139D-4FD3-ABB9-96E5E667DCB7}" srcId="{17C4423B-560E-46ED-9594-47732E2DE931}" destId="{E75ADE5A-7C86-4734-B266-8B0CBF2401AC}" srcOrd="7" destOrd="0" parTransId="{6A76148A-3ED7-46A6-B619-46FE21202FBF}" sibTransId="{14A0AE32-2C74-4FE6-945F-801919BA02F6}"/>
    <dgm:cxn modelId="{71C44FBD-27DD-4114-B170-954DF7EF8073}" type="presOf" srcId="{61F0DF5B-3092-4AFC-BEF7-0DEE53243762}" destId="{0276B774-D880-415F-A29B-6A4E4ADB84A4}" srcOrd="0" destOrd="0" presId="urn:microsoft.com/office/officeart/2005/8/layout/vList2"/>
    <dgm:cxn modelId="{003A01C2-4694-477D-BC4D-AF8D79441B60}" type="presOf" srcId="{17C4423B-560E-46ED-9594-47732E2DE931}" destId="{6D88F607-4642-4C47-B9D1-9B475B87A921}" srcOrd="0" destOrd="0" presId="urn:microsoft.com/office/officeart/2005/8/layout/vList2"/>
    <dgm:cxn modelId="{7D3772D8-A416-4AC3-9E20-A6FD721FB62E}" type="presOf" srcId="{654E6685-556F-49B5-B65B-407C5855815F}" destId="{44B011AF-7219-465B-A61F-AB5C36F97BB9}" srcOrd="0" destOrd="0" presId="urn:microsoft.com/office/officeart/2005/8/layout/vList2"/>
    <dgm:cxn modelId="{094D0C0A-7D69-4D30-B5FB-658ACBB4B9F2}" type="presParOf" srcId="{6D88F607-4642-4C47-B9D1-9B475B87A921}" destId="{07C9ED8B-F085-452F-A8DE-C34F0DD5C2DD}" srcOrd="0" destOrd="0" presId="urn:microsoft.com/office/officeart/2005/8/layout/vList2"/>
    <dgm:cxn modelId="{02ED0925-C5D8-4343-8928-36199D736CF2}" type="presParOf" srcId="{6D88F607-4642-4C47-B9D1-9B475B87A921}" destId="{28386812-AD8C-429A-82DB-5E6721C1F629}" srcOrd="1" destOrd="0" presId="urn:microsoft.com/office/officeart/2005/8/layout/vList2"/>
    <dgm:cxn modelId="{F910E809-2022-4D16-A2EC-169158F55BC9}" type="presParOf" srcId="{6D88F607-4642-4C47-B9D1-9B475B87A921}" destId="{038FB2E2-9D02-4504-A195-1A53EE6E4722}" srcOrd="2" destOrd="0" presId="urn:microsoft.com/office/officeart/2005/8/layout/vList2"/>
    <dgm:cxn modelId="{7C83A0C6-9826-45EC-AAB0-3C18E58A0C1F}" type="presParOf" srcId="{6D88F607-4642-4C47-B9D1-9B475B87A921}" destId="{9AA01417-D5EE-4FC8-A09F-822A3EE872C4}" srcOrd="3" destOrd="0" presId="urn:microsoft.com/office/officeart/2005/8/layout/vList2"/>
    <dgm:cxn modelId="{70364CE7-C112-458D-B38F-BAEEFADC3284}" type="presParOf" srcId="{6D88F607-4642-4C47-B9D1-9B475B87A921}" destId="{DAF0FB72-CFD6-435D-8B70-25311C0D7937}" srcOrd="4" destOrd="0" presId="urn:microsoft.com/office/officeart/2005/8/layout/vList2"/>
    <dgm:cxn modelId="{E0AAC658-7F0A-4E77-BAE9-6CD9676B25E9}" type="presParOf" srcId="{6D88F607-4642-4C47-B9D1-9B475B87A921}" destId="{834D5B34-5BD0-49CE-91E9-FE7E6E64B017}" srcOrd="5" destOrd="0" presId="urn:microsoft.com/office/officeart/2005/8/layout/vList2"/>
    <dgm:cxn modelId="{E027D8BA-9832-4200-ABD1-6DF3404DF215}" type="presParOf" srcId="{6D88F607-4642-4C47-B9D1-9B475B87A921}" destId="{8F17D500-D285-4110-915B-907C5928EA24}" srcOrd="6" destOrd="0" presId="urn:microsoft.com/office/officeart/2005/8/layout/vList2"/>
    <dgm:cxn modelId="{7476EFE8-8CC0-48BD-9AC1-7A63435A0EC0}" type="presParOf" srcId="{6D88F607-4642-4C47-B9D1-9B475B87A921}" destId="{0636EE56-45E7-4DEC-A954-B13ECD9788DE}" srcOrd="7" destOrd="0" presId="urn:microsoft.com/office/officeart/2005/8/layout/vList2"/>
    <dgm:cxn modelId="{2B189F0F-60DF-4E62-85A1-04B9F49D5580}" type="presParOf" srcId="{6D88F607-4642-4C47-B9D1-9B475B87A921}" destId="{0276B774-D880-415F-A29B-6A4E4ADB84A4}" srcOrd="8" destOrd="0" presId="urn:microsoft.com/office/officeart/2005/8/layout/vList2"/>
    <dgm:cxn modelId="{80619013-C698-4482-9673-9C3E6A3DD80D}" type="presParOf" srcId="{6D88F607-4642-4C47-B9D1-9B475B87A921}" destId="{F5FC31DB-77F4-48EC-82CF-9E9210F99DC3}" srcOrd="9" destOrd="0" presId="urn:microsoft.com/office/officeart/2005/8/layout/vList2"/>
    <dgm:cxn modelId="{FA82DA22-ED5D-45AB-8C19-118977E416DE}" type="presParOf" srcId="{6D88F607-4642-4C47-B9D1-9B475B87A921}" destId="{44B011AF-7219-465B-A61F-AB5C36F97BB9}" srcOrd="10" destOrd="0" presId="urn:microsoft.com/office/officeart/2005/8/layout/vList2"/>
    <dgm:cxn modelId="{32A6ABAA-9C39-4C47-9791-A1C0159F8FC5}" type="presParOf" srcId="{6D88F607-4642-4C47-B9D1-9B475B87A921}" destId="{987EAC2A-9969-473B-A34E-79EEA920884A}" srcOrd="11" destOrd="0" presId="urn:microsoft.com/office/officeart/2005/8/layout/vList2"/>
    <dgm:cxn modelId="{4A3B0DC5-C563-49C9-8B27-8C595361C8BA}" type="presParOf" srcId="{6D88F607-4642-4C47-B9D1-9B475B87A921}" destId="{33B439DE-3CD9-4AE8-A2CD-FDC7F44058A8}" srcOrd="12" destOrd="0" presId="urn:microsoft.com/office/officeart/2005/8/layout/vList2"/>
    <dgm:cxn modelId="{1DEB220B-62CA-47DA-9C65-6F1F3B75451B}" type="presParOf" srcId="{6D88F607-4642-4C47-B9D1-9B475B87A921}" destId="{3146EE83-106F-47D9-AC37-72C5981FE296}" srcOrd="13" destOrd="0" presId="urn:microsoft.com/office/officeart/2005/8/layout/vList2"/>
    <dgm:cxn modelId="{EACF7825-3515-475B-AF04-69F7BF4F9FD6}" type="presParOf" srcId="{6D88F607-4642-4C47-B9D1-9B475B87A921}" destId="{F2FF4FCF-75AA-405E-9FE1-28669B86FB88}"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ABBF75-34D7-468F-A708-EF0E59A814D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250C649-1C6F-400A-B92F-2652DE87AA69}">
      <dgm:prSet/>
      <dgm:spPr/>
      <dgm:t>
        <a:bodyPr/>
        <a:lstStyle/>
        <a:p>
          <a:r>
            <a:rPr lang="tr-TR" b="1">
              <a:latin typeface="Calibri" panose="020F0502020204030204" pitchFamily="34" charset="0"/>
              <a:ea typeface="Calibri" panose="020F0502020204030204" pitchFamily="34" charset="0"/>
              <a:cs typeface="Calibri" panose="020F0502020204030204" pitchFamily="34" charset="0"/>
            </a:rPr>
            <a:t>1 hap unutulduğunda </a:t>
          </a:r>
          <a:endParaRPr lang="en-US">
            <a:latin typeface="Calibri" panose="020F0502020204030204" pitchFamily="34" charset="0"/>
            <a:ea typeface="Calibri" panose="020F0502020204030204" pitchFamily="34" charset="0"/>
            <a:cs typeface="Calibri" panose="020F0502020204030204" pitchFamily="34" charset="0"/>
          </a:endParaRPr>
        </a:p>
      </dgm:t>
    </dgm:pt>
    <dgm:pt modelId="{A16874B2-EF2B-490B-87BF-AFA74CA171C2}" type="parTrans" cxnId="{6D17B4A9-04C6-4879-847D-BDCC7688CF1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762658F-CE48-42FF-A1DE-A36E75A82EE2}" type="sibTrans" cxnId="{6D17B4A9-04C6-4879-847D-BDCC7688CF1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1C22AA5-6373-4EE9-B557-D5B4E6DD672E}">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Unutulan günün hapı, hatırlanır hatırlanmaz alınır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E8C6E7A7-9D39-4AFA-8129-3AC5CC82095C}" type="parTrans" cxnId="{E9980C93-BE85-47EF-A2DB-472058AF4C7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1305BF0-39C3-4E2D-B155-99EA5BDA1F7E}" type="sibTrans" cxnId="{E9980C93-BE85-47EF-A2DB-472058AF4C7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37505B9-2F2D-4FA2-AD79-3EA58088C5E5}">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Ayrıca o güne ait hap da normal zamanında alınmalıdır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E9013558-B79E-4100-8C56-EC0AA2B45430}" type="parTrans" cxnId="{F35D0354-3E4C-4BA0-8A4B-F1F222BD8F1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A3448EE-E5F3-447D-987C-D58D9A8AA0F2}" type="sibTrans" cxnId="{F35D0354-3E4C-4BA0-8A4B-F1F222BD8F1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504D484-7268-48EA-AF4A-CD68AD684986}">
      <dgm:prSet/>
      <dgm:spPr/>
      <dgm:t>
        <a:bodyPr/>
        <a:lstStyle/>
        <a:p>
          <a:r>
            <a:rPr lang="tr-TR" b="1">
              <a:latin typeface="Calibri" panose="020F0502020204030204" pitchFamily="34" charset="0"/>
              <a:ea typeface="Calibri" panose="020F0502020204030204" pitchFamily="34" charset="0"/>
              <a:cs typeface="Calibri" panose="020F0502020204030204" pitchFamily="34" charset="0"/>
            </a:rPr>
            <a:t>2 hap unutulduğunda ilk iki hafta içinde</a:t>
          </a:r>
          <a:endParaRPr lang="en-US">
            <a:latin typeface="Calibri" panose="020F0502020204030204" pitchFamily="34" charset="0"/>
            <a:ea typeface="Calibri" panose="020F0502020204030204" pitchFamily="34" charset="0"/>
            <a:cs typeface="Calibri" panose="020F0502020204030204" pitchFamily="34" charset="0"/>
          </a:endParaRPr>
        </a:p>
      </dgm:t>
    </dgm:pt>
    <dgm:pt modelId="{8B10045D-8E39-4B91-B7C8-66D319CB4951}" type="parTrans" cxnId="{0D678035-F1D0-4975-A011-1E02E7C555D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4FDC44D-AF52-486E-BE3B-72271851AD90}" type="sibTrans" cxnId="{0D678035-F1D0-4975-A011-1E02E7C555D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D19092E-48EB-4722-B4B7-9EADDC1381CA}">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Üst üste iki gün ikişer hap alarak eksik günler tamamlanır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BE6A2111-877B-4906-8B86-E46AD4228F83}" type="parTrans" cxnId="{4ACC3B97-5FFF-45DE-BF9A-427F6E9BA9D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B1BBF35-4E59-40B1-B22B-FE00AFE0C9F6}" type="sibTrans" cxnId="{4ACC3B97-5FFF-45DE-BF9A-427F6E9BA9D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ECEF8AE-E2B9-49D8-AE2C-F2C2B1B50111}">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Bu durumda bir hafta süreyle ek bir yöntem (kondom, vajinal spermisit vb.) kullanılmalıdır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0E6ED27C-C3F2-4030-BE4C-BEF52E90BFE2}" type="parTrans" cxnId="{9CFADD15-013B-4C2D-9325-1BC93028258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DBE776D-B2FA-4ED2-9CAB-6C4AC952AFED}" type="sibTrans" cxnId="{9CFADD15-013B-4C2D-9325-1BC93028258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10813A4-4DCC-41B3-8529-3FB3CC7B83C2}">
      <dgm:prSet/>
      <dgm:spPr/>
      <dgm:t>
        <a:bodyPr/>
        <a:lstStyle/>
        <a:p>
          <a:r>
            <a:rPr lang="tr-TR" b="1">
              <a:latin typeface="Calibri" panose="020F0502020204030204" pitchFamily="34" charset="0"/>
              <a:ea typeface="Calibri" panose="020F0502020204030204" pitchFamily="34" charset="0"/>
              <a:cs typeface="Calibri" panose="020F0502020204030204" pitchFamily="34" charset="0"/>
            </a:rPr>
            <a:t>2 hap unutulduğunda üçüncü haftada</a:t>
          </a:r>
          <a:endParaRPr lang="en-US">
            <a:latin typeface="Calibri" panose="020F0502020204030204" pitchFamily="34" charset="0"/>
            <a:ea typeface="Calibri" panose="020F0502020204030204" pitchFamily="34" charset="0"/>
            <a:cs typeface="Calibri" panose="020F0502020204030204" pitchFamily="34" charset="0"/>
          </a:endParaRPr>
        </a:p>
      </dgm:t>
    </dgm:pt>
    <dgm:pt modelId="{EE2ABBDC-D5F0-4C2B-9653-73F26A3616D4}" type="parTrans" cxnId="{45B83D17-33E3-4884-A959-F5ECD11E783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F53724D-A6E1-4B32-82BA-13ED3BEAD178}" type="sibTrans" cxnId="{45B83D17-33E3-4884-A959-F5ECD11E783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27AE9CA-17D9-42E0-9DA7-83E7B4993EAD}">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Paket atılıp aynı gün yeni bir pakete başlanmalıdır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570C9B3A-AB00-452A-8889-7DF05F1CFFE7}" type="parTrans" cxnId="{B773220A-4981-4FC3-AD74-709510B3802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797990F-FA85-476D-B0BE-6E15680290D8}" type="sibTrans" cxnId="{B773220A-4981-4FC3-AD74-709510B3802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7377169-22D0-432F-8D16-53FC29C70450}">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Bir hafta süreyle ek bir yöntem kullanılmalıdır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B9D630F8-B318-46F9-AD24-EE627D2E9116}" type="parTrans" cxnId="{638CFDE4-FE64-4E16-81B6-937E60F876B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0C0FA1E-732B-4DAF-8E29-0D0758972445}" type="sibTrans" cxnId="{638CFDE4-FE64-4E16-81B6-937E60F876B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FD4CEF5-13EB-46E8-AF79-B9C918F8FA03}">
      <dgm:prSet/>
      <dgm:spPr/>
      <dgm:t>
        <a:bodyPr/>
        <a:lstStyle/>
        <a:p>
          <a:r>
            <a:rPr lang="tr-TR" b="1">
              <a:latin typeface="Calibri" panose="020F0502020204030204" pitchFamily="34" charset="0"/>
              <a:ea typeface="Calibri" panose="020F0502020204030204" pitchFamily="34" charset="0"/>
              <a:cs typeface="Calibri" panose="020F0502020204030204" pitchFamily="34" charset="0"/>
            </a:rPr>
            <a:t>3 hap unutulduğunda</a:t>
          </a:r>
          <a:endParaRPr lang="en-US">
            <a:latin typeface="Calibri" panose="020F0502020204030204" pitchFamily="34" charset="0"/>
            <a:ea typeface="Calibri" panose="020F0502020204030204" pitchFamily="34" charset="0"/>
            <a:cs typeface="Calibri" panose="020F0502020204030204" pitchFamily="34" charset="0"/>
          </a:endParaRPr>
        </a:p>
      </dgm:t>
    </dgm:pt>
    <dgm:pt modelId="{AD13CD79-CDFF-456B-A420-9974A56A07EF}" type="parTrans" cxnId="{7C7100C2-84E1-4A39-9917-00021116308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49E34F6-FDFE-42F4-A9EE-217C6A1F8C82}" type="sibTrans" cxnId="{7C7100C2-84E1-4A39-9917-00021116308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BDF5DEB-04EF-4E43-B737-07E0022AC421}">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Paket atılıp aynı gün yeni bir pakete başlanmalıdır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DB3057F7-EC62-44FA-A722-93ADB6D40AC5}" type="parTrans" cxnId="{3D51F9D1-2E5F-4BD2-BA16-A81033AE15C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DE70E99-237F-4491-82A0-48775978014D}" type="sibTrans" cxnId="{3D51F9D1-2E5F-4BD2-BA16-A81033AE15C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EB19389-7A8F-4C19-9D81-CE4913433DEA}">
      <dgm:prSet/>
      <dgm:spPr/>
      <dgm:t>
        <a:bodyPr/>
        <a:lstStyle/>
        <a:p>
          <a:r>
            <a:rPr lang="tr-TR">
              <a:latin typeface="Calibri" panose="020F0502020204030204" pitchFamily="34" charset="0"/>
              <a:ea typeface="Calibri" panose="020F0502020204030204" pitchFamily="34" charset="0"/>
              <a:cs typeface="Calibri" panose="020F0502020204030204" pitchFamily="34" charset="0"/>
            </a:rPr>
            <a:t>Bir hafta süreyle ek bir yöntem kullanılmalıdır</a:t>
          </a:r>
          <a:endParaRPr lang="en-US">
            <a:latin typeface="Calibri" panose="020F0502020204030204" pitchFamily="34" charset="0"/>
            <a:ea typeface="Calibri" panose="020F0502020204030204" pitchFamily="34" charset="0"/>
            <a:cs typeface="Calibri" panose="020F0502020204030204" pitchFamily="34" charset="0"/>
          </a:endParaRPr>
        </a:p>
      </dgm:t>
    </dgm:pt>
    <dgm:pt modelId="{3C14A200-924A-462D-AB1C-F8174DA98B26}" type="parTrans" cxnId="{7770528D-4ECE-4AF4-AB64-355CCD15A79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90A6A0C-5FF2-4BA7-85E5-5C93AA279783}" type="sibTrans" cxnId="{7770528D-4ECE-4AF4-AB64-355CCD15A79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2CFC4BB-BB98-4198-A64E-F69B3982CAA6}" type="pres">
      <dgm:prSet presAssocID="{EFABBF75-34D7-468F-A708-EF0E59A814D8}" presName="linear" presStyleCnt="0">
        <dgm:presLayoutVars>
          <dgm:animLvl val="lvl"/>
          <dgm:resizeHandles val="exact"/>
        </dgm:presLayoutVars>
      </dgm:prSet>
      <dgm:spPr/>
    </dgm:pt>
    <dgm:pt modelId="{7CB0D0BA-4CBF-429D-B13A-0DEAEAD51DCE}" type="pres">
      <dgm:prSet presAssocID="{8250C649-1C6F-400A-B92F-2652DE87AA69}" presName="parentText" presStyleLbl="node1" presStyleIdx="0" presStyleCnt="4">
        <dgm:presLayoutVars>
          <dgm:chMax val="0"/>
          <dgm:bulletEnabled val="1"/>
        </dgm:presLayoutVars>
      </dgm:prSet>
      <dgm:spPr/>
    </dgm:pt>
    <dgm:pt modelId="{8834FC1A-D373-454F-A92A-A87D779B95E5}" type="pres">
      <dgm:prSet presAssocID="{8250C649-1C6F-400A-B92F-2652DE87AA69}" presName="childText" presStyleLbl="revTx" presStyleIdx="0" presStyleCnt="4">
        <dgm:presLayoutVars>
          <dgm:bulletEnabled val="1"/>
        </dgm:presLayoutVars>
      </dgm:prSet>
      <dgm:spPr/>
    </dgm:pt>
    <dgm:pt modelId="{D9DF836E-7323-4AFF-857B-0DF6EFB647ED}" type="pres">
      <dgm:prSet presAssocID="{9504D484-7268-48EA-AF4A-CD68AD684986}" presName="parentText" presStyleLbl="node1" presStyleIdx="1" presStyleCnt="4">
        <dgm:presLayoutVars>
          <dgm:chMax val="0"/>
          <dgm:bulletEnabled val="1"/>
        </dgm:presLayoutVars>
      </dgm:prSet>
      <dgm:spPr/>
    </dgm:pt>
    <dgm:pt modelId="{ACB82B00-43B6-4B4E-BBF2-E9F8549EF3C7}" type="pres">
      <dgm:prSet presAssocID="{9504D484-7268-48EA-AF4A-CD68AD684986}" presName="childText" presStyleLbl="revTx" presStyleIdx="1" presStyleCnt="4">
        <dgm:presLayoutVars>
          <dgm:bulletEnabled val="1"/>
        </dgm:presLayoutVars>
      </dgm:prSet>
      <dgm:spPr/>
    </dgm:pt>
    <dgm:pt modelId="{DD032EC1-EB0E-4D48-BC3B-FA2C0DCC70AA}" type="pres">
      <dgm:prSet presAssocID="{810813A4-4DCC-41B3-8529-3FB3CC7B83C2}" presName="parentText" presStyleLbl="node1" presStyleIdx="2" presStyleCnt="4">
        <dgm:presLayoutVars>
          <dgm:chMax val="0"/>
          <dgm:bulletEnabled val="1"/>
        </dgm:presLayoutVars>
      </dgm:prSet>
      <dgm:spPr/>
    </dgm:pt>
    <dgm:pt modelId="{0539EBB9-F537-42AE-B226-3BB31B417887}" type="pres">
      <dgm:prSet presAssocID="{810813A4-4DCC-41B3-8529-3FB3CC7B83C2}" presName="childText" presStyleLbl="revTx" presStyleIdx="2" presStyleCnt="4">
        <dgm:presLayoutVars>
          <dgm:bulletEnabled val="1"/>
        </dgm:presLayoutVars>
      </dgm:prSet>
      <dgm:spPr/>
    </dgm:pt>
    <dgm:pt modelId="{60385E5A-6B46-4DFE-BF16-92445A6E919F}" type="pres">
      <dgm:prSet presAssocID="{BFD4CEF5-13EB-46E8-AF79-B9C918F8FA03}" presName="parentText" presStyleLbl="node1" presStyleIdx="3" presStyleCnt="4">
        <dgm:presLayoutVars>
          <dgm:chMax val="0"/>
          <dgm:bulletEnabled val="1"/>
        </dgm:presLayoutVars>
      </dgm:prSet>
      <dgm:spPr/>
    </dgm:pt>
    <dgm:pt modelId="{DCE56811-7880-415A-B420-AB831C7E0442}" type="pres">
      <dgm:prSet presAssocID="{BFD4CEF5-13EB-46E8-AF79-B9C918F8FA03}" presName="childText" presStyleLbl="revTx" presStyleIdx="3" presStyleCnt="4">
        <dgm:presLayoutVars>
          <dgm:bulletEnabled val="1"/>
        </dgm:presLayoutVars>
      </dgm:prSet>
      <dgm:spPr/>
    </dgm:pt>
  </dgm:ptLst>
  <dgm:cxnLst>
    <dgm:cxn modelId="{D761E308-05DF-4746-9D70-FD27728058E4}" type="presOf" srcId="{9ECEF8AE-E2B9-49D8-AE2C-F2C2B1B50111}" destId="{ACB82B00-43B6-4B4E-BBF2-E9F8549EF3C7}" srcOrd="0" destOrd="1" presId="urn:microsoft.com/office/officeart/2005/8/layout/vList2"/>
    <dgm:cxn modelId="{B773220A-4981-4FC3-AD74-709510B3802A}" srcId="{810813A4-4DCC-41B3-8529-3FB3CC7B83C2}" destId="{A27AE9CA-17D9-42E0-9DA7-83E7B4993EAD}" srcOrd="0" destOrd="0" parTransId="{570C9B3A-AB00-452A-8889-7DF05F1CFFE7}" sibTransId="{C797990F-FA85-476D-B0BE-6E15680290D8}"/>
    <dgm:cxn modelId="{0037A40B-C081-458B-83FA-36B9081DE426}" type="presOf" srcId="{A27AE9CA-17D9-42E0-9DA7-83E7B4993EAD}" destId="{0539EBB9-F537-42AE-B226-3BB31B417887}" srcOrd="0" destOrd="0" presId="urn:microsoft.com/office/officeart/2005/8/layout/vList2"/>
    <dgm:cxn modelId="{9CFADD15-013B-4C2D-9325-1BC930282580}" srcId="{9504D484-7268-48EA-AF4A-CD68AD684986}" destId="{9ECEF8AE-E2B9-49D8-AE2C-F2C2B1B50111}" srcOrd="1" destOrd="0" parTransId="{0E6ED27C-C3F2-4030-BE4C-BEF52E90BFE2}" sibTransId="{4DBE776D-B2FA-4ED2-9CAB-6C4AC952AFED}"/>
    <dgm:cxn modelId="{45B83D17-33E3-4884-A959-F5ECD11E7839}" srcId="{EFABBF75-34D7-468F-A708-EF0E59A814D8}" destId="{810813A4-4DCC-41B3-8529-3FB3CC7B83C2}" srcOrd="2" destOrd="0" parTransId="{EE2ABBDC-D5F0-4C2B-9653-73F26A3616D4}" sibTransId="{DF53724D-A6E1-4B32-82BA-13ED3BEAD178}"/>
    <dgm:cxn modelId="{F483A11C-964B-4861-950B-3ACE7BB65DCE}" type="presOf" srcId="{F7377169-22D0-432F-8D16-53FC29C70450}" destId="{0539EBB9-F537-42AE-B226-3BB31B417887}" srcOrd="0" destOrd="1" presId="urn:microsoft.com/office/officeart/2005/8/layout/vList2"/>
    <dgm:cxn modelId="{514BA632-E7E3-4D61-B6F0-1F1B0CE98D70}" type="presOf" srcId="{6D19092E-48EB-4722-B4B7-9EADDC1381CA}" destId="{ACB82B00-43B6-4B4E-BBF2-E9F8549EF3C7}" srcOrd="0" destOrd="0" presId="urn:microsoft.com/office/officeart/2005/8/layout/vList2"/>
    <dgm:cxn modelId="{0D678035-F1D0-4975-A011-1E02E7C555D8}" srcId="{EFABBF75-34D7-468F-A708-EF0E59A814D8}" destId="{9504D484-7268-48EA-AF4A-CD68AD684986}" srcOrd="1" destOrd="0" parTransId="{8B10045D-8E39-4B91-B7C8-66D319CB4951}" sibTransId="{54FDC44D-AF52-486E-BE3B-72271851AD90}"/>
    <dgm:cxn modelId="{D95B1C5D-E093-4FB4-8C20-91924DA7FB2C}" type="presOf" srcId="{B37505B9-2F2D-4FA2-AD79-3EA58088C5E5}" destId="{8834FC1A-D373-454F-A92A-A87D779B95E5}" srcOrd="0" destOrd="1" presId="urn:microsoft.com/office/officeart/2005/8/layout/vList2"/>
    <dgm:cxn modelId="{5A34CD4F-A660-45BD-8A4C-AFBC958CE4A9}" type="presOf" srcId="{EFABBF75-34D7-468F-A708-EF0E59A814D8}" destId="{D2CFC4BB-BB98-4198-A64E-F69B3982CAA6}" srcOrd="0" destOrd="0" presId="urn:microsoft.com/office/officeart/2005/8/layout/vList2"/>
    <dgm:cxn modelId="{88A7D152-E399-4B34-BC4C-49FDDA42BC32}" type="presOf" srcId="{9504D484-7268-48EA-AF4A-CD68AD684986}" destId="{D9DF836E-7323-4AFF-857B-0DF6EFB647ED}" srcOrd="0" destOrd="0" presId="urn:microsoft.com/office/officeart/2005/8/layout/vList2"/>
    <dgm:cxn modelId="{F35D0354-3E4C-4BA0-8A4B-F1F222BD8F1C}" srcId="{8250C649-1C6F-400A-B92F-2652DE87AA69}" destId="{B37505B9-2F2D-4FA2-AD79-3EA58088C5E5}" srcOrd="1" destOrd="0" parTransId="{E9013558-B79E-4100-8C56-EC0AA2B45430}" sibTransId="{CA3448EE-E5F3-447D-987C-D58D9A8AA0F2}"/>
    <dgm:cxn modelId="{751EC47C-A485-44BF-A360-B28BE1DE2F35}" type="presOf" srcId="{BFD4CEF5-13EB-46E8-AF79-B9C918F8FA03}" destId="{60385E5A-6B46-4DFE-BF16-92445A6E919F}" srcOrd="0" destOrd="0" presId="urn:microsoft.com/office/officeart/2005/8/layout/vList2"/>
    <dgm:cxn modelId="{BDFDE07D-C1EC-4F4B-9412-E88ACD91CA72}" type="presOf" srcId="{41C22AA5-6373-4EE9-B557-D5B4E6DD672E}" destId="{8834FC1A-D373-454F-A92A-A87D779B95E5}" srcOrd="0" destOrd="0" presId="urn:microsoft.com/office/officeart/2005/8/layout/vList2"/>
    <dgm:cxn modelId="{7770528D-4ECE-4AF4-AB64-355CCD15A795}" srcId="{BFD4CEF5-13EB-46E8-AF79-B9C918F8FA03}" destId="{4EB19389-7A8F-4C19-9D81-CE4913433DEA}" srcOrd="1" destOrd="0" parTransId="{3C14A200-924A-462D-AB1C-F8174DA98B26}" sibTransId="{390A6A0C-5FF2-4BA7-85E5-5C93AA279783}"/>
    <dgm:cxn modelId="{E9980C93-BE85-47EF-A2DB-472058AF4C73}" srcId="{8250C649-1C6F-400A-B92F-2652DE87AA69}" destId="{41C22AA5-6373-4EE9-B557-D5B4E6DD672E}" srcOrd="0" destOrd="0" parTransId="{E8C6E7A7-9D39-4AFA-8129-3AC5CC82095C}" sibTransId="{B1305BF0-39C3-4E2D-B155-99EA5BDA1F7E}"/>
    <dgm:cxn modelId="{4ACC3B97-5FFF-45DE-BF9A-427F6E9BA9DB}" srcId="{9504D484-7268-48EA-AF4A-CD68AD684986}" destId="{6D19092E-48EB-4722-B4B7-9EADDC1381CA}" srcOrd="0" destOrd="0" parTransId="{BE6A2111-877B-4906-8B86-E46AD4228F83}" sibTransId="{CB1BBF35-4E59-40B1-B22B-FE00AFE0C9F6}"/>
    <dgm:cxn modelId="{1A8D199A-130B-4BE3-A4E6-FB0F4201E83E}" type="presOf" srcId="{4EB19389-7A8F-4C19-9D81-CE4913433DEA}" destId="{DCE56811-7880-415A-B420-AB831C7E0442}" srcOrd="0" destOrd="1" presId="urn:microsoft.com/office/officeart/2005/8/layout/vList2"/>
    <dgm:cxn modelId="{6D3D4DA1-F021-4026-AF6E-426DD831B172}" type="presOf" srcId="{810813A4-4DCC-41B3-8529-3FB3CC7B83C2}" destId="{DD032EC1-EB0E-4D48-BC3B-FA2C0DCC70AA}" srcOrd="0" destOrd="0" presId="urn:microsoft.com/office/officeart/2005/8/layout/vList2"/>
    <dgm:cxn modelId="{6D17B4A9-04C6-4879-847D-BDCC7688CF1F}" srcId="{EFABBF75-34D7-468F-A708-EF0E59A814D8}" destId="{8250C649-1C6F-400A-B92F-2652DE87AA69}" srcOrd="0" destOrd="0" parTransId="{A16874B2-EF2B-490B-87BF-AFA74CA171C2}" sibTransId="{B762658F-CE48-42FF-A1DE-A36E75A82EE2}"/>
    <dgm:cxn modelId="{7C7100C2-84E1-4A39-9917-00021116308E}" srcId="{EFABBF75-34D7-468F-A708-EF0E59A814D8}" destId="{BFD4CEF5-13EB-46E8-AF79-B9C918F8FA03}" srcOrd="3" destOrd="0" parTransId="{AD13CD79-CDFF-456B-A420-9974A56A07EF}" sibTransId="{649E34F6-FDFE-42F4-A9EE-217C6A1F8C82}"/>
    <dgm:cxn modelId="{3D51F9D1-2E5F-4BD2-BA16-A81033AE15C1}" srcId="{BFD4CEF5-13EB-46E8-AF79-B9C918F8FA03}" destId="{4BDF5DEB-04EF-4E43-B737-07E0022AC421}" srcOrd="0" destOrd="0" parTransId="{DB3057F7-EC62-44FA-A722-93ADB6D40AC5}" sibTransId="{BDE70E99-237F-4491-82A0-48775978014D}"/>
    <dgm:cxn modelId="{3AE7A8DF-C9C7-4D91-8018-7A9A455914FC}" type="presOf" srcId="{4BDF5DEB-04EF-4E43-B737-07E0022AC421}" destId="{DCE56811-7880-415A-B420-AB831C7E0442}" srcOrd="0" destOrd="0" presId="urn:microsoft.com/office/officeart/2005/8/layout/vList2"/>
    <dgm:cxn modelId="{638CFDE4-FE64-4E16-81B6-937E60F876BA}" srcId="{810813A4-4DCC-41B3-8529-3FB3CC7B83C2}" destId="{F7377169-22D0-432F-8D16-53FC29C70450}" srcOrd="1" destOrd="0" parTransId="{B9D630F8-B318-46F9-AD24-EE627D2E9116}" sibTransId="{D0C0FA1E-732B-4DAF-8E29-0D0758972445}"/>
    <dgm:cxn modelId="{D16244F2-6E51-4A8C-97ED-40D61F360931}" type="presOf" srcId="{8250C649-1C6F-400A-B92F-2652DE87AA69}" destId="{7CB0D0BA-4CBF-429D-B13A-0DEAEAD51DCE}" srcOrd="0" destOrd="0" presId="urn:microsoft.com/office/officeart/2005/8/layout/vList2"/>
    <dgm:cxn modelId="{0C81AF65-0669-47D3-AA49-53914C7FF1D6}" type="presParOf" srcId="{D2CFC4BB-BB98-4198-A64E-F69B3982CAA6}" destId="{7CB0D0BA-4CBF-429D-B13A-0DEAEAD51DCE}" srcOrd="0" destOrd="0" presId="urn:microsoft.com/office/officeart/2005/8/layout/vList2"/>
    <dgm:cxn modelId="{A0BEA259-6DD9-432A-9F1D-883EE69A57BE}" type="presParOf" srcId="{D2CFC4BB-BB98-4198-A64E-F69B3982CAA6}" destId="{8834FC1A-D373-454F-A92A-A87D779B95E5}" srcOrd="1" destOrd="0" presId="urn:microsoft.com/office/officeart/2005/8/layout/vList2"/>
    <dgm:cxn modelId="{914D5ABF-A104-436F-86F8-57653119B23F}" type="presParOf" srcId="{D2CFC4BB-BB98-4198-A64E-F69B3982CAA6}" destId="{D9DF836E-7323-4AFF-857B-0DF6EFB647ED}" srcOrd="2" destOrd="0" presId="urn:microsoft.com/office/officeart/2005/8/layout/vList2"/>
    <dgm:cxn modelId="{AA199A15-7302-4975-8E07-25D5BB241B06}" type="presParOf" srcId="{D2CFC4BB-BB98-4198-A64E-F69B3982CAA6}" destId="{ACB82B00-43B6-4B4E-BBF2-E9F8549EF3C7}" srcOrd="3" destOrd="0" presId="urn:microsoft.com/office/officeart/2005/8/layout/vList2"/>
    <dgm:cxn modelId="{1B1B58F8-48B5-4F1B-B9DA-783C8634F893}" type="presParOf" srcId="{D2CFC4BB-BB98-4198-A64E-F69B3982CAA6}" destId="{DD032EC1-EB0E-4D48-BC3B-FA2C0DCC70AA}" srcOrd="4" destOrd="0" presId="urn:microsoft.com/office/officeart/2005/8/layout/vList2"/>
    <dgm:cxn modelId="{EEA20D55-904E-45DE-A410-7B3AD8FBD7A2}" type="presParOf" srcId="{D2CFC4BB-BB98-4198-A64E-F69B3982CAA6}" destId="{0539EBB9-F537-42AE-B226-3BB31B417887}" srcOrd="5" destOrd="0" presId="urn:microsoft.com/office/officeart/2005/8/layout/vList2"/>
    <dgm:cxn modelId="{3E6928BB-3006-4654-B4D3-6D4153767FA2}" type="presParOf" srcId="{D2CFC4BB-BB98-4198-A64E-F69B3982CAA6}" destId="{60385E5A-6B46-4DFE-BF16-92445A6E919F}" srcOrd="6" destOrd="0" presId="urn:microsoft.com/office/officeart/2005/8/layout/vList2"/>
    <dgm:cxn modelId="{5EFB4F1C-F988-4281-B162-407D3D5B087D}" type="presParOf" srcId="{D2CFC4BB-BB98-4198-A64E-F69B3982CAA6}" destId="{DCE56811-7880-415A-B420-AB831C7E0442}" srcOrd="7"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D749D7-0209-4BFE-AB48-384217AD66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EF03E4E-02B1-4D6A-9F4E-185EB0B7099E}">
      <dgm:prSet/>
      <dgm:spPr>
        <a:solidFill>
          <a:schemeClr val="bg1">
            <a:lumMod val="65000"/>
          </a:schemeClr>
        </a:solidFill>
      </dgm:spPr>
      <dgm:t>
        <a:bodyPr/>
        <a:lstStyle/>
        <a:p>
          <a:r>
            <a:rPr lang="tr-TR"/>
            <a:t>Depo medroksiprogesteron asetat (depo provera®,uniject®)</a:t>
          </a:r>
          <a:endParaRPr lang="en-US"/>
        </a:p>
      </dgm:t>
    </dgm:pt>
    <dgm:pt modelId="{B0D08DC2-C951-4423-B493-1088CCEA4C6B}" type="parTrans" cxnId="{A95B3712-652C-45EE-B3ED-4A0EF942A410}">
      <dgm:prSet/>
      <dgm:spPr/>
      <dgm:t>
        <a:bodyPr/>
        <a:lstStyle/>
        <a:p>
          <a:endParaRPr lang="en-US"/>
        </a:p>
      </dgm:t>
    </dgm:pt>
    <dgm:pt modelId="{DC6A942E-6CFB-4CA0-9348-B104908A6EED}" type="sibTrans" cxnId="{A95B3712-652C-45EE-B3ED-4A0EF942A410}">
      <dgm:prSet/>
      <dgm:spPr/>
      <dgm:t>
        <a:bodyPr/>
        <a:lstStyle/>
        <a:p>
          <a:endParaRPr lang="en-US"/>
        </a:p>
      </dgm:t>
    </dgm:pt>
    <dgm:pt modelId="{949C19DD-270A-4A87-A276-C4530A6F99F9}">
      <dgm:prSet/>
      <dgm:spPr>
        <a:solidFill>
          <a:schemeClr val="bg1">
            <a:lumMod val="65000"/>
          </a:schemeClr>
        </a:solidFill>
      </dgm:spPr>
      <dgm:t>
        <a:bodyPr/>
        <a:lstStyle/>
        <a:p>
          <a:r>
            <a:rPr lang="tr-TR"/>
            <a:t>Noretisteron enantat (NET-EN®)</a:t>
          </a:r>
          <a:endParaRPr lang="en-US"/>
        </a:p>
      </dgm:t>
    </dgm:pt>
    <dgm:pt modelId="{B91B3818-B0E7-4024-8229-42551CB336D9}" type="parTrans" cxnId="{0247E3C0-40BE-40B3-BB59-2909B54ED608}">
      <dgm:prSet/>
      <dgm:spPr/>
      <dgm:t>
        <a:bodyPr/>
        <a:lstStyle/>
        <a:p>
          <a:endParaRPr lang="en-US"/>
        </a:p>
      </dgm:t>
    </dgm:pt>
    <dgm:pt modelId="{50C091B3-3FAA-41BC-86BC-62A9A0F0CCA5}" type="sibTrans" cxnId="{0247E3C0-40BE-40B3-BB59-2909B54ED608}">
      <dgm:prSet/>
      <dgm:spPr/>
      <dgm:t>
        <a:bodyPr/>
        <a:lstStyle/>
        <a:p>
          <a:endParaRPr lang="en-US"/>
        </a:p>
      </dgm:t>
    </dgm:pt>
    <dgm:pt modelId="{F5ACECC0-0DAF-4D8C-B53F-6E8559B24FF1}">
      <dgm:prSet/>
      <dgm:spPr>
        <a:solidFill>
          <a:schemeClr val="bg1">
            <a:lumMod val="65000"/>
          </a:schemeClr>
        </a:solidFill>
      </dgm:spPr>
      <dgm:t>
        <a:bodyPr/>
        <a:lstStyle/>
        <a:p>
          <a:r>
            <a:rPr lang="tr-TR"/>
            <a:t>Levonorgestrel implant (norplant ve jadelle®)</a:t>
          </a:r>
          <a:endParaRPr lang="en-US"/>
        </a:p>
      </dgm:t>
    </dgm:pt>
    <dgm:pt modelId="{E38B6FC4-019C-4C35-96A2-416634B04D31}" type="parTrans" cxnId="{9E02D529-91B4-4376-BB8B-796161D18DA1}">
      <dgm:prSet/>
      <dgm:spPr/>
      <dgm:t>
        <a:bodyPr/>
        <a:lstStyle/>
        <a:p>
          <a:endParaRPr lang="en-US"/>
        </a:p>
      </dgm:t>
    </dgm:pt>
    <dgm:pt modelId="{F63A1FC2-ED04-4021-9EB5-7B464D516082}" type="sibTrans" cxnId="{9E02D529-91B4-4376-BB8B-796161D18DA1}">
      <dgm:prSet/>
      <dgm:spPr/>
      <dgm:t>
        <a:bodyPr/>
        <a:lstStyle/>
        <a:p>
          <a:endParaRPr lang="en-US"/>
        </a:p>
      </dgm:t>
    </dgm:pt>
    <dgm:pt modelId="{F270E536-E278-4D68-8A0D-61172849C136}">
      <dgm:prSet/>
      <dgm:spPr>
        <a:solidFill>
          <a:schemeClr val="bg1">
            <a:lumMod val="65000"/>
          </a:schemeClr>
        </a:solidFill>
      </dgm:spPr>
      <dgm:t>
        <a:bodyPr/>
        <a:lstStyle/>
        <a:p>
          <a:r>
            <a:rPr lang="tr-TR"/>
            <a:t>Etonorgestrel implant (ımplanon®)</a:t>
          </a:r>
          <a:endParaRPr lang="en-US"/>
        </a:p>
      </dgm:t>
    </dgm:pt>
    <dgm:pt modelId="{6A45FA32-B234-4C2E-834A-5ED5721A14B6}" type="parTrans" cxnId="{46E9E2A0-959D-4A2B-B5A9-9B0BC53B61D6}">
      <dgm:prSet/>
      <dgm:spPr/>
      <dgm:t>
        <a:bodyPr/>
        <a:lstStyle/>
        <a:p>
          <a:endParaRPr lang="en-US"/>
        </a:p>
      </dgm:t>
    </dgm:pt>
    <dgm:pt modelId="{C54A79C1-A874-4766-B90E-50EFB79032FE}" type="sibTrans" cxnId="{46E9E2A0-959D-4A2B-B5A9-9B0BC53B61D6}">
      <dgm:prSet/>
      <dgm:spPr/>
      <dgm:t>
        <a:bodyPr/>
        <a:lstStyle/>
        <a:p>
          <a:endParaRPr lang="en-US"/>
        </a:p>
      </dgm:t>
    </dgm:pt>
    <dgm:pt modelId="{295213D1-CC6A-45AD-864B-613C0F1A47B6}">
      <dgm:prSet/>
      <dgm:spPr>
        <a:solidFill>
          <a:schemeClr val="bg1">
            <a:lumMod val="65000"/>
          </a:schemeClr>
        </a:solidFill>
      </dgm:spPr>
      <dgm:t>
        <a:bodyPr/>
        <a:lstStyle/>
        <a:p>
          <a:r>
            <a:rPr lang="tr-TR"/>
            <a:t>Nestoron (elcometrine®)</a:t>
          </a:r>
          <a:endParaRPr lang="en-US"/>
        </a:p>
      </dgm:t>
    </dgm:pt>
    <dgm:pt modelId="{8CF6820F-482E-4289-8CD6-242895C255D4}" type="parTrans" cxnId="{4B6310F4-3960-4E4F-8A9A-9920FC7D57B9}">
      <dgm:prSet/>
      <dgm:spPr/>
      <dgm:t>
        <a:bodyPr/>
        <a:lstStyle/>
        <a:p>
          <a:endParaRPr lang="en-US"/>
        </a:p>
      </dgm:t>
    </dgm:pt>
    <dgm:pt modelId="{1F2B10A2-E252-43A2-B6D4-5F072374B9E1}" type="sibTrans" cxnId="{4B6310F4-3960-4E4F-8A9A-9920FC7D57B9}">
      <dgm:prSet/>
      <dgm:spPr/>
      <dgm:t>
        <a:bodyPr/>
        <a:lstStyle/>
        <a:p>
          <a:endParaRPr lang="en-US"/>
        </a:p>
      </dgm:t>
    </dgm:pt>
    <dgm:pt modelId="{367A5D56-CB82-4D38-B801-75E00C712CE3}">
      <dgm:prSet/>
      <dgm:spPr>
        <a:solidFill>
          <a:schemeClr val="bg1">
            <a:lumMod val="65000"/>
          </a:schemeClr>
        </a:solidFill>
      </dgm:spPr>
      <dgm:t>
        <a:bodyPr/>
        <a:lstStyle/>
        <a:p>
          <a:r>
            <a:rPr lang="tr-TR"/>
            <a:t>Nomegestrol asetat (uniplant®, surplant®)</a:t>
          </a:r>
          <a:endParaRPr lang="en-US"/>
        </a:p>
      </dgm:t>
    </dgm:pt>
    <dgm:pt modelId="{5CB4D663-D098-4AEA-8290-D7BA3DB6224E}" type="parTrans" cxnId="{A7394393-6210-451B-ADEB-4761D803B64E}">
      <dgm:prSet/>
      <dgm:spPr/>
      <dgm:t>
        <a:bodyPr/>
        <a:lstStyle/>
        <a:p>
          <a:endParaRPr lang="en-US"/>
        </a:p>
      </dgm:t>
    </dgm:pt>
    <dgm:pt modelId="{FD257E24-C2DF-4B4B-B7B0-E1A10B8B1EAE}" type="sibTrans" cxnId="{A7394393-6210-451B-ADEB-4761D803B64E}">
      <dgm:prSet/>
      <dgm:spPr/>
      <dgm:t>
        <a:bodyPr/>
        <a:lstStyle/>
        <a:p>
          <a:endParaRPr lang="en-US"/>
        </a:p>
      </dgm:t>
    </dgm:pt>
    <dgm:pt modelId="{3F7B3ED6-520E-46FA-86A7-F3067EF55F73}">
      <dgm:prSet/>
      <dgm:spPr>
        <a:solidFill>
          <a:schemeClr val="bg1">
            <a:lumMod val="65000"/>
          </a:schemeClr>
        </a:solidFill>
      </dgm:spPr>
      <dgm:t>
        <a:bodyPr/>
        <a:lstStyle/>
        <a:p>
          <a:r>
            <a:rPr lang="tr-TR"/>
            <a:t>Lng-rahim içi sistem (mirena, paragard®)</a:t>
          </a:r>
          <a:endParaRPr lang="en-US"/>
        </a:p>
      </dgm:t>
    </dgm:pt>
    <dgm:pt modelId="{F08CA51A-501B-437E-868A-878D04027ADF}" type="parTrans" cxnId="{A755DCC2-973A-40C7-84E1-958B976A4CB2}">
      <dgm:prSet/>
      <dgm:spPr/>
      <dgm:t>
        <a:bodyPr/>
        <a:lstStyle/>
        <a:p>
          <a:endParaRPr lang="en-US"/>
        </a:p>
      </dgm:t>
    </dgm:pt>
    <dgm:pt modelId="{65E8C8B1-30B6-4722-A7A5-3022F36A2B3C}" type="sibTrans" cxnId="{A755DCC2-973A-40C7-84E1-958B976A4CB2}">
      <dgm:prSet/>
      <dgm:spPr/>
      <dgm:t>
        <a:bodyPr/>
        <a:lstStyle/>
        <a:p>
          <a:endParaRPr lang="en-US"/>
        </a:p>
      </dgm:t>
    </dgm:pt>
    <dgm:pt modelId="{BC9862F5-005A-4F45-BDA9-0A685E8A2D6A}" type="pres">
      <dgm:prSet presAssocID="{4AD749D7-0209-4BFE-AB48-384217AD6638}" presName="linear" presStyleCnt="0">
        <dgm:presLayoutVars>
          <dgm:animLvl val="lvl"/>
          <dgm:resizeHandles val="exact"/>
        </dgm:presLayoutVars>
      </dgm:prSet>
      <dgm:spPr/>
    </dgm:pt>
    <dgm:pt modelId="{51A75A00-9A99-413A-9120-FC4D25DB5636}" type="pres">
      <dgm:prSet presAssocID="{6EF03E4E-02B1-4D6A-9F4E-185EB0B7099E}" presName="parentText" presStyleLbl="node1" presStyleIdx="0" presStyleCnt="7">
        <dgm:presLayoutVars>
          <dgm:chMax val="0"/>
          <dgm:bulletEnabled val="1"/>
        </dgm:presLayoutVars>
      </dgm:prSet>
      <dgm:spPr/>
    </dgm:pt>
    <dgm:pt modelId="{7C10478D-6345-4883-A1BB-8DBC1A1141AD}" type="pres">
      <dgm:prSet presAssocID="{DC6A942E-6CFB-4CA0-9348-B104908A6EED}" presName="spacer" presStyleCnt="0"/>
      <dgm:spPr/>
    </dgm:pt>
    <dgm:pt modelId="{49249F0D-4009-4B67-B457-30F79E885374}" type="pres">
      <dgm:prSet presAssocID="{949C19DD-270A-4A87-A276-C4530A6F99F9}" presName="parentText" presStyleLbl="node1" presStyleIdx="1" presStyleCnt="7">
        <dgm:presLayoutVars>
          <dgm:chMax val="0"/>
          <dgm:bulletEnabled val="1"/>
        </dgm:presLayoutVars>
      </dgm:prSet>
      <dgm:spPr/>
    </dgm:pt>
    <dgm:pt modelId="{3EC911B4-0A34-460A-B45A-B14064982694}" type="pres">
      <dgm:prSet presAssocID="{50C091B3-3FAA-41BC-86BC-62A9A0F0CCA5}" presName="spacer" presStyleCnt="0"/>
      <dgm:spPr/>
    </dgm:pt>
    <dgm:pt modelId="{4E3BDF97-0A97-41CE-8E28-CB8772F39E86}" type="pres">
      <dgm:prSet presAssocID="{F5ACECC0-0DAF-4D8C-B53F-6E8559B24FF1}" presName="parentText" presStyleLbl="node1" presStyleIdx="2" presStyleCnt="7">
        <dgm:presLayoutVars>
          <dgm:chMax val="0"/>
          <dgm:bulletEnabled val="1"/>
        </dgm:presLayoutVars>
      </dgm:prSet>
      <dgm:spPr/>
    </dgm:pt>
    <dgm:pt modelId="{CE9833DC-08D2-49F6-8CA3-459196777A9D}" type="pres">
      <dgm:prSet presAssocID="{F63A1FC2-ED04-4021-9EB5-7B464D516082}" presName="spacer" presStyleCnt="0"/>
      <dgm:spPr/>
    </dgm:pt>
    <dgm:pt modelId="{97C9974B-8DA8-4D81-B12B-78D7680F54B6}" type="pres">
      <dgm:prSet presAssocID="{F270E536-E278-4D68-8A0D-61172849C136}" presName="parentText" presStyleLbl="node1" presStyleIdx="3" presStyleCnt="7">
        <dgm:presLayoutVars>
          <dgm:chMax val="0"/>
          <dgm:bulletEnabled val="1"/>
        </dgm:presLayoutVars>
      </dgm:prSet>
      <dgm:spPr/>
    </dgm:pt>
    <dgm:pt modelId="{16708BF4-38A9-416D-84A6-71EA8813F437}" type="pres">
      <dgm:prSet presAssocID="{C54A79C1-A874-4766-B90E-50EFB79032FE}" presName="spacer" presStyleCnt="0"/>
      <dgm:spPr/>
    </dgm:pt>
    <dgm:pt modelId="{E35B22DA-3E5F-4E42-A957-F3B44D38F319}" type="pres">
      <dgm:prSet presAssocID="{295213D1-CC6A-45AD-864B-613C0F1A47B6}" presName="parentText" presStyleLbl="node1" presStyleIdx="4" presStyleCnt="7">
        <dgm:presLayoutVars>
          <dgm:chMax val="0"/>
          <dgm:bulletEnabled val="1"/>
        </dgm:presLayoutVars>
      </dgm:prSet>
      <dgm:spPr/>
    </dgm:pt>
    <dgm:pt modelId="{DD550C0E-AB65-4672-90BE-5D499D77F4D2}" type="pres">
      <dgm:prSet presAssocID="{1F2B10A2-E252-43A2-B6D4-5F072374B9E1}" presName="spacer" presStyleCnt="0"/>
      <dgm:spPr/>
    </dgm:pt>
    <dgm:pt modelId="{7A283975-67A3-4A64-B403-463DA100003F}" type="pres">
      <dgm:prSet presAssocID="{367A5D56-CB82-4D38-B801-75E00C712CE3}" presName="parentText" presStyleLbl="node1" presStyleIdx="5" presStyleCnt="7">
        <dgm:presLayoutVars>
          <dgm:chMax val="0"/>
          <dgm:bulletEnabled val="1"/>
        </dgm:presLayoutVars>
      </dgm:prSet>
      <dgm:spPr/>
    </dgm:pt>
    <dgm:pt modelId="{20CEE7E2-6522-4734-BD1A-60C33C1B8B47}" type="pres">
      <dgm:prSet presAssocID="{FD257E24-C2DF-4B4B-B7B0-E1A10B8B1EAE}" presName="spacer" presStyleCnt="0"/>
      <dgm:spPr/>
    </dgm:pt>
    <dgm:pt modelId="{B7AB5848-051C-4527-A6A2-D208123ED892}" type="pres">
      <dgm:prSet presAssocID="{3F7B3ED6-520E-46FA-86A7-F3067EF55F73}" presName="parentText" presStyleLbl="node1" presStyleIdx="6" presStyleCnt="7">
        <dgm:presLayoutVars>
          <dgm:chMax val="0"/>
          <dgm:bulletEnabled val="1"/>
        </dgm:presLayoutVars>
      </dgm:prSet>
      <dgm:spPr/>
    </dgm:pt>
  </dgm:ptLst>
  <dgm:cxnLst>
    <dgm:cxn modelId="{E7793808-39F5-42F7-A9E0-F813CCB6940B}" type="presOf" srcId="{F270E536-E278-4D68-8A0D-61172849C136}" destId="{97C9974B-8DA8-4D81-B12B-78D7680F54B6}" srcOrd="0" destOrd="0" presId="urn:microsoft.com/office/officeart/2005/8/layout/vList2"/>
    <dgm:cxn modelId="{A95B3712-652C-45EE-B3ED-4A0EF942A410}" srcId="{4AD749D7-0209-4BFE-AB48-384217AD6638}" destId="{6EF03E4E-02B1-4D6A-9F4E-185EB0B7099E}" srcOrd="0" destOrd="0" parTransId="{B0D08DC2-C951-4423-B493-1088CCEA4C6B}" sibTransId="{DC6A942E-6CFB-4CA0-9348-B104908A6EED}"/>
    <dgm:cxn modelId="{9E02D529-91B4-4376-BB8B-796161D18DA1}" srcId="{4AD749D7-0209-4BFE-AB48-384217AD6638}" destId="{F5ACECC0-0DAF-4D8C-B53F-6E8559B24FF1}" srcOrd="2" destOrd="0" parTransId="{E38B6FC4-019C-4C35-96A2-416634B04D31}" sibTransId="{F63A1FC2-ED04-4021-9EB5-7B464D516082}"/>
    <dgm:cxn modelId="{B4000B30-CF42-41EB-A84A-2DF58159332C}" type="presOf" srcId="{F5ACECC0-0DAF-4D8C-B53F-6E8559B24FF1}" destId="{4E3BDF97-0A97-41CE-8E28-CB8772F39E86}" srcOrd="0" destOrd="0" presId="urn:microsoft.com/office/officeart/2005/8/layout/vList2"/>
    <dgm:cxn modelId="{CD2AEE3E-6FE6-4477-92DE-7F93AD4F9E27}" type="presOf" srcId="{295213D1-CC6A-45AD-864B-613C0F1A47B6}" destId="{E35B22DA-3E5F-4E42-A957-F3B44D38F319}" srcOrd="0" destOrd="0" presId="urn:microsoft.com/office/officeart/2005/8/layout/vList2"/>
    <dgm:cxn modelId="{E6FD066C-A3E4-4668-AF99-677B907F3D52}" type="presOf" srcId="{3F7B3ED6-520E-46FA-86A7-F3067EF55F73}" destId="{B7AB5848-051C-4527-A6A2-D208123ED892}" srcOrd="0" destOrd="0" presId="urn:microsoft.com/office/officeart/2005/8/layout/vList2"/>
    <dgm:cxn modelId="{9165DE84-BA34-4D11-9AC0-8AE462833C0E}" type="presOf" srcId="{6EF03E4E-02B1-4D6A-9F4E-185EB0B7099E}" destId="{51A75A00-9A99-413A-9120-FC4D25DB5636}" srcOrd="0" destOrd="0" presId="urn:microsoft.com/office/officeart/2005/8/layout/vList2"/>
    <dgm:cxn modelId="{D051F487-89C3-49AC-ADAC-BD2384008EF5}" type="presOf" srcId="{949C19DD-270A-4A87-A276-C4530A6F99F9}" destId="{49249F0D-4009-4B67-B457-30F79E885374}" srcOrd="0" destOrd="0" presId="urn:microsoft.com/office/officeart/2005/8/layout/vList2"/>
    <dgm:cxn modelId="{A7394393-6210-451B-ADEB-4761D803B64E}" srcId="{4AD749D7-0209-4BFE-AB48-384217AD6638}" destId="{367A5D56-CB82-4D38-B801-75E00C712CE3}" srcOrd="5" destOrd="0" parTransId="{5CB4D663-D098-4AEA-8290-D7BA3DB6224E}" sibTransId="{FD257E24-C2DF-4B4B-B7B0-E1A10B8B1EAE}"/>
    <dgm:cxn modelId="{46E9E2A0-959D-4A2B-B5A9-9B0BC53B61D6}" srcId="{4AD749D7-0209-4BFE-AB48-384217AD6638}" destId="{F270E536-E278-4D68-8A0D-61172849C136}" srcOrd="3" destOrd="0" parTransId="{6A45FA32-B234-4C2E-834A-5ED5721A14B6}" sibTransId="{C54A79C1-A874-4766-B90E-50EFB79032FE}"/>
    <dgm:cxn modelId="{0247E3C0-40BE-40B3-BB59-2909B54ED608}" srcId="{4AD749D7-0209-4BFE-AB48-384217AD6638}" destId="{949C19DD-270A-4A87-A276-C4530A6F99F9}" srcOrd="1" destOrd="0" parTransId="{B91B3818-B0E7-4024-8229-42551CB336D9}" sibTransId="{50C091B3-3FAA-41BC-86BC-62A9A0F0CCA5}"/>
    <dgm:cxn modelId="{A755DCC2-973A-40C7-84E1-958B976A4CB2}" srcId="{4AD749D7-0209-4BFE-AB48-384217AD6638}" destId="{3F7B3ED6-520E-46FA-86A7-F3067EF55F73}" srcOrd="6" destOrd="0" parTransId="{F08CA51A-501B-437E-868A-878D04027ADF}" sibTransId="{65E8C8B1-30B6-4722-A7A5-3022F36A2B3C}"/>
    <dgm:cxn modelId="{4B6310F4-3960-4E4F-8A9A-9920FC7D57B9}" srcId="{4AD749D7-0209-4BFE-AB48-384217AD6638}" destId="{295213D1-CC6A-45AD-864B-613C0F1A47B6}" srcOrd="4" destOrd="0" parTransId="{8CF6820F-482E-4289-8CD6-242895C255D4}" sibTransId="{1F2B10A2-E252-43A2-B6D4-5F072374B9E1}"/>
    <dgm:cxn modelId="{74BB9FF5-4637-4E1A-9DD2-AB6AE9BA7B1A}" type="presOf" srcId="{4AD749D7-0209-4BFE-AB48-384217AD6638}" destId="{BC9862F5-005A-4F45-BDA9-0A685E8A2D6A}" srcOrd="0" destOrd="0" presId="urn:microsoft.com/office/officeart/2005/8/layout/vList2"/>
    <dgm:cxn modelId="{282283FF-D3D5-4A7E-BF73-662649D6A935}" type="presOf" srcId="{367A5D56-CB82-4D38-B801-75E00C712CE3}" destId="{7A283975-67A3-4A64-B403-463DA100003F}" srcOrd="0" destOrd="0" presId="urn:microsoft.com/office/officeart/2005/8/layout/vList2"/>
    <dgm:cxn modelId="{96D9BCE7-78E3-4822-B08E-597C75C6FBA6}" type="presParOf" srcId="{BC9862F5-005A-4F45-BDA9-0A685E8A2D6A}" destId="{51A75A00-9A99-413A-9120-FC4D25DB5636}" srcOrd="0" destOrd="0" presId="urn:microsoft.com/office/officeart/2005/8/layout/vList2"/>
    <dgm:cxn modelId="{5B3C0E56-9318-47DC-AFE6-C3DA371D7318}" type="presParOf" srcId="{BC9862F5-005A-4F45-BDA9-0A685E8A2D6A}" destId="{7C10478D-6345-4883-A1BB-8DBC1A1141AD}" srcOrd="1" destOrd="0" presId="urn:microsoft.com/office/officeart/2005/8/layout/vList2"/>
    <dgm:cxn modelId="{ABA8A23A-0A9A-4559-A811-C1D7BAD67248}" type="presParOf" srcId="{BC9862F5-005A-4F45-BDA9-0A685E8A2D6A}" destId="{49249F0D-4009-4B67-B457-30F79E885374}" srcOrd="2" destOrd="0" presId="urn:microsoft.com/office/officeart/2005/8/layout/vList2"/>
    <dgm:cxn modelId="{A9EB23FE-5C2C-4628-824D-9373CB3076B9}" type="presParOf" srcId="{BC9862F5-005A-4F45-BDA9-0A685E8A2D6A}" destId="{3EC911B4-0A34-460A-B45A-B14064982694}" srcOrd="3" destOrd="0" presId="urn:microsoft.com/office/officeart/2005/8/layout/vList2"/>
    <dgm:cxn modelId="{C2A4D938-D9A4-4093-8894-ECC93BAB5240}" type="presParOf" srcId="{BC9862F5-005A-4F45-BDA9-0A685E8A2D6A}" destId="{4E3BDF97-0A97-41CE-8E28-CB8772F39E86}" srcOrd="4" destOrd="0" presId="urn:microsoft.com/office/officeart/2005/8/layout/vList2"/>
    <dgm:cxn modelId="{0C4B9BDF-4E14-4E56-84E7-792E30C13A28}" type="presParOf" srcId="{BC9862F5-005A-4F45-BDA9-0A685E8A2D6A}" destId="{CE9833DC-08D2-49F6-8CA3-459196777A9D}" srcOrd="5" destOrd="0" presId="urn:microsoft.com/office/officeart/2005/8/layout/vList2"/>
    <dgm:cxn modelId="{B441A704-F9B5-478C-9783-E87FE604FA7A}" type="presParOf" srcId="{BC9862F5-005A-4F45-BDA9-0A685E8A2D6A}" destId="{97C9974B-8DA8-4D81-B12B-78D7680F54B6}" srcOrd="6" destOrd="0" presId="urn:microsoft.com/office/officeart/2005/8/layout/vList2"/>
    <dgm:cxn modelId="{FA64FF75-7FC9-4A13-A0B6-D565F9B14F09}" type="presParOf" srcId="{BC9862F5-005A-4F45-BDA9-0A685E8A2D6A}" destId="{16708BF4-38A9-416D-84A6-71EA8813F437}" srcOrd="7" destOrd="0" presId="urn:microsoft.com/office/officeart/2005/8/layout/vList2"/>
    <dgm:cxn modelId="{2B596C86-E47E-4B45-946F-D5E60FE06F64}" type="presParOf" srcId="{BC9862F5-005A-4F45-BDA9-0A685E8A2D6A}" destId="{E35B22DA-3E5F-4E42-A957-F3B44D38F319}" srcOrd="8" destOrd="0" presId="urn:microsoft.com/office/officeart/2005/8/layout/vList2"/>
    <dgm:cxn modelId="{B090A462-C213-40D4-A504-A3E9132BF1A6}" type="presParOf" srcId="{BC9862F5-005A-4F45-BDA9-0A685E8A2D6A}" destId="{DD550C0E-AB65-4672-90BE-5D499D77F4D2}" srcOrd="9" destOrd="0" presId="urn:microsoft.com/office/officeart/2005/8/layout/vList2"/>
    <dgm:cxn modelId="{55FFD342-9E08-4AA0-891C-EC1103F5F935}" type="presParOf" srcId="{BC9862F5-005A-4F45-BDA9-0A685E8A2D6A}" destId="{7A283975-67A3-4A64-B403-463DA100003F}" srcOrd="10" destOrd="0" presId="urn:microsoft.com/office/officeart/2005/8/layout/vList2"/>
    <dgm:cxn modelId="{D99930A1-947B-4EFB-A22D-90285D0C9330}" type="presParOf" srcId="{BC9862F5-005A-4F45-BDA9-0A685E8A2D6A}" destId="{20CEE7E2-6522-4734-BD1A-60C33C1B8B47}" srcOrd="11" destOrd="0" presId="urn:microsoft.com/office/officeart/2005/8/layout/vList2"/>
    <dgm:cxn modelId="{17D55019-98B1-4E80-BCE5-5D83E832ECA3}" type="presParOf" srcId="{BC9862F5-005A-4F45-BDA9-0A685E8A2D6A}" destId="{B7AB5848-051C-4527-A6A2-D208123ED892}" srcOrd="12" destOrd="0" presId="urn:microsoft.com/office/officeart/2005/8/layout/vList2"/>
  </dgm:cxnLst>
  <dgm:bg>
    <a:solidFill>
      <a:schemeClr val="tx2">
        <a:lumMod val="50000"/>
      </a:schemeClr>
    </a:solidFill>
  </dgm:bg>
  <dgm:whole>
    <a:ln>
      <a:solidFill>
        <a:schemeClr val="tx2">
          <a:lumMod val="40000"/>
          <a:lumOff val="60000"/>
        </a:schemeClr>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CB395-1ABA-4142-B2A4-A3D605D7FD7E}">
      <dsp:nvSpPr>
        <dsp:cNvPr id="0" name=""/>
        <dsp:cNvSpPr/>
      </dsp:nvSpPr>
      <dsp:spPr>
        <a:xfrm>
          <a:off x="0" y="0"/>
          <a:ext cx="8549640" cy="10853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tr-TR" sz="3600" kern="1200">
              <a:latin typeface="Calibri" panose="020F0502020204030204" pitchFamily="34" charset="0"/>
              <a:ea typeface="Calibri" panose="020F0502020204030204" pitchFamily="34" charset="0"/>
              <a:cs typeface="Calibri" panose="020F0502020204030204" pitchFamily="34" charset="0"/>
            </a:rPr>
            <a:t>Genel danışmanlık </a:t>
          </a:r>
          <a:endParaRPr lang="en-US" sz="3600" kern="1200">
            <a:latin typeface="Calibri" panose="020F0502020204030204" pitchFamily="34" charset="0"/>
            <a:ea typeface="Calibri" panose="020F0502020204030204" pitchFamily="34" charset="0"/>
            <a:cs typeface="Calibri" panose="020F0502020204030204" pitchFamily="34" charset="0"/>
          </a:endParaRPr>
        </a:p>
      </dsp:txBody>
      <dsp:txXfrm>
        <a:off x="31789" y="31789"/>
        <a:ext cx="7378458" cy="1021775"/>
      </dsp:txXfrm>
    </dsp:sp>
    <dsp:sp modelId="{41B8EBF8-DC03-49B1-93AD-F8763F536228}">
      <dsp:nvSpPr>
        <dsp:cNvPr id="0" name=""/>
        <dsp:cNvSpPr/>
      </dsp:nvSpPr>
      <dsp:spPr>
        <a:xfrm>
          <a:off x="754379" y="1266245"/>
          <a:ext cx="8549640" cy="108535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tr-TR" sz="3600" kern="1200">
              <a:latin typeface="Calibri" panose="020F0502020204030204" pitchFamily="34" charset="0"/>
              <a:ea typeface="Calibri" panose="020F0502020204030204" pitchFamily="34" charset="0"/>
              <a:cs typeface="Calibri" panose="020F0502020204030204" pitchFamily="34" charset="0"/>
            </a:rPr>
            <a:t>Yönteme özel danışmanlık </a:t>
          </a:r>
          <a:endParaRPr lang="en-US" sz="3600" kern="1200">
            <a:latin typeface="Calibri" panose="020F0502020204030204" pitchFamily="34" charset="0"/>
            <a:ea typeface="Calibri" panose="020F0502020204030204" pitchFamily="34" charset="0"/>
            <a:cs typeface="Calibri" panose="020F0502020204030204" pitchFamily="34" charset="0"/>
          </a:endParaRPr>
        </a:p>
      </dsp:txBody>
      <dsp:txXfrm>
        <a:off x="786168" y="1298034"/>
        <a:ext cx="7026202" cy="1021775"/>
      </dsp:txXfrm>
    </dsp:sp>
    <dsp:sp modelId="{13167E3B-231C-41CB-B5D6-A015F2C5511E}">
      <dsp:nvSpPr>
        <dsp:cNvPr id="0" name=""/>
        <dsp:cNvSpPr/>
      </dsp:nvSpPr>
      <dsp:spPr>
        <a:xfrm>
          <a:off x="1508759" y="2532491"/>
          <a:ext cx="8549640" cy="108535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tr-TR" sz="3600" kern="1200">
              <a:latin typeface="Calibri" panose="020F0502020204030204" pitchFamily="34" charset="0"/>
              <a:ea typeface="Calibri" panose="020F0502020204030204" pitchFamily="34" charset="0"/>
              <a:cs typeface="Calibri" panose="020F0502020204030204" pitchFamily="34" charset="0"/>
            </a:rPr>
            <a:t>İzlem danışmanlığı </a:t>
          </a:r>
          <a:endParaRPr lang="en-US" sz="3600" kern="1200">
            <a:latin typeface="Calibri" panose="020F0502020204030204" pitchFamily="34" charset="0"/>
            <a:ea typeface="Calibri" panose="020F0502020204030204" pitchFamily="34" charset="0"/>
            <a:cs typeface="Calibri" panose="020F0502020204030204" pitchFamily="34" charset="0"/>
          </a:endParaRPr>
        </a:p>
      </dsp:txBody>
      <dsp:txXfrm>
        <a:off x="1540548" y="2564280"/>
        <a:ext cx="7026202" cy="1021775"/>
      </dsp:txXfrm>
    </dsp:sp>
    <dsp:sp modelId="{4E3EEABD-C02F-4AD6-8A5D-416C47A585A6}">
      <dsp:nvSpPr>
        <dsp:cNvPr id="0" name=""/>
        <dsp:cNvSpPr/>
      </dsp:nvSpPr>
      <dsp:spPr>
        <a:xfrm>
          <a:off x="7844160" y="823059"/>
          <a:ext cx="705479" cy="70547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Calibri" panose="020F0502020204030204" pitchFamily="34" charset="0"/>
            <a:ea typeface="Calibri" panose="020F0502020204030204" pitchFamily="34" charset="0"/>
            <a:cs typeface="Calibri" panose="020F0502020204030204" pitchFamily="34" charset="0"/>
          </a:endParaRPr>
        </a:p>
      </dsp:txBody>
      <dsp:txXfrm>
        <a:off x="8002893" y="823059"/>
        <a:ext cx="388013" cy="530873"/>
      </dsp:txXfrm>
    </dsp:sp>
    <dsp:sp modelId="{81AB201D-F763-4CE0-83CD-B9AC8A58899B}">
      <dsp:nvSpPr>
        <dsp:cNvPr id="0" name=""/>
        <dsp:cNvSpPr/>
      </dsp:nvSpPr>
      <dsp:spPr>
        <a:xfrm>
          <a:off x="8598540" y="2082069"/>
          <a:ext cx="705479" cy="70547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Calibri" panose="020F0502020204030204" pitchFamily="34" charset="0"/>
            <a:ea typeface="Calibri" panose="020F0502020204030204" pitchFamily="34" charset="0"/>
            <a:cs typeface="Calibri" panose="020F0502020204030204" pitchFamily="34" charset="0"/>
          </a:endParaRPr>
        </a:p>
      </dsp:txBody>
      <dsp:txXfrm>
        <a:off x="8757273" y="2082069"/>
        <a:ext cx="388013" cy="5308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1B1D9-4AF4-4CF9-943F-471FAEF9C595}">
      <dsp:nvSpPr>
        <dsp:cNvPr id="0" name=""/>
        <dsp:cNvSpPr/>
      </dsp:nvSpPr>
      <dsp:spPr>
        <a:xfrm>
          <a:off x="0" y="0"/>
          <a:ext cx="2514599" cy="361784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838" tIns="241808" rIns="178838" bIns="241808" numCol="1" spcCol="1270" anchor="ctr" anchorCtr="0">
          <a:noAutofit/>
        </a:bodyPr>
        <a:lstStyle/>
        <a:p>
          <a:pPr marL="0" lvl="0" indent="0" algn="ctr" defTabSz="1511300">
            <a:lnSpc>
              <a:spcPct val="90000"/>
            </a:lnSpc>
            <a:spcBef>
              <a:spcPct val="0"/>
            </a:spcBef>
            <a:spcAft>
              <a:spcPct val="35000"/>
            </a:spcAft>
            <a:buNone/>
          </a:pPr>
          <a:r>
            <a:rPr lang="tr-TR" sz="3400" kern="1200">
              <a:latin typeface="Calibri" panose="020F0502020204030204" pitchFamily="34" charset="0"/>
              <a:ea typeface="Calibri" panose="020F0502020204030204" pitchFamily="34" charset="0"/>
              <a:cs typeface="Calibri" panose="020F0502020204030204" pitchFamily="34" charset="0"/>
            </a:rPr>
            <a:t>1983’de </a:t>
          </a:r>
          <a:r>
            <a:rPr lang="tr-TR" sz="3400" b="1" kern="1200">
              <a:latin typeface="Calibri" panose="020F0502020204030204" pitchFamily="34" charset="0"/>
              <a:ea typeface="Calibri" panose="020F0502020204030204" pitchFamily="34" charset="0"/>
              <a:cs typeface="Calibri" panose="020F0502020204030204" pitchFamily="34" charset="0"/>
            </a:rPr>
            <a:t>2827 nolu Nüfus Planlaması Yasası </a:t>
          </a:r>
          <a:r>
            <a:rPr lang="tr-TR" sz="3400" kern="1200">
              <a:latin typeface="Calibri" panose="020F0502020204030204" pitchFamily="34" charset="0"/>
              <a:ea typeface="Calibri" panose="020F0502020204030204" pitchFamily="34" charset="0"/>
              <a:cs typeface="Calibri" panose="020F0502020204030204" pitchFamily="34" charset="0"/>
            </a:rPr>
            <a:t>kabul edilmiş </a:t>
          </a:r>
          <a:endParaRPr lang="en-US" sz="3400" kern="1200">
            <a:latin typeface="Calibri" panose="020F0502020204030204" pitchFamily="34" charset="0"/>
            <a:ea typeface="Calibri" panose="020F0502020204030204" pitchFamily="34" charset="0"/>
            <a:cs typeface="Calibri" panose="020F0502020204030204" pitchFamily="34" charset="0"/>
          </a:endParaRPr>
        </a:p>
      </dsp:txBody>
      <dsp:txXfrm>
        <a:off x="0" y="0"/>
        <a:ext cx="2514599" cy="3617845"/>
      </dsp:txXfrm>
    </dsp:sp>
    <dsp:sp modelId="{78B06F3F-681A-4A97-8736-91AB46F47BCF}">
      <dsp:nvSpPr>
        <dsp:cNvPr id="0" name=""/>
        <dsp:cNvSpPr/>
      </dsp:nvSpPr>
      <dsp:spPr>
        <a:xfrm>
          <a:off x="2514599" y="0"/>
          <a:ext cx="7543800" cy="361784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3024" tIns="254000" rIns="153024" bIns="254000" numCol="1" spcCol="1270" anchor="t" anchorCtr="0">
          <a:noAutofit/>
        </a:bodyPr>
        <a:lstStyle/>
        <a:p>
          <a:pPr marL="0" lvl="0" indent="0" algn="l" defTabSz="977900">
            <a:lnSpc>
              <a:spcPct val="90000"/>
            </a:lnSpc>
            <a:spcBef>
              <a:spcPct val="0"/>
            </a:spcBef>
            <a:spcAft>
              <a:spcPct val="35000"/>
            </a:spcAft>
            <a:buNone/>
          </a:pPr>
          <a:r>
            <a:rPr lang="tr-TR" sz="2200" kern="1200">
              <a:latin typeface="Calibri" panose="020F0502020204030204" pitchFamily="34" charset="0"/>
              <a:ea typeface="Calibri" panose="020F0502020204030204" pitchFamily="34" charset="0"/>
              <a:cs typeface="Calibri" panose="020F0502020204030204" pitchFamily="34" charset="0"/>
            </a:rPr>
            <a:t>Bu yeni yasa ile birlikte; </a:t>
          </a:r>
          <a:endParaRPr lang="en-US" sz="2200" kern="1200">
            <a:latin typeface="Calibri" panose="020F0502020204030204" pitchFamily="34" charset="0"/>
            <a:ea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tr-TR" sz="2000" kern="1200">
              <a:latin typeface="Calibri" panose="020F0502020204030204" pitchFamily="34" charset="0"/>
              <a:ea typeface="Calibri" panose="020F0502020204030204" pitchFamily="34" charset="0"/>
              <a:cs typeface="Calibri" panose="020F0502020204030204" pitchFamily="34" charset="0"/>
            </a:rPr>
            <a:t>10 haftaya kadar olan gebelikler isteğe bağlı olarak sona erdirilebilir </a:t>
          </a:r>
          <a:endParaRPr lang="en-US" sz="2000" kern="1200">
            <a:latin typeface="Calibri" panose="020F0502020204030204" pitchFamily="34" charset="0"/>
            <a:ea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tr-TR" sz="2000" kern="1200">
              <a:latin typeface="Calibri" panose="020F0502020204030204" pitchFamily="34" charset="0"/>
              <a:ea typeface="Calibri" panose="020F0502020204030204" pitchFamily="34" charset="0"/>
              <a:cs typeface="Calibri" panose="020F0502020204030204" pitchFamily="34" charset="0"/>
            </a:rPr>
            <a:t>10 haftanın üzerindeki gebelikler tıbbi nedenlerle sona erdirilebilir </a:t>
          </a:r>
          <a:endParaRPr lang="en-US" sz="2000" kern="1200">
            <a:latin typeface="Calibri" panose="020F0502020204030204" pitchFamily="34" charset="0"/>
            <a:ea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tr-TR" sz="2000" kern="1200">
              <a:latin typeface="Calibri" panose="020F0502020204030204" pitchFamily="34" charset="0"/>
              <a:ea typeface="Calibri" panose="020F0502020204030204" pitchFamily="34" charset="0"/>
              <a:cs typeface="Calibri" panose="020F0502020204030204" pitchFamily="34" charset="0"/>
            </a:rPr>
            <a:t>Hastanelerde ve AÇSAP Merkezlerinde kadın hastalıkları ve doğum uzmanlarının denetimi altında eğitimli genel pratisyenler menstrüel regülasyon hizmeti verebilirler</a:t>
          </a:r>
          <a:endParaRPr lang="en-US" sz="2000" kern="1200">
            <a:latin typeface="Calibri" panose="020F0502020204030204" pitchFamily="34" charset="0"/>
            <a:ea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tr-TR" sz="2000" kern="1200">
              <a:latin typeface="Calibri" panose="020F0502020204030204" pitchFamily="34" charset="0"/>
              <a:ea typeface="Calibri" panose="020F0502020204030204" pitchFamily="34" charset="0"/>
              <a:cs typeface="Calibri" panose="020F0502020204030204" pitchFamily="34" charset="0"/>
            </a:rPr>
            <a:t>Erkek ve kadınlara gönüllü cerrahi sterilizasyon uygulanabilir </a:t>
          </a:r>
          <a:endParaRPr lang="en-US" sz="2000" kern="1200">
            <a:latin typeface="Calibri" panose="020F0502020204030204" pitchFamily="34" charset="0"/>
            <a:ea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SzPct val="130000"/>
            <a:buFont typeface="Arial" panose="020B0604020202020204" pitchFamily="34" charset="0"/>
            <a:buChar char="•"/>
          </a:pPr>
          <a:r>
            <a:rPr lang="tr-TR" sz="2000" kern="1200">
              <a:latin typeface="Calibri" panose="020F0502020204030204" pitchFamily="34" charset="0"/>
              <a:ea typeface="Calibri" panose="020F0502020204030204" pitchFamily="34" charset="0"/>
              <a:cs typeface="Calibri" panose="020F0502020204030204" pitchFamily="34" charset="0"/>
            </a:rPr>
            <a:t>Eğitimli doktor, hemşire ve ebeler RİA gibi etkili gebeliği önleyici yöntemleri uygulayabilir </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2514599" y="0"/>
        <a:ext cx="7543800" cy="3617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92068-6461-4364-A3FE-480372236004}">
      <dsp:nvSpPr>
        <dsp:cNvPr id="0" name=""/>
        <dsp:cNvSpPr/>
      </dsp:nvSpPr>
      <dsp:spPr>
        <a:xfrm>
          <a:off x="117443" y="1538"/>
          <a:ext cx="3282132" cy="19692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tr-TR" sz="3400" kern="1200">
              <a:latin typeface="Calibri" panose="020F0502020204030204" pitchFamily="34" charset="0"/>
              <a:ea typeface="Calibri" panose="020F0502020204030204" pitchFamily="34" charset="0"/>
              <a:cs typeface="Calibri" panose="020F0502020204030204" pitchFamily="34" charset="0"/>
            </a:rPr>
            <a:t>Etkinlik</a:t>
          </a:r>
          <a:r>
            <a:rPr lang="tr-TR" sz="3400" kern="1200"/>
            <a:t> </a:t>
          </a:r>
          <a:endParaRPr lang="en-US" sz="3400" kern="1200"/>
        </a:p>
      </dsp:txBody>
      <dsp:txXfrm>
        <a:off x="117443" y="1538"/>
        <a:ext cx="3282132" cy="1969279"/>
      </dsp:txXfrm>
    </dsp:sp>
    <dsp:sp modelId="{753D9897-8633-45E9-B053-39A33F8ACDD0}">
      <dsp:nvSpPr>
        <dsp:cNvPr id="0" name=""/>
        <dsp:cNvSpPr/>
      </dsp:nvSpPr>
      <dsp:spPr>
        <a:xfrm>
          <a:off x="3727790" y="1538"/>
          <a:ext cx="3282132" cy="1969279"/>
        </a:xfrm>
        <a:prstGeom prst="rect">
          <a:avLst/>
        </a:prstGeom>
        <a:solidFill>
          <a:schemeClr val="accent2">
            <a:hueOff val="381558"/>
            <a:satOff val="-8706"/>
            <a:lumOff val="3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tr-TR" sz="3400" kern="1200">
              <a:latin typeface="Calibri" panose="020F0502020204030204" pitchFamily="34" charset="0"/>
              <a:ea typeface="Calibri" panose="020F0502020204030204" pitchFamily="34" charset="0"/>
              <a:cs typeface="Calibri" panose="020F0502020204030204" pitchFamily="34" charset="0"/>
            </a:rPr>
            <a:t>Yan etki </a:t>
          </a:r>
          <a:endParaRPr lang="en-US" sz="3400" kern="1200">
            <a:latin typeface="Calibri" panose="020F0502020204030204" pitchFamily="34" charset="0"/>
            <a:ea typeface="Calibri" panose="020F0502020204030204" pitchFamily="34" charset="0"/>
            <a:cs typeface="Calibri" panose="020F0502020204030204" pitchFamily="34" charset="0"/>
          </a:endParaRPr>
        </a:p>
      </dsp:txBody>
      <dsp:txXfrm>
        <a:off x="3727790" y="1538"/>
        <a:ext cx="3282132" cy="1969279"/>
      </dsp:txXfrm>
    </dsp:sp>
    <dsp:sp modelId="{E868AD32-D764-4149-8EE4-72B8F8ED0E28}">
      <dsp:nvSpPr>
        <dsp:cNvPr id="0" name=""/>
        <dsp:cNvSpPr/>
      </dsp:nvSpPr>
      <dsp:spPr>
        <a:xfrm>
          <a:off x="7329602" y="0"/>
          <a:ext cx="3282132" cy="1969279"/>
        </a:xfrm>
        <a:prstGeom prst="rect">
          <a:avLst/>
        </a:prstGeom>
        <a:solidFill>
          <a:schemeClr val="accent2">
            <a:hueOff val="763116"/>
            <a:satOff val="-17411"/>
            <a:lumOff val="6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tr-TR" sz="3400" kern="1200">
              <a:latin typeface="Calibri" panose="020F0502020204030204" pitchFamily="34" charset="0"/>
              <a:ea typeface="Calibri" panose="020F0502020204030204" pitchFamily="34" charset="0"/>
              <a:cs typeface="Calibri" panose="020F0502020204030204" pitchFamily="34" charset="0"/>
            </a:rPr>
            <a:t>Kullanım zorluğu </a:t>
          </a:r>
          <a:endParaRPr lang="en-US" sz="3400" kern="1200">
            <a:latin typeface="Calibri" panose="020F0502020204030204" pitchFamily="34" charset="0"/>
            <a:ea typeface="Calibri" panose="020F0502020204030204" pitchFamily="34" charset="0"/>
            <a:cs typeface="Calibri" panose="020F0502020204030204" pitchFamily="34" charset="0"/>
          </a:endParaRPr>
        </a:p>
      </dsp:txBody>
      <dsp:txXfrm>
        <a:off x="7329602" y="0"/>
        <a:ext cx="3282132" cy="1969279"/>
      </dsp:txXfrm>
    </dsp:sp>
    <dsp:sp modelId="{69512081-9238-448C-9C22-3434AD6F99D3}">
      <dsp:nvSpPr>
        <dsp:cNvPr id="0" name=""/>
        <dsp:cNvSpPr/>
      </dsp:nvSpPr>
      <dsp:spPr>
        <a:xfrm>
          <a:off x="117443" y="2299031"/>
          <a:ext cx="3282132" cy="1969279"/>
        </a:xfrm>
        <a:prstGeom prst="rect">
          <a:avLst/>
        </a:prstGeom>
        <a:solidFill>
          <a:schemeClr val="accent2">
            <a:hueOff val="1144674"/>
            <a:satOff val="-26117"/>
            <a:lumOff val="9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tr-TR" sz="3400" kern="1200">
              <a:latin typeface="Calibri" panose="020F0502020204030204" pitchFamily="34" charset="0"/>
              <a:ea typeface="Calibri" panose="020F0502020204030204" pitchFamily="34" charset="0"/>
              <a:cs typeface="Calibri" panose="020F0502020204030204" pitchFamily="34" charset="0"/>
            </a:rPr>
            <a:t>Uygulama</a:t>
          </a:r>
          <a:r>
            <a:rPr lang="tr-TR" sz="3400" kern="1200"/>
            <a:t> </a:t>
          </a:r>
          <a:r>
            <a:rPr lang="tr-TR" sz="3400" kern="1200">
              <a:latin typeface="Calibri" panose="020F0502020204030204" pitchFamily="34" charset="0"/>
              <a:ea typeface="Calibri" panose="020F0502020204030204" pitchFamily="34" charset="0"/>
              <a:cs typeface="Calibri" panose="020F0502020204030204" pitchFamily="34" charset="0"/>
            </a:rPr>
            <a:t>zorluğu</a:t>
          </a:r>
          <a:r>
            <a:rPr lang="tr-TR" sz="3400" kern="1200"/>
            <a:t> </a:t>
          </a:r>
          <a:endParaRPr lang="en-US" sz="3400" kern="1200"/>
        </a:p>
      </dsp:txBody>
      <dsp:txXfrm>
        <a:off x="117443" y="2299031"/>
        <a:ext cx="3282132" cy="1969279"/>
      </dsp:txXfrm>
    </dsp:sp>
    <dsp:sp modelId="{10BEFEF2-6E0D-432D-8E25-34C8DFAFF7DC}">
      <dsp:nvSpPr>
        <dsp:cNvPr id="0" name=""/>
        <dsp:cNvSpPr/>
      </dsp:nvSpPr>
      <dsp:spPr>
        <a:xfrm>
          <a:off x="3727790" y="2299031"/>
          <a:ext cx="3282132" cy="1969279"/>
        </a:xfrm>
        <a:prstGeom prst="rect">
          <a:avLst/>
        </a:prstGeom>
        <a:solidFill>
          <a:schemeClr val="accent2">
            <a:hueOff val="1526231"/>
            <a:satOff val="-34822"/>
            <a:lumOff val="128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tr-TR" sz="3400" kern="1200">
              <a:latin typeface="Calibri" panose="020F0502020204030204" pitchFamily="34" charset="0"/>
              <a:ea typeface="Calibri" panose="020F0502020204030204" pitchFamily="34" charset="0"/>
              <a:cs typeface="Calibri" panose="020F0502020204030204" pitchFamily="34" charset="0"/>
            </a:rPr>
            <a:t>Komplikasyonları </a:t>
          </a:r>
          <a:endParaRPr lang="en-US" sz="3400" kern="1200">
            <a:latin typeface="Calibri" panose="020F0502020204030204" pitchFamily="34" charset="0"/>
            <a:ea typeface="Calibri" panose="020F0502020204030204" pitchFamily="34" charset="0"/>
            <a:cs typeface="Calibri" panose="020F0502020204030204" pitchFamily="34" charset="0"/>
          </a:endParaRPr>
        </a:p>
      </dsp:txBody>
      <dsp:txXfrm>
        <a:off x="3727790" y="2299031"/>
        <a:ext cx="3282132" cy="1969279"/>
      </dsp:txXfrm>
    </dsp:sp>
    <dsp:sp modelId="{A95BD402-897F-48DB-B24A-0022D45E4651}">
      <dsp:nvSpPr>
        <dsp:cNvPr id="0" name=""/>
        <dsp:cNvSpPr/>
      </dsp:nvSpPr>
      <dsp:spPr>
        <a:xfrm>
          <a:off x="7338136" y="2299031"/>
          <a:ext cx="3282132" cy="1969279"/>
        </a:xfrm>
        <a:prstGeom prst="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tr-TR" sz="3400" kern="1200">
              <a:latin typeface="Calibri" panose="020F0502020204030204" pitchFamily="34" charset="0"/>
              <a:ea typeface="Calibri" panose="020F0502020204030204" pitchFamily="34" charset="0"/>
              <a:cs typeface="Calibri" panose="020F0502020204030204" pitchFamily="34" charset="0"/>
            </a:rPr>
            <a:t>Maliyet</a:t>
          </a:r>
          <a:endParaRPr lang="en-US" sz="3400" kern="1200">
            <a:latin typeface="Calibri" panose="020F0502020204030204" pitchFamily="34" charset="0"/>
            <a:ea typeface="Calibri" panose="020F0502020204030204" pitchFamily="34" charset="0"/>
            <a:cs typeface="Calibri" panose="020F0502020204030204" pitchFamily="34" charset="0"/>
          </a:endParaRPr>
        </a:p>
      </dsp:txBody>
      <dsp:txXfrm>
        <a:off x="7338136" y="2299031"/>
        <a:ext cx="3282132" cy="19692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9ED8B-F085-452F-A8DE-C34F0DD5C2DD}">
      <dsp:nvSpPr>
        <dsp:cNvPr id="0" name=""/>
        <dsp:cNvSpPr/>
      </dsp:nvSpPr>
      <dsp:spPr>
        <a:xfrm>
          <a:off x="0" y="87688"/>
          <a:ext cx="6911009" cy="407745"/>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latin typeface="Calibri" panose="020F0502020204030204" pitchFamily="34" charset="0"/>
              <a:ea typeface="Calibri" panose="020F0502020204030204" pitchFamily="34" charset="0"/>
              <a:cs typeface="Calibri" panose="020F0502020204030204" pitchFamily="34" charset="0"/>
            </a:rPr>
            <a:t>İlk cinsel ilişki ile kullanılabilir</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19904" y="107592"/>
        <a:ext cx="6871201" cy="367937"/>
      </dsp:txXfrm>
    </dsp:sp>
    <dsp:sp modelId="{038FB2E2-9D02-4504-A195-1A53EE6E4722}">
      <dsp:nvSpPr>
        <dsp:cNvPr id="0" name=""/>
        <dsp:cNvSpPr/>
      </dsp:nvSpPr>
      <dsp:spPr>
        <a:xfrm>
          <a:off x="0" y="550300"/>
          <a:ext cx="6911009" cy="407745"/>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latin typeface="Calibri" panose="020F0502020204030204" pitchFamily="34" charset="0"/>
              <a:ea typeface="Calibri" panose="020F0502020204030204" pitchFamily="34" charset="0"/>
              <a:cs typeface="Calibri" panose="020F0502020204030204" pitchFamily="34" charset="0"/>
            </a:rPr>
            <a:t>Seçilmiş başka yöntem ertelenecekse ara dönem için uygundur </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19904" y="570204"/>
        <a:ext cx="6871201" cy="367937"/>
      </dsp:txXfrm>
    </dsp:sp>
    <dsp:sp modelId="{DAF0FB72-CFD6-435D-8B70-25311C0D7937}">
      <dsp:nvSpPr>
        <dsp:cNvPr id="0" name=""/>
        <dsp:cNvSpPr/>
      </dsp:nvSpPr>
      <dsp:spPr>
        <a:xfrm>
          <a:off x="0" y="1007006"/>
          <a:ext cx="6911009" cy="407745"/>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latin typeface="Calibri" panose="020F0502020204030204" pitchFamily="34" charset="0"/>
              <a:ea typeface="Calibri" panose="020F0502020204030204" pitchFamily="34" charset="0"/>
              <a:cs typeface="Calibri" panose="020F0502020204030204" pitchFamily="34" charset="0"/>
            </a:rPr>
            <a:t>Medikal girişim yok </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19904" y="1026910"/>
        <a:ext cx="6871201" cy="367937"/>
      </dsp:txXfrm>
    </dsp:sp>
    <dsp:sp modelId="{8F17D500-D285-4110-915B-907C5928EA24}">
      <dsp:nvSpPr>
        <dsp:cNvPr id="0" name=""/>
        <dsp:cNvSpPr/>
      </dsp:nvSpPr>
      <dsp:spPr>
        <a:xfrm>
          <a:off x="0" y="1463711"/>
          <a:ext cx="6911009" cy="407745"/>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latin typeface="Calibri" panose="020F0502020204030204" pitchFamily="34" charset="0"/>
              <a:ea typeface="Calibri" panose="020F0502020204030204" pitchFamily="34" charset="0"/>
              <a:cs typeface="Calibri" panose="020F0502020204030204" pitchFamily="34" charset="0"/>
            </a:rPr>
            <a:t>CYBE’lara karşı koruyuculuk sağlarlar</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19904" y="1483615"/>
        <a:ext cx="6871201" cy="367937"/>
      </dsp:txXfrm>
    </dsp:sp>
    <dsp:sp modelId="{0276B774-D880-415F-A29B-6A4E4ADB84A4}">
      <dsp:nvSpPr>
        <dsp:cNvPr id="0" name=""/>
        <dsp:cNvSpPr/>
      </dsp:nvSpPr>
      <dsp:spPr>
        <a:xfrm>
          <a:off x="0" y="1920416"/>
          <a:ext cx="6911009" cy="407745"/>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latin typeface="Calibri" panose="020F0502020204030204" pitchFamily="34" charset="0"/>
              <a:ea typeface="Calibri" panose="020F0502020204030204" pitchFamily="34" charset="0"/>
              <a:cs typeface="Calibri" panose="020F0502020204030204" pitchFamily="34" charset="0"/>
            </a:rPr>
            <a:t>Gebelik istendiği anda bırakılabilir </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19904" y="1940320"/>
        <a:ext cx="6871201" cy="367937"/>
      </dsp:txXfrm>
    </dsp:sp>
    <dsp:sp modelId="{44B011AF-7219-465B-A61F-AB5C36F97BB9}">
      <dsp:nvSpPr>
        <dsp:cNvPr id="0" name=""/>
        <dsp:cNvSpPr/>
      </dsp:nvSpPr>
      <dsp:spPr>
        <a:xfrm>
          <a:off x="0" y="2377121"/>
          <a:ext cx="6911009" cy="407745"/>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latin typeface="Calibri" panose="020F0502020204030204" pitchFamily="34" charset="0"/>
              <a:ea typeface="Calibri" panose="020F0502020204030204" pitchFamily="34" charset="0"/>
              <a:cs typeface="Calibri" panose="020F0502020204030204" pitchFamily="34" charset="0"/>
            </a:rPr>
            <a:t>RİA ve hormonal yöntemlerden daha az koruyucudur</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19904" y="2397025"/>
        <a:ext cx="6871201" cy="367937"/>
      </dsp:txXfrm>
    </dsp:sp>
    <dsp:sp modelId="{33B439DE-3CD9-4AE8-A2CD-FDC7F44058A8}">
      <dsp:nvSpPr>
        <dsp:cNvPr id="0" name=""/>
        <dsp:cNvSpPr/>
      </dsp:nvSpPr>
      <dsp:spPr>
        <a:xfrm>
          <a:off x="0" y="2833826"/>
          <a:ext cx="6911009" cy="407745"/>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latin typeface="Calibri" panose="020F0502020204030204" pitchFamily="34" charset="0"/>
              <a:ea typeface="Calibri" panose="020F0502020204030204" pitchFamily="34" charset="0"/>
              <a:cs typeface="Calibri" panose="020F0502020204030204" pitchFamily="34" charset="0"/>
            </a:rPr>
            <a:t>Yüksek motivasyon ve düzenli kullanım gereklidir</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19904" y="2853730"/>
        <a:ext cx="6871201" cy="367937"/>
      </dsp:txXfrm>
    </dsp:sp>
    <dsp:sp modelId="{F2FF4FCF-75AA-405E-9FE1-28669B86FB88}">
      <dsp:nvSpPr>
        <dsp:cNvPr id="0" name=""/>
        <dsp:cNvSpPr/>
      </dsp:nvSpPr>
      <dsp:spPr>
        <a:xfrm>
          <a:off x="0" y="3290531"/>
          <a:ext cx="6911009" cy="407745"/>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latin typeface="Calibri" panose="020F0502020204030204" pitchFamily="34" charset="0"/>
              <a:ea typeface="Calibri" panose="020F0502020204030204" pitchFamily="34" charset="0"/>
              <a:cs typeface="Calibri" panose="020F0502020204030204" pitchFamily="34" charset="0"/>
            </a:rPr>
            <a:t>Malzeme hazırda bulunmalıdır </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19904" y="3310435"/>
        <a:ext cx="6871201" cy="367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D0BA-4CBF-429D-B13A-0DEAEAD51DCE}">
      <dsp:nvSpPr>
        <dsp:cNvPr id="0" name=""/>
        <dsp:cNvSpPr/>
      </dsp:nvSpPr>
      <dsp:spPr>
        <a:xfrm>
          <a:off x="0" y="99812"/>
          <a:ext cx="5141912" cy="5276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1" kern="1200">
              <a:latin typeface="Calibri" panose="020F0502020204030204" pitchFamily="34" charset="0"/>
              <a:ea typeface="Calibri" panose="020F0502020204030204" pitchFamily="34" charset="0"/>
              <a:cs typeface="Calibri" panose="020F0502020204030204" pitchFamily="34" charset="0"/>
            </a:rPr>
            <a:t>1 hap unutulduğunda </a:t>
          </a:r>
          <a:endParaRPr lang="en-US" sz="2200" kern="1200">
            <a:latin typeface="Calibri" panose="020F0502020204030204" pitchFamily="34" charset="0"/>
            <a:ea typeface="Calibri" panose="020F0502020204030204" pitchFamily="34" charset="0"/>
            <a:cs typeface="Calibri" panose="020F0502020204030204" pitchFamily="34" charset="0"/>
          </a:endParaRPr>
        </a:p>
      </dsp:txBody>
      <dsp:txXfrm>
        <a:off x="25759" y="125571"/>
        <a:ext cx="5090394" cy="476152"/>
      </dsp:txXfrm>
    </dsp:sp>
    <dsp:sp modelId="{8834FC1A-D373-454F-A92A-A87D779B95E5}">
      <dsp:nvSpPr>
        <dsp:cNvPr id="0" name=""/>
        <dsp:cNvSpPr/>
      </dsp:nvSpPr>
      <dsp:spPr>
        <a:xfrm>
          <a:off x="0" y="627482"/>
          <a:ext cx="5141912"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tr-TR" sz="1700" kern="1200">
              <a:latin typeface="Calibri" panose="020F0502020204030204" pitchFamily="34" charset="0"/>
              <a:ea typeface="Calibri" panose="020F0502020204030204" pitchFamily="34" charset="0"/>
              <a:cs typeface="Calibri" panose="020F0502020204030204" pitchFamily="34" charset="0"/>
            </a:rPr>
            <a:t>Unutulan günün hapı, hatırlanır hatırlanmaz alınır</a:t>
          </a:r>
          <a:endParaRPr lang="en-US" sz="1700" kern="1200">
            <a:latin typeface="Calibri" panose="020F0502020204030204" pitchFamily="34" charset="0"/>
            <a:ea typeface="Calibri" panose="020F0502020204030204" pitchFamily="34" charset="0"/>
            <a:cs typeface="Calibri" panose="020F0502020204030204" pitchFamily="34" charset="0"/>
          </a:endParaRPr>
        </a:p>
        <a:p>
          <a:pPr marL="171450" lvl="1" indent="-171450" algn="l" defTabSz="755650">
            <a:lnSpc>
              <a:spcPct val="90000"/>
            </a:lnSpc>
            <a:spcBef>
              <a:spcPct val="0"/>
            </a:spcBef>
            <a:spcAft>
              <a:spcPct val="20000"/>
            </a:spcAft>
            <a:buChar char="•"/>
          </a:pPr>
          <a:r>
            <a:rPr lang="tr-TR" sz="1700" kern="1200">
              <a:latin typeface="Calibri" panose="020F0502020204030204" pitchFamily="34" charset="0"/>
              <a:ea typeface="Calibri" panose="020F0502020204030204" pitchFamily="34" charset="0"/>
              <a:cs typeface="Calibri" panose="020F0502020204030204" pitchFamily="34" charset="0"/>
            </a:rPr>
            <a:t>Ayrıca o güne ait hap da normal zamanında alınmalıdır</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0" y="627482"/>
        <a:ext cx="5141912" cy="842490"/>
      </dsp:txXfrm>
    </dsp:sp>
    <dsp:sp modelId="{D9DF836E-7323-4AFF-857B-0DF6EFB647ED}">
      <dsp:nvSpPr>
        <dsp:cNvPr id="0" name=""/>
        <dsp:cNvSpPr/>
      </dsp:nvSpPr>
      <dsp:spPr>
        <a:xfrm>
          <a:off x="0" y="1469972"/>
          <a:ext cx="5141912" cy="527670"/>
        </a:xfrm>
        <a:prstGeom prst="roundRect">
          <a:avLst/>
        </a:prstGeom>
        <a:solidFill>
          <a:schemeClr val="accent2">
            <a:hueOff val="635930"/>
            <a:satOff val="-14509"/>
            <a:lumOff val="536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1" kern="1200">
              <a:latin typeface="Calibri" panose="020F0502020204030204" pitchFamily="34" charset="0"/>
              <a:ea typeface="Calibri" panose="020F0502020204030204" pitchFamily="34" charset="0"/>
              <a:cs typeface="Calibri" panose="020F0502020204030204" pitchFamily="34" charset="0"/>
            </a:rPr>
            <a:t>2 hap unutulduğunda ilk iki hafta içinde</a:t>
          </a:r>
          <a:endParaRPr lang="en-US" sz="2200" kern="1200">
            <a:latin typeface="Calibri" panose="020F0502020204030204" pitchFamily="34" charset="0"/>
            <a:ea typeface="Calibri" panose="020F0502020204030204" pitchFamily="34" charset="0"/>
            <a:cs typeface="Calibri" panose="020F0502020204030204" pitchFamily="34" charset="0"/>
          </a:endParaRPr>
        </a:p>
      </dsp:txBody>
      <dsp:txXfrm>
        <a:off x="25759" y="1495731"/>
        <a:ext cx="5090394" cy="476152"/>
      </dsp:txXfrm>
    </dsp:sp>
    <dsp:sp modelId="{ACB82B00-43B6-4B4E-BBF2-E9F8549EF3C7}">
      <dsp:nvSpPr>
        <dsp:cNvPr id="0" name=""/>
        <dsp:cNvSpPr/>
      </dsp:nvSpPr>
      <dsp:spPr>
        <a:xfrm>
          <a:off x="0" y="1997642"/>
          <a:ext cx="5141912" cy="107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tr-TR" sz="1700" kern="1200">
              <a:latin typeface="Calibri" panose="020F0502020204030204" pitchFamily="34" charset="0"/>
              <a:ea typeface="Calibri" panose="020F0502020204030204" pitchFamily="34" charset="0"/>
              <a:cs typeface="Calibri" panose="020F0502020204030204" pitchFamily="34" charset="0"/>
            </a:rPr>
            <a:t>Üst üste iki gün ikişer hap alarak eksik günler tamamlanır</a:t>
          </a:r>
          <a:endParaRPr lang="en-US" sz="1700" kern="1200">
            <a:latin typeface="Calibri" panose="020F0502020204030204" pitchFamily="34" charset="0"/>
            <a:ea typeface="Calibri" panose="020F0502020204030204" pitchFamily="34" charset="0"/>
            <a:cs typeface="Calibri" panose="020F0502020204030204" pitchFamily="34" charset="0"/>
          </a:endParaRPr>
        </a:p>
        <a:p>
          <a:pPr marL="171450" lvl="1" indent="-171450" algn="l" defTabSz="755650">
            <a:lnSpc>
              <a:spcPct val="90000"/>
            </a:lnSpc>
            <a:spcBef>
              <a:spcPct val="0"/>
            </a:spcBef>
            <a:spcAft>
              <a:spcPct val="20000"/>
            </a:spcAft>
            <a:buChar char="•"/>
          </a:pPr>
          <a:r>
            <a:rPr lang="tr-TR" sz="1700" kern="1200">
              <a:latin typeface="Calibri" panose="020F0502020204030204" pitchFamily="34" charset="0"/>
              <a:ea typeface="Calibri" panose="020F0502020204030204" pitchFamily="34" charset="0"/>
              <a:cs typeface="Calibri" panose="020F0502020204030204" pitchFamily="34" charset="0"/>
            </a:rPr>
            <a:t>Bu durumda bir hafta süreyle ek bir yöntem (kondom, vajinal spermisit vb.) kullanılmalıdır</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0" y="1997642"/>
        <a:ext cx="5141912" cy="1070190"/>
      </dsp:txXfrm>
    </dsp:sp>
    <dsp:sp modelId="{DD032EC1-EB0E-4D48-BC3B-FA2C0DCC70AA}">
      <dsp:nvSpPr>
        <dsp:cNvPr id="0" name=""/>
        <dsp:cNvSpPr/>
      </dsp:nvSpPr>
      <dsp:spPr>
        <a:xfrm>
          <a:off x="0" y="3067832"/>
          <a:ext cx="5141912" cy="527670"/>
        </a:xfrm>
        <a:prstGeom prst="roundRect">
          <a:avLst/>
        </a:prstGeom>
        <a:solidFill>
          <a:schemeClr val="accent2">
            <a:hueOff val="1271860"/>
            <a:satOff val="-29019"/>
            <a:lumOff val="107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1" kern="1200">
              <a:latin typeface="Calibri" panose="020F0502020204030204" pitchFamily="34" charset="0"/>
              <a:ea typeface="Calibri" panose="020F0502020204030204" pitchFamily="34" charset="0"/>
              <a:cs typeface="Calibri" panose="020F0502020204030204" pitchFamily="34" charset="0"/>
            </a:rPr>
            <a:t>2 hap unutulduğunda üçüncü haftada</a:t>
          </a:r>
          <a:endParaRPr lang="en-US" sz="2200" kern="1200">
            <a:latin typeface="Calibri" panose="020F0502020204030204" pitchFamily="34" charset="0"/>
            <a:ea typeface="Calibri" panose="020F0502020204030204" pitchFamily="34" charset="0"/>
            <a:cs typeface="Calibri" panose="020F0502020204030204" pitchFamily="34" charset="0"/>
          </a:endParaRPr>
        </a:p>
      </dsp:txBody>
      <dsp:txXfrm>
        <a:off x="25759" y="3093591"/>
        <a:ext cx="5090394" cy="476152"/>
      </dsp:txXfrm>
    </dsp:sp>
    <dsp:sp modelId="{0539EBB9-F537-42AE-B226-3BB31B417887}">
      <dsp:nvSpPr>
        <dsp:cNvPr id="0" name=""/>
        <dsp:cNvSpPr/>
      </dsp:nvSpPr>
      <dsp:spPr>
        <a:xfrm>
          <a:off x="0" y="3595502"/>
          <a:ext cx="5141912"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tr-TR" sz="1700" kern="1200">
              <a:latin typeface="Calibri" panose="020F0502020204030204" pitchFamily="34" charset="0"/>
              <a:ea typeface="Calibri" panose="020F0502020204030204" pitchFamily="34" charset="0"/>
              <a:cs typeface="Calibri" panose="020F0502020204030204" pitchFamily="34" charset="0"/>
            </a:rPr>
            <a:t>Paket atılıp aynı gün yeni bir pakete başlanmalıdır</a:t>
          </a:r>
          <a:endParaRPr lang="en-US" sz="1700" kern="1200">
            <a:latin typeface="Calibri" panose="020F0502020204030204" pitchFamily="34" charset="0"/>
            <a:ea typeface="Calibri" panose="020F0502020204030204" pitchFamily="34" charset="0"/>
            <a:cs typeface="Calibri" panose="020F0502020204030204" pitchFamily="34" charset="0"/>
          </a:endParaRPr>
        </a:p>
        <a:p>
          <a:pPr marL="171450" lvl="1" indent="-171450" algn="l" defTabSz="755650">
            <a:lnSpc>
              <a:spcPct val="90000"/>
            </a:lnSpc>
            <a:spcBef>
              <a:spcPct val="0"/>
            </a:spcBef>
            <a:spcAft>
              <a:spcPct val="20000"/>
            </a:spcAft>
            <a:buChar char="•"/>
          </a:pPr>
          <a:r>
            <a:rPr lang="tr-TR" sz="1700" kern="1200">
              <a:latin typeface="Calibri" panose="020F0502020204030204" pitchFamily="34" charset="0"/>
              <a:ea typeface="Calibri" panose="020F0502020204030204" pitchFamily="34" charset="0"/>
              <a:cs typeface="Calibri" panose="020F0502020204030204" pitchFamily="34" charset="0"/>
            </a:rPr>
            <a:t>Bir hafta süreyle ek bir yöntem kullanılmalıdır</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0" y="3595502"/>
        <a:ext cx="5141912" cy="592020"/>
      </dsp:txXfrm>
    </dsp:sp>
    <dsp:sp modelId="{60385E5A-6B46-4DFE-BF16-92445A6E919F}">
      <dsp:nvSpPr>
        <dsp:cNvPr id="0" name=""/>
        <dsp:cNvSpPr/>
      </dsp:nvSpPr>
      <dsp:spPr>
        <a:xfrm>
          <a:off x="0" y="4187522"/>
          <a:ext cx="5141912" cy="52767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1" kern="1200">
              <a:latin typeface="Calibri" panose="020F0502020204030204" pitchFamily="34" charset="0"/>
              <a:ea typeface="Calibri" panose="020F0502020204030204" pitchFamily="34" charset="0"/>
              <a:cs typeface="Calibri" panose="020F0502020204030204" pitchFamily="34" charset="0"/>
            </a:rPr>
            <a:t>3 hap unutulduğunda</a:t>
          </a:r>
          <a:endParaRPr lang="en-US" sz="2200" kern="1200">
            <a:latin typeface="Calibri" panose="020F0502020204030204" pitchFamily="34" charset="0"/>
            <a:ea typeface="Calibri" panose="020F0502020204030204" pitchFamily="34" charset="0"/>
            <a:cs typeface="Calibri" panose="020F0502020204030204" pitchFamily="34" charset="0"/>
          </a:endParaRPr>
        </a:p>
      </dsp:txBody>
      <dsp:txXfrm>
        <a:off x="25759" y="4213281"/>
        <a:ext cx="5090394" cy="476152"/>
      </dsp:txXfrm>
    </dsp:sp>
    <dsp:sp modelId="{DCE56811-7880-415A-B420-AB831C7E0442}">
      <dsp:nvSpPr>
        <dsp:cNvPr id="0" name=""/>
        <dsp:cNvSpPr/>
      </dsp:nvSpPr>
      <dsp:spPr>
        <a:xfrm>
          <a:off x="0" y="4715192"/>
          <a:ext cx="5141912"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tr-TR" sz="1700" kern="1200">
              <a:latin typeface="Calibri" panose="020F0502020204030204" pitchFamily="34" charset="0"/>
              <a:ea typeface="Calibri" panose="020F0502020204030204" pitchFamily="34" charset="0"/>
              <a:cs typeface="Calibri" panose="020F0502020204030204" pitchFamily="34" charset="0"/>
            </a:rPr>
            <a:t>Paket atılıp aynı gün yeni bir pakete başlanmalıdır</a:t>
          </a:r>
          <a:endParaRPr lang="en-US" sz="1700" kern="1200">
            <a:latin typeface="Calibri" panose="020F0502020204030204" pitchFamily="34" charset="0"/>
            <a:ea typeface="Calibri" panose="020F0502020204030204" pitchFamily="34" charset="0"/>
            <a:cs typeface="Calibri" panose="020F0502020204030204" pitchFamily="34" charset="0"/>
          </a:endParaRPr>
        </a:p>
        <a:p>
          <a:pPr marL="171450" lvl="1" indent="-171450" algn="l" defTabSz="755650">
            <a:lnSpc>
              <a:spcPct val="90000"/>
            </a:lnSpc>
            <a:spcBef>
              <a:spcPct val="0"/>
            </a:spcBef>
            <a:spcAft>
              <a:spcPct val="20000"/>
            </a:spcAft>
            <a:buChar char="•"/>
          </a:pPr>
          <a:r>
            <a:rPr lang="tr-TR" sz="1700" kern="1200">
              <a:latin typeface="Calibri" panose="020F0502020204030204" pitchFamily="34" charset="0"/>
              <a:ea typeface="Calibri" panose="020F0502020204030204" pitchFamily="34" charset="0"/>
              <a:cs typeface="Calibri" panose="020F0502020204030204" pitchFamily="34" charset="0"/>
            </a:rPr>
            <a:t>Bir hafta süreyle ek bir yöntem kullanılmalıdır</a:t>
          </a:r>
          <a:endParaRPr lang="en-US" sz="1700" kern="1200">
            <a:latin typeface="Calibri" panose="020F0502020204030204" pitchFamily="34" charset="0"/>
            <a:ea typeface="Calibri" panose="020F0502020204030204" pitchFamily="34" charset="0"/>
            <a:cs typeface="Calibri" panose="020F0502020204030204" pitchFamily="34" charset="0"/>
          </a:endParaRPr>
        </a:p>
      </dsp:txBody>
      <dsp:txXfrm>
        <a:off x="0" y="4715192"/>
        <a:ext cx="5141912" cy="5920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75A00-9A99-413A-9120-FC4D25DB5636}">
      <dsp:nvSpPr>
        <dsp:cNvPr id="0" name=""/>
        <dsp:cNvSpPr/>
      </dsp:nvSpPr>
      <dsp:spPr>
        <a:xfrm>
          <a:off x="0" y="88662"/>
          <a:ext cx="10058399" cy="444600"/>
        </a:xfrm>
        <a:prstGeom prst="roundRect">
          <a:avLst/>
        </a:prstGeom>
        <a:solidFill>
          <a:schemeClr val="bg1">
            <a:lumMod val="6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Depo medroksiprogesteron asetat (depo provera®,uniject®)</a:t>
          </a:r>
          <a:endParaRPr lang="en-US" sz="1900" kern="1200"/>
        </a:p>
      </dsp:txBody>
      <dsp:txXfrm>
        <a:off x="21704" y="110366"/>
        <a:ext cx="10014991" cy="401192"/>
      </dsp:txXfrm>
    </dsp:sp>
    <dsp:sp modelId="{49249F0D-4009-4B67-B457-30F79E885374}">
      <dsp:nvSpPr>
        <dsp:cNvPr id="0" name=""/>
        <dsp:cNvSpPr/>
      </dsp:nvSpPr>
      <dsp:spPr>
        <a:xfrm>
          <a:off x="0" y="587982"/>
          <a:ext cx="10058399" cy="444600"/>
        </a:xfrm>
        <a:prstGeom prst="roundRect">
          <a:avLst/>
        </a:prstGeom>
        <a:solidFill>
          <a:schemeClr val="bg1">
            <a:lumMod val="6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Noretisteron enantat (NET-EN®)</a:t>
          </a:r>
          <a:endParaRPr lang="en-US" sz="1900" kern="1200"/>
        </a:p>
      </dsp:txBody>
      <dsp:txXfrm>
        <a:off x="21704" y="609686"/>
        <a:ext cx="10014991" cy="401192"/>
      </dsp:txXfrm>
    </dsp:sp>
    <dsp:sp modelId="{4E3BDF97-0A97-41CE-8E28-CB8772F39E86}">
      <dsp:nvSpPr>
        <dsp:cNvPr id="0" name=""/>
        <dsp:cNvSpPr/>
      </dsp:nvSpPr>
      <dsp:spPr>
        <a:xfrm>
          <a:off x="0" y="1087302"/>
          <a:ext cx="10058399" cy="444600"/>
        </a:xfrm>
        <a:prstGeom prst="roundRect">
          <a:avLst/>
        </a:prstGeom>
        <a:solidFill>
          <a:schemeClr val="bg1">
            <a:lumMod val="6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Levonorgestrel implant (norplant ve jadelle®)</a:t>
          </a:r>
          <a:endParaRPr lang="en-US" sz="1900" kern="1200"/>
        </a:p>
      </dsp:txBody>
      <dsp:txXfrm>
        <a:off x="21704" y="1109006"/>
        <a:ext cx="10014991" cy="401192"/>
      </dsp:txXfrm>
    </dsp:sp>
    <dsp:sp modelId="{97C9974B-8DA8-4D81-B12B-78D7680F54B6}">
      <dsp:nvSpPr>
        <dsp:cNvPr id="0" name=""/>
        <dsp:cNvSpPr/>
      </dsp:nvSpPr>
      <dsp:spPr>
        <a:xfrm>
          <a:off x="0" y="1586622"/>
          <a:ext cx="10058399" cy="444600"/>
        </a:xfrm>
        <a:prstGeom prst="roundRect">
          <a:avLst/>
        </a:prstGeom>
        <a:solidFill>
          <a:schemeClr val="bg1">
            <a:lumMod val="6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Etonorgestrel implant (ımplanon®)</a:t>
          </a:r>
          <a:endParaRPr lang="en-US" sz="1900" kern="1200"/>
        </a:p>
      </dsp:txBody>
      <dsp:txXfrm>
        <a:off x="21704" y="1608326"/>
        <a:ext cx="10014991" cy="401192"/>
      </dsp:txXfrm>
    </dsp:sp>
    <dsp:sp modelId="{E35B22DA-3E5F-4E42-A957-F3B44D38F319}">
      <dsp:nvSpPr>
        <dsp:cNvPr id="0" name=""/>
        <dsp:cNvSpPr/>
      </dsp:nvSpPr>
      <dsp:spPr>
        <a:xfrm>
          <a:off x="0" y="2085942"/>
          <a:ext cx="10058399" cy="444600"/>
        </a:xfrm>
        <a:prstGeom prst="roundRect">
          <a:avLst/>
        </a:prstGeom>
        <a:solidFill>
          <a:schemeClr val="bg1">
            <a:lumMod val="6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Nestoron (elcometrine®)</a:t>
          </a:r>
          <a:endParaRPr lang="en-US" sz="1900" kern="1200"/>
        </a:p>
      </dsp:txBody>
      <dsp:txXfrm>
        <a:off x="21704" y="2107646"/>
        <a:ext cx="10014991" cy="401192"/>
      </dsp:txXfrm>
    </dsp:sp>
    <dsp:sp modelId="{7A283975-67A3-4A64-B403-463DA100003F}">
      <dsp:nvSpPr>
        <dsp:cNvPr id="0" name=""/>
        <dsp:cNvSpPr/>
      </dsp:nvSpPr>
      <dsp:spPr>
        <a:xfrm>
          <a:off x="0" y="2585262"/>
          <a:ext cx="10058399" cy="444600"/>
        </a:xfrm>
        <a:prstGeom prst="roundRect">
          <a:avLst/>
        </a:prstGeom>
        <a:solidFill>
          <a:schemeClr val="bg1">
            <a:lumMod val="6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Nomegestrol asetat (uniplant®, surplant®)</a:t>
          </a:r>
          <a:endParaRPr lang="en-US" sz="1900" kern="1200"/>
        </a:p>
      </dsp:txBody>
      <dsp:txXfrm>
        <a:off x="21704" y="2606966"/>
        <a:ext cx="10014991" cy="401192"/>
      </dsp:txXfrm>
    </dsp:sp>
    <dsp:sp modelId="{B7AB5848-051C-4527-A6A2-D208123ED892}">
      <dsp:nvSpPr>
        <dsp:cNvPr id="0" name=""/>
        <dsp:cNvSpPr/>
      </dsp:nvSpPr>
      <dsp:spPr>
        <a:xfrm>
          <a:off x="0" y="3084582"/>
          <a:ext cx="10058399" cy="444600"/>
        </a:xfrm>
        <a:prstGeom prst="roundRect">
          <a:avLst/>
        </a:prstGeom>
        <a:solidFill>
          <a:schemeClr val="bg1">
            <a:lumMod val="6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a:t>Lng-rahim içi sistem (mirena, paragard®)</a:t>
          </a:r>
          <a:endParaRPr lang="en-US" sz="1900" kern="1200"/>
        </a:p>
      </dsp:txBody>
      <dsp:txXfrm>
        <a:off x="21704" y="3106286"/>
        <a:ext cx="10014991" cy="40119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94F5B-4D2D-45EC-AD7B-6ABAF79B0BBD}" type="datetimeFigureOut">
              <a:rPr lang="tr-TR" smtClean="0"/>
              <a:t>1.01.2025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06B15-98A1-4793-ABDE-ABBEDE8C888E}" type="slidenum">
              <a:rPr lang="tr-TR" smtClean="0"/>
              <a:t>‹#›</a:t>
            </a:fld>
            <a:endParaRPr lang="tr-TR"/>
          </a:p>
        </p:txBody>
      </p:sp>
    </p:spTree>
    <p:extLst>
      <p:ext uri="{BB962C8B-B14F-4D97-AF65-F5344CB8AC3E}">
        <p14:creationId xmlns:p14="http://schemas.microsoft.com/office/powerpoint/2010/main" val="1565262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3CF06B15-98A1-4793-ABDE-ABBEDE8C888E}" type="slidenum">
              <a:rPr lang="tr-TR" smtClean="0"/>
              <a:t>17</a:t>
            </a:fld>
            <a:endParaRPr lang="tr-TR"/>
          </a:p>
        </p:txBody>
      </p:sp>
    </p:spTree>
    <p:extLst>
      <p:ext uri="{BB962C8B-B14F-4D97-AF65-F5344CB8AC3E}">
        <p14:creationId xmlns:p14="http://schemas.microsoft.com/office/powerpoint/2010/main" val="344497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3CF06B15-98A1-4793-ABDE-ABBEDE8C888E}" type="slidenum">
              <a:rPr lang="tr-TR" smtClean="0"/>
              <a:t>25</a:t>
            </a:fld>
            <a:endParaRPr lang="tr-TR"/>
          </a:p>
        </p:txBody>
      </p:sp>
    </p:spTree>
    <p:extLst>
      <p:ext uri="{BB962C8B-B14F-4D97-AF65-F5344CB8AC3E}">
        <p14:creationId xmlns:p14="http://schemas.microsoft.com/office/powerpoint/2010/main" val="1143458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3CF06B15-98A1-4793-ABDE-ABBEDE8C888E}" type="slidenum">
              <a:rPr lang="tr-TR" smtClean="0"/>
              <a:t>56</a:t>
            </a:fld>
            <a:endParaRPr lang="tr-TR"/>
          </a:p>
        </p:txBody>
      </p:sp>
    </p:spTree>
    <p:extLst>
      <p:ext uri="{BB962C8B-B14F-4D97-AF65-F5344CB8AC3E}">
        <p14:creationId xmlns:p14="http://schemas.microsoft.com/office/powerpoint/2010/main" val="408396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3CF06B15-98A1-4793-ABDE-ABBEDE8C888E}" type="slidenum">
              <a:rPr lang="tr-TR" smtClean="0"/>
              <a:t>60</a:t>
            </a:fld>
            <a:endParaRPr lang="tr-TR"/>
          </a:p>
        </p:txBody>
      </p:sp>
    </p:spTree>
    <p:extLst>
      <p:ext uri="{BB962C8B-B14F-4D97-AF65-F5344CB8AC3E}">
        <p14:creationId xmlns:p14="http://schemas.microsoft.com/office/powerpoint/2010/main" val="417519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3CF06B15-98A1-4793-ABDE-ABBEDE8C888E}" type="slidenum">
              <a:rPr lang="tr-TR" smtClean="0"/>
              <a:t>76</a:t>
            </a:fld>
            <a:endParaRPr lang="tr-TR"/>
          </a:p>
        </p:txBody>
      </p:sp>
    </p:spTree>
    <p:extLst>
      <p:ext uri="{BB962C8B-B14F-4D97-AF65-F5344CB8AC3E}">
        <p14:creationId xmlns:p14="http://schemas.microsoft.com/office/powerpoint/2010/main" val="215831327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CFAD2012-9609-4E71-BE23-9A49F96E6E5D}" type="datetimeFigureOut">
              <a:rPr lang="tr-TR" smtClean="0"/>
              <a:t>1.01.2025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ABD56B4F-6CD8-4298-B0E2-55156CE1690A}" type="slidenum">
              <a:rPr lang="tr-TR" smtClean="0"/>
              <a:t>‹#›</a:t>
            </a:fld>
            <a:endParaRPr lang="tr-TR"/>
          </a:p>
        </p:txBody>
      </p:sp>
    </p:spTree>
    <p:extLst>
      <p:ext uri="{BB962C8B-B14F-4D97-AF65-F5344CB8AC3E}">
        <p14:creationId xmlns:p14="http://schemas.microsoft.com/office/powerpoint/2010/main" val="11662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FAD2012-9609-4E71-BE23-9A49F96E6E5D}" type="datetimeFigureOut">
              <a:rPr lang="tr-TR" smtClean="0"/>
              <a:t>1.01.2025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D56B4F-6CD8-4298-B0E2-55156CE1690A}" type="slidenum">
              <a:rPr lang="tr-TR" smtClean="0"/>
              <a:t>‹#›</a:t>
            </a:fld>
            <a:endParaRPr lang="tr-TR"/>
          </a:p>
        </p:txBody>
      </p:sp>
    </p:spTree>
    <p:extLst>
      <p:ext uri="{BB962C8B-B14F-4D97-AF65-F5344CB8AC3E}">
        <p14:creationId xmlns:p14="http://schemas.microsoft.com/office/powerpoint/2010/main" val="2937172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FAD2012-9609-4E71-BE23-9A49F96E6E5D}" type="datetimeFigureOut">
              <a:rPr lang="tr-TR" smtClean="0"/>
              <a:t>1.01.2025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D56B4F-6CD8-4298-B0E2-55156CE1690A}" type="slidenum">
              <a:rPr lang="tr-TR" smtClean="0"/>
              <a:t>‹#›</a:t>
            </a:fld>
            <a:endParaRPr lang="tr-TR"/>
          </a:p>
        </p:txBody>
      </p:sp>
    </p:spTree>
    <p:extLst>
      <p:ext uri="{BB962C8B-B14F-4D97-AF65-F5344CB8AC3E}">
        <p14:creationId xmlns:p14="http://schemas.microsoft.com/office/powerpoint/2010/main" val="242864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FAD2012-9609-4E71-BE23-9A49F96E6E5D}" type="datetimeFigureOut">
              <a:rPr lang="tr-TR" smtClean="0"/>
              <a:t>1.01.2025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D56B4F-6CD8-4298-B0E2-55156CE1690A}" type="slidenum">
              <a:rPr lang="tr-TR" smtClean="0"/>
              <a:t>‹#›</a:t>
            </a:fld>
            <a:endParaRPr lang="tr-TR"/>
          </a:p>
        </p:txBody>
      </p:sp>
    </p:spTree>
    <p:extLst>
      <p:ext uri="{BB962C8B-B14F-4D97-AF65-F5344CB8AC3E}">
        <p14:creationId xmlns:p14="http://schemas.microsoft.com/office/powerpoint/2010/main" val="3954219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tr-TR"/>
              <a:t>Asıl başlık stilini düzenlemek için tıklayın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8593667" y="6272784"/>
            <a:ext cx="2644309" cy="365125"/>
          </a:xfrm>
        </p:spPr>
        <p:txBody>
          <a:bodyPr/>
          <a:lstStyle/>
          <a:p>
            <a:fld id="{CFAD2012-9609-4E71-BE23-9A49F96E6E5D}" type="datetimeFigureOut">
              <a:rPr lang="tr-TR" smtClean="0"/>
              <a:t>1.01.2025</a:t>
            </a:fld>
            <a:endParaRPr lang="tr-TR"/>
          </a:p>
        </p:txBody>
      </p:sp>
      <p:sp>
        <p:nvSpPr>
          <p:cNvPr id="5" name="Footer Placeholder 4"/>
          <p:cNvSpPr>
            <a:spLocks noGrp="1"/>
          </p:cNvSpPr>
          <p:nvPr>
            <p:ph type="ftr" sz="quarter" idx="11"/>
          </p:nvPr>
        </p:nvSpPr>
        <p:spPr>
          <a:xfrm>
            <a:off x="2182708" y="6272784"/>
            <a:ext cx="6327648" cy="365125"/>
          </a:xfrm>
        </p:spPr>
        <p:txBody>
          <a:bodyPr/>
          <a:lstStyle/>
          <a:p>
            <a:endParaRPr lang="tr-T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ABD56B4F-6CD8-4298-B0E2-55156CE1690A}" type="slidenum">
              <a:rPr lang="tr-TR" smtClean="0"/>
              <a:t>‹#›</a:t>
            </a:fld>
            <a:endParaRPr lang="tr-TR"/>
          </a:p>
        </p:txBody>
      </p:sp>
    </p:spTree>
    <p:extLst>
      <p:ext uri="{BB962C8B-B14F-4D97-AF65-F5344CB8AC3E}">
        <p14:creationId xmlns:p14="http://schemas.microsoft.com/office/powerpoint/2010/main" val="1207237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CFAD2012-9609-4E71-BE23-9A49F96E6E5D}" type="datetimeFigureOut">
              <a:rPr lang="tr-TR" smtClean="0"/>
              <a:t>1.01.2025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BD56B4F-6CD8-4298-B0E2-55156CE1690A}" type="slidenum">
              <a:rPr lang="tr-TR" smtClean="0"/>
              <a:t>‹#›</a:t>
            </a:fld>
            <a:endParaRPr lang="tr-TR"/>
          </a:p>
        </p:txBody>
      </p:sp>
    </p:spTree>
    <p:extLst>
      <p:ext uri="{BB962C8B-B14F-4D97-AF65-F5344CB8AC3E}">
        <p14:creationId xmlns:p14="http://schemas.microsoft.com/office/powerpoint/2010/main" val="2656376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CFAD2012-9609-4E71-BE23-9A49F96E6E5D}" type="datetimeFigureOut">
              <a:rPr lang="tr-TR" smtClean="0"/>
              <a:t>1.01.2025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BD56B4F-6CD8-4298-B0E2-55156CE1690A}" type="slidenum">
              <a:rPr lang="tr-TR" smtClean="0"/>
              <a:t>‹#›</a:t>
            </a:fld>
            <a:endParaRPr lang="tr-TR"/>
          </a:p>
        </p:txBody>
      </p:sp>
    </p:spTree>
    <p:extLst>
      <p:ext uri="{BB962C8B-B14F-4D97-AF65-F5344CB8AC3E}">
        <p14:creationId xmlns:p14="http://schemas.microsoft.com/office/powerpoint/2010/main" val="9103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CFAD2012-9609-4E71-BE23-9A49F96E6E5D}" type="datetimeFigureOut">
              <a:rPr lang="tr-TR" smtClean="0"/>
              <a:t>1.01.2025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BD56B4F-6CD8-4298-B0E2-55156CE1690A}" type="slidenum">
              <a:rPr lang="tr-TR" smtClean="0"/>
              <a:t>‹#›</a:t>
            </a:fld>
            <a:endParaRPr lang="tr-TR"/>
          </a:p>
        </p:txBody>
      </p:sp>
    </p:spTree>
    <p:extLst>
      <p:ext uri="{BB962C8B-B14F-4D97-AF65-F5344CB8AC3E}">
        <p14:creationId xmlns:p14="http://schemas.microsoft.com/office/powerpoint/2010/main" val="342579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AD2012-9609-4E71-BE23-9A49F96E6E5D}" type="datetimeFigureOut">
              <a:rPr lang="tr-TR" smtClean="0"/>
              <a:t>1.01.2025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BD56B4F-6CD8-4298-B0E2-55156CE1690A}" type="slidenum">
              <a:rPr lang="tr-TR" smtClean="0"/>
              <a:t>‹#›</a:t>
            </a:fld>
            <a:endParaRPr lang="tr-TR"/>
          </a:p>
        </p:txBody>
      </p:sp>
    </p:spTree>
    <p:extLst>
      <p:ext uri="{BB962C8B-B14F-4D97-AF65-F5344CB8AC3E}">
        <p14:creationId xmlns:p14="http://schemas.microsoft.com/office/powerpoint/2010/main" val="2304050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stilini düzenlemek için tıklayın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CFAD2012-9609-4E71-BE23-9A49F96E6E5D}" type="datetimeFigureOut">
              <a:rPr lang="tr-TR" smtClean="0"/>
              <a:t>1.01.2025</a:t>
            </a:fld>
            <a:endParaRPr lang="tr-TR"/>
          </a:p>
        </p:txBody>
      </p:sp>
      <p:sp>
        <p:nvSpPr>
          <p:cNvPr id="6" name="Footer Placeholder 5"/>
          <p:cNvSpPr>
            <a:spLocks noGrp="1"/>
          </p:cNvSpPr>
          <p:nvPr>
            <p:ph type="ftr" sz="quarter" idx="11"/>
          </p:nvPr>
        </p:nvSpPr>
        <p:spPr/>
        <p:txBody>
          <a:bodyPr/>
          <a:lstStyle/>
          <a:p>
            <a:endParaRPr lang="tr-T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BD56B4F-6CD8-4298-B0E2-55156CE1690A}" type="slidenum">
              <a:rPr lang="tr-TR" smtClean="0"/>
              <a:t>‹#›</a:t>
            </a:fld>
            <a:endParaRPr lang="tr-TR"/>
          </a:p>
        </p:txBody>
      </p:sp>
    </p:spTree>
    <p:extLst>
      <p:ext uri="{BB962C8B-B14F-4D97-AF65-F5344CB8AC3E}">
        <p14:creationId xmlns:p14="http://schemas.microsoft.com/office/powerpoint/2010/main" val="3820259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CFAD2012-9609-4E71-BE23-9A49F96E6E5D}" type="datetimeFigureOut">
              <a:rPr lang="tr-TR" smtClean="0"/>
              <a:t>1.01.2025</a:t>
            </a:fld>
            <a:endParaRPr lang="tr-T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BD56B4F-6CD8-4298-B0E2-55156CE1690A}" type="slidenum">
              <a:rPr lang="tr-TR" smtClean="0"/>
              <a:t>‹#›</a:t>
            </a:fld>
            <a:endParaRPr lang="tr-TR"/>
          </a:p>
        </p:txBody>
      </p:sp>
    </p:spTree>
    <p:extLst>
      <p:ext uri="{BB962C8B-B14F-4D97-AF65-F5344CB8AC3E}">
        <p14:creationId xmlns:p14="http://schemas.microsoft.com/office/powerpoint/2010/main" val="54160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FAD2012-9609-4E71-BE23-9A49F96E6E5D}" type="datetimeFigureOut">
              <a:rPr lang="tr-TR" smtClean="0"/>
              <a:t>1.01.2025</a:t>
            </a:fld>
            <a:endParaRPr lang="tr-T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tr-T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ABD56B4F-6CD8-4298-B0E2-55156CE1690A}" type="slidenum">
              <a:rPr lang="tr-TR" smtClean="0"/>
              <a:t>‹#›</a:t>
            </a:fld>
            <a:endParaRPr lang="tr-TR"/>
          </a:p>
        </p:txBody>
      </p:sp>
    </p:spTree>
    <p:extLst>
      <p:ext uri="{BB962C8B-B14F-4D97-AF65-F5344CB8AC3E}">
        <p14:creationId xmlns:p14="http://schemas.microsoft.com/office/powerpoint/2010/main" val="2756552209"/>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jpe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3" Type="http://schemas.microsoft.com/office/2007/relationships/hdphoto" Target="../media/hdphoto1.wdp"/><Relationship Id="rId7" Type="http://schemas.openxmlformats.org/officeDocument/2006/relationships/diagramData" Target="../diagrams/data2.xml"/><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diagramDrawing" Target="../diagrams/drawing2.xml"/><Relationship Id="rId5" Type="http://schemas.openxmlformats.org/officeDocument/2006/relationships/image" Target="../media/image4.png"/><Relationship Id="rId10" Type="http://schemas.openxmlformats.org/officeDocument/2006/relationships/diagramColors" Target="../diagrams/colors2.xml"/><Relationship Id="rId4" Type="http://schemas.openxmlformats.org/officeDocument/2006/relationships/image" Target="../media/image3.png"/><Relationship Id="rId9"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3.xml"/><Relationship Id="rId3" Type="http://schemas.microsoft.com/office/2007/relationships/hdphoto" Target="../media/hdphoto1.wdp"/><Relationship Id="rId7" Type="http://schemas.openxmlformats.org/officeDocument/2006/relationships/diagramData" Target="../diagrams/data3.xml"/><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diagramDrawing" Target="../diagrams/drawing3.xml"/><Relationship Id="rId5" Type="http://schemas.openxmlformats.org/officeDocument/2006/relationships/image" Target="../media/image4.png"/><Relationship Id="rId10" Type="http://schemas.openxmlformats.org/officeDocument/2006/relationships/diagramColors" Target="../diagrams/colors3.xml"/><Relationship Id="rId4" Type="http://schemas.openxmlformats.org/officeDocument/2006/relationships/image" Target="../media/image3.png"/><Relationship Id="rId9"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5.jpeg"/><Relationship Id="rId7" Type="http://schemas.openxmlformats.org/officeDocument/2006/relationships/diagramColors" Target="../diagrams/colors4.xml"/><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9.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microsoft.com/office/2007/relationships/hdphoto" Target="../media/hdphoto3.wdp"/><Relationship Id="rId7" Type="http://schemas.openxmlformats.org/officeDocument/2006/relationships/diagramLayout" Target="../diagrams/layout5.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microsoft.com/office/2007/relationships/hdphoto" Target="../media/hdphoto2.wdp"/><Relationship Id="rId10" Type="http://schemas.microsoft.com/office/2007/relationships/diagramDrawing" Target="../diagrams/drawing5.xml"/><Relationship Id="rId4" Type="http://schemas.openxmlformats.org/officeDocument/2006/relationships/image" Target="../media/image4.png"/><Relationship Id="rId9"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1.jpeg"/><Relationship Id="rId4" Type="http://schemas.microsoft.com/office/2007/relationships/hdphoto" Target="../media/hdphoto1.wdp"/><Relationship Id="rId9" Type="http://schemas.openxmlformats.org/officeDocument/2006/relationships/image" Target="../media/image62.png"/></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8.png"/><Relationship Id="rId5" Type="http://schemas.microsoft.com/office/2007/relationships/hdphoto" Target="../media/hdphoto2.wdp"/><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07/relationships/hdphoto" Target="../media/hdphoto1.wdp"/><Relationship Id="rId7" Type="http://schemas.openxmlformats.org/officeDocument/2006/relationships/diagramData" Target="../diagrams/data1.xml"/><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1.wdp"/><Relationship Id="rId7"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74.png"/></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6.xml"/><Relationship Id="rId3" Type="http://schemas.microsoft.com/office/2007/relationships/hdphoto" Target="../media/hdphoto1.wdp"/><Relationship Id="rId7" Type="http://schemas.openxmlformats.org/officeDocument/2006/relationships/diagramData" Target="../diagrams/data6.xml"/><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diagramDrawing" Target="../diagrams/drawing6.xml"/><Relationship Id="rId5" Type="http://schemas.openxmlformats.org/officeDocument/2006/relationships/image" Target="../media/image4.png"/><Relationship Id="rId10" Type="http://schemas.openxmlformats.org/officeDocument/2006/relationships/diagramColors" Target="../diagrams/colors6.xml"/><Relationship Id="rId4" Type="http://schemas.openxmlformats.org/officeDocument/2006/relationships/image" Target="../media/image3.png"/><Relationship Id="rId9" Type="http://schemas.openxmlformats.org/officeDocument/2006/relationships/diagramQuickStyle" Target="../diagrams/quickStyle6.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7.jpeg"/><Relationship Id="rId5" Type="http://schemas.microsoft.com/office/2007/relationships/hdphoto" Target="../media/hdphoto2.wdp"/><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78.jpeg"/><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3" name="Group 104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65" name="Oval 1064">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066" name="Oval 1065">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useBgFill="1">
        <p:nvSpPr>
          <p:cNvPr id="1067" name="Rectangle 105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ile planlaması">
            <a:extLst>
              <a:ext uri="{FF2B5EF4-FFF2-40B4-BE49-F238E27FC236}">
                <a16:creationId xmlns:a16="http://schemas.microsoft.com/office/drawing/2014/main" id="{F15C3187-F209-53BB-694A-94A7E2412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140" r="16638"/>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68" name="Rectangle 105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069" name="Rectangle 105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5">
              <a:alphaModFix amt="9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07FBA177-A1FD-7CE0-F1D0-E83A1F7FB2AC}"/>
              </a:ext>
            </a:extLst>
          </p:cNvPr>
          <p:cNvSpPr>
            <a:spLocks noGrp="1"/>
          </p:cNvSpPr>
          <p:nvPr>
            <p:ph type="ctrTitle"/>
          </p:nvPr>
        </p:nvSpPr>
        <p:spPr>
          <a:xfrm>
            <a:off x="853713" y="4491733"/>
            <a:ext cx="5242285" cy="1767141"/>
          </a:xfrm>
        </p:spPr>
        <p:txBody>
          <a:bodyPr vert="horz" lIns="91440" tIns="45720" rIns="91440" bIns="45720" rtlCol="0" anchor="ctr">
            <a:normAutofit/>
          </a:bodyPr>
          <a:lstStyle/>
          <a:p>
            <a:pPr algn="r">
              <a:lnSpc>
                <a:spcPct val="90000"/>
              </a:lnSpc>
            </a:pPr>
            <a:r>
              <a:rPr lang="en-US" sz="5000" b="1" spc="-60">
                <a:blipFill>
                  <a:blip r:embed="rId7">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KONTRASEPSİ</a:t>
            </a:r>
            <a:r>
              <a:rPr lang="tr-TR" sz="5000" b="1" spc="-60">
                <a:blipFill>
                  <a:blip r:embed="rId7">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y</a:t>
            </a:r>
            <a:r>
              <a:rPr lang="en-US" sz="5000" b="1" spc="-60">
                <a:blipFill>
                  <a:blip r:embed="rId7">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ON</a:t>
            </a:r>
            <a:br>
              <a:rPr lang="en-US" sz="5000" b="1" spc="-60">
                <a:blipFill>
                  <a:blip r:embed="rId7">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br>
            <a:endParaRPr lang="en-US" sz="5000" b="1" spc="-60">
              <a:blipFill>
                <a:blip r:embed="rId7">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p:txBody>
      </p:sp>
      <p:sp>
        <p:nvSpPr>
          <p:cNvPr id="4" name="Metin kutusu 3">
            <a:extLst>
              <a:ext uri="{FF2B5EF4-FFF2-40B4-BE49-F238E27FC236}">
                <a16:creationId xmlns:a16="http://schemas.microsoft.com/office/drawing/2014/main" id="{43AE41D9-B655-1B62-35B9-6BE30DA0EAAF}"/>
              </a:ext>
            </a:extLst>
          </p:cNvPr>
          <p:cNvSpPr txBox="1"/>
          <p:nvPr/>
        </p:nvSpPr>
        <p:spPr>
          <a:xfrm>
            <a:off x="6639066" y="4137169"/>
            <a:ext cx="4699221" cy="1767141"/>
          </a:xfrm>
          <a:prstGeom prst="rect">
            <a:avLst/>
          </a:prstGeom>
        </p:spPr>
        <p:txBody>
          <a:bodyPr vert="horz" lIns="91440" tIns="45720" rIns="91440" bIns="45720" rtlCol="0" anchor="ctr">
            <a:normAutofit/>
          </a:bodyPr>
          <a:lstStyle/>
          <a:p>
            <a:pPr defTabSz="914400">
              <a:lnSpc>
                <a:spcPct val="90000"/>
              </a:lnSpc>
              <a:spcAft>
                <a:spcPts val="600"/>
              </a:spcAft>
              <a:buClr>
                <a:schemeClr val="accent1">
                  <a:lumMod val="75000"/>
                </a:schemeClr>
              </a:buClr>
              <a:buSzPct val="85000"/>
            </a:pPr>
            <a:r>
              <a:rPr lang="tr-TR" b="1">
                <a:effectLst>
                  <a:outerShdw blurRad="50800" dist="38100" dir="2700000" algn="tl" rotWithShape="0">
                    <a:srgbClr val="000000">
                      <a:alpha val="48000"/>
                    </a:srgbClr>
                  </a:outerShdw>
                </a:effectLst>
                <a:latin typeface="Calibri" panose="020F0502020204030204" pitchFamily="34" charset="0"/>
                <a:ea typeface="Calibri" panose="020F0502020204030204" pitchFamily="34" charset="0"/>
                <a:cs typeface="Calibri" panose="020F0502020204030204" pitchFamily="34" charset="0"/>
              </a:rPr>
              <a:t>ARŞ.GÖR</a:t>
            </a:r>
            <a:r>
              <a:rPr lang="en-US" b="1">
                <a:effectLst>
                  <a:outerShdw blurRad="50800" dist="38100" dir="2700000" algn="tl" rotWithShape="0">
                    <a:srgbClr val="000000">
                      <a:alpha val="48000"/>
                    </a:srgbClr>
                  </a:outerShdw>
                </a:effectLst>
                <a:latin typeface="Calibri" panose="020F0502020204030204" pitchFamily="34" charset="0"/>
                <a:ea typeface="Calibri" panose="020F0502020204030204" pitchFamily="34" charset="0"/>
                <a:cs typeface="Calibri" panose="020F0502020204030204" pitchFamily="34" charset="0"/>
              </a:rPr>
              <a:t>.ESRA KOÇYİĞİT</a:t>
            </a:r>
          </a:p>
          <a:p>
            <a:pPr defTabSz="914400">
              <a:lnSpc>
                <a:spcPct val="90000"/>
              </a:lnSpc>
              <a:spcAft>
                <a:spcPts val="600"/>
              </a:spcAft>
              <a:buClr>
                <a:schemeClr val="accent1">
                  <a:lumMod val="75000"/>
                </a:schemeClr>
              </a:buClr>
              <a:buSzPct val="85000"/>
            </a:pPr>
            <a:r>
              <a:rPr lang="en-US" b="1">
                <a:effectLst>
                  <a:outerShdw blurRad="50800" dist="38100" dir="2700000" algn="tl" rotWithShape="0">
                    <a:srgbClr val="000000">
                      <a:alpha val="48000"/>
                    </a:srgbClr>
                  </a:outerShdw>
                </a:effectLst>
                <a:latin typeface="Calibri" panose="020F0502020204030204" pitchFamily="34" charset="0"/>
                <a:ea typeface="Calibri" panose="020F0502020204030204" pitchFamily="34" charset="0"/>
                <a:cs typeface="Calibri" panose="020F0502020204030204" pitchFamily="34" charset="0"/>
              </a:rPr>
              <a:t>KTÜ AİLE HEKİMLİĞİ A</a:t>
            </a:r>
            <a:r>
              <a:rPr lang="tr-TR" b="1">
                <a:effectLst>
                  <a:outerShdw blurRad="50800" dist="38100" dir="2700000" algn="tl" rotWithShape="0">
                    <a:srgbClr val="000000">
                      <a:alpha val="48000"/>
                    </a:srgbClr>
                  </a:outerShdw>
                </a:effectLst>
                <a:latin typeface="Calibri" panose="020F0502020204030204" pitchFamily="34" charset="0"/>
                <a:ea typeface="Calibri" panose="020F0502020204030204" pitchFamily="34" charset="0"/>
                <a:cs typeface="Calibri" panose="020F0502020204030204" pitchFamily="34" charset="0"/>
              </a:rPr>
              <a:t>B</a:t>
            </a:r>
            <a:r>
              <a:rPr lang="en-US" b="1">
                <a:effectLst>
                  <a:outerShdw blurRad="50800" dist="38100" dir="2700000" algn="tl" rotWithShape="0">
                    <a:srgbClr val="000000">
                      <a:alpha val="48000"/>
                    </a:srgbClr>
                  </a:outerShdw>
                </a:effectLst>
                <a:latin typeface="Calibri" panose="020F0502020204030204" pitchFamily="34" charset="0"/>
                <a:ea typeface="Calibri" panose="020F0502020204030204" pitchFamily="34" charset="0"/>
                <a:cs typeface="Calibri" panose="020F0502020204030204" pitchFamily="34" charset="0"/>
              </a:rPr>
              <a:t>D</a:t>
            </a:r>
          </a:p>
        </p:txBody>
      </p:sp>
      <p:sp>
        <p:nvSpPr>
          <p:cNvPr id="1070" name="Rectangle 105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062" name="Oval 106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64" name="Oval 106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11966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4325B982-EBCD-8159-380A-078F907CE45D}"/>
              </a:ext>
            </a:extLst>
          </p:cNvPr>
          <p:cNvPicPr>
            <a:picLocks noChangeAspect="1"/>
          </p:cNvPicPr>
          <p:nvPr/>
        </p:nvPicPr>
        <p:blipFill>
          <a:blip r:embed="rId2"/>
          <a:srcRect l="9457" r="-3" b="-3"/>
          <a:stretch/>
        </p:blipFill>
        <p:spPr>
          <a:xfrm>
            <a:off x="3344" y="3509433"/>
            <a:ext cx="4475150" cy="3348566"/>
          </a:xfrm>
          <a:prstGeom prst="rect">
            <a:avLst/>
          </a:prstGeom>
        </p:spPr>
      </p:pic>
      <p:sp>
        <p:nvSpPr>
          <p:cNvPr id="53" name="Rectangle 35">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05DA89B-2066-08AC-0694-3F32EC1BFDB3}"/>
              </a:ext>
            </a:extLst>
          </p:cNvPr>
          <p:cNvSpPr>
            <a:spLocks noGrp="1"/>
          </p:cNvSpPr>
          <p:nvPr>
            <p:ph type="title"/>
          </p:nvPr>
        </p:nvSpPr>
        <p:spPr>
          <a:xfrm>
            <a:off x="4970109" y="484632"/>
            <a:ext cx="6730277" cy="2369886"/>
          </a:xfrm>
          <a:ln>
            <a:noFill/>
          </a:ln>
        </p:spPr>
        <p:txBody>
          <a:bodyPr>
            <a:normAutofit/>
          </a:bodyPr>
          <a:lstStyle/>
          <a:p>
            <a:r>
              <a:rPr lang="tr-TR" sz="4400" b="1" cap="none">
                <a:latin typeface="Calibri" panose="020F0502020204030204" pitchFamily="34" charset="0"/>
                <a:ea typeface="Calibri" panose="020F0502020204030204" pitchFamily="34" charset="0"/>
                <a:cs typeface="Calibri" panose="020F0502020204030204" pitchFamily="34" charset="0"/>
              </a:rPr>
              <a:t>Hedef</a:t>
            </a:r>
            <a:br>
              <a:rPr lang="tr-TR" sz="4400" b="1" cap="none">
                <a:latin typeface="Calibri" panose="020F0502020204030204" pitchFamily="34" charset="0"/>
                <a:ea typeface="Calibri" panose="020F0502020204030204" pitchFamily="34" charset="0"/>
                <a:cs typeface="Calibri" panose="020F0502020204030204" pitchFamily="34" charset="0"/>
              </a:rPr>
            </a:br>
            <a:endParaRPr lang="tr-TR" sz="4400" b="1" cap="none">
              <a:latin typeface="Calibri" panose="020F0502020204030204" pitchFamily="34" charset="0"/>
              <a:ea typeface="Calibri" panose="020F0502020204030204" pitchFamily="34" charset="0"/>
              <a:cs typeface="Calibri" panose="020F0502020204030204" pitchFamily="34" charset="0"/>
            </a:endParaRPr>
          </a:p>
        </p:txBody>
      </p:sp>
      <p:pic>
        <p:nvPicPr>
          <p:cNvPr id="4" name="Resim 3">
            <a:extLst>
              <a:ext uri="{FF2B5EF4-FFF2-40B4-BE49-F238E27FC236}">
                <a16:creationId xmlns:a16="http://schemas.microsoft.com/office/drawing/2014/main" id="{F812DED8-EDFE-3195-81E7-0DB3DEC9E0A1}"/>
              </a:ext>
            </a:extLst>
          </p:cNvPr>
          <p:cNvPicPr>
            <a:picLocks noChangeAspect="1"/>
          </p:cNvPicPr>
          <p:nvPr/>
        </p:nvPicPr>
        <p:blipFill>
          <a:blip r:embed="rId5"/>
          <a:srcRect r="8790" b="2"/>
          <a:stretch/>
        </p:blipFill>
        <p:spPr>
          <a:xfrm>
            <a:off x="3344" y="10"/>
            <a:ext cx="4475150" cy="3348557"/>
          </a:xfrm>
          <a:prstGeom prst="rect">
            <a:avLst/>
          </a:prstGeom>
        </p:spPr>
      </p:pic>
      <p:sp>
        <p:nvSpPr>
          <p:cNvPr id="7" name="İçerik Yer Tutucusu 6">
            <a:extLst>
              <a:ext uri="{FF2B5EF4-FFF2-40B4-BE49-F238E27FC236}">
                <a16:creationId xmlns:a16="http://schemas.microsoft.com/office/drawing/2014/main" id="{5937E3EB-7E42-EC3A-9239-D66E2024509C}"/>
              </a:ext>
            </a:extLst>
          </p:cNvPr>
          <p:cNvSpPr>
            <a:spLocks noGrp="1"/>
          </p:cNvSpPr>
          <p:nvPr>
            <p:ph idx="1"/>
          </p:nvPr>
        </p:nvSpPr>
        <p:spPr>
          <a:xfrm>
            <a:off x="4970109" y="2119022"/>
            <a:ext cx="6730277" cy="3562187"/>
          </a:xfrm>
        </p:spPr>
        <p:txBody>
          <a:bodyPr>
            <a:noAutofit/>
          </a:bodyPr>
          <a:lstStyle/>
          <a:p>
            <a:r>
              <a:rPr lang="tr-TR" sz="2200">
                <a:latin typeface="Calibri" panose="020F0502020204030204" pitchFamily="34" charset="0"/>
                <a:ea typeface="Calibri" panose="020F0502020204030204" pitchFamily="34" charset="0"/>
                <a:cs typeface="Calibri" panose="020F0502020204030204" pitchFamily="34" charset="0"/>
              </a:rPr>
              <a:t>Kişinin beklentilerini sorgula </a:t>
            </a:r>
          </a:p>
          <a:p>
            <a:r>
              <a:rPr lang="tr-TR" sz="2200">
                <a:latin typeface="Calibri" panose="020F0502020204030204" pitchFamily="34" charset="0"/>
                <a:ea typeface="Calibri" panose="020F0502020204030204" pitchFamily="34" charset="0"/>
                <a:cs typeface="Calibri" panose="020F0502020204030204" pitchFamily="34" charset="0"/>
              </a:rPr>
              <a:t>Danışmanlığı bireyselleştir </a:t>
            </a:r>
          </a:p>
          <a:p>
            <a:r>
              <a:rPr lang="tr-TR" sz="2200">
                <a:latin typeface="Calibri" panose="020F0502020204030204" pitchFamily="34" charset="0"/>
                <a:ea typeface="Calibri" panose="020F0502020204030204" pitchFamily="34" charset="0"/>
                <a:cs typeface="Calibri" panose="020F0502020204030204" pitchFamily="34" charset="0"/>
              </a:rPr>
              <a:t>Vücut ağırlığı takip et </a:t>
            </a:r>
          </a:p>
          <a:p>
            <a:r>
              <a:rPr lang="tr-TR" sz="2200">
                <a:latin typeface="Calibri" panose="020F0502020204030204" pitchFamily="34" charset="0"/>
                <a:ea typeface="Calibri" panose="020F0502020204030204" pitchFamily="34" charset="0"/>
                <a:cs typeface="Calibri" panose="020F0502020204030204" pitchFamily="34" charset="0"/>
              </a:rPr>
              <a:t>Yan etkileri olduğunda başka yönteme geçilebileceğini belirt </a:t>
            </a:r>
          </a:p>
          <a:p>
            <a:r>
              <a:rPr lang="tr-TR" sz="2200">
                <a:latin typeface="Calibri" panose="020F0502020204030204" pitchFamily="34" charset="0"/>
                <a:ea typeface="Calibri" panose="020F0502020204030204" pitchFamily="34" charset="0"/>
                <a:cs typeface="Calibri" panose="020F0502020204030204" pitchFamily="34" charset="0"/>
              </a:rPr>
              <a:t>Her ziyarette şikayetleri değerlendir ve gerektiğinde tedavi et </a:t>
            </a:r>
          </a:p>
          <a:p>
            <a:r>
              <a:rPr lang="tr-TR" sz="2200">
                <a:latin typeface="Calibri" panose="020F0502020204030204" pitchFamily="34" charset="0"/>
                <a:ea typeface="Calibri" panose="020F0502020204030204" pitchFamily="34" charset="0"/>
                <a:cs typeface="Calibri" panose="020F0502020204030204" pitchFamily="34" charset="0"/>
              </a:rPr>
              <a:t>Mümkünse eşlerinde danışmanlığa katılımını sağla</a:t>
            </a:r>
          </a:p>
          <a:p>
            <a:endParaRPr lang="tr-TR" sz="2200">
              <a:latin typeface="Calibri" panose="020F0502020204030204" pitchFamily="34" charset="0"/>
              <a:ea typeface="Calibri" panose="020F0502020204030204" pitchFamily="34" charset="0"/>
              <a:cs typeface="Calibri" panose="020F0502020204030204" pitchFamily="34" charset="0"/>
            </a:endParaRPr>
          </a:p>
        </p:txBody>
      </p:sp>
      <p:grpSp>
        <p:nvGrpSpPr>
          <p:cNvPr id="54" name="Group 37">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9" name="Oval 38">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5" name="Oval 54">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706020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75AFB406-3AA2-871A-1368-03882288B19A}"/>
              </a:ext>
            </a:extLst>
          </p:cNvPr>
          <p:cNvSpPr txBox="1"/>
          <p:nvPr/>
        </p:nvSpPr>
        <p:spPr>
          <a:xfrm>
            <a:off x="2570921" y="1961320"/>
            <a:ext cx="8468139" cy="2354491"/>
          </a:xfrm>
          <a:prstGeom prst="rect">
            <a:avLst/>
          </a:prstGeom>
          <a:noFill/>
        </p:spPr>
        <p:txBody>
          <a:bodyPr wrap="square" rtlCol="0">
            <a:spAutoFit/>
          </a:bodyPr>
          <a:lstStyle/>
          <a:p>
            <a:pPr marL="285750" indent="-285750" algn="just">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Anne ölümlerini azaltır</a:t>
            </a:r>
          </a:p>
          <a:p>
            <a:pPr marL="285750" indent="-285750" algn="just">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Sağlıklı doğum yaşı sağlanır</a:t>
            </a:r>
          </a:p>
          <a:p>
            <a:pPr marL="285750" indent="-285750" algn="just">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Sağlıklı doğum aralığı sağlanır</a:t>
            </a:r>
          </a:p>
          <a:p>
            <a:pPr marL="285750" indent="-285750" algn="just">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Bebek ölümlerini azaltır</a:t>
            </a:r>
          </a:p>
          <a:p>
            <a:pPr marL="285750" indent="-285750" algn="just">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Doğurganlık oranı azaltılır</a:t>
            </a:r>
          </a:p>
          <a:p>
            <a:pPr marL="285750" indent="-285750" algn="just">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Hızlı nüfus artışının getirdiği sorunları azaltır (Beslenme, çevre ve doğal kaynaklar, eğitim, sağlık, diğer)</a:t>
            </a:r>
            <a:endParaRPr lang="tr-TR" sz="2100" dirty="0">
              <a:latin typeface="Calibri" panose="020F0502020204030204" pitchFamily="34" charset="0"/>
              <a:ea typeface="Calibri" panose="020F0502020204030204" pitchFamily="34" charset="0"/>
              <a:cs typeface="Calibri" panose="020F0502020204030204" pitchFamily="34" charset="0"/>
            </a:endParaRPr>
          </a:p>
        </p:txBody>
      </p:sp>
      <p:sp>
        <p:nvSpPr>
          <p:cNvPr id="5" name="Başlık 1">
            <a:extLst>
              <a:ext uri="{FF2B5EF4-FFF2-40B4-BE49-F238E27FC236}">
                <a16:creationId xmlns:a16="http://schemas.microsoft.com/office/drawing/2014/main" id="{31904BEB-8C40-B034-6902-58BCEEEC60D0}"/>
              </a:ext>
            </a:extLst>
          </p:cNvPr>
          <p:cNvSpPr>
            <a:spLocks noGrp="1"/>
          </p:cNvSpPr>
          <p:nvPr/>
        </p:nvSpPr>
        <p:spPr>
          <a:xfrm>
            <a:off x="1062192" y="833463"/>
            <a:ext cx="8976330" cy="77809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100" b="1" i="0" u="none" kern="1200">
                <a:solidFill>
                  <a:schemeClr val="accent1">
                    <a:lumMod val="50000"/>
                  </a:schemeClr>
                </a:solidFill>
                <a:latin typeface="Arial" pitchFamily="34" charset="0"/>
                <a:ea typeface="+mj-ea"/>
                <a:cs typeface="Arial" pitchFamily="34" charset="0"/>
              </a:defRPr>
            </a:lvl1pPr>
          </a:lstStyle>
          <a:p>
            <a:r>
              <a:rPr lang="tr-TR" sz="4400" b="0" dirty="0">
                <a:solidFill>
                  <a:schemeClr val="tx1"/>
                </a:solidFill>
                <a:latin typeface="Calibri" panose="020F0502020204030204" pitchFamily="34" charset="0"/>
                <a:ea typeface="Calibri" panose="020F0502020204030204" pitchFamily="34" charset="0"/>
                <a:cs typeface="Calibri" panose="020F0502020204030204" pitchFamily="34" charset="0"/>
              </a:rPr>
              <a:t>Aile Planlaması Hizmetinin Yararları </a:t>
            </a:r>
          </a:p>
        </p:txBody>
      </p:sp>
    </p:spTree>
    <p:extLst>
      <p:ext uri="{BB962C8B-B14F-4D97-AF65-F5344CB8AC3E}">
        <p14:creationId xmlns:p14="http://schemas.microsoft.com/office/powerpoint/2010/main" val="3731060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5941A8-DE04-E229-FDB8-8AD05AB59D5B}"/>
            </a:ext>
          </a:extLst>
        </p:cNvPr>
        <p:cNvGrpSpPr/>
        <p:nvPr/>
      </p:nvGrpSpPr>
      <p:grpSpPr>
        <a:xfrm>
          <a:off x="0" y="0"/>
          <a:ext cx="0" cy="0"/>
          <a:chOff x="0" y="0"/>
          <a:chExt cx="0" cy="0"/>
        </a:xfrm>
      </p:grpSpPr>
      <p:sp useBgFill="1">
        <p:nvSpPr>
          <p:cNvPr id="1101" name="Rectangle 1059">
            <a:extLst>
              <a:ext uri="{FF2B5EF4-FFF2-40B4-BE49-F238E27FC236}">
                <a16:creationId xmlns:a16="http://schemas.microsoft.com/office/drawing/2014/main" id="{99830760-26BB-4DF9-938D-77E5D34C8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Metin kutusu 6">
            <a:extLst>
              <a:ext uri="{FF2B5EF4-FFF2-40B4-BE49-F238E27FC236}">
                <a16:creationId xmlns:a16="http://schemas.microsoft.com/office/drawing/2014/main" id="{5A45A22B-E0EB-E43C-D443-507FF58A341B}"/>
              </a:ext>
            </a:extLst>
          </p:cNvPr>
          <p:cNvSpPr txBox="1"/>
          <p:nvPr/>
        </p:nvSpPr>
        <p:spPr>
          <a:xfrm>
            <a:off x="1009663" y="194340"/>
            <a:ext cx="5373095" cy="2402665"/>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4400" b="1" kern="1200" baseline="0">
                <a:blipFill dpi="0" rotWithShape="1">
                  <a:blip r:embed="rId2"/>
                  <a:srcRect/>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Çağlar Boyunca AP Yöntemler</a:t>
            </a:r>
            <a:r>
              <a:rPr lang="tr-TR" sz="4400" b="1" kern="1200" baseline="0">
                <a:blipFill dpi="0" rotWithShape="1">
                  <a:blip r:embed="rId2"/>
                  <a:srcRect/>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i</a:t>
            </a:r>
            <a:endParaRPr lang="en-US" sz="4400" b="1" kern="1200" baseline="0">
              <a:blipFill dpi="0" rotWithShape="1">
                <a:blip r:embed="rId2"/>
                <a:srcRect/>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p:txBody>
      </p:sp>
      <p:sp>
        <p:nvSpPr>
          <p:cNvPr id="3" name="Alt Başlık 2">
            <a:extLst>
              <a:ext uri="{FF2B5EF4-FFF2-40B4-BE49-F238E27FC236}">
                <a16:creationId xmlns:a16="http://schemas.microsoft.com/office/drawing/2014/main" id="{09F751B9-1D8B-9029-1821-E5B6E51BDBAE}"/>
              </a:ext>
            </a:extLst>
          </p:cNvPr>
          <p:cNvSpPr>
            <a:spLocks noGrp="1"/>
          </p:cNvSpPr>
          <p:nvPr>
            <p:ph type="subTitle" idx="1"/>
          </p:nvPr>
        </p:nvSpPr>
        <p:spPr>
          <a:xfrm>
            <a:off x="1001611" y="1968488"/>
            <a:ext cx="4493877" cy="3925974"/>
          </a:xfrm>
        </p:spPr>
        <p:txBody>
          <a:bodyPr vert="horz" lIns="91440" tIns="45720" rIns="91440" bIns="45720" rtlCol="0">
            <a:noAutofit/>
          </a:bodyPr>
          <a:lstStyle/>
          <a:p>
            <a:pPr marL="342900" indent="-342900">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Doğum kontrol yöntemleri insanlık tarihi kadar eskidir </a:t>
            </a:r>
          </a:p>
          <a:p>
            <a:pPr marL="342900" indent="-342900">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MÖ 3000 yılında Antik Mısır’da kondom kullanılmasıyla başlar</a:t>
            </a:r>
          </a:p>
          <a:p>
            <a:pPr marL="342900" indent="-342900">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1980’lerde düşük doz, bifazik ve trifazik oral kontraseptifler</a:t>
            </a:r>
            <a:r>
              <a:rPr lang="tr-TR" sz="2400">
                <a:latin typeface="Calibri" panose="020F0502020204030204" pitchFamily="34" charset="0"/>
                <a:ea typeface="Calibri" panose="020F0502020204030204" pitchFamily="34" charset="0"/>
                <a:cs typeface="Calibri" panose="020F0502020204030204" pitchFamily="34" charset="0"/>
              </a:rPr>
              <a:t> </a:t>
            </a:r>
            <a:r>
              <a:rPr lang="en-US" sz="2400">
                <a:latin typeface="Calibri" panose="020F0502020204030204" pitchFamily="34" charset="0"/>
                <a:ea typeface="Calibri" panose="020F0502020204030204" pitchFamily="34" charset="0"/>
                <a:cs typeface="Calibri" panose="020F0502020204030204" pitchFamily="34" charset="0"/>
              </a:rPr>
              <a:t>kullanımdadır</a:t>
            </a:r>
          </a:p>
          <a:p>
            <a:pPr marL="342900" indent="-342900">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1998’de postkoital kontraseptif kullanımı onaylanır</a:t>
            </a:r>
          </a:p>
          <a:p>
            <a:pPr marL="342900" indent="-342900">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pic>
        <p:nvPicPr>
          <p:cNvPr id="1030" name="Picture 6">
            <a:extLst>
              <a:ext uri="{FF2B5EF4-FFF2-40B4-BE49-F238E27FC236}">
                <a16:creationId xmlns:a16="http://schemas.microsoft.com/office/drawing/2014/main" id="{DAB3BA77-0421-AD0D-A8A0-9E7D9AD67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244" r="-1" b="25212"/>
          <a:stretch/>
        </p:blipFill>
        <p:spPr bwMode="auto">
          <a:xfrm>
            <a:off x="7853983" y="-2"/>
            <a:ext cx="4329965" cy="3793338"/>
          </a:xfrm>
          <a:custGeom>
            <a:avLst/>
            <a:gdLst/>
            <a:ahLst/>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a:noFill/>
          <a:extLst>
            <a:ext uri="{909E8E84-426E-40DD-AFC4-6F175D3DCCD1}">
              <a14:hiddenFill xmlns:a14="http://schemas.microsoft.com/office/drawing/2010/main">
                <a:solidFill>
                  <a:srgbClr val="FFFFFF"/>
                </a:solidFill>
              </a14:hiddenFill>
            </a:ext>
          </a:extLst>
        </p:spPr>
      </p:pic>
      <p:sp>
        <p:nvSpPr>
          <p:cNvPr id="1102" name="Freeform: Shape 1061">
            <a:extLst>
              <a:ext uri="{FF2B5EF4-FFF2-40B4-BE49-F238E27FC236}">
                <a16:creationId xmlns:a16="http://schemas.microsoft.com/office/drawing/2014/main" id="{F12B191D-14E0-48C6-9541-2DC3B7D19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2035" y="0"/>
            <a:ext cx="4329965" cy="3793338"/>
          </a:xfrm>
          <a:custGeom>
            <a:avLst/>
            <a:gdLst>
              <a:gd name="connsiteX0" fmla="*/ 620085 w 4329965"/>
              <a:gd name="connsiteY0" fmla="*/ 0 h 3793338"/>
              <a:gd name="connsiteX1" fmla="*/ 4329965 w 4329965"/>
              <a:gd name="connsiteY1" fmla="*/ 0 h 3793338"/>
              <a:gd name="connsiteX2" fmla="*/ 4329965 w 4329965"/>
              <a:gd name="connsiteY2" fmla="*/ 2733720 h 3793338"/>
              <a:gd name="connsiteX3" fmla="*/ 4251051 w 4329965"/>
              <a:gd name="connsiteY3" fmla="*/ 2820548 h 3793338"/>
              <a:gd name="connsiteX4" fmla="*/ 2611921 w 4329965"/>
              <a:gd name="connsiteY4" fmla="*/ 3499497 h 3793338"/>
              <a:gd name="connsiteX5" fmla="*/ 293841 w 4329965"/>
              <a:gd name="connsiteY5" fmla="*/ 1181418 h 3793338"/>
              <a:gd name="connsiteX6" fmla="*/ 573621 w 4329965"/>
              <a:gd name="connsiteY6" fmla="*/ 76483 h 3793338"/>
              <a:gd name="connsiteX7" fmla="*/ 284617 w 4329965"/>
              <a:gd name="connsiteY7" fmla="*/ 0 h 3793338"/>
              <a:gd name="connsiteX8" fmla="*/ 543760 w 4329965"/>
              <a:gd name="connsiteY8" fmla="*/ 0 h 3793338"/>
              <a:gd name="connsiteX9" fmla="*/ 516204 w 4329965"/>
              <a:gd name="connsiteY9" fmla="*/ 45359 h 3793338"/>
              <a:gd name="connsiteX10" fmla="*/ 228543 w 4329965"/>
              <a:gd name="connsiteY10" fmla="*/ 1181418 h 3793338"/>
              <a:gd name="connsiteX11" fmla="*/ 2611921 w 4329965"/>
              <a:gd name="connsiteY11" fmla="*/ 3564795 h 3793338"/>
              <a:gd name="connsiteX12" fmla="*/ 4297223 w 4329965"/>
              <a:gd name="connsiteY12" fmla="*/ 2866720 h 3793338"/>
              <a:gd name="connsiteX13" fmla="*/ 4329965 w 4329965"/>
              <a:gd name="connsiteY13" fmla="*/ 2830694 h 3793338"/>
              <a:gd name="connsiteX14" fmla="*/ 4329965 w 4329965"/>
              <a:gd name="connsiteY14" fmla="*/ 3145443 h 3793338"/>
              <a:gd name="connsiteX15" fmla="*/ 4273345 w 4329965"/>
              <a:gd name="connsiteY15" fmla="*/ 3196903 h 3793338"/>
              <a:gd name="connsiteX16" fmla="*/ 2611921 w 4329965"/>
              <a:gd name="connsiteY16" fmla="*/ 3793338 h 3793338"/>
              <a:gd name="connsiteX17" fmla="*/ 0 w 4329965"/>
              <a:gd name="connsiteY17" fmla="*/ 1181418 h 3793338"/>
              <a:gd name="connsiteX18" fmla="*/ 205258 w 4329965"/>
              <a:gd name="connsiteY18" fmla="*/ 164740 h 379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032" name="Picture 8" descr="History of Birth Control - Dittrick Medical History Center">
            <a:extLst>
              <a:ext uri="{FF2B5EF4-FFF2-40B4-BE49-F238E27FC236}">
                <a16:creationId xmlns:a16="http://schemas.microsoft.com/office/drawing/2014/main" id="{53C574CB-5DBA-777C-4ACF-987AE6E7A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276" r="14102" b="2"/>
          <a:stretch/>
        </p:blipFill>
        <p:spPr bwMode="auto">
          <a:xfrm>
            <a:off x="5679762" y="2791344"/>
            <a:ext cx="3197072" cy="3197072"/>
          </a:xfrm>
          <a:custGeom>
            <a:avLst/>
            <a:gdLst/>
            <a:ahLst/>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a:noFill/>
          <a:extLst>
            <a:ext uri="{909E8E84-426E-40DD-AFC4-6F175D3DCCD1}">
              <a14:hiddenFill xmlns:a14="http://schemas.microsoft.com/office/drawing/2010/main">
                <a:solidFill>
                  <a:srgbClr val="FFFFFF"/>
                </a:solidFill>
              </a14:hiddenFill>
            </a:ext>
          </a:extLst>
        </p:spPr>
      </p:pic>
      <p:sp>
        <p:nvSpPr>
          <p:cNvPr id="1103" name="Freeform: Shape 1063">
            <a:extLst>
              <a:ext uri="{FF2B5EF4-FFF2-40B4-BE49-F238E27FC236}">
                <a16:creationId xmlns:a16="http://schemas.microsoft.com/office/drawing/2014/main" id="{575806C2-AB07-4F56-936F-6EA1070F7F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9762" y="2791344"/>
            <a:ext cx="3197072" cy="3197072"/>
          </a:xfrm>
          <a:custGeom>
            <a:avLst/>
            <a:gdLst>
              <a:gd name="connsiteX0" fmla="*/ 3657600 w 7315200"/>
              <a:gd name="connsiteY0" fmla="*/ 411480 h 7315200"/>
              <a:gd name="connsiteX1" fmla="*/ 6903720 w 7315200"/>
              <a:gd name="connsiteY1" fmla="*/ 3657600 h 7315200"/>
              <a:gd name="connsiteX2" fmla="*/ 3657600 w 7315200"/>
              <a:gd name="connsiteY2" fmla="*/ 6903720 h 7315200"/>
              <a:gd name="connsiteX3" fmla="*/ 411480 w 7315200"/>
              <a:gd name="connsiteY3" fmla="*/ 3657600 h 7315200"/>
              <a:gd name="connsiteX4" fmla="*/ 3657600 w 7315200"/>
              <a:gd name="connsiteY4" fmla="*/ 411480 h 7315200"/>
              <a:gd name="connsiteX5" fmla="*/ 3657600 w 7315200"/>
              <a:gd name="connsiteY5" fmla="*/ 320040 h 7315200"/>
              <a:gd name="connsiteX6" fmla="*/ 320040 w 7315200"/>
              <a:gd name="connsiteY6" fmla="*/ 3657600 h 7315200"/>
              <a:gd name="connsiteX7" fmla="*/ 3657600 w 7315200"/>
              <a:gd name="connsiteY7" fmla="*/ 6995160 h 7315200"/>
              <a:gd name="connsiteX8" fmla="*/ 6995160 w 7315200"/>
              <a:gd name="connsiteY8" fmla="*/ 3657600 h 7315200"/>
              <a:gd name="connsiteX9" fmla="*/ 3657600 w 7315200"/>
              <a:gd name="connsiteY9" fmla="*/ 320040 h 7315200"/>
              <a:gd name="connsiteX10" fmla="*/ 3657600 w 7315200"/>
              <a:gd name="connsiteY10" fmla="*/ 0 h 7315200"/>
              <a:gd name="connsiteX11" fmla="*/ 7315200 w 7315200"/>
              <a:gd name="connsiteY11" fmla="*/ 3657600 h 7315200"/>
              <a:gd name="connsiteX12" fmla="*/ 3657600 w 7315200"/>
              <a:gd name="connsiteY12" fmla="*/ 7315200 h 7315200"/>
              <a:gd name="connsiteX13" fmla="*/ 0 w 7315200"/>
              <a:gd name="connsiteY13" fmla="*/ 3657600 h 7315200"/>
              <a:gd name="connsiteX14" fmla="*/ 3657600 w 7315200"/>
              <a:gd name="connsiteY1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200" h="731520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1104" name="Group 1065">
            <a:extLst>
              <a:ext uri="{FF2B5EF4-FFF2-40B4-BE49-F238E27FC236}">
                <a16:creationId xmlns:a16="http://schemas.microsoft.com/office/drawing/2014/main" id="{C69923DF-00DF-45A6-86A0-5AD7FE498C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42428" y="6229681"/>
            <a:ext cx="457200" cy="457200"/>
            <a:chOff x="11361456" y="6195813"/>
            <a:chExt cx="548640" cy="548640"/>
          </a:xfrm>
        </p:grpSpPr>
        <p:sp>
          <p:nvSpPr>
            <p:cNvPr id="1067" name="Oval 1066">
              <a:extLst>
                <a:ext uri="{FF2B5EF4-FFF2-40B4-BE49-F238E27FC236}">
                  <a16:creationId xmlns:a16="http://schemas.microsoft.com/office/drawing/2014/main" id="{32CF2C9B-5727-4B1C-9BEF-9E7BB40FB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105" name="Oval 1104">
              <a:extLst>
                <a:ext uri="{FF2B5EF4-FFF2-40B4-BE49-F238E27FC236}">
                  <a16:creationId xmlns:a16="http://schemas.microsoft.com/office/drawing/2014/main" id="{7E8D297F-5AA5-452D-BA3A-F410FA845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pic>
        <p:nvPicPr>
          <p:cNvPr id="6" name="Resim 5">
            <a:extLst>
              <a:ext uri="{FF2B5EF4-FFF2-40B4-BE49-F238E27FC236}">
                <a16:creationId xmlns:a16="http://schemas.microsoft.com/office/drawing/2014/main" id="{464F6E63-0CB8-34F0-7A3F-AAD4636295AC}"/>
              </a:ext>
            </a:extLst>
          </p:cNvPr>
          <p:cNvPicPr>
            <a:picLocks noChangeAspect="1"/>
          </p:cNvPicPr>
          <p:nvPr/>
        </p:nvPicPr>
        <p:blipFill>
          <a:blip r:embed="rId9"/>
          <a:srcRect l="6631" r="27124" b="-1"/>
          <a:stretch/>
        </p:blipFill>
        <p:spPr>
          <a:xfrm>
            <a:off x="8775850" y="3931477"/>
            <a:ext cx="3416150" cy="2926525"/>
          </a:xfrm>
          <a:custGeom>
            <a:avLst/>
            <a:gdLst/>
            <a:ahLst/>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p:spPr>
      </p:pic>
      <p:sp>
        <p:nvSpPr>
          <p:cNvPr id="1106" name="Freeform: Shape 1069">
            <a:extLst>
              <a:ext uri="{FF2B5EF4-FFF2-40B4-BE49-F238E27FC236}">
                <a16:creationId xmlns:a16="http://schemas.microsoft.com/office/drawing/2014/main" id="{D55F217F-C24D-4846-B638-491EF6D27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850" y="3931475"/>
            <a:ext cx="3416150" cy="2926525"/>
          </a:xfrm>
          <a:custGeom>
            <a:avLst/>
            <a:gdLst>
              <a:gd name="connsiteX0" fmla="*/ 2001856 w 3416150"/>
              <a:gd name="connsiteY0" fmla="*/ 225209 h 2926525"/>
              <a:gd name="connsiteX1" fmla="*/ 3372804 w 3416150"/>
              <a:gd name="connsiteY1" fmla="*/ 871744 h 2926525"/>
              <a:gd name="connsiteX2" fmla="*/ 3416150 w 3416150"/>
              <a:gd name="connsiteY2" fmla="*/ 929710 h 2926525"/>
              <a:gd name="connsiteX3" fmla="*/ 3416150 w 3416150"/>
              <a:gd name="connsiteY3" fmla="*/ 2926525 h 2926525"/>
              <a:gd name="connsiteX4" fmla="*/ 486913 w 3416150"/>
              <a:gd name="connsiteY4" fmla="*/ 2926525 h 2926525"/>
              <a:gd name="connsiteX5" fmla="*/ 439641 w 3416150"/>
              <a:gd name="connsiteY5" fmla="*/ 2848713 h 2926525"/>
              <a:gd name="connsiteX6" fmla="*/ 225209 w 3416150"/>
              <a:gd name="connsiteY6" fmla="*/ 2001857 h 2926525"/>
              <a:gd name="connsiteX7" fmla="*/ 2001856 w 3416150"/>
              <a:gd name="connsiteY7" fmla="*/ 225209 h 2926525"/>
              <a:gd name="connsiteX8" fmla="*/ 2001856 w 3416150"/>
              <a:gd name="connsiteY8" fmla="*/ 0 h 2926525"/>
              <a:gd name="connsiteX9" fmla="*/ 3275223 w 3416150"/>
              <a:gd name="connsiteY9" fmla="*/ 457127 h 2926525"/>
              <a:gd name="connsiteX10" fmla="*/ 3416150 w 3416150"/>
              <a:gd name="connsiteY10" fmla="*/ 585210 h 2926525"/>
              <a:gd name="connsiteX11" fmla="*/ 3416150 w 3416150"/>
              <a:gd name="connsiteY11" fmla="*/ 846232 h 2926525"/>
              <a:gd name="connsiteX12" fmla="*/ 3411422 w 3416150"/>
              <a:gd name="connsiteY12" fmla="*/ 839910 h 2926525"/>
              <a:gd name="connsiteX13" fmla="*/ 2001856 w 3416150"/>
              <a:gd name="connsiteY13" fmla="*/ 175163 h 2926525"/>
              <a:gd name="connsiteX14" fmla="*/ 175162 w 3416150"/>
              <a:gd name="connsiteY14" fmla="*/ 2001857 h 2926525"/>
              <a:gd name="connsiteX15" fmla="*/ 395634 w 3416150"/>
              <a:gd name="connsiteY15" fmla="*/ 2872568 h 2926525"/>
              <a:gd name="connsiteX16" fmla="*/ 428414 w 3416150"/>
              <a:gd name="connsiteY16" fmla="*/ 2926525 h 2926525"/>
              <a:gd name="connsiteX17" fmla="*/ 227385 w 3416150"/>
              <a:gd name="connsiteY17" fmla="*/ 2926525 h 2926525"/>
              <a:gd name="connsiteX18" fmla="*/ 157316 w 3416150"/>
              <a:gd name="connsiteY18" fmla="*/ 2781070 h 2926525"/>
              <a:gd name="connsiteX19" fmla="*/ 0 w 3416150"/>
              <a:gd name="connsiteY19" fmla="*/ 2001857 h 2926525"/>
              <a:gd name="connsiteX20" fmla="*/ 2001856 w 3416150"/>
              <a:gd name="connsiteY20" fmla="*/ 0 h 292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642974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1" name="Oval 10">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p:nvSpPr>
          <p:cNvPr id="3" name="Metin kutusu 2">
            <a:extLst>
              <a:ext uri="{FF2B5EF4-FFF2-40B4-BE49-F238E27FC236}">
                <a16:creationId xmlns:a16="http://schemas.microsoft.com/office/drawing/2014/main" id="{B36BFEDD-AC2F-4FCF-41CE-CF28B7EEAF59}"/>
              </a:ext>
            </a:extLst>
          </p:cNvPr>
          <p:cNvSpPr txBox="1"/>
          <p:nvPr/>
        </p:nvSpPr>
        <p:spPr>
          <a:xfrm>
            <a:off x="1069848" y="484632"/>
            <a:ext cx="10058400" cy="160934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0">
                <a:blipFill>
                  <a:blip r:embed="rId4">
                    <a:extLst>
                      <a:ext uri="{28A0092B-C50C-407E-A947-70E740481C1C}">
                        <a14:useLocalDpi xmlns:a14="http://schemas.microsoft.com/office/drawing/2010/main" val="0"/>
                      </a:ext>
                    </a:extLst>
                  </a:blip>
                  <a:tile tx="6350" ty="-127000" sx="65000" sy="64000" flip="none" algn="tl"/>
                </a:blipFill>
                <a:effectLst/>
                <a:latin typeface="Calibri" panose="020F0502020204030204" pitchFamily="34" charset="0"/>
                <a:ea typeface="Calibri" panose="020F0502020204030204" pitchFamily="34" charset="0"/>
                <a:cs typeface="Calibri" panose="020F0502020204030204" pitchFamily="34" charset="0"/>
              </a:rPr>
              <a:t>Türkiye’nin Nüfus Politikaları Ve Aile Planlaması </a:t>
            </a:r>
            <a:endParaRPr lang="en-US" sz="44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Metin kutusu 1">
            <a:extLst>
              <a:ext uri="{FF2B5EF4-FFF2-40B4-BE49-F238E27FC236}">
                <a16:creationId xmlns:a16="http://schemas.microsoft.com/office/drawing/2014/main" id="{3B0AFCE6-ABE1-9725-8579-5A921481948C}"/>
              </a:ext>
            </a:extLst>
          </p:cNvPr>
          <p:cNvGraphicFramePr/>
          <p:nvPr>
            <p:extLst>
              <p:ext uri="{D42A27DB-BD31-4B8C-83A1-F6EECF244321}">
                <p14:modId xmlns:p14="http://schemas.microsoft.com/office/powerpoint/2010/main" val="3380771458"/>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3936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2A25B2-DF70-59EA-D7E2-A7C9F4ECC095}"/>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24" name="Oval 23">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pic>
        <p:nvPicPr>
          <p:cNvPr id="4" name="Resim 3">
            <a:extLst>
              <a:ext uri="{FF2B5EF4-FFF2-40B4-BE49-F238E27FC236}">
                <a16:creationId xmlns:a16="http://schemas.microsoft.com/office/drawing/2014/main" id="{276A4ED0-5363-48D6-F9E8-FCAFA2387ECB}"/>
              </a:ext>
            </a:extLst>
          </p:cNvPr>
          <p:cNvPicPr>
            <a:picLocks noChangeAspect="1"/>
          </p:cNvPicPr>
          <p:nvPr/>
        </p:nvPicPr>
        <p:blipFill>
          <a:blip r:embed="rId4"/>
          <a:srcRect t="17363" b="3132"/>
          <a:stretch/>
        </p:blipFill>
        <p:spPr>
          <a:xfrm>
            <a:off x="0" y="6626"/>
            <a:ext cx="12191980" cy="6857990"/>
          </a:xfrm>
          <a:prstGeom prst="rect">
            <a:avLst/>
          </a:prstGeom>
        </p:spPr>
      </p:pic>
      <p:sp>
        <p:nvSpPr>
          <p:cNvPr id="3" name="Metin kutusu 2">
            <a:extLst>
              <a:ext uri="{FF2B5EF4-FFF2-40B4-BE49-F238E27FC236}">
                <a16:creationId xmlns:a16="http://schemas.microsoft.com/office/drawing/2014/main" id="{1F089F5E-1C36-CD35-140B-1D1529AA647E}"/>
              </a:ext>
            </a:extLst>
          </p:cNvPr>
          <p:cNvSpPr txBox="1"/>
          <p:nvPr/>
        </p:nvSpPr>
        <p:spPr>
          <a:xfrm>
            <a:off x="1106557" y="5903843"/>
            <a:ext cx="2816086" cy="649003"/>
          </a:xfrm>
          <a:prstGeom prst="rect">
            <a:avLst/>
          </a:prstGeom>
          <a:noFill/>
        </p:spPr>
        <p:txBody>
          <a:bodyPr wrap="square">
            <a:spAutoFit/>
          </a:bodyPr>
          <a:lstStyle/>
          <a:p>
            <a:pPr algn="l">
              <a:spcAft>
                <a:spcPts val="2250"/>
              </a:spcAft>
            </a:pPr>
            <a:r>
              <a:rPr lang="tr-TR" b="0" i="0">
                <a:solidFill>
                  <a:srgbClr val="051625"/>
                </a:solidFill>
                <a:effectLst/>
                <a:latin typeface="Montserrat" panose="020F0502020204030204" pitchFamily="2" charset="-94"/>
              </a:rPr>
              <a:t>Avrupa Doğum Kontrolü Atlası 2023</a:t>
            </a:r>
          </a:p>
        </p:txBody>
      </p:sp>
    </p:spTree>
    <p:extLst>
      <p:ext uri="{BB962C8B-B14F-4D97-AF65-F5344CB8AC3E}">
        <p14:creationId xmlns:p14="http://schemas.microsoft.com/office/powerpoint/2010/main" val="1151419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278ACF-3A64-D83C-22A7-1F3AB27AD89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24" name="Oval 23">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useBgFill="1">
        <p:nvSpPr>
          <p:cNvPr id="26" name="Rectangle 25">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0" name="Rectangle 29">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2" name="Rectangle 31">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2" name="Metin kutusu 11">
            <a:extLst>
              <a:ext uri="{FF2B5EF4-FFF2-40B4-BE49-F238E27FC236}">
                <a16:creationId xmlns:a16="http://schemas.microsoft.com/office/drawing/2014/main" id="{D8674006-EFFE-3433-F203-BEC96BE665F7}"/>
              </a:ext>
            </a:extLst>
          </p:cNvPr>
          <p:cNvSpPr txBox="1"/>
          <p:nvPr/>
        </p:nvSpPr>
        <p:spPr>
          <a:xfrm>
            <a:off x="1069848" y="484632"/>
            <a:ext cx="10058400" cy="160934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400" b="1" i="0">
                <a:blipFill>
                  <a:blip r:embed="rId6">
                    <a:extLst>
                      <a:ext uri="{28A0092B-C50C-407E-A947-70E740481C1C}">
                        <a14:useLocalDpi xmlns:a14="http://schemas.microsoft.com/office/drawing/2010/main" val="0"/>
                      </a:ext>
                    </a:extLst>
                  </a:blip>
                  <a:tile tx="6350" ty="-127000" sx="65000" sy="64000" flip="none" algn="tl"/>
                </a:blipFill>
                <a:effectLst/>
                <a:latin typeface="Calibri" panose="020F0502020204030204" pitchFamily="34" charset="0"/>
                <a:ea typeface="Calibri" panose="020F0502020204030204" pitchFamily="34" charset="0"/>
                <a:cs typeface="Calibri" panose="020F0502020204030204" pitchFamily="34" charset="0"/>
              </a:rPr>
              <a:t>2018 T</a:t>
            </a:r>
            <a:r>
              <a:rPr lang="tr-TR" sz="4400" b="1" i="0">
                <a:blipFill>
                  <a:blip r:embed="rId6">
                    <a:extLst>
                      <a:ext uri="{28A0092B-C50C-407E-A947-70E740481C1C}">
                        <a14:useLocalDpi xmlns:a14="http://schemas.microsoft.com/office/drawing/2010/main" val="0"/>
                      </a:ext>
                    </a:extLst>
                  </a:blip>
                  <a:tile tx="6350" ty="-127000" sx="65000" sy="64000" flip="none" algn="tl"/>
                </a:blipFill>
                <a:effectLst/>
                <a:latin typeface="Calibri" panose="020F0502020204030204" pitchFamily="34" charset="0"/>
                <a:ea typeface="Calibri" panose="020F0502020204030204" pitchFamily="34" charset="0"/>
                <a:cs typeface="Calibri" panose="020F0502020204030204" pitchFamily="34" charset="0"/>
              </a:rPr>
              <a:t>NSA</a:t>
            </a:r>
            <a:r>
              <a:rPr lang="en-US" sz="4400" b="1" i="0">
                <a:blipFill>
                  <a:blip r:embed="rId6">
                    <a:extLst>
                      <a:ext uri="{28A0092B-C50C-407E-A947-70E740481C1C}">
                        <a14:useLocalDpi xmlns:a14="http://schemas.microsoft.com/office/drawing/2010/main" val="0"/>
                      </a:ext>
                    </a:extLst>
                  </a:blip>
                  <a:tile tx="6350" ty="-127000" sx="65000" sy="64000" flip="none" algn="tl"/>
                </a:blipFill>
                <a:effectLst/>
                <a:latin typeface="Calibri" panose="020F0502020204030204" pitchFamily="34" charset="0"/>
                <a:ea typeface="Calibri" panose="020F0502020204030204" pitchFamily="34" charset="0"/>
                <a:cs typeface="Calibri" panose="020F0502020204030204" pitchFamily="34" charset="0"/>
              </a:rPr>
              <a:t> - Analiz Ve Rapor</a:t>
            </a:r>
            <a:endParaRPr lang="en-US" sz="4400">
              <a:blipFill>
                <a:blip r:embed="rId6">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p:txBody>
      </p:sp>
      <p:pic>
        <p:nvPicPr>
          <p:cNvPr id="10" name="Resim 9">
            <a:extLst>
              <a:ext uri="{FF2B5EF4-FFF2-40B4-BE49-F238E27FC236}">
                <a16:creationId xmlns:a16="http://schemas.microsoft.com/office/drawing/2014/main" id="{3BBFC58F-FD95-6126-D11E-F2E47119F7F6}"/>
              </a:ext>
            </a:extLst>
          </p:cNvPr>
          <p:cNvPicPr>
            <a:picLocks noChangeAspect="1"/>
          </p:cNvPicPr>
          <p:nvPr/>
        </p:nvPicPr>
        <p:blipFill>
          <a:blip r:embed="rId7"/>
          <a:srcRect l="10282" r="15155" b="1"/>
          <a:stretch/>
        </p:blipFill>
        <p:spPr>
          <a:xfrm>
            <a:off x="1007196" y="2265037"/>
            <a:ext cx="5088800" cy="3907158"/>
          </a:xfrm>
          <a:prstGeom prst="rect">
            <a:avLst/>
          </a:prstGeom>
        </p:spPr>
      </p:pic>
      <p:sp>
        <p:nvSpPr>
          <p:cNvPr id="17" name="Alt Başlık 2">
            <a:extLst>
              <a:ext uri="{FF2B5EF4-FFF2-40B4-BE49-F238E27FC236}">
                <a16:creationId xmlns:a16="http://schemas.microsoft.com/office/drawing/2014/main" id="{D8F9BAFC-CA0E-2152-BE3F-788CEB5A07A0}"/>
              </a:ext>
            </a:extLst>
          </p:cNvPr>
          <p:cNvSpPr txBox="1">
            <a:spLocks/>
          </p:cNvSpPr>
          <p:nvPr/>
        </p:nvSpPr>
        <p:spPr>
          <a:xfrm>
            <a:off x="6395017" y="2434045"/>
            <a:ext cx="4905509" cy="373815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182880" algn="l">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Halen evli kadınların %70’i herhangi bir aile planlama yöntemi kullanmamaktadır</a:t>
            </a:r>
            <a:endParaRPr lang="tr-TR" sz="2000">
              <a:latin typeface="Calibri" panose="020F0502020204030204" pitchFamily="34" charset="0"/>
              <a:ea typeface="Calibri" panose="020F0502020204030204" pitchFamily="34" charset="0"/>
              <a:cs typeface="Calibri" panose="020F0502020204030204" pitchFamily="34" charset="0"/>
            </a:endParaRPr>
          </a:p>
          <a:p>
            <a:pPr indent="-182880" algn="l">
              <a:buClr>
                <a:schemeClr val="accent1">
                  <a:lumMod val="75000"/>
                </a:schemeClr>
              </a:buClr>
              <a:buSzPct val="85000"/>
              <a:buFont typeface="Wingdings"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E</a:t>
            </a:r>
            <a:r>
              <a:rPr lang="en-US" sz="2000">
                <a:latin typeface="Calibri" panose="020F0502020204030204" pitchFamily="34" charset="0"/>
                <a:ea typeface="Calibri" panose="020F0502020204030204" pitchFamily="34" charset="0"/>
                <a:cs typeface="Calibri" panose="020F0502020204030204" pitchFamily="34" charset="0"/>
              </a:rPr>
              <a:t>n yaygın kullanılan yöntemler geri çekme (%20) erkek kondomu(%19) RİA(%14) ve tüplerin bağlanmasıdır (%10)</a:t>
            </a:r>
          </a:p>
          <a:p>
            <a:pPr indent="-182880" algn="l">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Modern yöntem kull</a:t>
            </a:r>
            <a:r>
              <a:rPr lang="tr-TR" sz="2000">
                <a:latin typeface="Calibri" panose="020F0502020204030204" pitchFamily="34" charset="0"/>
                <a:ea typeface="Calibri" panose="020F0502020204030204" pitchFamily="34" charset="0"/>
                <a:cs typeface="Calibri" panose="020F0502020204030204" pitchFamily="34" charset="0"/>
              </a:rPr>
              <a:t>a</a:t>
            </a:r>
            <a:r>
              <a:rPr lang="en-US" sz="2000">
                <a:latin typeface="Calibri" panose="020F0502020204030204" pitchFamily="34" charset="0"/>
                <a:ea typeface="Calibri" panose="020F0502020204030204" pitchFamily="34" charset="0"/>
                <a:cs typeface="Calibri" panose="020F0502020204030204" pitchFamily="34" charset="0"/>
              </a:rPr>
              <a:t>nımı , son 30 yıllık dönemde sürekli olarak artarak 1988-2018 döneminde %31 ‘den %49’a yükselmiştir</a:t>
            </a:r>
          </a:p>
          <a:p>
            <a:pPr indent="-182880" algn="l">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Modern yöntemlerin kullanımındaki artışa paralel olarak, geleneksel yöntem kullanımı 1988-2018 döneminde %32’den %21’e düşmüştür</a:t>
            </a:r>
          </a:p>
        </p:txBody>
      </p:sp>
      <p:sp>
        <p:nvSpPr>
          <p:cNvPr id="34" name="Oval 33">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6" name="Oval 35">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42672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2D3524-FA6D-FAC3-48BF-31874BB9902B}"/>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3" name="Oval 12">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p:nvSpPr>
          <p:cNvPr id="4" name="Metin kutusu 3">
            <a:extLst>
              <a:ext uri="{FF2B5EF4-FFF2-40B4-BE49-F238E27FC236}">
                <a16:creationId xmlns:a16="http://schemas.microsoft.com/office/drawing/2014/main" id="{D7B9BF6D-4803-036A-0B80-ACCF8ADE6551}"/>
              </a:ext>
            </a:extLst>
          </p:cNvPr>
          <p:cNvSpPr txBox="1"/>
          <p:nvPr/>
        </p:nvSpPr>
        <p:spPr>
          <a:xfrm>
            <a:off x="1069848" y="-8349"/>
            <a:ext cx="10058400" cy="160934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tr-TR" sz="4400" b="1">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Kontrasepsiyon Yöntemi Seçerken; </a:t>
            </a:r>
            <a:endParaRPr lang="en-US" sz="4400" b="1">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Metin kutusu 4">
            <a:extLst>
              <a:ext uri="{FF2B5EF4-FFF2-40B4-BE49-F238E27FC236}">
                <a16:creationId xmlns:a16="http://schemas.microsoft.com/office/drawing/2014/main" id="{238B1A74-DB10-4D31-03A0-B8AC14A20912}"/>
              </a:ext>
            </a:extLst>
          </p:cNvPr>
          <p:cNvGraphicFramePr/>
          <p:nvPr>
            <p:extLst>
              <p:ext uri="{D42A27DB-BD31-4B8C-83A1-F6EECF244321}">
                <p14:modId xmlns:p14="http://schemas.microsoft.com/office/powerpoint/2010/main" val="674995391"/>
              </p:ext>
            </p:extLst>
          </p:nvPr>
        </p:nvGraphicFramePr>
        <p:xfrm>
          <a:off x="664012" y="1773141"/>
          <a:ext cx="10737713" cy="42698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21759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C43DBB-4FA7-E592-E113-E903F35DE612}"/>
            </a:ext>
          </a:extLst>
        </p:cNvPr>
        <p:cNvGrpSpPr/>
        <p:nvPr/>
      </p:nvGrpSpPr>
      <p:grpSpPr>
        <a:xfrm>
          <a:off x="0" y="0"/>
          <a:ext cx="0" cy="0"/>
          <a:chOff x="0" y="0"/>
          <a:chExt cx="0" cy="0"/>
        </a:xfrm>
      </p:grpSpPr>
      <p:grpSp>
        <p:nvGrpSpPr>
          <p:cNvPr id="22" name="Group 16">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26" name="Oval 25">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p:nvSpPr>
          <p:cNvPr id="27" name="Rectangle 20">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5">
              <a:alphaModFix amt="5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useBgFill="1">
        <p:nvSpPr>
          <p:cNvPr id="29" name="Rectangle 24">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o 11">
            <a:extLst>
              <a:ext uri="{FF2B5EF4-FFF2-40B4-BE49-F238E27FC236}">
                <a16:creationId xmlns:a16="http://schemas.microsoft.com/office/drawing/2014/main" id="{06E80072-754B-8F1C-4004-A2BC75E3DF8E}"/>
              </a:ext>
            </a:extLst>
          </p:cNvPr>
          <p:cNvGraphicFramePr>
            <a:graphicFrameLocks noGrp="1"/>
          </p:cNvGraphicFramePr>
          <p:nvPr>
            <p:extLst>
              <p:ext uri="{D42A27DB-BD31-4B8C-83A1-F6EECF244321}">
                <p14:modId xmlns:p14="http://schemas.microsoft.com/office/powerpoint/2010/main" val="2671475238"/>
              </p:ext>
            </p:extLst>
          </p:nvPr>
        </p:nvGraphicFramePr>
        <p:xfrm>
          <a:off x="434237" y="328489"/>
          <a:ext cx="11424688" cy="6201019"/>
        </p:xfrm>
        <a:graphic>
          <a:graphicData uri="http://schemas.openxmlformats.org/drawingml/2006/table">
            <a:tbl>
              <a:tblPr firstRow="1" bandRow="1">
                <a:tableStyleId>{5C22544A-7EE6-4342-B048-85BDC9FD1C3A}</a:tableStyleId>
              </a:tblPr>
              <a:tblGrid>
                <a:gridCol w="5223374">
                  <a:extLst>
                    <a:ext uri="{9D8B030D-6E8A-4147-A177-3AD203B41FA5}">
                      <a16:colId xmlns:a16="http://schemas.microsoft.com/office/drawing/2014/main" val="2783013563"/>
                    </a:ext>
                  </a:extLst>
                </a:gridCol>
                <a:gridCol w="6201314">
                  <a:extLst>
                    <a:ext uri="{9D8B030D-6E8A-4147-A177-3AD203B41FA5}">
                      <a16:colId xmlns:a16="http://schemas.microsoft.com/office/drawing/2014/main" val="1233084066"/>
                    </a:ext>
                  </a:extLst>
                </a:gridCol>
              </a:tblGrid>
              <a:tr h="100075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900"/>
                        <a:t>Kontraseptif  Yöntemler</a:t>
                      </a:r>
                    </a:p>
                    <a:p>
                      <a:endParaRPr lang="tr-TR" sz="1100"/>
                    </a:p>
                  </a:txBody>
                  <a:tcPr marL="73624" marR="73624" marT="36812" marB="36812"/>
                </a:tc>
                <a:tc hMerge="1">
                  <a:txBody>
                    <a:bodyPr/>
                    <a:lstStyle/>
                    <a:p>
                      <a:endParaRPr/>
                    </a:p>
                  </a:txBody>
                  <a:tcPr/>
                </a:tc>
                <a:extLst>
                  <a:ext uri="{0D108BD9-81ED-4DB2-BD59-A6C34878D82A}">
                    <a16:rowId xmlns:a16="http://schemas.microsoft.com/office/drawing/2014/main" val="1178158127"/>
                  </a:ext>
                </a:extLst>
              </a:tr>
              <a:tr h="670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900" b="1">
                          <a:latin typeface="Calibri" panose="020F0502020204030204" pitchFamily="34" charset="0"/>
                          <a:ea typeface="Calibri" panose="020F0502020204030204" pitchFamily="34" charset="0"/>
                          <a:cs typeface="Calibri" panose="020F0502020204030204" pitchFamily="34" charset="0"/>
                        </a:rPr>
                        <a:t>Doğal aile planlaması</a:t>
                      </a:r>
                    </a:p>
                    <a:p>
                      <a:endParaRPr lang="tr-TR" sz="1900">
                        <a:latin typeface="Calibri" panose="020F0502020204030204" pitchFamily="34" charset="0"/>
                        <a:ea typeface="Calibri" panose="020F0502020204030204" pitchFamily="34" charset="0"/>
                        <a:cs typeface="Calibri" panose="020F0502020204030204" pitchFamily="34" charset="0"/>
                      </a:endParaRPr>
                    </a:p>
                  </a:txBody>
                  <a:tcPr marL="73624" marR="73624" marT="36812" marB="3681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900" b="1">
                          <a:latin typeface="Calibri" panose="020F0502020204030204" pitchFamily="34" charset="0"/>
                          <a:ea typeface="Calibri" panose="020F0502020204030204" pitchFamily="34" charset="0"/>
                          <a:cs typeface="Calibri" panose="020F0502020204030204" pitchFamily="34" charset="0"/>
                        </a:rPr>
                        <a:t>Emzirme ve gebeliğin önlenmesi(LAM)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900">
                        <a:latin typeface="Calibri" panose="020F0502020204030204" pitchFamily="34" charset="0"/>
                        <a:ea typeface="Calibri" panose="020F0502020204030204" pitchFamily="34" charset="0"/>
                        <a:cs typeface="Calibri" panose="020F0502020204030204" pitchFamily="34" charset="0"/>
                      </a:endParaRPr>
                    </a:p>
                  </a:txBody>
                  <a:tcPr marL="73624" marR="73624" marT="36812" marB="36812"/>
                </a:tc>
                <a:extLst>
                  <a:ext uri="{0D108BD9-81ED-4DB2-BD59-A6C34878D82A}">
                    <a16:rowId xmlns:a16="http://schemas.microsoft.com/office/drawing/2014/main" val="198337285"/>
                  </a:ext>
                </a:extLst>
              </a:tr>
              <a:tr h="1264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900" b="1">
                          <a:latin typeface="Calibri" panose="020F0502020204030204" pitchFamily="34" charset="0"/>
                          <a:ea typeface="Calibri" panose="020F0502020204030204" pitchFamily="34" charset="0"/>
                          <a:cs typeface="Calibri" panose="020F0502020204030204" pitchFamily="34" charset="0"/>
                        </a:rPr>
                        <a:t>Bariyer yöntemler </a:t>
                      </a:r>
                    </a:p>
                    <a:p>
                      <a:pPr lvl="1">
                        <a:buNone/>
                      </a:pPr>
                      <a:r>
                        <a:rPr lang="tr-TR" sz="1900">
                          <a:latin typeface="Calibri" panose="020F0502020204030204" pitchFamily="34" charset="0"/>
                          <a:ea typeface="Calibri" panose="020F0502020204030204" pitchFamily="34" charset="0"/>
                          <a:cs typeface="Calibri" panose="020F0502020204030204" pitchFamily="34" charset="0"/>
                        </a:rPr>
                        <a:t>  – Kondom </a:t>
                      </a:r>
                    </a:p>
                    <a:p>
                      <a:pPr lvl="1">
                        <a:buNone/>
                      </a:pPr>
                      <a:r>
                        <a:rPr lang="tr-TR" sz="1900">
                          <a:latin typeface="Calibri" panose="020F0502020204030204" pitchFamily="34" charset="0"/>
                          <a:ea typeface="Calibri" panose="020F0502020204030204" pitchFamily="34" charset="0"/>
                          <a:cs typeface="Calibri" panose="020F0502020204030204" pitchFamily="34" charset="0"/>
                        </a:rPr>
                        <a:t>  – Diyafram </a:t>
                      </a:r>
                    </a:p>
                    <a:p>
                      <a:pPr lvl="1">
                        <a:buNone/>
                      </a:pPr>
                      <a:r>
                        <a:rPr lang="tr-TR" sz="1900">
                          <a:latin typeface="Calibri" panose="020F0502020204030204" pitchFamily="34" charset="0"/>
                          <a:ea typeface="Calibri" panose="020F0502020204030204" pitchFamily="34" charset="0"/>
                          <a:cs typeface="Calibri" panose="020F0502020204030204" pitchFamily="34" charset="0"/>
                        </a:rPr>
                        <a:t>  – Spermisitler</a:t>
                      </a:r>
                    </a:p>
                    <a:p>
                      <a:endParaRPr lang="tr-TR" sz="1900">
                        <a:latin typeface="Calibri" panose="020F0502020204030204" pitchFamily="34" charset="0"/>
                        <a:ea typeface="Calibri" panose="020F0502020204030204" pitchFamily="34" charset="0"/>
                        <a:cs typeface="Calibri" panose="020F0502020204030204" pitchFamily="34" charset="0"/>
                      </a:endParaRPr>
                    </a:p>
                  </a:txBody>
                  <a:tcPr marL="73624" marR="73624" marT="36812" marB="3681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900" b="1">
                          <a:latin typeface="Calibri" panose="020F0502020204030204" pitchFamily="34" charset="0"/>
                          <a:ea typeface="Calibri" panose="020F0502020204030204" pitchFamily="34" charset="0"/>
                          <a:cs typeface="Calibri" panose="020F0502020204030204" pitchFamily="34" charset="0"/>
                        </a:rPr>
                        <a:t>Rahim içi araçlar </a:t>
                      </a:r>
                    </a:p>
                  </a:txBody>
                  <a:tcPr marL="73624" marR="73624" marT="36812" marB="36812"/>
                </a:tc>
                <a:extLst>
                  <a:ext uri="{0D108BD9-81ED-4DB2-BD59-A6C34878D82A}">
                    <a16:rowId xmlns:a16="http://schemas.microsoft.com/office/drawing/2014/main" val="1376492470"/>
                  </a:ext>
                </a:extLst>
              </a:tr>
              <a:tr h="3008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900" b="1">
                          <a:latin typeface="Calibri" panose="020F0502020204030204" pitchFamily="34" charset="0"/>
                          <a:ea typeface="Calibri" panose="020F0502020204030204" pitchFamily="34" charset="0"/>
                          <a:cs typeface="Calibri" panose="020F0502020204030204" pitchFamily="34" charset="0"/>
                        </a:rPr>
                        <a:t>Hormonal kontraseptifler</a:t>
                      </a:r>
                    </a:p>
                    <a:p>
                      <a:pPr lvl="1">
                        <a:buNone/>
                      </a:pPr>
                      <a:r>
                        <a:rPr lang="tr-TR" sz="1900">
                          <a:latin typeface="Calibri" panose="020F0502020204030204" pitchFamily="34" charset="0"/>
                          <a:ea typeface="Calibri" panose="020F0502020204030204" pitchFamily="34" charset="0"/>
                          <a:cs typeface="Calibri" panose="020F0502020204030204" pitchFamily="34" charset="0"/>
                        </a:rPr>
                        <a:t>– Kombine oral haplar 		</a:t>
                      </a:r>
                    </a:p>
                    <a:p>
                      <a:pPr lvl="1">
                        <a:buNone/>
                      </a:pPr>
                      <a:r>
                        <a:rPr lang="tr-TR" sz="1900">
                          <a:latin typeface="Calibri" panose="020F0502020204030204" pitchFamily="34" charset="0"/>
                          <a:ea typeface="Calibri" panose="020F0502020204030204" pitchFamily="34" charset="0"/>
                          <a:cs typeface="Calibri" panose="020F0502020204030204" pitchFamily="34" charset="0"/>
                        </a:rPr>
                        <a:t>– Mini haplar </a:t>
                      </a:r>
                    </a:p>
                    <a:p>
                      <a:pPr lvl="1">
                        <a:buNone/>
                      </a:pPr>
                      <a:r>
                        <a:rPr lang="tr-TR" sz="1900">
                          <a:latin typeface="Calibri" panose="020F0502020204030204" pitchFamily="34" charset="0"/>
                          <a:ea typeface="Calibri" panose="020F0502020204030204" pitchFamily="34" charset="0"/>
                          <a:cs typeface="Calibri" panose="020F0502020204030204" pitchFamily="34" charset="0"/>
                        </a:rPr>
                        <a:t>– Post koital haplar </a:t>
                      </a:r>
                    </a:p>
                    <a:p>
                      <a:pPr lvl="1">
                        <a:buNone/>
                      </a:pPr>
                      <a:r>
                        <a:rPr lang="tr-TR" sz="1900">
                          <a:latin typeface="Calibri" panose="020F0502020204030204" pitchFamily="34" charset="0"/>
                          <a:ea typeface="Calibri" panose="020F0502020204030204" pitchFamily="34" charset="0"/>
                          <a:cs typeface="Calibri" panose="020F0502020204030204" pitchFamily="34" charset="0"/>
                        </a:rPr>
                        <a:t>– Depo enjeksiyonlar </a:t>
                      </a:r>
                    </a:p>
                    <a:p>
                      <a:pPr lvl="1">
                        <a:buNone/>
                      </a:pPr>
                      <a:r>
                        <a:rPr lang="tr-TR" sz="1900">
                          <a:latin typeface="Calibri" panose="020F0502020204030204" pitchFamily="34" charset="0"/>
                          <a:ea typeface="Calibri" panose="020F0502020204030204" pitchFamily="34" charset="0"/>
                          <a:cs typeface="Calibri" panose="020F0502020204030204" pitchFamily="34" charset="0"/>
                        </a:rPr>
                        <a:t>– Deri altı implantlar</a:t>
                      </a:r>
                    </a:p>
                    <a:p>
                      <a:pPr lvl="1">
                        <a:buNone/>
                      </a:pPr>
                      <a:r>
                        <a:rPr lang="tr-TR" sz="1900">
                          <a:latin typeface="Calibri" panose="020F0502020204030204" pitchFamily="34" charset="0"/>
                          <a:ea typeface="Calibri" panose="020F0502020204030204" pitchFamily="34" charset="0"/>
                          <a:cs typeface="Calibri" panose="020F0502020204030204" pitchFamily="34" charset="0"/>
                        </a:rPr>
                        <a:t>– Hormon içeren RİA’lar </a:t>
                      </a:r>
                    </a:p>
                    <a:p>
                      <a:pPr lvl="1">
                        <a:buNone/>
                      </a:pPr>
                      <a:r>
                        <a:rPr lang="tr-TR" sz="1900">
                          <a:latin typeface="Calibri" panose="020F0502020204030204" pitchFamily="34" charset="0"/>
                          <a:ea typeface="Calibri" panose="020F0502020204030204" pitchFamily="34" charset="0"/>
                          <a:cs typeface="Calibri" panose="020F0502020204030204" pitchFamily="34" charset="0"/>
                        </a:rPr>
                        <a:t>– Vajinal halkalar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900">
                        <a:latin typeface="Calibri" panose="020F0502020204030204" pitchFamily="34" charset="0"/>
                        <a:ea typeface="Calibri" panose="020F0502020204030204" pitchFamily="34" charset="0"/>
                        <a:cs typeface="Calibri" panose="020F0502020204030204" pitchFamily="34" charset="0"/>
                      </a:endParaRPr>
                    </a:p>
                  </a:txBody>
                  <a:tcPr marL="73624" marR="73624" marT="36812" marB="3681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900" b="1">
                          <a:latin typeface="Calibri" panose="020F0502020204030204" pitchFamily="34" charset="0"/>
                          <a:ea typeface="Calibri" panose="020F0502020204030204" pitchFamily="34" charset="0"/>
                          <a:cs typeface="Calibri" panose="020F0502020204030204" pitchFamily="34" charset="0"/>
                        </a:rPr>
                        <a:t>Cerrahi sterilizasyon </a:t>
                      </a:r>
                    </a:p>
                    <a:p>
                      <a:pPr>
                        <a:buNone/>
                      </a:pPr>
                      <a:r>
                        <a:rPr lang="tr-TR" sz="1900">
                          <a:latin typeface="Calibri" panose="020F0502020204030204" pitchFamily="34" charset="0"/>
                          <a:ea typeface="Calibri" panose="020F0502020204030204" pitchFamily="34" charset="0"/>
                          <a:cs typeface="Calibri" panose="020F0502020204030204" pitchFamily="34" charset="0"/>
                        </a:rPr>
                        <a:t>               – Tüp ligasyonu </a:t>
                      </a:r>
                    </a:p>
                    <a:p>
                      <a:pPr>
                        <a:buNone/>
                      </a:pPr>
                      <a:r>
                        <a:rPr lang="tr-TR" sz="1900">
                          <a:latin typeface="Calibri" panose="020F0502020204030204" pitchFamily="34" charset="0"/>
                          <a:ea typeface="Calibri" panose="020F0502020204030204" pitchFamily="34" charset="0"/>
                          <a:cs typeface="Calibri" panose="020F0502020204030204" pitchFamily="34" charset="0"/>
                        </a:rPr>
                        <a:t>               – Vazektomi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900">
                        <a:latin typeface="Calibri" panose="020F0502020204030204" pitchFamily="34" charset="0"/>
                        <a:ea typeface="Calibri" panose="020F0502020204030204" pitchFamily="34" charset="0"/>
                        <a:cs typeface="Calibri" panose="020F0502020204030204" pitchFamily="34" charset="0"/>
                      </a:endParaRPr>
                    </a:p>
                  </a:txBody>
                  <a:tcPr marL="73624" marR="73624" marT="36812" marB="36812"/>
                </a:tc>
                <a:extLst>
                  <a:ext uri="{0D108BD9-81ED-4DB2-BD59-A6C34878D82A}">
                    <a16:rowId xmlns:a16="http://schemas.microsoft.com/office/drawing/2014/main" val="183564454"/>
                  </a:ext>
                </a:extLst>
              </a:tr>
            </a:tbl>
          </a:graphicData>
        </a:graphic>
      </p:graphicFrame>
    </p:spTree>
    <p:extLst>
      <p:ext uri="{BB962C8B-B14F-4D97-AF65-F5344CB8AC3E}">
        <p14:creationId xmlns:p14="http://schemas.microsoft.com/office/powerpoint/2010/main" val="3026260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4" name="Oval 13">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useBgFill="1">
        <p:nvSpPr>
          <p:cNvPr id="16" name="Rectangle 15">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0" name="Rectangle 19">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2" name="Rectangle 21">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87C3EB65-C76C-ED87-016D-E3B7C99E5A77}"/>
              </a:ext>
            </a:extLst>
          </p:cNvPr>
          <p:cNvSpPr>
            <a:spLocks noGrp="1"/>
          </p:cNvSpPr>
          <p:nvPr>
            <p:ph type="title"/>
          </p:nvPr>
        </p:nvSpPr>
        <p:spPr>
          <a:xfrm>
            <a:off x="984504" y="700825"/>
            <a:ext cx="10578813" cy="1488075"/>
          </a:xfrm>
        </p:spPr>
        <p:txBody>
          <a:bodyPr vert="horz" lIns="91440" tIns="45720" rIns="91440" bIns="45720" rtlCol="0" anchor="ctr">
            <a:noAutofit/>
          </a:bodyPr>
          <a:lstStyle/>
          <a:p>
            <a:r>
              <a:rPr lang="tr-TR" sz="4000" b="0" cap="none">
                <a:solidFill>
                  <a:schemeClr val="tx1"/>
                </a:solidFill>
                <a:latin typeface="Calibri" panose="020F0502020204030204" pitchFamily="34" charset="0"/>
                <a:ea typeface="Calibri" panose="020F0502020204030204" pitchFamily="34" charset="0"/>
                <a:cs typeface="Calibri" panose="020F0502020204030204" pitchFamily="34" charset="0"/>
              </a:rPr>
              <a:t>DSÖ </a:t>
            </a:r>
            <a:r>
              <a:rPr lang="en-US" sz="4000" b="0" cap="none">
                <a:solidFill>
                  <a:schemeClr val="tx1"/>
                </a:solidFill>
                <a:latin typeface="Calibri" panose="020F0502020204030204" pitchFamily="34" charset="0"/>
                <a:ea typeface="Calibri" panose="020F0502020204030204" pitchFamily="34" charset="0"/>
                <a:cs typeface="Calibri" panose="020F0502020204030204" pitchFamily="34" charset="0"/>
              </a:rPr>
              <a:t>Gebeliği Önleyici Yöntem Kullan</a:t>
            </a:r>
            <a:r>
              <a:rPr lang="tr-TR" sz="4000" b="0" cap="none">
                <a:solidFill>
                  <a:schemeClr val="tx1"/>
                </a:solidFill>
                <a:latin typeface="Calibri" panose="020F0502020204030204" pitchFamily="34" charset="0"/>
                <a:ea typeface="Calibri" panose="020F0502020204030204" pitchFamily="34" charset="0"/>
                <a:cs typeface="Calibri" panose="020F0502020204030204" pitchFamily="34" charset="0"/>
              </a:rPr>
              <a:t>ı</a:t>
            </a:r>
            <a:r>
              <a:rPr lang="en-US" sz="4000" b="0" cap="none">
                <a:solidFill>
                  <a:schemeClr val="tx1"/>
                </a:solidFill>
                <a:latin typeface="Calibri" panose="020F0502020204030204" pitchFamily="34" charset="0"/>
                <a:ea typeface="Calibri" panose="020F0502020204030204" pitchFamily="34" charset="0"/>
                <a:cs typeface="Calibri" panose="020F0502020204030204" pitchFamily="34" charset="0"/>
              </a:rPr>
              <a:t>m</a:t>
            </a:r>
            <a:r>
              <a:rPr lang="tr-TR" sz="4000" b="0" cap="none">
                <a:solidFill>
                  <a:schemeClr val="tx1"/>
                </a:solidFill>
                <a:latin typeface="Calibri" panose="020F0502020204030204" pitchFamily="34" charset="0"/>
                <a:ea typeface="Calibri" panose="020F0502020204030204" pitchFamily="34" charset="0"/>
                <a:cs typeface="Calibri" panose="020F0502020204030204" pitchFamily="34" charset="0"/>
              </a:rPr>
              <a:t>ı</a:t>
            </a:r>
            <a:r>
              <a:rPr lang="en-US" sz="4000" b="0" cap="none">
                <a:solidFill>
                  <a:schemeClr val="tx1"/>
                </a:solidFill>
                <a:latin typeface="Calibri" panose="020F0502020204030204" pitchFamily="34" charset="0"/>
                <a:ea typeface="Calibri" panose="020F0502020204030204" pitchFamily="34" charset="0"/>
                <a:cs typeface="Calibri" panose="020F0502020204030204" pitchFamily="34" charset="0"/>
              </a:rPr>
              <a:t> İçin T</a:t>
            </a:r>
            <a:r>
              <a:rPr lang="tr-TR" sz="4000" b="0" cap="none">
                <a:solidFill>
                  <a:schemeClr val="tx1"/>
                </a:solidFill>
                <a:latin typeface="Calibri" panose="020F0502020204030204" pitchFamily="34" charset="0"/>
                <a:ea typeface="Calibri" panose="020F0502020204030204" pitchFamily="34" charset="0"/>
                <a:cs typeface="Calibri" panose="020F0502020204030204" pitchFamily="34" charset="0"/>
              </a:rPr>
              <a:t>ı</a:t>
            </a:r>
            <a:r>
              <a:rPr lang="en-US" sz="4000" b="0" cap="none">
                <a:solidFill>
                  <a:schemeClr val="tx1"/>
                </a:solidFill>
                <a:latin typeface="Calibri" panose="020F0502020204030204" pitchFamily="34" charset="0"/>
                <a:ea typeface="Calibri" panose="020F0502020204030204" pitchFamily="34" charset="0"/>
                <a:cs typeface="Calibri" panose="020F0502020204030204" pitchFamily="34" charset="0"/>
              </a:rPr>
              <a:t>bbi Uygunluk Kriterleri Çark</a:t>
            </a:r>
            <a:r>
              <a:rPr lang="tr-TR" sz="4000" b="0" cap="none">
                <a:solidFill>
                  <a:schemeClr val="tx1"/>
                </a:solidFill>
                <a:latin typeface="Calibri" panose="020F0502020204030204" pitchFamily="34" charset="0"/>
                <a:ea typeface="Calibri" panose="020F0502020204030204" pitchFamily="34" charset="0"/>
                <a:cs typeface="Calibri" panose="020F0502020204030204" pitchFamily="34" charset="0"/>
              </a:rPr>
              <a:t>ı</a:t>
            </a:r>
            <a:r>
              <a:rPr lang="en-US" sz="4000" b="0" cap="none">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4000" b="0" cap="none">
                <a:solidFill>
                  <a:schemeClr val="tx1"/>
                </a:solidFill>
                <a:latin typeface="Calibri" panose="020F0502020204030204" pitchFamily="34" charset="0"/>
                <a:ea typeface="Calibri" panose="020F0502020204030204" pitchFamily="34" charset="0"/>
                <a:cs typeface="Calibri" panose="020F0502020204030204" pitchFamily="34" charset="0"/>
              </a:rPr>
              <a:t>(2009)</a:t>
            </a:r>
            <a:br>
              <a:rPr lang="en-US" sz="4000" b="0" cap="none">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4000" b="0" cap="none">
              <a:latin typeface="Calibri" panose="020F0502020204030204" pitchFamily="34" charset="0"/>
              <a:ea typeface="Calibri" panose="020F0502020204030204" pitchFamily="34" charset="0"/>
              <a:cs typeface="Calibri" panose="020F0502020204030204" pitchFamily="34" charset="0"/>
            </a:endParaRPr>
          </a:p>
        </p:txBody>
      </p:sp>
      <p:pic>
        <p:nvPicPr>
          <p:cNvPr id="7" name="Resim 6" descr="daire, ekran görüntüsü, metin içeren bir resim&#10;&#10;Açıklama otomatik olarak oluşturuldu">
            <a:extLst>
              <a:ext uri="{FF2B5EF4-FFF2-40B4-BE49-F238E27FC236}">
                <a16:creationId xmlns:a16="http://schemas.microsoft.com/office/drawing/2014/main" id="{90C4A215-F021-FF07-0A29-7A8EDBE0D902}"/>
              </a:ext>
            </a:extLst>
          </p:cNvPr>
          <p:cNvPicPr>
            <a:picLocks noChangeAspect="1"/>
          </p:cNvPicPr>
          <p:nvPr/>
        </p:nvPicPr>
        <p:blipFill>
          <a:blip r:embed="rId6"/>
          <a:srcRect l="19201" r="16654" b="-1"/>
          <a:stretch/>
        </p:blipFill>
        <p:spPr>
          <a:xfrm>
            <a:off x="1007196" y="2265037"/>
            <a:ext cx="5088800" cy="3907158"/>
          </a:xfrm>
          <a:prstGeom prst="rect">
            <a:avLst/>
          </a:prstGeom>
        </p:spPr>
      </p:pic>
      <p:sp>
        <p:nvSpPr>
          <p:cNvPr id="4" name="Metin Yer Tutucusu 3">
            <a:extLst>
              <a:ext uri="{FF2B5EF4-FFF2-40B4-BE49-F238E27FC236}">
                <a16:creationId xmlns:a16="http://schemas.microsoft.com/office/drawing/2014/main" id="{BF67B03F-6D21-827E-C136-10693C63642C}"/>
              </a:ext>
            </a:extLst>
          </p:cNvPr>
          <p:cNvSpPr>
            <a:spLocks noGrp="1"/>
          </p:cNvSpPr>
          <p:nvPr>
            <p:ph type="body" sz="half" idx="2"/>
          </p:nvPr>
        </p:nvSpPr>
        <p:spPr>
          <a:xfrm>
            <a:off x="6496216" y="2320412"/>
            <a:ext cx="4632031" cy="3851787"/>
          </a:xfrm>
        </p:spPr>
        <p:txBody>
          <a:bodyPr vert="horz" lIns="91440" tIns="45720" rIns="91440" bIns="45720" rtlCol="0" anchor="ctr">
            <a:normAutofit lnSpcReduction="10000"/>
          </a:bodyPr>
          <a:lstStyle/>
          <a:p>
            <a:pPr indent="-182880">
              <a:lnSpc>
                <a:spcPct val="90000"/>
              </a:lnSpc>
              <a:buFont typeface="Wingdings" pitchFamily="2" charset="2"/>
              <a:buChar char="§"/>
            </a:pPr>
            <a:r>
              <a:rPr lang="tr-TR" sz="2000" b="1">
                <a:solidFill>
                  <a:schemeClr val="tx1"/>
                </a:solidFill>
                <a:latin typeface="Calibri" panose="020F0502020204030204" pitchFamily="34" charset="0"/>
                <a:ea typeface="Calibri" panose="020F0502020204030204" pitchFamily="34" charset="0"/>
                <a:cs typeface="Calibri" panose="020F0502020204030204" pitchFamily="34" charset="0"/>
              </a:rPr>
              <a:t>1. Katedori: </a:t>
            </a:r>
            <a:r>
              <a:rPr lang="tr-TR" sz="2000">
                <a:solidFill>
                  <a:schemeClr val="tx1"/>
                </a:solidFill>
                <a:latin typeface="Calibri" panose="020F0502020204030204" pitchFamily="34" charset="0"/>
                <a:ea typeface="Calibri" panose="020F0502020204030204" pitchFamily="34" charset="0"/>
                <a:cs typeface="Calibri" panose="020F0502020204030204" pitchFamily="34" charset="0"/>
              </a:rPr>
              <a:t>Kullanılmasında sakınca olmayan durumlar </a:t>
            </a:r>
          </a:p>
          <a:p>
            <a:pPr indent="-182880">
              <a:lnSpc>
                <a:spcPct val="90000"/>
              </a:lnSpc>
              <a:buFont typeface="Wingdings" pitchFamily="2" charset="2"/>
              <a:buChar char="§"/>
            </a:pPr>
            <a:endParaRPr lang="tr-TR" sz="200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182880">
              <a:lnSpc>
                <a:spcPct val="90000"/>
              </a:lnSpc>
              <a:buFont typeface="Wingdings" pitchFamily="2" charset="2"/>
              <a:buChar char="§"/>
            </a:pPr>
            <a:r>
              <a:rPr lang="tr-TR" sz="2000" b="1">
                <a:solidFill>
                  <a:schemeClr val="tx1"/>
                </a:solidFill>
                <a:latin typeface="Calibri" panose="020F0502020204030204" pitchFamily="34" charset="0"/>
                <a:ea typeface="Calibri" panose="020F0502020204030204" pitchFamily="34" charset="0"/>
                <a:cs typeface="Calibri" panose="020F0502020204030204" pitchFamily="34" charset="0"/>
              </a:rPr>
              <a:t>2. Kategori: </a:t>
            </a:r>
            <a:r>
              <a:rPr lang="tr-TR" sz="2000">
                <a:solidFill>
                  <a:schemeClr val="tx1"/>
                </a:solidFill>
                <a:latin typeface="Calibri" panose="020F0502020204030204" pitchFamily="34" charset="0"/>
                <a:ea typeface="Calibri" panose="020F0502020204030204" pitchFamily="34" charset="0"/>
                <a:cs typeface="Calibri" panose="020F0502020204030204" pitchFamily="34" charset="0"/>
              </a:rPr>
              <a:t>Kullanılmasında sakınca olmayan durumlar </a:t>
            </a:r>
          </a:p>
          <a:p>
            <a:pPr indent="-182880">
              <a:lnSpc>
                <a:spcPct val="90000"/>
              </a:lnSpc>
              <a:buFont typeface="Wingdings" pitchFamily="2" charset="2"/>
              <a:buChar char="§"/>
            </a:pPr>
            <a:endParaRPr lang="tr-TR" sz="200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182880">
              <a:lnSpc>
                <a:spcPct val="90000"/>
              </a:lnSpc>
              <a:buFont typeface="Wingdings" pitchFamily="2" charset="2"/>
              <a:buChar char="§"/>
            </a:pPr>
            <a:r>
              <a:rPr lang="tr-TR" sz="2000" b="1">
                <a:solidFill>
                  <a:schemeClr val="tx1"/>
                </a:solidFill>
                <a:latin typeface="Calibri" panose="020F0502020204030204" pitchFamily="34" charset="0"/>
                <a:ea typeface="Calibri" panose="020F0502020204030204" pitchFamily="34" charset="0"/>
                <a:cs typeface="Calibri" panose="020F0502020204030204" pitchFamily="34" charset="0"/>
              </a:rPr>
              <a:t>3. Kategori: </a:t>
            </a:r>
            <a:r>
              <a:rPr lang="tr-TR" sz="2000">
                <a:solidFill>
                  <a:schemeClr val="tx1"/>
                </a:solidFill>
                <a:latin typeface="Calibri" panose="020F0502020204030204" pitchFamily="34" charset="0"/>
                <a:ea typeface="Calibri" panose="020F0502020204030204" pitchFamily="34" charset="0"/>
                <a:cs typeface="Calibri" panose="020F0502020204030204" pitchFamily="34" charset="0"/>
              </a:rPr>
              <a:t>Riskleri yararlarından fazla olan durumlar</a:t>
            </a:r>
          </a:p>
          <a:p>
            <a:pPr indent="-182880">
              <a:lnSpc>
                <a:spcPct val="90000"/>
              </a:lnSpc>
              <a:buFont typeface="Wingdings" pitchFamily="2" charset="2"/>
              <a:buChar char="§"/>
            </a:pPr>
            <a:endParaRPr lang="tr-TR" sz="200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182880">
              <a:lnSpc>
                <a:spcPct val="90000"/>
              </a:lnSpc>
              <a:buFont typeface="Wingdings" pitchFamily="2" charset="2"/>
              <a:buChar char="§"/>
            </a:pPr>
            <a:r>
              <a:rPr lang="tr-TR" sz="2000" b="1">
                <a:solidFill>
                  <a:schemeClr val="tx1"/>
                </a:solidFill>
                <a:latin typeface="Calibri" panose="020F0502020204030204" pitchFamily="34" charset="0"/>
                <a:ea typeface="Calibri" panose="020F0502020204030204" pitchFamily="34" charset="0"/>
                <a:cs typeface="Calibri" panose="020F0502020204030204" pitchFamily="34" charset="0"/>
              </a:rPr>
              <a:t>4. Kategori: </a:t>
            </a:r>
            <a:r>
              <a:rPr lang="tr-TR" sz="2000">
                <a:solidFill>
                  <a:schemeClr val="tx1"/>
                </a:solidFill>
                <a:latin typeface="Calibri" panose="020F0502020204030204" pitchFamily="34" charset="0"/>
                <a:ea typeface="Calibri" panose="020F0502020204030204" pitchFamily="34" charset="0"/>
                <a:cs typeface="Calibri" panose="020F0502020204030204" pitchFamily="34" charset="0"/>
              </a:rPr>
              <a:t>Kullanılmaması gereken durumlar</a:t>
            </a:r>
            <a:endParaRPr lang="en-US" sz="20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89454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963770-8D14-054A-1714-C70DF5245433}"/>
            </a:ext>
          </a:extLst>
        </p:cNvPr>
        <p:cNvGrpSpPr/>
        <p:nvPr/>
      </p:nvGrpSpPr>
      <p:grpSpPr>
        <a:xfrm>
          <a:off x="0" y="0"/>
          <a:ext cx="0" cy="0"/>
          <a:chOff x="0" y="0"/>
          <a:chExt cx="0" cy="0"/>
        </a:xfrm>
      </p:grpSpPr>
      <p:grpSp>
        <p:nvGrpSpPr>
          <p:cNvPr id="3081" name="Group 308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82" name="Oval 308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3083" name="Oval 308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useBgFill="1">
        <p:nvSpPr>
          <p:cNvPr id="3085" name="Rectangle 3084">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089" name="Rectangle 308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091" name="Rectangle 309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Alt Başlık 3">
            <a:extLst>
              <a:ext uri="{FF2B5EF4-FFF2-40B4-BE49-F238E27FC236}">
                <a16:creationId xmlns:a16="http://schemas.microsoft.com/office/drawing/2014/main" id="{FD6C4E84-2CF0-B5E6-5FC9-A48682FECB38}"/>
              </a:ext>
            </a:extLst>
          </p:cNvPr>
          <p:cNvSpPr txBox="1">
            <a:spLocks/>
          </p:cNvSpPr>
          <p:nvPr/>
        </p:nvSpPr>
        <p:spPr>
          <a:xfrm>
            <a:off x="1149096" y="829939"/>
            <a:ext cx="10058400" cy="160934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spcBef>
                <a:spcPct val="0"/>
              </a:spcBef>
              <a:spcAft>
                <a:spcPts val="600"/>
              </a:spcAft>
            </a:pPr>
            <a:r>
              <a:rPr lang="en-US" sz="4400" b="1">
                <a:blipFill>
                  <a:blip r:embed="rId6">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Doğal Aile Planlamasi Yöntemleri </a:t>
            </a:r>
          </a:p>
          <a:p>
            <a:pPr>
              <a:spcBef>
                <a:spcPct val="0"/>
              </a:spcBef>
              <a:spcAft>
                <a:spcPts val="600"/>
              </a:spcAft>
            </a:pPr>
            <a:endParaRPr lang="en-US" sz="4400" b="1">
              <a:blipFill>
                <a:blip r:embed="rId6">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p:txBody>
      </p:sp>
      <p:pic>
        <p:nvPicPr>
          <p:cNvPr id="3076" name="Picture 4" descr="Gebelikten Korunma Yöntemleri - Happy Kids">
            <a:extLst>
              <a:ext uri="{FF2B5EF4-FFF2-40B4-BE49-F238E27FC236}">
                <a16:creationId xmlns:a16="http://schemas.microsoft.com/office/drawing/2014/main" id="{AB8758C5-414D-80CB-A14F-E11293B6D2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369" r="4369"/>
          <a:stretch/>
        </p:blipFill>
        <p:spPr bwMode="auto">
          <a:xfrm>
            <a:off x="1007196" y="2265037"/>
            <a:ext cx="5088800" cy="3907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9D25A8F4-75EA-AE00-A1AE-C2678AC074E8}"/>
              </a:ext>
            </a:extLst>
          </p:cNvPr>
          <p:cNvSpPr txBox="1"/>
          <p:nvPr/>
        </p:nvSpPr>
        <p:spPr>
          <a:xfrm>
            <a:off x="6552773" y="2265037"/>
            <a:ext cx="4632031" cy="3851787"/>
          </a:xfrm>
          <a:prstGeom prst="rect">
            <a:avLst/>
          </a:prstGeom>
        </p:spPr>
        <p:txBody>
          <a:bodyPr vert="horz" lIns="91440" tIns="45720" rIns="91440" bIns="45720" rtlCol="0" anchor="ctr">
            <a:normAutofit/>
          </a:bodyPr>
          <a:lstStyle/>
          <a:p>
            <a:pPr marL="342900" indent="-182880" defTabSz="914400">
              <a:lnSpc>
                <a:spcPct val="90000"/>
              </a:lnSpc>
              <a:spcAft>
                <a:spcPts val="600"/>
              </a:spcAft>
              <a:buClr>
                <a:schemeClr val="accent1">
                  <a:lumMod val="75000"/>
                </a:schemeClr>
              </a:buClr>
              <a:buSzPct val="85000"/>
              <a:buFont typeface="Wingdings"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Servikal Mukus Yöntemi </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Bazal Vücut Isısı Yöntemi </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Diğer Yöntemler </a:t>
            </a:r>
          </a:p>
          <a:p>
            <a:pPr marL="274320" lvl="1" defTabSz="914400">
              <a:lnSpc>
                <a:spcPct val="90000"/>
              </a:lnSpc>
              <a:spcAft>
                <a:spcPts val="600"/>
              </a:spcAft>
              <a:buClr>
                <a:schemeClr val="accent1">
                  <a:lumMod val="75000"/>
                </a:schemeClr>
              </a:buClr>
              <a:buSzPct val="85000"/>
            </a:pPr>
            <a:r>
              <a:rPr lang="en-US" sz="2200">
                <a:latin typeface="Calibri" panose="020F0502020204030204" pitchFamily="34" charset="0"/>
                <a:ea typeface="Calibri" panose="020F0502020204030204" pitchFamily="34" charset="0"/>
                <a:cs typeface="Calibri" panose="020F0502020204030204" pitchFamily="34" charset="0"/>
              </a:rPr>
              <a:t>     </a:t>
            </a:r>
            <a:r>
              <a:rPr lang="tr-TR" sz="2200">
                <a:latin typeface="Calibri" panose="020F0502020204030204" pitchFamily="34" charset="0"/>
                <a:ea typeface="Calibri" panose="020F0502020204030204" pitchFamily="34" charset="0"/>
                <a:cs typeface="Calibri" panose="020F0502020204030204" pitchFamily="34" charset="0"/>
              </a:rPr>
              <a:t>- </a:t>
            </a:r>
            <a:r>
              <a:rPr lang="en-US" sz="2200">
                <a:latin typeface="Calibri" panose="020F0502020204030204" pitchFamily="34" charset="0"/>
                <a:ea typeface="Calibri" panose="020F0502020204030204" pitchFamily="34" charset="0"/>
                <a:cs typeface="Calibri" panose="020F0502020204030204" pitchFamily="34" charset="0"/>
              </a:rPr>
              <a:t>Takvim Yöntemi </a:t>
            </a:r>
          </a:p>
          <a:p>
            <a:pPr marL="274320" lvl="1" defTabSz="914400">
              <a:lnSpc>
                <a:spcPct val="90000"/>
              </a:lnSpc>
              <a:spcAft>
                <a:spcPts val="600"/>
              </a:spcAft>
              <a:buClr>
                <a:schemeClr val="accent1">
                  <a:lumMod val="75000"/>
                </a:schemeClr>
              </a:buClr>
              <a:buSzPct val="85000"/>
            </a:pPr>
            <a:r>
              <a:rPr lang="en-US" sz="2200">
                <a:latin typeface="Calibri" panose="020F0502020204030204" pitchFamily="34" charset="0"/>
                <a:ea typeface="Calibri" panose="020F0502020204030204" pitchFamily="34" charset="0"/>
                <a:cs typeface="Calibri" panose="020F0502020204030204" pitchFamily="34" charset="0"/>
              </a:rPr>
              <a:t>     </a:t>
            </a:r>
            <a:r>
              <a:rPr lang="tr-TR" sz="2200">
                <a:latin typeface="Calibri" panose="020F0502020204030204" pitchFamily="34" charset="0"/>
                <a:ea typeface="Calibri" panose="020F0502020204030204" pitchFamily="34" charset="0"/>
                <a:cs typeface="Calibri" panose="020F0502020204030204" pitchFamily="34" charset="0"/>
              </a:rPr>
              <a:t>- </a:t>
            </a:r>
            <a:r>
              <a:rPr lang="en-US" sz="2200">
                <a:latin typeface="Calibri" panose="020F0502020204030204" pitchFamily="34" charset="0"/>
                <a:ea typeface="Calibri" panose="020F0502020204030204" pitchFamily="34" charset="0"/>
                <a:cs typeface="Calibri" panose="020F0502020204030204" pitchFamily="34" charset="0"/>
              </a:rPr>
              <a:t>Geri Çekme </a:t>
            </a:r>
          </a:p>
          <a:p>
            <a:pPr marL="274320" lvl="1" defTabSz="914400">
              <a:lnSpc>
                <a:spcPct val="90000"/>
              </a:lnSpc>
              <a:spcAft>
                <a:spcPts val="600"/>
              </a:spcAft>
              <a:buClr>
                <a:schemeClr val="accent1">
                  <a:lumMod val="75000"/>
                </a:schemeClr>
              </a:buClr>
              <a:buSzPct val="85000"/>
            </a:pPr>
            <a:r>
              <a:rPr lang="en-US" sz="2200">
                <a:latin typeface="Calibri" panose="020F0502020204030204" pitchFamily="34" charset="0"/>
                <a:ea typeface="Calibri" panose="020F0502020204030204" pitchFamily="34" charset="0"/>
                <a:cs typeface="Calibri" panose="020F0502020204030204" pitchFamily="34" charset="0"/>
              </a:rPr>
              <a:t>     </a:t>
            </a:r>
            <a:r>
              <a:rPr lang="tr-TR" sz="2200">
                <a:latin typeface="Calibri" panose="020F0502020204030204" pitchFamily="34" charset="0"/>
                <a:ea typeface="Calibri" panose="020F0502020204030204" pitchFamily="34" charset="0"/>
                <a:cs typeface="Calibri" panose="020F0502020204030204" pitchFamily="34" charset="0"/>
              </a:rPr>
              <a:t>- </a:t>
            </a:r>
            <a:r>
              <a:rPr lang="en-US" sz="2200">
                <a:latin typeface="Calibri" panose="020F0502020204030204" pitchFamily="34" charset="0"/>
                <a:ea typeface="Calibri" panose="020F0502020204030204" pitchFamily="34" charset="0"/>
                <a:cs typeface="Calibri" panose="020F0502020204030204" pitchFamily="34" charset="0"/>
              </a:rPr>
              <a:t>Vajinal Duş </a:t>
            </a:r>
          </a:p>
          <a:p>
            <a:pPr marL="274320" lvl="1" defTabSz="914400">
              <a:lnSpc>
                <a:spcPct val="90000"/>
              </a:lnSpc>
              <a:spcAft>
                <a:spcPts val="600"/>
              </a:spcAft>
              <a:buClr>
                <a:schemeClr val="accent1">
                  <a:lumMod val="75000"/>
                </a:schemeClr>
              </a:buClr>
              <a:buSzPct val="85000"/>
            </a:pPr>
            <a:r>
              <a:rPr lang="en-US" sz="2200">
                <a:latin typeface="Calibri" panose="020F0502020204030204" pitchFamily="34" charset="0"/>
                <a:ea typeface="Calibri" panose="020F0502020204030204" pitchFamily="34" charset="0"/>
                <a:cs typeface="Calibri" panose="020F0502020204030204" pitchFamily="34" charset="0"/>
              </a:rPr>
              <a:t>     </a:t>
            </a:r>
            <a:r>
              <a:rPr lang="tr-TR" sz="2200">
                <a:latin typeface="Calibri" panose="020F0502020204030204" pitchFamily="34" charset="0"/>
                <a:ea typeface="Calibri" panose="020F0502020204030204" pitchFamily="34" charset="0"/>
                <a:cs typeface="Calibri" panose="020F0502020204030204" pitchFamily="34" charset="0"/>
              </a:rPr>
              <a:t>- </a:t>
            </a:r>
            <a:r>
              <a:rPr lang="en-US" sz="2200">
                <a:latin typeface="Calibri" panose="020F0502020204030204" pitchFamily="34" charset="0"/>
                <a:ea typeface="Calibri" panose="020F0502020204030204" pitchFamily="34" charset="0"/>
                <a:cs typeface="Calibri" panose="020F0502020204030204" pitchFamily="34" charset="0"/>
              </a:rPr>
              <a:t>Lam</a:t>
            </a:r>
          </a:p>
        </p:txBody>
      </p:sp>
      <p:sp>
        <p:nvSpPr>
          <p:cNvPr id="3093" name="Oval 3092">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95" name="Oval 3094">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17835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CAF3DB-8EB7-2C4D-FBA7-FEC92FDBA39F}"/>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aşlık 1">
            <a:extLst>
              <a:ext uri="{FF2B5EF4-FFF2-40B4-BE49-F238E27FC236}">
                <a16:creationId xmlns:a16="http://schemas.microsoft.com/office/drawing/2014/main" id="{F1489819-15CA-2A0E-7EC4-C1A02100A4E2}"/>
              </a:ext>
            </a:extLst>
          </p:cNvPr>
          <p:cNvSpPr>
            <a:spLocks noGrp="1"/>
          </p:cNvSpPr>
          <p:nvPr>
            <p:ph type="ctrTitle"/>
          </p:nvPr>
        </p:nvSpPr>
        <p:spPr>
          <a:xfrm>
            <a:off x="6556100" y="1360493"/>
            <a:ext cx="4972511" cy="3106732"/>
          </a:xfrm>
        </p:spPr>
        <p:txBody>
          <a:bodyPr anchor="b">
            <a:normAutofit/>
          </a:bodyPr>
          <a:lstStyle/>
          <a:p>
            <a:pPr algn="ctr"/>
            <a:r>
              <a:rPr lang="tr-TR" sz="7200">
                <a:latin typeface="Calibri" panose="020F0502020204030204" pitchFamily="34" charset="0"/>
                <a:ea typeface="Calibri" panose="020F0502020204030204" pitchFamily="34" charset="0"/>
                <a:cs typeface="Calibri" panose="020F0502020204030204" pitchFamily="34" charset="0"/>
              </a:rPr>
              <a:t>Amaç</a:t>
            </a:r>
            <a:br>
              <a:rPr lang="tr-TR" sz="7200">
                <a:latin typeface="Calibri" panose="020F0502020204030204" pitchFamily="34" charset="0"/>
                <a:ea typeface="Calibri" panose="020F0502020204030204" pitchFamily="34" charset="0"/>
                <a:cs typeface="Calibri" panose="020F0502020204030204" pitchFamily="34" charset="0"/>
              </a:rPr>
            </a:br>
            <a:endParaRPr lang="tr-TR" sz="7200">
              <a:latin typeface="Calibri" panose="020F0502020204030204" pitchFamily="34" charset="0"/>
              <a:ea typeface="Calibri" panose="020F0502020204030204" pitchFamily="34" charset="0"/>
              <a:cs typeface="Calibri" panose="020F0502020204030204" pitchFamily="34" charset="0"/>
            </a:endParaRPr>
          </a:p>
        </p:txBody>
      </p:sp>
      <p:sp>
        <p:nvSpPr>
          <p:cNvPr id="3" name="Alt Başlık 2">
            <a:extLst>
              <a:ext uri="{FF2B5EF4-FFF2-40B4-BE49-F238E27FC236}">
                <a16:creationId xmlns:a16="http://schemas.microsoft.com/office/drawing/2014/main" id="{BDA0DD60-BA8B-9197-A42F-2EF1870DE646}"/>
              </a:ext>
            </a:extLst>
          </p:cNvPr>
          <p:cNvSpPr>
            <a:spLocks noGrp="1"/>
          </p:cNvSpPr>
          <p:nvPr>
            <p:ph type="subTitle" idx="1"/>
          </p:nvPr>
        </p:nvSpPr>
        <p:spPr>
          <a:xfrm>
            <a:off x="6556100" y="4081671"/>
            <a:ext cx="4972512" cy="1506508"/>
          </a:xfrm>
        </p:spPr>
        <p:txBody>
          <a:bodyPr>
            <a:normAutofit/>
          </a:bodyPr>
          <a:lstStyle/>
          <a:p>
            <a:pPr marL="342900" indent="-342900">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Aile planlaması danışmanlığı hakkında bilgi vermek </a:t>
            </a:r>
          </a:p>
          <a:p>
            <a:pPr marL="342900" indent="-342900">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Kontrasepsiyon yöntemleri hakkında bilgi vermek </a:t>
            </a:r>
          </a:p>
        </p:txBody>
      </p:sp>
      <p:pic>
        <p:nvPicPr>
          <p:cNvPr id="8" name="Picture 7" descr="Boğa 'in göz hedefine vuran bir ok">
            <a:extLst>
              <a:ext uri="{FF2B5EF4-FFF2-40B4-BE49-F238E27FC236}">
                <a16:creationId xmlns:a16="http://schemas.microsoft.com/office/drawing/2014/main" id="{8957F4FE-7F90-3D7C-CA5C-7113966B5A79}"/>
              </a:ext>
            </a:extLst>
          </p:cNvPr>
          <p:cNvPicPr>
            <a:picLocks noChangeAspect="1"/>
          </p:cNvPicPr>
          <p:nvPr/>
        </p:nvPicPr>
        <p:blipFill>
          <a:blip r:embed="rId2"/>
          <a:srcRect l="6080" r="5036"/>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3" name="Freeform: Shape 22">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Tree>
    <p:extLst>
      <p:ext uri="{BB962C8B-B14F-4D97-AF65-F5344CB8AC3E}">
        <p14:creationId xmlns:p14="http://schemas.microsoft.com/office/powerpoint/2010/main" val="289389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08E09-E467-F101-4D8A-3F4A3909BEC1}"/>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0F9D5495-C93F-437E-ACEC-EE9BB339B6AE}"/>
              </a:ext>
            </a:extLst>
          </p:cNvPr>
          <p:cNvSpPr>
            <a:spLocks noGrp="1"/>
          </p:cNvSpPr>
          <p:nvPr>
            <p:ph type="subTitle" idx="1"/>
          </p:nvPr>
        </p:nvSpPr>
        <p:spPr>
          <a:xfrm>
            <a:off x="1142217" y="1686071"/>
            <a:ext cx="9144000" cy="526410"/>
          </a:xfrm>
        </p:spPr>
        <p:txBody>
          <a:bodyPr>
            <a:normAutofit/>
          </a:bodyPr>
          <a:lstStyle/>
          <a:p>
            <a:r>
              <a:rPr lang="tr-TR"/>
              <a:t>Doğal yöntemlerin güvenliği sınırlıdır !</a:t>
            </a:r>
          </a:p>
          <a:p>
            <a:endParaRPr lang="tr-TR"/>
          </a:p>
        </p:txBody>
      </p:sp>
      <p:sp>
        <p:nvSpPr>
          <p:cNvPr id="2" name="Metin kutusu 1">
            <a:extLst>
              <a:ext uri="{FF2B5EF4-FFF2-40B4-BE49-F238E27FC236}">
                <a16:creationId xmlns:a16="http://schemas.microsoft.com/office/drawing/2014/main" id="{88DD1DB0-3E48-09A4-1DC3-FD30344455DB}"/>
              </a:ext>
            </a:extLst>
          </p:cNvPr>
          <p:cNvSpPr txBox="1"/>
          <p:nvPr/>
        </p:nvSpPr>
        <p:spPr>
          <a:xfrm>
            <a:off x="1142217" y="2238353"/>
            <a:ext cx="9144000" cy="2400657"/>
          </a:xfrm>
          <a:prstGeom prst="rect">
            <a:avLst/>
          </a:prstGeom>
          <a:noFill/>
        </p:spPr>
        <p:txBody>
          <a:bodyPr wrap="square" numCol="2" rtlCol="0">
            <a:spAutoFit/>
          </a:bodyPr>
          <a:lstStyle/>
          <a:p>
            <a:r>
              <a:rPr lang="tr-TR" sz="2100" b="1">
                <a:latin typeface="Calibri" panose="020F0502020204030204" pitchFamily="34" charset="0"/>
                <a:ea typeface="Calibri" panose="020F0502020204030204" pitchFamily="34" charset="0"/>
                <a:cs typeface="Calibri" panose="020F0502020204030204" pitchFamily="34" charset="0"/>
              </a:rPr>
              <a:t>	Avantajlar</a:t>
            </a:r>
            <a:endParaRPr lang="tr-TR" sz="2100" b="1"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tr-TR" sz="2100">
                <a:latin typeface="Calibri" panose="020F0502020204030204" pitchFamily="34" charset="0"/>
                <a:ea typeface="Calibri" panose="020F0502020204030204" pitchFamily="34" charset="0"/>
                <a:cs typeface="Calibri" panose="020F0502020204030204" pitchFamily="34" charset="0"/>
              </a:rPr>
              <a:t>Bedava</a:t>
            </a:r>
          </a:p>
          <a:p>
            <a:pPr marL="800100" lvl="1" indent="-342900">
              <a:buFont typeface="Arial" panose="020B0604020202020204" pitchFamily="34" charset="0"/>
              <a:buChar char="•"/>
            </a:pPr>
            <a:r>
              <a:rPr lang="tr-TR" sz="2100">
                <a:latin typeface="Calibri" panose="020F0502020204030204" pitchFamily="34" charset="0"/>
                <a:ea typeface="Calibri" panose="020F0502020204030204" pitchFamily="34" charset="0"/>
                <a:cs typeface="Calibri" panose="020F0502020204030204" pitchFamily="34" charset="0"/>
              </a:rPr>
              <a:t>İlaç, Ameliyat Gerekmez</a:t>
            </a:r>
          </a:p>
          <a:p>
            <a:pPr marL="800100" lvl="1" indent="-342900">
              <a:buFont typeface="Arial" panose="020B0604020202020204" pitchFamily="34" charset="0"/>
              <a:buChar char="•"/>
            </a:pPr>
            <a:r>
              <a:rPr lang="tr-TR" sz="2100">
                <a:latin typeface="Calibri" panose="020F0502020204030204" pitchFamily="34" charset="0"/>
                <a:ea typeface="Calibri" panose="020F0502020204030204" pitchFamily="34" charset="0"/>
                <a:cs typeface="Calibri" panose="020F0502020204030204" pitchFamily="34" charset="0"/>
              </a:rPr>
              <a:t>Fertiliteyi Etkilemez</a:t>
            </a:r>
          </a:p>
          <a:p>
            <a:pPr marL="742950" lvl="1" indent="-285750">
              <a:buFontTx/>
              <a:buChar char="-"/>
            </a:pPr>
            <a:endParaRPr lang="tr-TR" sz="2100" b="1">
              <a:latin typeface="Calibri" panose="020F0502020204030204" pitchFamily="34" charset="0"/>
              <a:ea typeface="Calibri" panose="020F0502020204030204" pitchFamily="34" charset="0"/>
              <a:cs typeface="Calibri" panose="020F0502020204030204" pitchFamily="34" charset="0"/>
            </a:endParaRPr>
          </a:p>
          <a:p>
            <a:pPr marL="742950" lvl="1" indent="-285750">
              <a:buFontTx/>
              <a:buChar char="-"/>
            </a:pPr>
            <a:endParaRPr lang="tr-TR" sz="2100" b="1">
              <a:latin typeface="Calibri" panose="020F0502020204030204" pitchFamily="34" charset="0"/>
              <a:ea typeface="Calibri" panose="020F0502020204030204" pitchFamily="34" charset="0"/>
              <a:cs typeface="Calibri" panose="020F0502020204030204" pitchFamily="34" charset="0"/>
            </a:endParaRPr>
          </a:p>
          <a:p>
            <a:pPr lvl="1"/>
            <a:endParaRPr lang="tr-TR" sz="2100" b="1">
              <a:latin typeface="Calibri" panose="020F0502020204030204" pitchFamily="34" charset="0"/>
              <a:ea typeface="Calibri" panose="020F0502020204030204" pitchFamily="34" charset="0"/>
              <a:cs typeface="Calibri" panose="020F0502020204030204" pitchFamily="34" charset="0"/>
            </a:endParaRPr>
          </a:p>
          <a:p>
            <a:pPr lvl="1"/>
            <a:r>
              <a:rPr lang="tr-TR" sz="2100" b="1">
                <a:latin typeface="Calibri" panose="020F0502020204030204" pitchFamily="34" charset="0"/>
                <a:ea typeface="Calibri" panose="020F0502020204030204" pitchFamily="34" charset="0"/>
                <a:cs typeface="Calibri" panose="020F0502020204030204" pitchFamily="34" charset="0"/>
              </a:rPr>
              <a:t>Dezevantajlar </a:t>
            </a:r>
          </a:p>
          <a:p>
            <a:pPr marL="800100" lvl="1" indent="-342900">
              <a:buFont typeface="Arial" panose="020B0604020202020204" pitchFamily="34" charset="0"/>
              <a:buChar char="•"/>
            </a:pPr>
            <a:r>
              <a:rPr lang="tr-TR" sz="2100">
                <a:latin typeface="Calibri" panose="020F0502020204030204" pitchFamily="34" charset="0"/>
                <a:ea typeface="Calibri" panose="020F0502020204030204" pitchFamily="34" charset="0"/>
                <a:cs typeface="Calibri" panose="020F0502020204030204" pitchFamily="34" charset="0"/>
              </a:rPr>
              <a:t>Perhiz Uzun</a:t>
            </a:r>
          </a:p>
          <a:p>
            <a:pPr marL="800100" lvl="1" indent="-342900">
              <a:buFont typeface="Arial" panose="020B0604020202020204" pitchFamily="34" charset="0"/>
              <a:buChar char="•"/>
            </a:pPr>
            <a:r>
              <a:rPr lang="tr-TR" sz="2100">
                <a:latin typeface="Calibri" panose="020F0502020204030204" pitchFamily="34" charset="0"/>
                <a:ea typeface="Calibri" panose="020F0502020204030204" pitchFamily="34" charset="0"/>
                <a:cs typeface="Calibri" panose="020F0502020204030204" pitchFamily="34" charset="0"/>
              </a:rPr>
              <a:t>Başarısızlık %84</a:t>
            </a:r>
          </a:p>
          <a:p>
            <a:pPr marL="800100" lvl="1" indent="-342900">
              <a:buFont typeface="Arial" panose="020B0604020202020204" pitchFamily="34" charset="0"/>
              <a:buChar char="•"/>
            </a:pPr>
            <a:r>
              <a:rPr lang="tr-TR" sz="2100">
                <a:latin typeface="Calibri" panose="020F0502020204030204" pitchFamily="34" charset="0"/>
                <a:ea typeface="Calibri" panose="020F0502020204030204" pitchFamily="34" charset="0"/>
                <a:cs typeface="Calibri" panose="020F0502020204030204" pitchFamily="34" charset="0"/>
              </a:rPr>
              <a:t>Düzenli Siklus Gerekli</a:t>
            </a:r>
          </a:p>
        </p:txBody>
      </p:sp>
    </p:spTree>
    <p:extLst>
      <p:ext uri="{BB962C8B-B14F-4D97-AF65-F5344CB8AC3E}">
        <p14:creationId xmlns:p14="http://schemas.microsoft.com/office/powerpoint/2010/main" val="287426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F5C8DE-84DF-131F-D3F5-6BFDC9BABAC8}"/>
            </a:ext>
          </a:extLst>
        </p:cNvPr>
        <p:cNvGrpSpPr/>
        <p:nvPr/>
      </p:nvGrpSpPr>
      <p:grpSpPr>
        <a:xfrm>
          <a:off x="0" y="0"/>
          <a:ext cx="0" cy="0"/>
          <a:chOff x="0" y="0"/>
          <a:chExt cx="0" cy="0"/>
        </a:xfrm>
      </p:grpSpPr>
      <p:grpSp>
        <p:nvGrpSpPr>
          <p:cNvPr id="5137" name="Group 5136">
            <a:extLst>
              <a:ext uri="{FF2B5EF4-FFF2-40B4-BE49-F238E27FC236}">
                <a16:creationId xmlns:a16="http://schemas.microsoft.com/office/drawing/2014/main" id="{240B56E4-373D-4EC3-816C-0EAC1C868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138" name="Oval 5137">
              <a:extLst>
                <a:ext uri="{FF2B5EF4-FFF2-40B4-BE49-F238E27FC236}">
                  <a16:creationId xmlns:a16="http://schemas.microsoft.com/office/drawing/2014/main" id="{1E90CEEA-DB88-4D63-9114-2E1FFD157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39" name="Oval 5138">
              <a:extLst>
                <a:ext uri="{FF2B5EF4-FFF2-40B4-BE49-F238E27FC236}">
                  <a16:creationId xmlns:a16="http://schemas.microsoft.com/office/drawing/2014/main" id="{D2A175AA-4B16-4687-A52A-897C3A13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126" name="Picture 6" descr="Emzirirken Hamile Kalınabilir Mi? - Bebek.com">
            <a:extLst>
              <a:ext uri="{FF2B5EF4-FFF2-40B4-BE49-F238E27FC236}">
                <a16:creationId xmlns:a16="http://schemas.microsoft.com/office/drawing/2014/main" id="{7D4EC4B1-D90C-B177-1708-544799A0E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57" r="-3" b="-3"/>
          <a:stretch/>
        </p:blipFill>
        <p:spPr bwMode="auto">
          <a:xfrm>
            <a:off x="3344" y="3509433"/>
            <a:ext cx="4475150" cy="3348566"/>
          </a:xfrm>
          <a:prstGeom prst="rect">
            <a:avLst/>
          </a:prstGeom>
          <a:noFill/>
          <a:extLst>
            <a:ext uri="{909E8E84-426E-40DD-AFC4-6F175D3DCCD1}">
              <a14:hiddenFill xmlns:a14="http://schemas.microsoft.com/office/drawing/2010/main">
                <a:solidFill>
                  <a:srgbClr val="FFFFFF"/>
                </a:solidFill>
              </a14:hiddenFill>
            </a:ext>
          </a:extLst>
        </p:spPr>
      </p:pic>
      <p:sp>
        <p:nvSpPr>
          <p:cNvPr id="5141" name="Rectangle 5140">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sim 8">
            <a:extLst>
              <a:ext uri="{FF2B5EF4-FFF2-40B4-BE49-F238E27FC236}">
                <a16:creationId xmlns:a16="http://schemas.microsoft.com/office/drawing/2014/main" id="{8FFFA06F-4ECE-2C60-3DE9-1ECF31606F5A}"/>
              </a:ext>
            </a:extLst>
          </p:cNvPr>
          <p:cNvPicPr>
            <a:picLocks noChangeAspect="1"/>
          </p:cNvPicPr>
          <p:nvPr/>
        </p:nvPicPr>
        <p:blipFill>
          <a:blip r:embed="rId7"/>
          <a:srcRect r="5115" b="3"/>
          <a:stretch/>
        </p:blipFill>
        <p:spPr>
          <a:xfrm>
            <a:off x="3344" y="10"/>
            <a:ext cx="4475150" cy="3348557"/>
          </a:xfrm>
          <a:prstGeom prst="rect">
            <a:avLst/>
          </a:prstGeom>
        </p:spPr>
      </p:pic>
      <p:grpSp>
        <p:nvGrpSpPr>
          <p:cNvPr id="5143" name="Group 5142">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144" name="Oval 5143">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45" name="Oval 5144">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Alt Başlık 2">
            <a:extLst>
              <a:ext uri="{FF2B5EF4-FFF2-40B4-BE49-F238E27FC236}">
                <a16:creationId xmlns:a16="http://schemas.microsoft.com/office/drawing/2014/main" id="{9DD832CD-AB7A-B69F-6850-6D551E156B03}"/>
              </a:ext>
            </a:extLst>
          </p:cNvPr>
          <p:cNvSpPr>
            <a:spLocks noGrp="1"/>
          </p:cNvSpPr>
          <p:nvPr>
            <p:ph type="subTitle" idx="1"/>
          </p:nvPr>
        </p:nvSpPr>
        <p:spPr>
          <a:xfrm>
            <a:off x="5061003" y="427920"/>
            <a:ext cx="6171131" cy="1246368"/>
          </a:xfrm>
        </p:spPr>
        <p:txBody>
          <a:bodyPr>
            <a:noAutofit/>
          </a:bodyPr>
          <a:lstStyle/>
          <a:p>
            <a:r>
              <a:rPr lang="tr-TR" sz="4400">
                <a:latin typeface="Calibri" panose="020F0502020204030204" pitchFamily="34" charset="0"/>
                <a:ea typeface="Calibri" panose="020F0502020204030204" pitchFamily="34" charset="0"/>
                <a:cs typeface="Calibri" panose="020F0502020204030204" pitchFamily="34" charset="0"/>
              </a:rPr>
              <a:t>Laktasyonel Amenore Yöntemi </a:t>
            </a:r>
          </a:p>
          <a:p>
            <a:endParaRPr lang="tr-TR" sz="4400">
              <a:latin typeface="Calibri" panose="020F0502020204030204" pitchFamily="34" charset="0"/>
              <a:ea typeface="Calibri" panose="020F0502020204030204" pitchFamily="34" charset="0"/>
              <a:cs typeface="Calibri" panose="020F0502020204030204" pitchFamily="34" charset="0"/>
            </a:endParaRPr>
          </a:p>
        </p:txBody>
      </p:sp>
      <p:sp>
        <p:nvSpPr>
          <p:cNvPr id="10" name="Metin kutusu 9">
            <a:extLst>
              <a:ext uri="{FF2B5EF4-FFF2-40B4-BE49-F238E27FC236}">
                <a16:creationId xmlns:a16="http://schemas.microsoft.com/office/drawing/2014/main" id="{48ABEC0C-8673-90EC-CB54-13DA4DB3F48C}"/>
              </a:ext>
            </a:extLst>
          </p:cNvPr>
          <p:cNvSpPr txBox="1"/>
          <p:nvPr/>
        </p:nvSpPr>
        <p:spPr>
          <a:xfrm>
            <a:off x="5002616" y="2102208"/>
            <a:ext cx="6518824" cy="4062651"/>
          </a:xfrm>
          <a:prstGeom prst="rect">
            <a:avLst/>
          </a:prstGeom>
          <a:noFill/>
        </p:spPr>
        <p:txBody>
          <a:bodyPr wrap="square" rtlCol="0">
            <a:spAutoFit/>
          </a:bodyPr>
          <a:lstStyle/>
          <a:p>
            <a:pPr marL="285750" lvl="0" indent="-285750" algn="l">
              <a:buClr>
                <a:schemeClr val="accent1">
                  <a:lumMod val="75000"/>
                </a:schemeClr>
              </a:buClr>
              <a:buFont typeface="Wingdings" panose="05000000000000000000" pitchFamily="2" charset="2"/>
              <a:buChar char="§"/>
            </a:pPr>
            <a:r>
              <a:rPr lang="tr-TR" sz="2400">
                <a:latin typeface="Calibri" panose="020F0502020204030204" pitchFamily="34" charset="0"/>
                <a:ea typeface="Calibri" panose="020F0502020204030204" pitchFamily="34" charset="0"/>
                <a:cs typeface="Calibri" panose="020F0502020204030204" pitchFamily="34" charset="0"/>
              </a:rPr>
              <a:t>Bebeğin altı aydan küçük olması</a:t>
            </a:r>
            <a:endParaRPr lang="en-US" sz="2400">
              <a:latin typeface="Calibri" panose="020F0502020204030204" pitchFamily="34" charset="0"/>
              <a:ea typeface="Calibri" panose="020F0502020204030204" pitchFamily="34" charset="0"/>
              <a:cs typeface="Calibri" panose="020F0502020204030204" pitchFamily="34" charset="0"/>
            </a:endParaRPr>
          </a:p>
          <a:p>
            <a:pPr marL="285750" lvl="0" indent="-285750" algn="l">
              <a:buClr>
                <a:schemeClr val="accent1">
                  <a:lumMod val="75000"/>
                </a:schemeClr>
              </a:buClr>
              <a:buFont typeface="Wingdings" panose="05000000000000000000" pitchFamily="2" charset="2"/>
              <a:buChar char="§"/>
            </a:pPr>
            <a:r>
              <a:rPr lang="tr-TR" sz="2400">
                <a:latin typeface="Calibri" panose="020F0502020204030204" pitchFamily="34" charset="0"/>
                <a:ea typeface="Calibri" panose="020F0502020204030204" pitchFamily="34" charset="0"/>
                <a:cs typeface="Calibri" panose="020F0502020204030204" pitchFamily="34" charset="0"/>
              </a:rPr>
              <a:t>Annenin amenoreik olması </a:t>
            </a:r>
            <a:endParaRPr lang="en-US" sz="2400">
              <a:latin typeface="Calibri" panose="020F0502020204030204" pitchFamily="34" charset="0"/>
              <a:ea typeface="Calibri" panose="020F0502020204030204" pitchFamily="34" charset="0"/>
              <a:cs typeface="Calibri" panose="020F0502020204030204" pitchFamily="34" charset="0"/>
            </a:endParaRPr>
          </a:p>
          <a:p>
            <a:pPr marL="285750" lvl="0" indent="-285750" algn="l">
              <a:buClr>
                <a:schemeClr val="accent1">
                  <a:lumMod val="75000"/>
                </a:schemeClr>
              </a:buClr>
              <a:buFont typeface="Wingdings" panose="05000000000000000000" pitchFamily="2" charset="2"/>
              <a:buChar char="§"/>
            </a:pPr>
            <a:r>
              <a:rPr lang="tr-TR" sz="2400">
                <a:latin typeface="Calibri" panose="020F0502020204030204" pitchFamily="34" charset="0"/>
                <a:ea typeface="Calibri" panose="020F0502020204030204" pitchFamily="34" charset="0"/>
                <a:cs typeface="Calibri" panose="020F0502020204030204" pitchFamily="34" charset="0"/>
              </a:rPr>
              <a:t>Bebek emzirilirken ;  </a:t>
            </a:r>
            <a:r>
              <a:rPr lang="tr-TR" sz="2200">
                <a:latin typeface="Calibri" panose="020F0502020204030204" pitchFamily="34" charset="0"/>
                <a:ea typeface="Calibri" panose="020F0502020204030204" pitchFamily="34" charset="0"/>
                <a:cs typeface="Calibri" panose="020F0502020204030204" pitchFamily="34" charset="0"/>
              </a:rPr>
              <a:t>&gt; 5 kez /gün </a:t>
            </a:r>
            <a:endParaRPr lang="en-US" sz="2200">
              <a:latin typeface="Calibri" panose="020F0502020204030204" pitchFamily="34" charset="0"/>
              <a:ea typeface="Calibri" panose="020F0502020204030204" pitchFamily="34" charset="0"/>
              <a:cs typeface="Calibri" panose="020F0502020204030204" pitchFamily="34" charset="0"/>
            </a:endParaRPr>
          </a:p>
          <a:p>
            <a:pPr lvl="0" algn="l">
              <a:buClr>
                <a:schemeClr val="accent1">
                  <a:lumMod val="75000"/>
                </a:schemeClr>
              </a:buClr>
            </a:pPr>
            <a:r>
              <a:rPr lang="tr-TR" sz="2200">
                <a:latin typeface="Calibri" panose="020F0502020204030204" pitchFamily="34" charset="0"/>
                <a:ea typeface="Calibri" panose="020F0502020204030204" pitchFamily="34" charset="0"/>
                <a:cs typeface="Calibri" panose="020F0502020204030204" pitchFamily="34" charset="0"/>
              </a:rPr>
              <a:t>                                             &gt;65 dakika /gün </a:t>
            </a:r>
            <a:endParaRPr lang="en-US" sz="2200">
              <a:latin typeface="Calibri" panose="020F0502020204030204" pitchFamily="34" charset="0"/>
              <a:ea typeface="Calibri" panose="020F0502020204030204" pitchFamily="34" charset="0"/>
              <a:cs typeface="Calibri" panose="020F0502020204030204" pitchFamily="34" charset="0"/>
            </a:endParaRPr>
          </a:p>
          <a:p>
            <a:pPr lvl="0" algn="l">
              <a:buClr>
                <a:schemeClr val="accent1">
                  <a:lumMod val="75000"/>
                </a:schemeClr>
              </a:buClr>
            </a:pPr>
            <a:r>
              <a:rPr lang="tr-TR" sz="2200">
                <a:latin typeface="Calibri" panose="020F0502020204030204" pitchFamily="34" charset="0"/>
                <a:ea typeface="Calibri" panose="020F0502020204030204" pitchFamily="34" charset="0"/>
                <a:cs typeface="Calibri" panose="020F0502020204030204" pitchFamily="34" charset="0"/>
              </a:rPr>
              <a:t>                                             &gt;10 dakika/her emzirme </a:t>
            </a:r>
            <a:endParaRPr lang="en-US" sz="2200">
              <a:latin typeface="Calibri" panose="020F0502020204030204" pitchFamily="34" charset="0"/>
              <a:ea typeface="Calibri" panose="020F0502020204030204" pitchFamily="34" charset="0"/>
              <a:cs typeface="Calibri" panose="020F0502020204030204" pitchFamily="34" charset="0"/>
            </a:endParaRPr>
          </a:p>
          <a:p>
            <a:pPr lvl="0" algn="l">
              <a:buClr>
                <a:schemeClr val="accent1">
                  <a:lumMod val="75000"/>
                </a:schemeClr>
              </a:buClr>
            </a:pPr>
            <a:r>
              <a:rPr lang="tr-TR" sz="2200">
                <a:latin typeface="Calibri" panose="020F0502020204030204" pitchFamily="34" charset="0"/>
                <a:ea typeface="Calibri" panose="020F0502020204030204" pitchFamily="34" charset="0"/>
                <a:cs typeface="Calibri" panose="020F0502020204030204" pitchFamily="34" charset="0"/>
              </a:rPr>
              <a:t>                                             Her 2 göğüs kullanılacak </a:t>
            </a:r>
            <a:endParaRPr lang="en-US" sz="2200">
              <a:latin typeface="Calibri" panose="020F0502020204030204" pitchFamily="34" charset="0"/>
              <a:ea typeface="Calibri" panose="020F0502020204030204" pitchFamily="34" charset="0"/>
              <a:cs typeface="Calibri" panose="020F0502020204030204" pitchFamily="34" charset="0"/>
            </a:endParaRPr>
          </a:p>
          <a:p>
            <a:pPr marL="285750" lvl="0" indent="-285750" algn="l">
              <a:buClr>
                <a:schemeClr val="accent1">
                  <a:lumMod val="75000"/>
                </a:schemeClr>
              </a:buClr>
              <a:buFont typeface="Wingdings" panose="05000000000000000000" pitchFamily="2" charset="2"/>
              <a:buChar char="§"/>
            </a:pPr>
            <a:r>
              <a:rPr lang="tr-TR" sz="2400">
                <a:latin typeface="Calibri" panose="020F0502020204030204" pitchFamily="34" charset="0"/>
                <a:ea typeface="Calibri" panose="020F0502020204030204" pitchFamily="34" charset="0"/>
                <a:cs typeface="Calibri" panose="020F0502020204030204" pitchFamily="34" charset="0"/>
              </a:rPr>
              <a:t>Bebeğin beslenmesinin en az %85’inin anne sütüyle sağlanması  </a:t>
            </a:r>
          </a:p>
          <a:p>
            <a:pPr marL="285750" lvl="0" indent="-285750" algn="l">
              <a:buClr>
                <a:schemeClr val="accent1">
                  <a:lumMod val="75000"/>
                </a:schemeClr>
              </a:buClr>
              <a:buFont typeface="Wingdings" panose="05000000000000000000" pitchFamily="2" charset="2"/>
              <a:buChar char="§"/>
            </a:pPr>
            <a:r>
              <a:rPr lang="tr-TR" sz="2400">
                <a:latin typeface="Calibri" panose="020F0502020204030204" pitchFamily="34" charset="0"/>
                <a:ea typeface="Calibri" panose="020F0502020204030204" pitchFamily="34" charset="0"/>
                <a:cs typeface="Calibri" panose="020F0502020204030204" pitchFamily="34" charset="0"/>
              </a:rPr>
              <a:t>Bebeğin doğumdan sonra hemen emzirilmesi </a:t>
            </a:r>
            <a:endParaRPr lang="en-US" sz="2400">
              <a:latin typeface="Calibri" panose="020F0502020204030204" pitchFamily="34" charset="0"/>
              <a:ea typeface="Calibri" panose="020F0502020204030204" pitchFamily="34" charset="0"/>
              <a:cs typeface="Calibri" panose="020F0502020204030204" pitchFamily="34" charset="0"/>
            </a:endParaRPr>
          </a:p>
          <a:p>
            <a:pPr lvl="0" algn="l">
              <a:buClr>
                <a:schemeClr val="accent1">
                  <a:lumMod val="75000"/>
                </a:schemeClr>
              </a:buClr>
            </a:pPr>
            <a:r>
              <a:rPr lang="tr-TR" sz="2400">
                <a:latin typeface="Calibri" panose="020F0502020204030204" pitchFamily="34" charset="0"/>
                <a:ea typeface="Calibri" panose="020F0502020204030204" pitchFamily="34" charset="0"/>
                <a:cs typeface="Calibri" panose="020F0502020204030204" pitchFamily="34" charset="0"/>
              </a:rPr>
              <a:t>şartları sağlandığında %98 koruyuculuğu vardır </a:t>
            </a:r>
            <a:endParaRPr lang="en-US" sz="2400">
              <a:latin typeface="Calibri" panose="020F0502020204030204" pitchFamily="34" charset="0"/>
              <a:ea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
            </a:pPr>
            <a:endParaRPr lang="tr-TR" sz="2400"/>
          </a:p>
        </p:txBody>
      </p:sp>
    </p:spTree>
    <p:extLst>
      <p:ext uri="{BB962C8B-B14F-4D97-AF65-F5344CB8AC3E}">
        <p14:creationId xmlns:p14="http://schemas.microsoft.com/office/powerpoint/2010/main" val="2273392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F4F86-1354-1FD9-5AAD-F8C3E0F14FCB}"/>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76C7521D-807D-59C5-2459-D9AF1F4D6212}"/>
              </a:ext>
            </a:extLst>
          </p:cNvPr>
          <p:cNvSpPr>
            <a:spLocks noGrp="1"/>
          </p:cNvSpPr>
          <p:nvPr>
            <p:ph type="subTitle" idx="1"/>
          </p:nvPr>
        </p:nvSpPr>
        <p:spPr>
          <a:xfrm>
            <a:off x="989937" y="690486"/>
            <a:ext cx="10212126" cy="1694697"/>
          </a:xfrm>
        </p:spPr>
        <p:txBody>
          <a:bodyPr>
            <a:noAutofit/>
          </a:bodyPr>
          <a:lstStyle/>
          <a:p>
            <a:r>
              <a:rPr lang="tr-TR" sz="4000">
                <a:latin typeface="Calibri" panose="020F0502020204030204" pitchFamily="34" charset="0"/>
                <a:ea typeface="Calibri" panose="020F0502020204030204" pitchFamily="34" charset="0"/>
                <a:cs typeface="Calibri" panose="020F0502020204030204" pitchFamily="34" charset="0"/>
              </a:rPr>
              <a:t>Bariyer Yöntemler</a:t>
            </a:r>
            <a:endParaRPr lang="tr-TR" sz="1500">
              <a:latin typeface="Calibri" panose="020F0502020204030204" pitchFamily="34" charset="0"/>
              <a:ea typeface="Calibri" panose="020F0502020204030204" pitchFamily="34" charset="0"/>
              <a:cs typeface="Calibri" panose="020F0502020204030204" pitchFamily="34" charset="0"/>
            </a:endParaRPr>
          </a:p>
          <a:p>
            <a:endParaRPr lang="tr-TR" sz="500">
              <a:latin typeface="Calibri" panose="020F0502020204030204" pitchFamily="34" charset="0"/>
              <a:ea typeface="Calibri" panose="020F0502020204030204" pitchFamily="34" charset="0"/>
              <a:cs typeface="Calibri" panose="020F0502020204030204" pitchFamily="34" charset="0"/>
            </a:endParaRPr>
          </a:p>
          <a:p>
            <a:r>
              <a:rPr lang="tr-TR" sz="2400">
                <a:latin typeface="Calibri" panose="020F0502020204030204" pitchFamily="34" charset="0"/>
                <a:ea typeface="Calibri" panose="020F0502020204030204" pitchFamily="34" charset="0"/>
                <a:cs typeface="Calibri" panose="020F0502020204030204" pitchFamily="34" charset="0"/>
              </a:rPr>
              <a:t>(Kondom, Sünger,köpük,krem,supozituar, Tablet,servikal Başlık, Lea Kalkanı)</a:t>
            </a:r>
          </a:p>
          <a:p>
            <a:endParaRPr lang="tr-TR" sz="3600">
              <a:latin typeface="Calibri" panose="020F0502020204030204" pitchFamily="34" charset="0"/>
              <a:ea typeface="Calibri" panose="020F0502020204030204" pitchFamily="34" charset="0"/>
              <a:cs typeface="Calibri" panose="020F0502020204030204" pitchFamily="34" charset="0"/>
            </a:endParaRPr>
          </a:p>
        </p:txBody>
      </p:sp>
      <p:pic>
        <p:nvPicPr>
          <p:cNvPr id="7170" name="Picture 2" descr="Doğum Kontrol için Bariyer Yöntemleri - Prof. Dr. Acar Koç Kadın  Hastalıkları ve Doğum Uzmanı">
            <a:extLst>
              <a:ext uri="{FF2B5EF4-FFF2-40B4-BE49-F238E27FC236}">
                <a16:creationId xmlns:a16="http://schemas.microsoft.com/office/drawing/2014/main" id="{38A15884-EC7C-1B4E-07B3-30E2EDB21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243" y="2462927"/>
            <a:ext cx="2859820" cy="266343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ARİYER YÖNTEMLER-‐2">
            <a:extLst>
              <a:ext uri="{FF2B5EF4-FFF2-40B4-BE49-F238E27FC236}">
                <a16:creationId xmlns:a16="http://schemas.microsoft.com/office/drawing/2014/main" id="{E3FADDAB-ED31-33B4-00FB-1F9E60F45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5775" y="5040226"/>
            <a:ext cx="2234748" cy="18266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177" name="Metin kutusu 4">
            <a:extLst>
              <a:ext uri="{FF2B5EF4-FFF2-40B4-BE49-F238E27FC236}">
                <a16:creationId xmlns:a16="http://schemas.microsoft.com/office/drawing/2014/main" id="{9F1F2068-784D-0CD1-7F1C-545078373F0D}"/>
              </a:ext>
            </a:extLst>
          </p:cNvPr>
          <p:cNvGraphicFramePr/>
          <p:nvPr>
            <p:extLst>
              <p:ext uri="{D42A27DB-BD31-4B8C-83A1-F6EECF244321}">
                <p14:modId xmlns:p14="http://schemas.microsoft.com/office/powerpoint/2010/main" val="2023251374"/>
              </p:ext>
            </p:extLst>
          </p:nvPr>
        </p:nvGraphicFramePr>
        <p:xfrm>
          <a:off x="1431234" y="2385184"/>
          <a:ext cx="6911009" cy="3791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25446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2962A-8FD8-8DAA-71C2-C59D3327CD5E}"/>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990AB015-6C64-5555-C909-5892D2A98205}"/>
              </a:ext>
            </a:extLst>
          </p:cNvPr>
          <p:cNvSpPr>
            <a:spLocks noGrp="1"/>
          </p:cNvSpPr>
          <p:nvPr>
            <p:ph type="subTitle" idx="1"/>
          </p:nvPr>
        </p:nvSpPr>
        <p:spPr>
          <a:xfrm>
            <a:off x="1097280" y="478500"/>
            <a:ext cx="9144000" cy="526014"/>
          </a:xfrm>
        </p:spPr>
        <p:txBody>
          <a:bodyPr>
            <a:noAutofit/>
          </a:bodyPr>
          <a:lstStyle/>
          <a:p>
            <a:r>
              <a:rPr lang="tr-TR" sz="4400">
                <a:latin typeface="Calibri" panose="020F0502020204030204" pitchFamily="34" charset="0"/>
                <a:ea typeface="Calibri" panose="020F0502020204030204" pitchFamily="34" charset="0"/>
                <a:cs typeface="Calibri" panose="020F0502020204030204" pitchFamily="34" charset="0"/>
              </a:rPr>
              <a:t>CYBE/HIV</a:t>
            </a:r>
          </a:p>
        </p:txBody>
      </p:sp>
      <p:sp>
        <p:nvSpPr>
          <p:cNvPr id="4" name="Metin kutusu 3">
            <a:extLst>
              <a:ext uri="{FF2B5EF4-FFF2-40B4-BE49-F238E27FC236}">
                <a16:creationId xmlns:a16="http://schemas.microsoft.com/office/drawing/2014/main" id="{44E5468C-7B88-0A93-D901-DAB045640DE1}"/>
              </a:ext>
            </a:extLst>
          </p:cNvPr>
          <p:cNvSpPr txBox="1"/>
          <p:nvPr/>
        </p:nvSpPr>
        <p:spPr>
          <a:xfrm>
            <a:off x="1201972" y="1737361"/>
            <a:ext cx="9876845" cy="1981248"/>
          </a:xfrm>
          <a:prstGeom prst="rect">
            <a:avLst/>
          </a:prstGeom>
          <a:noFill/>
        </p:spPr>
        <p:txBody>
          <a:bodyPr wrap="square">
            <a:spAutoFit/>
          </a:bodyPr>
          <a:lstStyle/>
          <a:p>
            <a:pPr marL="342900" indent="-342900">
              <a:lnSpc>
                <a:spcPct val="150000"/>
              </a:lnSpc>
              <a:buClr>
                <a:schemeClr val="accent1">
                  <a:lumMod val="75000"/>
                </a:schemeClr>
              </a:buClr>
              <a:buFont typeface="Arial" panose="020B0604020202020204" pitchFamily="34" charset="0"/>
              <a:buChar char="•"/>
            </a:pPr>
            <a:r>
              <a:rPr lang="tr-TR" sz="2100">
                <a:latin typeface="Calibri" panose="020F0502020204030204" pitchFamily="34" charset="0"/>
                <a:ea typeface="Calibri" panose="020F0502020204030204" pitchFamily="34" charset="0"/>
                <a:cs typeface="Calibri" panose="020F0502020204030204" pitchFamily="34" charset="0"/>
              </a:rPr>
              <a:t>AP danışmanlığı ve hizmeti alacak her kadın CYBE/HIV riski açısından değerlendirilmeli</a:t>
            </a:r>
          </a:p>
          <a:p>
            <a:pPr marL="342900" indent="-342900">
              <a:lnSpc>
                <a:spcPct val="150000"/>
              </a:lnSpc>
              <a:buClr>
                <a:schemeClr val="accent1">
                  <a:lumMod val="75000"/>
                </a:schemeClr>
              </a:buClr>
              <a:buFont typeface="Arial" panose="020B0604020202020204" pitchFamily="34" charset="0"/>
              <a:buChar char="•"/>
            </a:pPr>
            <a:r>
              <a:rPr lang="tr-TR" sz="2100">
                <a:latin typeface="Calibri" panose="020F0502020204030204" pitchFamily="34" charset="0"/>
                <a:ea typeface="Calibri" panose="020F0502020204030204" pitchFamily="34" charset="0"/>
                <a:cs typeface="Calibri" panose="020F0502020204030204" pitchFamily="34" charset="0"/>
              </a:rPr>
              <a:t>Sınırlı da olsa tek koruyucu yöntemin kadın ve erkek kondomu olduğu, spermisidlerin de daha az olmakla birlikte koruyuculuk sağlayabileceği vurgulanmalıdır</a:t>
            </a:r>
          </a:p>
          <a:p>
            <a:pPr marL="342900" indent="-342900">
              <a:lnSpc>
                <a:spcPct val="150000"/>
              </a:lnSpc>
              <a:buClr>
                <a:schemeClr val="accent1">
                  <a:lumMod val="75000"/>
                </a:schemeClr>
              </a:buClr>
              <a:buFont typeface="Arial" panose="020B0604020202020204" pitchFamily="34" charset="0"/>
              <a:buChar char="•"/>
            </a:pPr>
            <a:r>
              <a:rPr lang="tr-TR" sz="2100">
                <a:latin typeface="Calibri" panose="020F0502020204030204" pitchFamily="34" charset="0"/>
                <a:ea typeface="Calibri" panose="020F0502020204030204" pitchFamily="34" charset="0"/>
                <a:cs typeface="Calibri" panose="020F0502020204030204" pitchFamily="34" charset="0"/>
              </a:rPr>
              <a:t>HIV/AIDs' e karşı tek kısmi korunma kadın ve erkek kondomu ile sağlanabilir</a:t>
            </a:r>
          </a:p>
        </p:txBody>
      </p:sp>
      <p:pic>
        <p:nvPicPr>
          <p:cNvPr id="8194" name="Picture 2" descr="HIV Nedir ve Belirtileri Nelerdir? - Medicana Sağlık Grubu">
            <a:extLst>
              <a:ext uri="{FF2B5EF4-FFF2-40B4-BE49-F238E27FC236}">
                <a16:creationId xmlns:a16="http://schemas.microsoft.com/office/drawing/2014/main" id="{0FCA5B37-E220-9D98-A8F3-4A25B0569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953" y="4198995"/>
            <a:ext cx="3804975" cy="23812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200" name="Picture 8" descr="Prof.Dr. Fehmi Tabak / Türkiye'de AIDS\'li hasta sayısında rekor artış">
            <a:extLst>
              <a:ext uri="{FF2B5EF4-FFF2-40B4-BE49-F238E27FC236}">
                <a16:creationId xmlns:a16="http://schemas.microsoft.com/office/drawing/2014/main" id="{B0FBE502-E07E-85F0-67FA-32613BBA0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928" y="4198995"/>
            <a:ext cx="4389120" cy="238121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3991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CAF29-0716-1C57-10A4-F264C8D6734D}"/>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A06CCC51-762F-4268-129A-3659C3B937CF}"/>
              </a:ext>
            </a:extLst>
          </p:cNvPr>
          <p:cNvSpPr>
            <a:spLocks noGrp="1"/>
          </p:cNvSpPr>
          <p:nvPr>
            <p:ph type="subTitle" idx="1"/>
          </p:nvPr>
        </p:nvSpPr>
        <p:spPr>
          <a:xfrm>
            <a:off x="1172816" y="507656"/>
            <a:ext cx="9144000" cy="685040"/>
          </a:xfrm>
        </p:spPr>
        <p:txBody>
          <a:bodyPr>
            <a:normAutofit/>
          </a:bodyPr>
          <a:lstStyle/>
          <a:p>
            <a:r>
              <a:rPr lang="tr-TR" sz="4000">
                <a:latin typeface="Calibri" panose="020F0502020204030204" pitchFamily="34" charset="0"/>
                <a:ea typeface="Calibri" panose="020F0502020204030204" pitchFamily="34" charset="0"/>
                <a:cs typeface="Calibri" panose="020F0502020204030204" pitchFamily="34" charset="0"/>
              </a:rPr>
              <a:t>Kondom</a:t>
            </a:r>
          </a:p>
        </p:txBody>
      </p:sp>
      <p:sp>
        <p:nvSpPr>
          <p:cNvPr id="4" name="Metin kutusu 3">
            <a:extLst>
              <a:ext uri="{FF2B5EF4-FFF2-40B4-BE49-F238E27FC236}">
                <a16:creationId xmlns:a16="http://schemas.microsoft.com/office/drawing/2014/main" id="{00D308C1-586D-CAC0-3D1C-E49C37D77E9A}"/>
              </a:ext>
            </a:extLst>
          </p:cNvPr>
          <p:cNvSpPr txBox="1"/>
          <p:nvPr/>
        </p:nvSpPr>
        <p:spPr>
          <a:xfrm>
            <a:off x="1060176" y="1361662"/>
            <a:ext cx="6970643" cy="2814617"/>
          </a:xfrm>
          <a:prstGeom prst="rect">
            <a:avLst/>
          </a:prstGeom>
          <a:noFill/>
        </p:spPr>
        <p:txBody>
          <a:bodyPr wrap="square">
            <a:spAutoFit/>
          </a:bodyPr>
          <a:lstStyle/>
          <a:p>
            <a:pPr marL="342900" indent="-342900">
              <a:lnSpc>
                <a:spcPct val="150000"/>
              </a:lnSpc>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Kauçuk veya poliüretan yapıda kılıftır</a:t>
            </a:r>
          </a:p>
          <a:p>
            <a:pPr marL="342900" indent="-342900">
              <a:lnSpc>
                <a:spcPct val="150000"/>
              </a:lnSpc>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İlk yıl başarısızlık hızı %15, ideal kullanımda %2'dir</a:t>
            </a:r>
          </a:p>
          <a:p>
            <a:pPr marL="342900" indent="-342900">
              <a:lnSpc>
                <a:spcPct val="150000"/>
              </a:lnSpc>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Kullanımda en sık yapılan hata her ilişkide kullanılmamasıdır</a:t>
            </a:r>
          </a:p>
          <a:p>
            <a:pPr marL="342900" indent="-342900">
              <a:lnSpc>
                <a:spcPct val="150000"/>
              </a:lnSpc>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İlişkinin başından itibaren kullanılmalıdır</a:t>
            </a:r>
          </a:p>
          <a:p>
            <a:pPr marL="342900" indent="-342900">
              <a:lnSpc>
                <a:spcPct val="150000"/>
              </a:lnSpc>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Kondom ve spermisitlerin birlikte kullanımında başarı artar</a:t>
            </a:r>
          </a:p>
          <a:p>
            <a:pPr marL="342900" indent="-342900">
              <a:lnSpc>
                <a:spcPct val="150000"/>
              </a:lnSpc>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Serviks Ca önlenmesine yardımcıdır</a:t>
            </a:r>
          </a:p>
        </p:txBody>
      </p:sp>
      <p:pic>
        <p:nvPicPr>
          <p:cNvPr id="5" name="Resim 4">
            <a:extLst>
              <a:ext uri="{FF2B5EF4-FFF2-40B4-BE49-F238E27FC236}">
                <a16:creationId xmlns:a16="http://schemas.microsoft.com/office/drawing/2014/main" id="{5F5D17D5-5B61-A4F1-FDFB-20A1BA358A55}"/>
              </a:ext>
            </a:extLst>
          </p:cNvPr>
          <p:cNvPicPr>
            <a:picLocks noChangeAspect="1"/>
          </p:cNvPicPr>
          <p:nvPr/>
        </p:nvPicPr>
        <p:blipFill>
          <a:blip r:embed="rId2"/>
          <a:stretch>
            <a:fillRect/>
          </a:stretch>
        </p:blipFill>
        <p:spPr>
          <a:xfrm>
            <a:off x="8721154" y="371821"/>
            <a:ext cx="3191323" cy="3149944"/>
          </a:xfrm>
          <a:prstGeom prst="rect">
            <a:avLst/>
          </a:prstGeom>
          <a:ln>
            <a:noFill/>
          </a:ln>
          <a:effectLst>
            <a:softEdge rad="112500"/>
          </a:effectLst>
        </p:spPr>
      </p:pic>
      <p:pic>
        <p:nvPicPr>
          <p:cNvPr id="7" name="Resim 6">
            <a:extLst>
              <a:ext uri="{FF2B5EF4-FFF2-40B4-BE49-F238E27FC236}">
                <a16:creationId xmlns:a16="http://schemas.microsoft.com/office/drawing/2014/main" id="{38C04A2B-5CBC-530D-6BF5-479B3E99E25C}"/>
              </a:ext>
            </a:extLst>
          </p:cNvPr>
          <p:cNvPicPr>
            <a:picLocks noChangeAspect="1"/>
          </p:cNvPicPr>
          <p:nvPr/>
        </p:nvPicPr>
        <p:blipFill>
          <a:blip r:embed="rId3"/>
          <a:stretch>
            <a:fillRect/>
          </a:stretch>
        </p:blipFill>
        <p:spPr>
          <a:xfrm>
            <a:off x="8989946" y="3810000"/>
            <a:ext cx="2653737" cy="2614583"/>
          </a:xfrm>
          <a:prstGeom prst="ellipse">
            <a:avLst/>
          </a:prstGeom>
          <a:ln>
            <a:noFill/>
          </a:ln>
          <a:effectLst>
            <a:softEdge rad="112500"/>
          </a:effectLst>
        </p:spPr>
      </p:pic>
    </p:spTree>
    <p:extLst>
      <p:ext uri="{BB962C8B-B14F-4D97-AF65-F5344CB8AC3E}">
        <p14:creationId xmlns:p14="http://schemas.microsoft.com/office/powerpoint/2010/main" val="3238622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36A23-12E0-C663-ED6B-4B84E9482AD4}"/>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1B121A25-20AB-91D4-3B7D-500C6BE0CF37}"/>
              </a:ext>
            </a:extLst>
          </p:cNvPr>
          <p:cNvSpPr>
            <a:spLocks noGrp="1"/>
          </p:cNvSpPr>
          <p:nvPr>
            <p:ph type="subTitle" idx="1"/>
          </p:nvPr>
        </p:nvSpPr>
        <p:spPr>
          <a:xfrm>
            <a:off x="1245705" y="560664"/>
            <a:ext cx="9144000" cy="890449"/>
          </a:xfrm>
        </p:spPr>
        <p:txBody>
          <a:bodyPr>
            <a:normAutofit/>
          </a:bodyPr>
          <a:lstStyle/>
          <a:p>
            <a:r>
              <a:rPr lang="tr-TR" sz="4000">
                <a:latin typeface="Calibri" panose="020F0502020204030204" pitchFamily="34" charset="0"/>
                <a:ea typeface="Calibri" panose="020F0502020204030204" pitchFamily="34" charset="0"/>
                <a:cs typeface="Calibri" panose="020F0502020204030204" pitchFamily="34" charset="0"/>
              </a:rPr>
              <a:t>Kadın kondomu (Femidom)</a:t>
            </a:r>
          </a:p>
        </p:txBody>
      </p:sp>
      <p:sp>
        <p:nvSpPr>
          <p:cNvPr id="4" name="Metin kutusu 3">
            <a:extLst>
              <a:ext uri="{FF2B5EF4-FFF2-40B4-BE49-F238E27FC236}">
                <a16:creationId xmlns:a16="http://schemas.microsoft.com/office/drawing/2014/main" id="{68D51024-0ABA-FB2A-D1FC-C123AED27E9C}"/>
              </a:ext>
            </a:extLst>
          </p:cNvPr>
          <p:cNvSpPr txBox="1"/>
          <p:nvPr/>
        </p:nvSpPr>
        <p:spPr>
          <a:xfrm>
            <a:off x="1245705" y="1795669"/>
            <a:ext cx="9329530" cy="1785104"/>
          </a:xfrm>
          <a:prstGeom prst="rect">
            <a:avLst/>
          </a:prstGeom>
          <a:noFill/>
        </p:spPr>
        <p:txBody>
          <a:bodyPr wrap="square">
            <a:spAutoFit/>
          </a:bodyPr>
          <a:lstStyle/>
          <a:p>
            <a:pPr marL="342900" indent="-342900">
              <a:buClr>
                <a:schemeClr val="accent1">
                  <a:lumMod val="75000"/>
                </a:schemeClr>
              </a:buClr>
              <a:buFont typeface="Wingdings" panose="05000000000000000000" pitchFamily="2" charset="2"/>
              <a:buChar char="§"/>
            </a:pPr>
            <a:r>
              <a:rPr lang="tr-TR" sz="2200">
                <a:latin typeface="Calibri" panose="020F0502020204030204" pitchFamily="34" charset="0"/>
                <a:ea typeface="Calibri" panose="020F0502020204030204" pitchFamily="34" charset="0"/>
                <a:cs typeface="Calibri" panose="020F0502020204030204" pitchFamily="34" charset="0"/>
              </a:rPr>
              <a:t>CYBE ve spermlere karşı maksimum korumayı sağlar</a:t>
            </a:r>
          </a:p>
          <a:p>
            <a:pPr marL="342900" indent="-342900">
              <a:buClr>
                <a:schemeClr val="accent1">
                  <a:lumMod val="75000"/>
                </a:schemeClr>
              </a:buClr>
              <a:buFont typeface="Wingdings" panose="05000000000000000000" pitchFamily="2" charset="2"/>
              <a:buChar char="§"/>
            </a:pPr>
            <a:r>
              <a:rPr lang="tr-TR" sz="2200">
                <a:latin typeface="Calibri" panose="020F0502020204030204" pitchFamily="34" charset="0"/>
                <a:ea typeface="Calibri" panose="020F0502020204030204" pitchFamily="34" charset="0"/>
                <a:cs typeface="Calibri" panose="020F0502020204030204" pitchFamily="34" charset="0"/>
              </a:rPr>
              <a:t>Dış genital kısmın da "örtülmüş" olması HPV'ye karşı korunmada kadın için önemli bir avantajdır</a:t>
            </a:r>
          </a:p>
          <a:p>
            <a:pPr marL="342900" indent="-342900">
              <a:buClr>
                <a:schemeClr val="accent1">
                  <a:lumMod val="75000"/>
                </a:schemeClr>
              </a:buClr>
              <a:buFont typeface="Wingdings" panose="05000000000000000000" pitchFamily="2" charset="2"/>
              <a:buChar char="§"/>
            </a:pPr>
            <a:r>
              <a:rPr lang="tr-TR" sz="2200">
                <a:latin typeface="Calibri" panose="020F0502020204030204" pitchFamily="34" charset="0"/>
                <a:ea typeface="Calibri" panose="020F0502020204030204" pitchFamily="34" charset="0"/>
                <a:cs typeface="Calibri" panose="020F0502020204030204" pitchFamily="34" charset="0"/>
              </a:rPr>
              <a:t>Başarısızlık oranı ideal kullanımda %5, tipik kullanımda %21 dir</a:t>
            </a:r>
          </a:p>
          <a:p>
            <a:pPr marL="342900" indent="-342900">
              <a:buClr>
                <a:schemeClr val="accent1">
                  <a:lumMod val="75000"/>
                </a:schemeClr>
              </a:buClr>
              <a:buFont typeface="Wingdings" panose="05000000000000000000" pitchFamily="2" charset="2"/>
              <a:buChar char="§"/>
            </a:pPr>
            <a:r>
              <a:rPr lang="tr-TR" sz="2200">
                <a:latin typeface="Calibri" panose="020F0502020204030204" pitchFamily="34" charset="0"/>
                <a:ea typeface="Calibri" panose="020F0502020204030204" pitchFamily="34" charset="0"/>
                <a:cs typeface="Calibri" panose="020F0502020204030204" pitchFamily="34" charset="0"/>
              </a:rPr>
              <a:t>Küçük, kapalı halka vajen içine yerleştirilir, büyük halka ise vulvada kalır</a:t>
            </a:r>
          </a:p>
        </p:txBody>
      </p:sp>
      <p:pic>
        <p:nvPicPr>
          <p:cNvPr id="5" name="Resim 4">
            <a:extLst>
              <a:ext uri="{FF2B5EF4-FFF2-40B4-BE49-F238E27FC236}">
                <a16:creationId xmlns:a16="http://schemas.microsoft.com/office/drawing/2014/main" id="{B9BAD4AE-88BA-5C99-6829-DE5D3A3B0DE3}"/>
              </a:ext>
            </a:extLst>
          </p:cNvPr>
          <p:cNvPicPr>
            <a:picLocks noChangeAspect="1"/>
          </p:cNvPicPr>
          <p:nvPr/>
        </p:nvPicPr>
        <p:blipFill>
          <a:blip r:embed="rId3"/>
          <a:stretch>
            <a:fillRect/>
          </a:stretch>
        </p:blipFill>
        <p:spPr>
          <a:xfrm>
            <a:off x="3992247" y="4008871"/>
            <a:ext cx="4310240" cy="2243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a:extLst>
              <a:ext uri="{FF2B5EF4-FFF2-40B4-BE49-F238E27FC236}">
                <a16:creationId xmlns:a16="http://schemas.microsoft.com/office/drawing/2014/main" id="{B876E1C7-3A2D-EBBA-EFBE-B88130FF160F}"/>
              </a:ext>
            </a:extLst>
          </p:cNvPr>
          <p:cNvPicPr>
            <a:picLocks noChangeAspect="1"/>
          </p:cNvPicPr>
          <p:nvPr/>
        </p:nvPicPr>
        <p:blipFill>
          <a:blip r:embed="rId4"/>
          <a:stretch>
            <a:fillRect/>
          </a:stretch>
        </p:blipFill>
        <p:spPr>
          <a:xfrm>
            <a:off x="8302487" y="4008871"/>
            <a:ext cx="2849218" cy="2336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1758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A21E5250-078A-859E-E99B-346C15265516}"/>
              </a:ext>
            </a:extLst>
          </p:cNvPr>
          <p:cNvSpPr>
            <a:spLocks noGrp="1"/>
          </p:cNvSpPr>
          <p:nvPr>
            <p:ph type="subTitle" idx="1"/>
          </p:nvPr>
        </p:nvSpPr>
        <p:spPr>
          <a:xfrm>
            <a:off x="1102977" y="519484"/>
            <a:ext cx="7891272" cy="1069848"/>
          </a:xfrm>
        </p:spPr>
        <p:txBody>
          <a:bodyPr>
            <a:normAutofit/>
          </a:bodyPr>
          <a:lstStyle/>
          <a:p>
            <a:r>
              <a:rPr lang="tr-TR" sz="4000">
                <a:latin typeface="Calibri" panose="020F0502020204030204" pitchFamily="34" charset="0"/>
                <a:ea typeface="Calibri" panose="020F0502020204030204" pitchFamily="34" charset="0"/>
                <a:cs typeface="Calibri" panose="020F0502020204030204" pitchFamily="34" charset="0"/>
              </a:rPr>
              <a:t>Diyafram</a:t>
            </a:r>
          </a:p>
        </p:txBody>
      </p:sp>
      <p:sp>
        <p:nvSpPr>
          <p:cNvPr id="5" name="Metin kutusu 4">
            <a:extLst>
              <a:ext uri="{FF2B5EF4-FFF2-40B4-BE49-F238E27FC236}">
                <a16:creationId xmlns:a16="http://schemas.microsoft.com/office/drawing/2014/main" id="{8D8C00F5-2A07-4934-B6F3-4A38D1974E94}"/>
              </a:ext>
            </a:extLst>
          </p:cNvPr>
          <p:cNvSpPr txBox="1"/>
          <p:nvPr/>
        </p:nvSpPr>
        <p:spPr>
          <a:xfrm>
            <a:off x="1232451" y="1589332"/>
            <a:ext cx="9230139" cy="2354491"/>
          </a:xfrm>
          <a:prstGeom prst="rect">
            <a:avLst/>
          </a:prstGeom>
          <a:noFill/>
        </p:spPr>
        <p:txBody>
          <a:bodyPr wrap="square">
            <a:spAutoFit/>
          </a:bodyPr>
          <a:lstStyle/>
          <a:p>
            <a:pPr marL="342900" indent="-342900">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İnce kauçuktan yapılmış, rahmin ağzını örten şapka şeklinde bir araçtır</a:t>
            </a:r>
          </a:p>
          <a:p>
            <a:pPr marL="342900" indent="-342900">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Doğru kullanıldığında %94 etkilidir</a:t>
            </a:r>
          </a:p>
          <a:p>
            <a:pPr marL="342900" indent="-342900">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CYBE karşı kısmen koruyucudur</a:t>
            </a:r>
          </a:p>
          <a:p>
            <a:pPr marL="342900" indent="-342900">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Aynı diyaframı 2 yıl süreyle kullanmak mümkündür</a:t>
            </a:r>
          </a:p>
          <a:p>
            <a:pPr marL="342900" indent="-342900">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İlişkiden sonra diyaframın en az 6 saat (en çok 24 saat) kalması gerekir</a:t>
            </a:r>
          </a:p>
          <a:p>
            <a:pPr marL="342900" indent="-342900">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Çıkartıldıktan sonra diyafram, yıkanmalı, kurulanmalı ve kutusunda saklanmalıdır</a:t>
            </a:r>
          </a:p>
          <a:p>
            <a:pPr marL="342900" indent="-342900">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Diyafram uygulamadan önce eller mutlaka sabunla yıkanmalıdır</a:t>
            </a:r>
          </a:p>
        </p:txBody>
      </p:sp>
      <p:pic>
        <p:nvPicPr>
          <p:cNvPr id="7" name="Resim 6">
            <a:extLst>
              <a:ext uri="{FF2B5EF4-FFF2-40B4-BE49-F238E27FC236}">
                <a16:creationId xmlns:a16="http://schemas.microsoft.com/office/drawing/2014/main" id="{BF1D5C9C-CFD3-B344-771F-F68152A5DADB}"/>
              </a:ext>
            </a:extLst>
          </p:cNvPr>
          <p:cNvPicPr>
            <a:picLocks noChangeAspect="1"/>
          </p:cNvPicPr>
          <p:nvPr/>
        </p:nvPicPr>
        <p:blipFill>
          <a:blip r:embed="rId2"/>
          <a:stretch>
            <a:fillRect/>
          </a:stretch>
        </p:blipFill>
        <p:spPr>
          <a:xfrm>
            <a:off x="2130443" y="4035286"/>
            <a:ext cx="2512304" cy="2454798"/>
          </a:xfrm>
          <a:prstGeom prst="rect">
            <a:avLst/>
          </a:prstGeom>
        </p:spPr>
      </p:pic>
      <p:pic>
        <p:nvPicPr>
          <p:cNvPr id="9" name="Resim 8">
            <a:extLst>
              <a:ext uri="{FF2B5EF4-FFF2-40B4-BE49-F238E27FC236}">
                <a16:creationId xmlns:a16="http://schemas.microsoft.com/office/drawing/2014/main" id="{451A9CEC-AC62-6833-1D6E-0C94F3309D61}"/>
              </a:ext>
            </a:extLst>
          </p:cNvPr>
          <p:cNvPicPr>
            <a:picLocks noChangeAspect="1"/>
          </p:cNvPicPr>
          <p:nvPr/>
        </p:nvPicPr>
        <p:blipFill>
          <a:blip r:embed="rId3"/>
          <a:stretch>
            <a:fillRect/>
          </a:stretch>
        </p:blipFill>
        <p:spPr>
          <a:xfrm>
            <a:off x="4642747" y="4035286"/>
            <a:ext cx="3752505" cy="2409138"/>
          </a:xfrm>
          <a:prstGeom prst="rect">
            <a:avLst/>
          </a:prstGeom>
        </p:spPr>
      </p:pic>
    </p:spTree>
    <p:extLst>
      <p:ext uri="{BB962C8B-B14F-4D97-AF65-F5344CB8AC3E}">
        <p14:creationId xmlns:p14="http://schemas.microsoft.com/office/powerpoint/2010/main" val="1734290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D54960-A419-B09B-50A2-C6DC6D93696C}"/>
            </a:ext>
          </a:extLst>
        </p:cNvPr>
        <p:cNvGrpSpPr/>
        <p:nvPr/>
      </p:nvGrpSpPr>
      <p:grpSpPr>
        <a:xfrm>
          <a:off x="0" y="0"/>
          <a:ext cx="0" cy="0"/>
          <a:chOff x="0" y="0"/>
          <a:chExt cx="0" cy="0"/>
        </a:xfrm>
      </p:grpSpPr>
      <p:sp>
        <p:nvSpPr>
          <p:cNvPr id="40" name="Rectangle 18">
            <a:extLst>
              <a:ext uri="{FF2B5EF4-FFF2-40B4-BE49-F238E27FC236}">
                <a16:creationId xmlns:a16="http://schemas.microsoft.com/office/drawing/2014/main" id="{04C6A80A-C3F4-48DE-80ED-845C8B3E1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lt Başlık 2">
            <a:extLst>
              <a:ext uri="{FF2B5EF4-FFF2-40B4-BE49-F238E27FC236}">
                <a16:creationId xmlns:a16="http://schemas.microsoft.com/office/drawing/2014/main" id="{3E9B9C74-0D82-EF51-B555-76F828E6234C}"/>
              </a:ext>
            </a:extLst>
          </p:cNvPr>
          <p:cNvSpPr txBox="1">
            <a:spLocks/>
          </p:cNvSpPr>
          <p:nvPr/>
        </p:nvSpPr>
        <p:spPr>
          <a:xfrm>
            <a:off x="4970109" y="630937"/>
            <a:ext cx="6730277" cy="1609344"/>
          </a:xfrm>
          <a:prstGeom prst="rect">
            <a:avLst/>
          </a:prstGeom>
          <a:ln>
            <a:noFill/>
          </a:ln>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Bef>
                <a:spcPct val="0"/>
              </a:spcBef>
              <a:spcAft>
                <a:spcPts val="600"/>
              </a:spcAft>
              <a:buNone/>
            </a:pPr>
            <a:r>
              <a:rPr lang="en-US" sz="40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Spermisitler</a:t>
            </a:r>
          </a:p>
        </p:txBody>
      </p:sp>
      <p:pic>
        <p:nvPicPr>
          <p:cNvPr id="12" name="Resim 11" descr="ekran görüntüsü, grafik içeren bir resim&#10;&#10;Açıklama otomatik olarak oluşturuldu">
            <a:extLst>
              <a:ext uri="{FF2B5EF4-FFF2-40B4-BE49-F238E27FC236}">
                <a16:creationId xmlns:a16="http://schemas.microsoft.com/office/drawing/2014/main" id="{2B020114-A665-25DD-9404-9BF2580509C3}"/>
              </a:ext>
            </a:extLst>
          </p:cNvPr>
          <p:cNvPicPr>
            <a:picLocks noChangeAspect="1"/>
          </p:cNvPicPr>
          <p:nvPr/>
        </p:nvPicPr>
        <p:blipFill>
          <a:blip r:embed="rId5"/>
          <a:srcRect r="14466" b="-2"/>
          <a:stretch/>
        </p:blipFill>
        <p:spPr>
          <a:xfrm>
            <a:off x="640080" y="753702"/>
            <a:ext cx="3369910" cy="2521552"/>
          </a:xfrm>
          <a:prstGeom prst="rect">
            <a:avLst/>
          </a:prstGeom>
        </p:spPr>
      </p:pic>
      <p:pic>
        <p:nvPicPr>
          <p:cNvPr id="14" name="Resim 13" descr="kırpıntı çizim, çizim, Çizgi film, çocukların yaptığı resimler içeren bir resim&#10;&#10;Açıklama otomatik olarak oluşturuldu">
            <a:extLst>
              <a:ext uri="{FF2B5EF4-FFF2-40B4-BE49-F238E27FC236}">
                <a16:creationId xmlns:a16="http://schemas.microsoft.com/office/drawing/2014/main" id="{0EC39C65-C3B2-7148-4BD7-2DE87AEB1A83}"/>
              </a:ext>
            </a:extLst>
          </p:cNvPr>
          <p:cNvPicPr>
            <a:picLocks noChangeAspect="1"/>
          </p:cNvPicPr>
          <p:nvPr/>
        </p:nvPicPr>
        <p:blipFill>
          <a:blip r:embed="rId6"/>
          <a:stretch>
            <a:fillRect/>
          </a:stretch>
        </p:blipFill>
        <p:spPr>
          <a:xfrm>
            <a:off x="640080" y="3850126"/>
            <a:ext cx="3369910" cy="1861875"/>
          </a:xfrm>
          <a:prstGeom prst="rect">
            <a:avLst/>
          </a:prstGeom>
        </p:spPr>
      </p:pic>
      <p:sp>
        <p:nvSpPr>
          <p:cNvPr id="10" name="Metin kutusu 9">
            <a:extLst>
              <a:ext uri="{FF2B5EF4-FFF2-40B4-BE49-F238E27FC236}">
                <a16:creationId xmlns:a16="http://schemas.microsoft.com/office/drawing/2014/main" id="{D759993D-6D83-5257-C05E-A729DE1E6A3D}"/>
              </a:ext>
            </a:extLst>
          </p:cNvPr>
          <p:cNvSpPr txBox="1"/>
          <p:nvPr/>
        </p:nvSpPr>
        <p:spPr>
          <a:xfrm>
            <a:off x="4970109" y="2121408"/>
            <a:ext cx="6581812" cy="4050792"/>
          </a:xfrm>
          <a:prstGeom prst="rect">
            <a:avLst/>
          </a:prstGeom>
        </p:spPr>
        <p:txBody>
          <a:bodyPr vert="horz" lIns="91440" tIns="45720" rIns="91440" bIns="45720" rtlCol="0">
            <a:normAutofit/>
          </a:bodyPr>
          <a:lstStyle/>
          <a:p>
            <a:pPr marL="342900" indent="-182880" defTabSz="914400">
              <a:lnSpc>
                <a:spcPct val="90000"/>
              </a:lnSpc>
              <a:spcAft>
                <a:spcPts val="600"/>
              </a:spcAft>
              <a:buClr>
                <a:schemeClr val="accent1">
                  <a:lumMod val="75000"/>
                </a:schemeClr>
              </a:buClr>
              <a:buSzPct val="85000"/>
              <a:buFont typeface="Wingdings" pitchFamily="2" charset="2"/>
              <a:buChar char="§"/>
            </a:pPr>
            <a:r>
              <a:rPr lang="en-US" sz="2200" dirty="0" err="1">
                <a:latin typeface="Calibri" panose="020F0502020204030204" pitchFamily="34" charset="0"/>
                <a:ea typeface="Calibri" panose="020F0502020204030204" pitchFamily="34" charset="0"/>
                <a:cs typeface="Calibri" panose="020F0502020204030204" pitchFamily="34" charset="0"/>
              </a:rPr>
              <a:t>Spermleri</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servikse</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ulaşmadan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etkisiz</a:t>
            </a:r>
            <a:r>
              <a:rPr lang="en-US" sz="2200" dirty="0">
                <a:latin typeface="Calibri" panose="020F0502020204030204" pitchFamily="34" charset="0"/>
                <a:ea typeface="Calibri" panose="020F0502020204030204" pitchFamily="34" charset="0"/>
                <a:cs typeface="Calibri" panose="020F0502020204030204" pitchFamily="34" charset="0"/>
              </a:rPr>
              <a:t> hale </a:t>
            </a:r>
            <a:r>
              <a:rPr lang="en-US" sz="2200" dirty="0" err="1">
                <a:latin typeface="Calibri" panose="020F0502020204030204" pitchFamily="34" charset="0"/>
                <a:ea typeface="Calibri" panose="020F0502020204030204" pitchFamily="34" charset="0"/>
                <a:cs typeface="Calibri" panose="020F0502020204030204" pitchFamily="34" charset="0"/>
              </a:rPr>
              <a:t>getiren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kimyasal</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maddeler</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342900" indent="-182880" defTabSz="914400">
              <a:lnSpc>
                <a:spcPct val="90000"/>
              </a:lnSpc>
              <a:spcAft>
                <a:spcPts val="600"/>
              </a:spcAft>
              <a:buClr>
                <a:schemeClr val="accent1">
                  <a:lumMod val="75000"/>
                </a:schemeClr>
              </a:buClr>
              <a:buSzPct val="85000"/>
              <a:buFont typeface="Wingdings" pitchFamily="2" charset="2"/>
              <a:buChar char="§"/>
            </a:pPr>
            <a:r>
              <a:rPr lang="en-US" sz="2200" dirty="0" err="1">
                <a:latin typeface="Calibri" panose="020F0502020204030204" pitchFamily="34" charset="0"/>
                <a:ea typeface="Calibri" panose="020F0502020204030204" pitchFamily="34" charset="0"/>
                <a:cs typeface="Calibri" panose="020F0502020204030204" pitchFamily="34" charset="0"/>
              </a:rPr>
              <a:t>Tek</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başlarına</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veya</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bariyer</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yöntemlerle</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birlikte</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kullanılır</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342900" indent="-182880" defTabSz="914400">
              <a:lnSpc>
                <a:spcPct val="90000"/>
              </a:lnSpc>
              <a:spcAft>
                <a:spcPts val="600"/>
              </a:spcAft>
              <a:buClr>
                <a:schemeClr val="accent1">
                  <a:lumMod val="75000"/>
                </a:schemeClr>
              </a:buClr>
              <a:buSzPct val="85000"/>
              <a:buFont typeface="Wingdings"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İlk </a:t>
            </a:r>
            <a:r>
              <a:rPr lang="en-US" sz="2200" dirty="0" err="1">
                <a:latin typeface="Calibri" panose="020F0502020204030204" pitchFamily="34" charset="0"/>
                <a:ea typeface="Calibri" panose="020F0502020204030204" pitchFamily="34" charset="0"/>
                <a:cs typeface="Calibri" panose="020F0502020204030204" pitchFamily="34" charset="0"/>
              </a:rPr>
              <a:t>yıl</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başarısızlık</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hızı</a:t>
            </a:r>
            <a:r>
              <a:rPr lang="en-US" sz="2200" dirty="0">
                <a:latin typeface="Calibri" panose="020F0502020204030204" pitchFamily="34" charset="0"/>
                <a:ea typeface="Calibri" panose="020F0502020204030204" pitchFamily="34" charset="0"/>
                <a:cs typeface="Calibri" panose="020F0502020204030204" pitchFamily="34" charset="0"/>
              </a:rPr>
              <a:t> ideal </a:t>
            </a:r>
            <a:r>
              <a:rPr lang="en-US" sz="2200" dirty="0" err="1">
                <a:latin typeface="Calibri" panose="020F0502020204030204" pitchFamily="34" charset="0"/>
                <a:ea typeface="Calibri" panose="020F0502020204030204" pitchFamily="34" charset="0"/>
                <a:cs typeface="Calibri" panose="020F0502020204030204" pitchFamily="34" charset="0"/>
              </a:rPr>
              <a:t>kullanımda</a:t>
            </a:r>
            <a:r>
              <a:rPr lang="en-US" sz="2200" dirty="0">
                <a:latin typeface="Calibri" panose="020F0502020204030204" pitchFamily="34" charset="0"/>
                <a:ea typeface="Calibri" panose="020F0502020204030204" pitchFamily="34" charset="0"/>
                <a:cs typeface="Calibri" panose="020F0502020204030204" pitchFamily="34" charset="0"/>
              </a:rPr>
              <a:t> %18</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sz="2200" dirty="0" err="1">
                <a:latin typeface="Calibri" panose="020F0502020204030204" pitchFamily="34" charset="0"/>
                <a:ea typeface="Calibri" panose="020F0502020204030204" pitchFamily="34" charset="0"/>
                <a:cs typeface="Calibri" panose="020F0502020204030204" pitchFamily="34" charset="0"/>
              </a:rPr>
              <a:t>Va</a:t>
            </a:r>
            <a:r>
              <a:rPr lang="tr-TR" sz="2200" dirty="0">
                <a:latin typeface="Calibri" panose="020F0502020204030204" pitchFamily="34" charset="0"/>
                <a:ea typeface="Calibri" panose="020F0502020204030204" pitchFamily="34" charset="0"/>
                <a:cs typeface="Calibri" panose="020F0502020204030204" pitchFamily="34" charset="0"/>
              </a:rPr>
              <a:t>j</a:t>
            </a:r>
            <a:r>
              <a:rPr lang="en-US" sz="2200" dirty="0" err="1">
                <a:latin typeface="Calibri" panose="020F0502020204030204" pitchFamily="34" charset="0"/>
                <a:ea typeface="Calibri" panose="020F0502020204030204" pitchFamily="34" charset="0"/>
                <a:cs typeface="Calibri" panose="020F0502020204030204" pitchFamily="34" charset="0"/>
              </a:rPr>
              <a:t>inal</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Spermi</a:t>
            </a:r>
            <a:r>
              <a:rPr lang="tr-TR" sz="2200" dirty="0">
                <a:latin typeface="Calibri" panose="020F0502020204030204" pitchFamily="34" charset="0"/>
                <a:ea typeface="Calibri" panose="020F0502020204030204" pitchFamily="34" charset="0"/>
                <a:cs typeface="Calibri" panose="020F0502020204030204" pitchFamily="34" charset="0"/>
              </a:rPr>
              <a:t>sitler k</a:t>
            </a:r>
            <a:r>
              <a:rPr lang="en-US" sz="2200" dirty="0" err="1">
                <a:latin typeface="Calibri" panose="020F0502020204030204" pitchFamily="34" charset="0"/>
                <a:ea typeface="Calibri" panose="020F0502020204030204" pitchFamily="34" charset="0"/>
                <a:cs typeface="Calibri" panose="020F0502020204030204" pitchFamily="34" charset="0"/>
              </a:rPr>
              <a:t>öpük</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krem</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jel</a:t>
            </a:r>
            <a:r>
              <a:rPr lang="en-US" sz="2200" dirty="0">
                <a:latin typeface="Calibri" panose="020F0502020204030204" pitchFamily="34" charset="0"/>
                <a:ea typeface="Calibri" panose="020F0502020204030204" pitchFamily="34" charset="0"/>
                <a:cs typeface="Calibri" panose="020F0502020204030204" pitchFamily="34" charset="0"/>
              </a:rPr>
              <a:t>, tablet, </a:t>
            </a:r>
            <a:r>
              <a:rPr lang="en-US" sz="2200" dirty="0" err="1">
                <a:latin typeface="Calibri" panose="020F0502020204030204" pitchFamily="34" charset="0"/>
                <a:ea typeface="Calibri" panose="020F0502020204030204" pitchFamily="34" charset="0"/>
                <a:cs typeface="Calibri" panose="020F0502020204030204" pitchFamily="34" charset="0"/>
              </a:rPr>
              <a:t>ovül</a:t>
            </a:r>
            <a:r>
              <a:rPr lang="tr-TR" sz="2200" dirty="0">
                <a:latin typeface="Calibri" panose="020F0502020204030204" pitchFamily="34" charset="0"/>
                <a:ea typeface="Calibri" panose="020F0502020204030204" pitchFamily="34" charset="0"/>
                <a:cs typeface="Calibri" panose="020F0502020204030204" pitchFamily="34" charset="0"/>
              </a:rPr>
              <a:t> formları bulunmaktadır</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342900" indent="-182880" defTabSz="914400">
              <a:lnSpc>
                <a:spcPct val="90000"/>
              </a:lnSpc>
              <a:spcAft>
                <a:spcPts val="600"/>
              </a:spcAft>
              <a:buClr>
                <a:schemeClr val="accent1">
                  <a:lumMod val="75000"/>
                </a:schemeClr>
              </a:buClr>
              <a:buSzPct val="85000"/>
              <a:buFont typeface="Wingdings" pitchFamily="2" charset="2"/>
              <a:buChar char="§"/>
            </a:pPr>
            <a:r>
              <a:rPr lang="en-US" sz="2200" dirty="0" err="1">
                <a:latin typeface="Calibri" panose="020F0502020204030204" pitchFamily="34" charset="0"/>
                <a:ea typeface="Calibri" panose="020F0502020204030204" pitchFamily="34" charset="0"/>
                <a:cs typeface="Calibri" panose="020F0502020204030204" pitchFamily="34" charset="0"/>
              </a:rPr>
              <a:t>Sistemik</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etkisi</a:t>
            </a:r>
            <a:r>
              <a:rPr lang="en-US" sz="2200" dirty="0">
                <a:latin typeface="Calibri" panose="020F0502020204030204" pitchFamily="34" charset="0"/>
                <a:ea typeface="Calibri" panose="020F0502020204030204" pitchFamily="34" charset="0"/>
                <a:cs typeface="Calibri" panose="020F0502020204030204" pitchFamily="34" charset="0"/>
              </a:rPr>
              <a:t> yok</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sz="2200" dirty="0" err="1">
                <a:latin typeface="Calibri" panose="020F0502020204030204" pitchFamily="34" charset="0"/>
                <a:ea typeface="Calibri" panose="020F0502020204030204" pitchFamily="34" charset="0"/>
                <a:cs typeface="Calibri" panose="020F0502020204030204" pitchFamily="34" charset="0"/>
              </a:rPr>
              <a:t>Genellikle</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yan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etkisi</a:t>
            </a:r>
            <a:r>
              <a:rPr lang="en-US" sz="2200" dirty="0">
                <a:latin typeface="Calibri" panose="020F0502020204030204" pitchFamily="34" charset="0"/>
                <a:ea typeface="Calibri" panose="020F0502020204030204" pitchFamily="34" charset="0"/>
                <a:cs typeface="Calibri" panose="020F0502020204030204" pitchFamily="34" charset="0"/>
              </a:rPr>
              <a:t> yok, </a:t>
            </a:r>
            <a:r>
              <a:rPr lang="en-US" sz="2200" dirty="0" err="1">
                <a:latin typeface="Calibri" panose="020F0502020204030204" pitchFamily="34" charset="0"/>
                <a:ea typeface="Calibri" panose="020F0502020204030204" pitchFamily="34" charset="0"/>
                <a:cs typeface="Calibri" panose="020F0502020204030204" pitchFamily="34" charset="0"/>
              </a:rPr>
              <a:t>köpüğün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etkinliği</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hemen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başlar</a:t>
            </a:r>
            <a:r>
              <a:rPr lang="en-US" sz="2200" dirty="0">
                <a:latin typeface="Calibri" panose="020F0502020204030204" pitchFamily="34" charset="0"/>
                <a:ea typeface="Calibri" panose="020F0502020204030204" pitchFamily="34" charset="0"/>
                <a:cs typeface="Calibri" panose="020F0502020204030204" pitchFamily="34" charset="0"/>
              </a:rPr>
              <a:t> (tablet </a:t>
            </a:r>
            <a:r>
              <a:rPr lang="en-US" sz="2200" dirty="0" err="1">
                <a:latin typeface="Calibri" panose="020F0502020204030204" pitchFamily="34" charset="0"/>
                <a:ea typeface="Calibri" panose="020F0502020204030204" pitchFamily="34" charset="0"/>
                <a:cs typeface="Calibri" panose="020F0502020204030204" pitchFamily="34" charset="0"/>
              </a:rPr>
              <a:t>ve</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ovülde</a:t>
            </a:r>
            <a:r>
              <a:rPr lang="en-US" sz="2200" dirty="0">
                <a:latin typeface="Calibri" panose="020F0502020204030204" pitchFamily="34" charset="0"/>
                <a:ea typeface="Calibri" panose="020F0502020204030204" pitchFamily="34" charset="0"/>
                <a:cs typeface="Calibri" panose="020F0502020204030204" pitchFamily="34" charset="0"/>
              </a:rPr>
              <a:t> 5-10 </a:t>
            </a:r>
            <a:r>
              <a:rPr lang="en-US" sz="2200" dirty="0" err="1">
                <a:latin typeface="Calibri" panose="020F0502020204030204" pitchFamily="34" charset="0"/>
                <a:ea typeface="Calibri" panose="020F0502020204030204" pitchFamily="34" charset="0"/>
                <a:cs typeface="Calibri" panose="020F0502020204030204" pitchFamily="34" charset="0"/>
              </a:rPr>
              <a:t>dk</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beklenmeli</a:t>
            </a:r>
            <a:r>
              <a:rPr lang="en-US" sz="2200" dirty="0">
                <a:latin typeface="Calibri" panose="020F0502020204030204" pitchFamily="34" charset="0"/>
                <a:ea typeface="Calibri" panose="020F0502020204030204" pitchFamily="34" charset="0"/>
                <a:cs typeface="Calibri" panose="020F0502020204030204" pitchFamily="34" charset="0"/>
              </a:rPr>
              <a:t>)</a:t>
            </a:r>
          </a:p>
        </p:txBody>
      </p:sp>
      <p:grpSp>
        <p:nvGrpSpPr>
          <p:cNvPr id="41" name="Group 20">
            <a:extLst>
              <a:ext uri="{FF2B5EF4-FFF2-40B4-BE49-F238E27FC236}">
                <a16:creationId xmlns:a16="http://schemas.microsoft.com/office/drawing/2014/main" id="{9E2417C7-A82F-44F7-A96F-B751F3302F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2" name="Oval 41">
              <a:extLst>
                <a:ext uri="{FF2B5EF4-FFF2-40B4-BE49-F238E27FC236}">
                  <a16:creationId xmlns:a16="http://schemas.microsoft.com/office/drawing/2014/main" id="{C41F7344-9C8B-4289-B22F-5A9BE386F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3" name="Oval 42">
              <a:extLst>
                <a:ext uri="{FF2B5EF4-FFF2-40B4-BE49-F238E27FC236}">
                  <a16:creationId xmlns:a16="http://schemas.microsoft.com/office/drawing/2014/main" id="{3D44D01D-A2CB-4AC9-9D70-A4DC027D1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 name="Picture 2" descr="https://farmaciaslider.pe/my-assets/image/product/34579.png">
            <a:extLst>
              <a:ext uri="{FF2B5EF4-FFF2-40B4-BE49-F238E27FC236}">
                <a16:creationId xmlns:a16="http://schemas.microsoft.com/office/drawing/2014/main" id="{B35F52E2-4190-A2D4-DC95-5E30ECDEC52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860329" y="-162597"/>
            <a:ext cx="2284005" cy="228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31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098A8-F714-4F96-9678-6ED35A8AF4DD}"/>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8B424E0B-D99B-2099-E4CE-501265158056}"/>
              </a:ext>
            </a:extLst>
          </p:cNvPr>
          <p:cNvSpPr>
            <a:spLocks noGrp="1"/>
          </p:cNvSpPr>
          <p:nvPr>
            <p:ph type="subTitle" idx="1"/>
          </p:nvPr>
        </p:nvSpPr>
        <p:spPr>
          <a:xfrm>
            <a:off x="1112885" y="569465"/>
            <a:ext cx="5506575" cy="596726"/>
          </a:xfrm>
        </p:spPr>
        <p:txBody>
          <a:bodyPr>
            <a:noAutofit/>
          </a:bodyPr>
          <a:lstStyle/>
          <a:p>
            <a:r>
              <a:rPr lang="tr-TR" sz="4000">
                <a:latin typeface="Calibri" panose="020F0502020204030204" pitchFamily="34" charset="0"/>
                <a:ea typeface="Calibri" panose="020F0502020204030204" pitchFamily="34" charset="0"/>
                <a:cs typeface="Calibri" panose="020F0502020204030204" pitchFamily="34" charset="0"/>
              </a:rPr>
              <a:t>Rahim İçi Araçlar (Ria)</a:t>
            </a:r>
          </a:p>
        </p:txBody>
      </p:sp>
      <p:sp>
        <p:nvSpPr>
          <p:cNvPr id="4" name="Metin kutusu 3">
            <a:extLst>
              <a:ext uri="{FF2B5EF4-FFF2-40B4-BE49-F238E27FC236}">
                <a16:creationId xmlns:a16="http://schemas.microsoft.com/office/drawing/2014/main" id="{1683B560-0637-2397-98F2-75E53598A557}"/>
              </a:ext>
            </a:extLst>
          </p:cNvPr>
          <p:cNvSpPr txBox="1"/>
          <p:nvPr/>
        </p:nvSpPr>
        <p:spPr>
          <a:xfrm>
            <a:off x="1112885" y="1773272"/>
            <a:ext cx="9694535" cy="1107996"/>
          </a:xfrm>
          <a:prstGeom prst="rect">
            <a:avLst/>
          </a:prstGeom>
          <a:noFill/>
        </p:spPr>
        <p:txBody>
          <a:bodyPr wrap="square">
            <a:spAutoFit/>
          </a:bodyPr>
          <a:lstStyle/>
          <a:p>
            <a:pPr marL="342900" indent="-342900">
              <a:buClr>
                <a:schemeClr val="accent1">
                  <a:lumMod val="75000"/>
                </a:schemeClr>
              </a:buClr>
              <a:buFont typeface="Wingdings" panose="05000000000000000000" pitchFamily="2" charset="2"/>
              <a:buChar char="Ø"/>
            </a:pPr>
            <a:r>
              <a:rPr lang="tr-TR" sz="2200">
                <a:latin typeface="Calibri" panose="020F0502020204030204" pitchFamily="34" charset="0"/>
                <a:ea typeface="Calibri" panose="020F0502020204030204" pitchFamily="34" charset="0"/>
                <a:cs typeface="Calibri" panose="020F0502020204030204" pitchFamily="34" charset="0"/>
              </a:rPr>
              <a:t>İnsan organizmasına zarar vermeyen, polietilen yapıda, uterin kaviteye uyacak şekilde yapılmış, gebelikleri önleme amacıyla rahim içine yerleştirilen küçük, bükülebilir araçlardır                   </a:t>
            </a:r>
          </a:p>
        </p:txBody>
      </p:sp>
      <p:sp>
        <p:nvSpPr>
          <p:cNvPr id="6" name="Metin kutusu 5">
            <a:extLst>
              <a:ext uri="{FF2B5EF4-FFF2-40B4-BE49-F238E27FC236}">
                <a16:creationId xmlns:a16="http://schemas.microsoft.com/office/drawing/2014/main" id="{EDBDC6B6-45E1-AF9E-B1C9-1740A89C1A06}"/>
              </a:ext>
            </a:extLst>
          </p:cNvPr>
          <p:cNvSpPr txBox="1"/>
          <p:nvPr/>
        </p:nvSpPr>
        <p:spPr>
          <a:xfrm>
            <a:off x="1537251" y="2967335"/>
            <a:ext cx="8271767" cy="1200329"/>
          </a:xfrm>
          <a:prstGeom prst="rect">
            <a:avLst/>
          </a:prstGeom>
          <a:noFill/>
        </p:spPr>
        <p:txBody>
          <a:bodyPr wrap="square">
            <a:spAutoFit/>
          </a:bodyPr>
          <a:lstStyle/>
          <a:p>
            <a:pPr lvl="1"/>
            <a:r>
              <a:rPr lang="tr-TR" sz="1800" dirty="0">
                <a:latin typeface="Calibri" panose="020F0502020204030204" pitchFamily="34" charset="0"/>
                <a:ea typeface="Calibri" panose="020F0502020204030204" pitchFamily="34" charset="0"/>
                <a:cs typeface="Calibri" panose="020F0502020204030204" pitchFamily="34" charset="0"/>
              </a:rPr>
              <a:t> İNERT (</a:t>
            </a:r>
            <a:r>
              <a:rPr lang="tr-TR" dirty="0">
                <a:latin typeface="Calibri" panose="020F0502020204030204" pitchFamily="34" charset="0"/>
                <a:cs typeface="Calibri" panose="020F0502020204030204" pitchFamily="34" charset="0"/>
              </a:rPr>
              <a:t>yapılarında bakır, gümüş, hormon taşımayan ) </a:t>
            </a:r>
            <a:endParaRPr lang="tr-TR" sz="1800" dirty="0">
              <a:latin typeface="Calibri" panose="020F0502020204030204" pitchFamily="34" charset="0"/>
              <a:ea typeface="Calibri" panose="020F0502020204030204" pitchFamily="34" charset="0"/>
              <a:cs typeface="Calibri" panose="020F0502020204030204" pitchFamily="34" charset="0"/>
            </a:endParaRPr>
          </a:p>
          <a:p>
            <a:pPr lvl="1"/>
            <a:r>
              <a:rPr lang="tr-TR" sz="1800" dirty="0">
                <a:latin typeface="Calibri" panose="020F0502020204030204" pitchFamily="34" charset="0"/>
                <a:ea typeface="Calibri" panose="020F0502020204030204" pitchFamily="34" charset="0"/>
                <a:cs typeface="Calibri" panose="020F0502020204030204" pitchFamily="34" charset="0"/>
              </a:rPr>
              <a:t> BAKIRLI</a:t>
            </a:r>
          </a:p>
          <a:p>
            <a:pPr lvl="1"/>
            <a:r>
              <a:rPr lang="tr-TR" sz="1800" dirty="0">
                <a:latin typeface="Calibri" panose="020F0502020204030204" pitchFamily="34" charset="0"/>
                <a:ea typeface="Calibri" panose="020F0502020204030204" pitchFamily="34" charset="0"/>
                <a:cs typeface="Calibri" panose="020F0502020204030204" pitchFamily="34" charset="0"/>
              </a:rPr>
              <a:t> HORMON KATKILI</a:t>
            </a:r>
          </a:p>
          <a:p>
            <a:pPr lvl="1"/>
            <a:endParaRPr lang="tr-TR" sz="1800" dirty="0">
              <a:latin typeface="Calibri" panose="020F0502020204030204" pitchFamily="34" charset="0"/>
              <a:ea typeface="Calibri" panose="020F0502020204030204" pitchFamily="34" charset="0"/>
              <a:cs typeface="Calibri" panose="020F0502020204030204" pitchFamily="34" charset="0"/>
            </a:endParaRPr>
          </a:p>
        </p:txBody>
      </p:sp>
      <p:pic>
        <p:nvPicPr>
          <p:cNvPr id="8" name="Resim 7">
            <a:extLst>
              <a:ext uri="{FF2B5EF4-FFF2-40B4-BE49-F238E27FC236}">
                <a16:creationId xmlns:a16="http://schemas.microsoft.com/office/drawing/2014/main" id="{5BCA42ED-6D37-2BA5-6E09-28F60A627F59}"/>
              </a:ext>
            </a:extLst>
          </p:cNvPr>
          <p:cNvPicPr>
            <a:picLocks noChangeAspect="1"/>
          </p:cNvPicPr>
          <p:nvPr/>
        </p:nvPicPr>
        <p:blipFill>
          <a:blip r:embed="rId2"/>
          <a:stretch>
            <a:fillRect/>
          </a:stretch>
        </p:blipFill>
        <p:spPr>
          <a:xfrm>
            <a:off x="7958367" y="4057055"/>
            <a:ext cx="3196052" cy="2265626"/>
          </a:xfrm>
          <a:prstGeom prst="rect">
            <a:avLst/>
          </a:prstGeom>
          <a:ln>
            <a:noFill/>
          </a:ln>
          <a:effectLst>
            <a:outerShdw blurRad="292100" dist="139700" dir="2700000" algn="tl" rotWithShape="0">
              <a:srgbClr val="333333">
                <a:alpha val="65000"/>
              </a:srgbClr>
            </a:outerShdw>
          </a:effectLst>
        </p:spPr>
      </p:pic>
      <p:pic>
        <p:nvPicPr>
          <p:cNvPr id="10" name="Resim 9">
            <a:extLst>
              <a:ext uri="{FF2B5EF4-FFF2-40B4-BE49-F238E27FC236}">
                <a16:creationId xmlns:a16="http://schemas.microsoft.com/office/drawing/2014/main" id="{F2349228-4A90-B5E2-A65B-C0874964F341}"/>
              </a:ext>
            </a:extLst>
          </p:cNvPr>
          <p:cNvPicPr>
            <a:picLocks noChangeAspect="1"/>
          </p:cNvPicPr>
          <p:nvPr/>
        </p:nvPicPr>
        <p:blipFill>
          <a:blip r:embed="rId3"/>
          <a:stretch>
            <a:fillRect/>
          </a:stretch>
        </p:blipFill>
        <p:spPr>
          <a:xfrm>
            <a:off x="4592751" y="4057056"/>
            <a:ext cx="3365616" cy="2265625"/>
          </a:xfrm>
          <a:prstGeom prst="rect">
            <a:avLst/>
          </a:prstGeom>
          <a:ln>
            <a:noFill/>
          </a:ln>
          <a:effectLst>
            <a:outerShdw blurRad="292100" dist="139700" dir="2700000" algn="tl" rotWithShape="0">
              <a:srgbClr val="333333">
                <a:alpha val="65000"/>
              </a:srgbClr>
            </a:outerShdw>
          </a:effectLst>
        </p:spPr>
      </p:pic>
      <p:pic>
        <p:nvPicPr>
          <p:cNvPr id="12" name="Resim 11">
            <a:extLst>
              <a:ext uri="{FF2B5EF4-FFF2-40B4-BE49-F238E27FC236}">
                <a16:creationId xmlns:a16="http://schemas.microsoft.com/office/drawing/2014/main" id="{B76285DD-04BD-2E06-6B0F-E15635FAA8AB}"/>
              </a:ext>
            </a:extLst>
          </p:cNvPr>
          <p:cNvPicPr>
            <a:picLocks noChangeAspect="1"/>
          </p:cNvPicPr>
          <p:nvPr/>
        </p:nvPicPr>
        <p:blipFill>
          <a:blip r:embed="rId4"/>
          <a:stretch>
            <a:fillRect/>
          </a:stretch>
        </p:blipFill>
        <p:spPr>
          <a:xfrm>
            <a:off x="2027583" y="4064310"/>
            <a:ext cx="2565168" cy="22583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3185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C720A-2D39-31FF-B2A2-8CB67E11721F}"/>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42C7BA87-F32E-9FDC-B042-87CF2B3507E6}"/>
              </a:ext>
            </a:extLst>
          </p:cNvPr>
          <p:cNvSpPr txBox="1"/>
          <p:nvPr/>
        </p:nvSpPr>
        <p:spPr>
          <a:xfrm>
            <a:off x="1251727" y="1747494"/>
            <a:ext cx="9024731" cy="2677656"/>
          </a:xfrm>
          <a:prstGeom prst="rect">
            <a:avLst/>
          </a:prstGeom>
          <a:noFill/>
        </p:spPr>
        <p:txBody>
          <a:bodyPr wrap="square">
            <a:spAutoFit/>
          </a:bodyPr>
          <a:lstStyle/>
          <a:p>
            <a:pPr marL="342900" indent="-342900">
              <a:buClr>
                <a:schemeClr val="accent1">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Bakırlı </a:t>
            </a:r>
            <a:r>
              <a:rPr lang="tr-TR" sz="2100" dirty="0" err="1">
                <a:latin typeface="Calibri" panose="020F0502020204030204" pitchFamily="34" charset="0"/>
                <a:ea typeface="Calibri" panose="020F0502020204030204" pitchFamily="34" charset="0"/>
                <a:cs typeface="Calibri" panose="020F0502020204030204" pitchFamily="34" charset="0"/>
              </a:rPr>
              <a:t>RİA'lar</a:t>
            </a:r>
            <a:r>
              <a:rPr lang="tr-TR" sz="2100" dirty="0">
                <a:latin typeface="Calibri" panose="020F0502020204030204" pitchFamily="34" charset="0"/>
                <a:ea typeface="Calibri" panose="020F0502020204030204" pitchFamily="34" charset="0"/>
                <a:cs typeface="Calibri" panose="020F0502020204030204" pitchFamily="34" charset="0"/>
              </a:rPr>
              <a:t> vücuda düzenli olarak bakır salınımı yaparlar</a:t>
            </a:r>
          </a:p>
          <a:p>
            <a:pPr marL="342900" indent="-342900">
              <a:buClr>
                <a:schemeClr val="accent1">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Bu nedenle tüm bakırlı </a:t>
            </a:r>
            <a:r>
              <a:rPr lang="tr-TR" sz="2100" dirty="0" err="1">
                <a:latin typeface="Calibri" panose="020F0502020204030204" pitchFamily="34" charset="0"/>
                <a:ea typeface="Calibri" panose="020F0502020204030204" pitchFamily="34" charset="0"/>
                <a:cs typeface="Calibri" panose="020F0502020204030204" pitchFamily="34" charset="0"/>
              </a:rPr>
              <a:t>RİA'lar</a:t>
            </a:r>
            <a:r>
              <a:rPr lang="tr-TR" sz="2100" dirty="0">
                <a:latin typeface="Calibri" panose="020F0502020204030204" pitchFamily="34" charset="0"/>
                <a:ea typeface="Calibri" panose="020F0502020204030204" pitchFamily="34" charset="0"/>
                <a:cs typeface="Calibri" panose="020F0502020204030204" pitchFamily="34" charset="0"/>
              </a:rPr>
              <a:t> periyodik olarak değiştirilmelidir</a:t>
            </a:r>
          </a:p>
          <a:p>
            <a:pPr marL="342900" indent="-342900">
              <a:buClr>
                <a:schemeClr val="accent1">
                  <a:lumMod val="75000"/>
                </a:schemeClr>
              </a:buClr>
              <a:buFont typeface="Wingdings" panose="05000000000000000000" pitchFamily="2" charset="2"/>
              <a:buChar char="§"/>
            </a:pPr>
            <a:r>
              <a:rPr lang="tr-TR" sz="2100" dirty="0">
                <a:latin typeface="Calibri" panose="020F0502020204030204" pitchFamily="34" charset="0"/>
                <a:cs typeface="Calibri" panose="020F0502020204030204" pitchFamily="34" charset="0"/>
              </a:rPr>
              <a:t>RİA değiştirileceği zaman ara vermeden hemen yenisi uygulanabilir; rahmi dinlendirmeye gerek yoktur</a:t>
            </a:r>
          </a:p>
          <a:p>
            <a:pPr marL="342900" indent="-342900">
              <a:buClr>
                <a:schemeClr val="accent1">
                  <a:lumMod val="75000"/>
                </a:schemeClr>
              </a:buClr>
              <a:buFont typeface="Wingdings" panose="05000000000000000000" pitchFamily="2" charset="2"/>
              <a:buChar char="§"/>
            </a:pPr>
            <a:r>
              <a:rPr lang="tr-TR" sz="2100" dirty="0">
                <a:latin typeface="Calibri" panose="020F0502020204030204" pitchFamily="34" charset="0"/>
                <a:cs typeface="Calibri" panose="020F0502020204030204" pitchFamily="34" charset="0"/>
              </a:rPr>
              <a:t>Herhangi bir yakınma yoksa, RİA uygulandıktan sonra ilk kontrole 1'inci ayın sonunda, diğer kontrollere yılda 1 kez gidilmelidir. </a:t>
            </a:r>
            <a:endParaRPr lang="tr-TR" sz="2100" dirty="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1">
                  <a:lumMod val="75000"/>
                </a:schemeClr>
              </a:buClr>
              <a:buFont typeface="Wingdings" panose="05000000000000000000" pitchFamily="2" charset="2"/>
              <a:buChar char="§"/>
            </a:pPr>
            <a:endParaRPr lang="tr-TR" sz="2100" dirty="0">
              <a:latin typeface="Calibri" panose="020F0502020204030204" pitchFamily="34" charset="0"/>
              <a:ea typeface="Calibri" panose="020F0502020204030204" pitchFamily="34" charset="0"/>
              <a:cs typeface="Calibri" panose="020F0502020204030204" pitchFamily="34" charset="0"/>
            </a:endParaRPr>
          </a:p>
          <a:p>
            <a:pPr>
              <a:buClr>
                <a:schemeClr val="accent1">
                  <a:lumMod val="75000"/>
                </a:schemeClr>
              </a:buClr>
            </a:pPr>
            <a:r>
              <a:rPr lang="tr-TR" sz="2100" dirty="0">
                <a:latin typeface="Calibri" panose="020F0502020204030204" pitchFamily="34" charset="0"/>
                <a:ea typeface="Calibri" panose="020F0502020204030204" pitchFamily="34" charset="0"/>
                <a:cs typeface="Calibri" panose="020F0502020204030204" pitchFamily="34" charset="0"/>
              </a:rPr>
              <a:t>            </a:t>
            </a:r>
          </a:p>
        </p:txBody>
      </p:sp>
      <p:sp>
        <p:nvSpPr>
          <p:cNvPr id="6" name="Metin kutusu 5">
            <a:extLst>
              <a:ext uri="{FF2B5EF4-FFF2-40B4-BE49-F238E27FC236}">
                <a16:creationId xmlns:a16="http://schemas.microsoft.com/office/drawing/2014/main" id="{F5216A91-80A1-0DC3-823A-FE04FE0D629E}"/>
              </a:ext>
            </a:extLst>
          </p:cNvPr>
          <p:cNvSpPr txBox="1"/>
          <p:nvPr/>
        </p:nvSpPr>
        <p:spPr>
          <a:xfrm>
            <a:off x="1073426" y="514386"/>
            <a:ext cx="6096000" cy="707886"/>
          </a:xfrm>
          <a:prstGeom prst="rect">
            <a:avLst/>
          </a:prstGeom>
          <a:noFill/>
        </p:spPr>
        <p:txBody>
          <a:bodyPr wrap="square">
            <a:spAutoFit/>
          </a:bodyPr>
          <a:lstStyle/>
          <a:p>
            <a:r>
              <a:rPr lang="tr-TR" sz="4000">
                <a:latin typeface="Calibri" panose="020F0502020204030204" pitchFamily="34" charset="0"/>
                <a:ea typeface="Calibri" panose="020F0502020204030204" pitchFamily="34" charset="0"/>
                <a:cs typeface="Calibri" panose="020F0502020204030204" pitchFamily="34" charset="0"/>
              </a:rPr>
              <a:t>Bakırlı Ria'lar </a:t>
            </a:r>
          </a:p>
        </p:txBody>
      </p:sp>
      <p:pic>
        <p:nvPicPr>
          <p:cNvPr id="3" name="Resim 2">
            <a:extLst>
              <a:ext uri="{FF2B5EF4-FFF2-40B4-BE49-F238E27FC236}">
                <a16:creationId xmlns:a16="http://schemas.microsoft.com/office/drawing/2014/main" id="{9A185877-E088-ECAB-7CB2-D661DC61C011}"/>
              </a:ext>
            </a:extLst>
          </p:cNvPr>
          <p:cNvPicPr>
            <a:picLocks noChangeAspect="1"/>
          </p:cNvPicPr>
          <p:nvPr/>
        </p:nvPicPr>
        <p:blipFill>
          <a:blip r:embed="rId2"/>
          <a:stretch>
            <a:fillRect/>
          </a:stretch>
        </p:blipFill>
        <p:spPr>
          <a:xfrm>
            <a:off x="7678408" y="3868493"/>
            <a:ext cx="3594229" cy="2778039"/>
          </a:xfrm>
          <a:prstGeom prst="rect">
            <a:avLst/>
          </a:prstGeom>
          <a:ln>
            <a:noFill/>
          </a:ln>
          <a:effectLst>
            <a:softEdge rad="112500"/>
          </a:effectLst>
        </p:spPr>
      </p:pic>
      <p:sp>
        <p:nvSpPr>
          <p:cNvPr id="2" name="Dikdörtgen 1"/>
          <p:cNvSpPr/>
          <p:nvPr/>
        </p:nvSpPr>
        <p:spPr>
          <a:xfrm>
            <a:off x="2356216" y="4917927"/>
            <a:ext cx="4654184" cy="369332"/>
          </a:xfrm>
          <a:prstGeom prst="rect">
            <a:avLst/>
          </a:prstGeom>
        </p:spPr>
        <p:txBody>
          <a:bodyPr wrap="square">
            <a:spAutoFit/>
          </a:bodyPr>
          <a:lstStyle/>
          <a:p>
            <a:pPr marL="285750" indent="-285750">
              <a:buClr>
                <a:schemeClr val="accent1">
                  <a:lumMod val="75000"/>
                </a:schemeClr>
              </a:buClr>
              <a:buFont typeface="Wingdings" panose="05000000000000000000" pitchFamily="2" charset="2"/>
              <a:buChar char="Ø"/>
            </a:pPr>
            <a:r>
              <a:rPr lang="tr-TR" dirty="0">
                <a:latin typeface="Calibri" panose="020F0502020204030204" pitchFamily="34" charset="0"/>
                <a:ea typeface="Calibri" panose="020F0502020204030204" pitchFamily="34" charset="0"/>
                <a:cs typeface="Calibri" panose="020F0502020204030204" pitchFamily="34" charset="0"/>
              </a:rPr>
              <a:t>Cu-T 380A 10 yıl süreyle koruyucudur</a:t>
            </a:r>
          </a:p>
        </p:txBody>
      </p:sp>
    </p:spTree>
    <p:extLst>
      <p:ext uri="{BB962C8B-B14F-4D97-AF65-F5344CB8AC3E}">
        <p14:creationId xmlns:p14="http://schemas.microsoft.com/office/powerpoint/2010/main" val="4054271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30A809-A984-9D3D-E09C-DF3600DC6161}"/>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1" name="Oval 10">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useBgFill="1">
        <p:nvSpPr>
          <p:cNvPr id="13" name="Rectangle 12">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C7AA13B-FDA5-73A4-00D4-405C171F6530}"/>
              </a:ext>
            </a:extLst>
          </p:cNvPr>
          <p:cNvSpPr>
            <a:spLocks noGrp="1"/>
          </p:cNvSpPr>
          <p:nvPr>
            <p:ph type="ctrTitle"/>
          </p:nvPr>
        </p:nvSpPr>
        <p:spPr>
          <a:xfrm>
            <a:off x="6333103" y="1580448"/>
            <a:ext cx="5339413" cy="1284389"/>
          </a:xfrm>
        </p:spPr>
        <p:txBody>
          <a:bodyPr vert="horz" lIns="91440" tIns="45720" rIns="91440" bIns="45720" rtlCol="0" anchor="ctr">
            <a:noAutofit/>
          </a:bodyPr>
          <a:lstStyle/>
          <a:p>
            <a:pPr algn="ctr">
              <a:lnSpc>
                <a:spcPct val="90000"/>
              </a:lnSpc>
            </a:pP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Öğren</a:t>
            </a:r>
            <a:r>
              <a:rPr lang="tr-TR" sz="440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m hedefler</a:t>
            </a:r>
            <a:r>
              <a:rPr lang="tr-TR" sz="4400">
                <a:solidFill>
                  <a:srgbClr val="000000"/>
                </a:solidFill>
                <a:latin typeface="Calibri" panose="020F0502020204030204" pitchFamily="34" charset="0"/>
                <a:ea typeface="Calibri" panose="020F0502020204030204" pitchFamily="34" charset="0"/>
                <a:cs typeface="Calibri" panose="020F0502020204030204" pitchFamily="34" charset="0"/>
              </a:rPr>
              <a:t>i</a:t>
            </a:r>
            <a:b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en-US" sz="44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Not defterine karalama">
            <a:extLst>
              <a:ext uri="{FF2B5EF4-FFF2-40B4-BE49-F238E27FC236}">
                <a16:creationId xmlns:a16="http://schemas.microsoft.com/office/drawing/2014/main" id="{F53F32EC-D862-6618-C0FF-FFB1260E391B}"/>
              </a:ext>
            </a:extLst>
          </p:cNvPr>
          <p:cNvPicPr>
            <a:picLocks noChangeAspect="1"/>
          </p:cNvPicPr>
          <p:nvPr/>
        </p:nvPicPr>
        <p:blipFill>
          <a:blip r:embed="rId4"/>
          <a:srcRect l="12149" r="22961" b="-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5" name="Freeform: Shape 14">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Alt Başlık 2">
            <a:extLst>
              <a:ext uri="{FF2B5EF4-FFF2-40B4-BE49-F238E27FC236}">
                <a16:creationId xmlns:a16="http://schemas.microsoft.com/office/drawing/2014/main" id="{AE024F2D-D884-4296-6B0B-79CB84BFF062}"/>
              </a:ext>
            </a:extLst>
          </p:cNvPr>
          <p:cNvSpPr>
            <a:spLocks noGrp="1"/>
          </p:cNvSpPr>
          <p:nvPr>
            <p:ph type="subTitle" idx="1"/>
          </p:nvPr>
        </p:nvSpPr>
        <p:spPr>
          <a:xfrm>
            <a:off x="6929801" y="2713569"/>
            <a:ext cx="4566459" cy="3065865"/>
          </a:xfrm>
        </p:spPr>
        <p:txBody>
          <a:bodyPr vert="horz" lIns="91440" tIns="45720" rIns="91440" bIns="45720" rtlCol="0" anchor="t">
            <a:normAutofit fontScale="92500"/>
          </a:bodyPr>
          <a:lstStyle/>
          <a:p>
            <a:pPr indent="-182880">
              <a:buFont typeface="Wingdings" pitchFamily="2" charset="2"/>
              <a:buChar char="§"/>
            </a:pPr>
            <a:r>
              <a:rPr lang="tr-TR" sz="2400">
                <a:solidFill>
                  <a:srgbClr val="000000"/>
                </a:solidFill>
                <a:latin typeface="Calibri" panose="020F0502020204030204" pitchFamily="34" charset="0"/>
                <a:ea typeface="Calibri" panose="020F0502020204030204" pitchFamily="34" charset="0"/>
                <a:cs typeface="Calibri" panose="020F0502020204030204" pitchFamily="34" charset="0"/>
              </a:rPr>
              <a:t>Aile planlaması danışmalığı yapabilmek</a:t>
            </a:r>
          </a:p>
          <a:p>
            <a:pPr indent="-182880">
              <a:buFont typeface="Wingdings" pitchFamily="2" charset="2"/>
              <a:buChar char="§"/>
            </a:pP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Aile planlaması</a:t>
            </a:r>
            <a:r>
              <a:rPr lang="tr-TR" sz="2400">
                <a:solidFill>
                  <a:srgbClr val="000000"/>
                </a:solidFill>
                <a:latin typeface="Calibri" panose="020F0502020204030204" pitchFamily="34" charset="0"/>
                <a:ea typeface="Calibri" panose="020F0502020204030204" pitchFamily="34" charset="0"/>
                <a:cs typeface="Calibri" panose="020F0502020204030204" pitchFamily="34" charset="0"/>
              </a:rPr>
              <a:t>nın</a:t>
            </a: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tr-TR" sz="2400">
                <a:solidFill>
                  <a:srgbClr val="000000"/>
                </a:solidFill>
                <a:latin typeface="Calibri" panose="020F0502020204030204" pitchFamily="34" charset="0"/>
                <a:ea typeface="Calibri" panose="020F0502020204030204" pitchFamily="34" charset="0"/>
                <a:cs typeface="Calibri" panose="020F0502020204030204" pitchFamily="34" charset="0"/>
              </a:rPr>
              <a:t>tanımını yapabilmek</a:t>
            </a:r>
            <a:endParaRPr lang="en-US" sz="24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indent="-182880">
              <a:buFont typeface="Wingdings" pitchFamily="2" charset="2"/>
              <a:buChar char="§"/>
            </a:pP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Kontraseptif yöntemler</a:t>
            </a:r>
            <a:r>
              <a:rPr lang="tr-TR" sz="2400">
                <a:solidFill>
                  <a:srgbClr val="000000"/>
                </a:solidFill>
                <a:latin typeface="Calibri" panose="020F0502020204030204" pitchFamily="34" charset="0"/>
                <a:ea typeface="Calibri" panose="020F0502020204030204" pitchFamily="34" charset="0"/>
                <a:cs typeface="Calibri" panose="020F0502020204030204" pitchFamily="34" charset="0"/>
              </a:rPr>
              <a:t>i sayabilmek</a:t>
            </a:r>
            <a:endParaRPr lang="en-US" sz="24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indent="-182880">
              <a:buFont typeface="Wingdings" pitchFamily="2" charset="2"/>
              <a:buChar char="§"/>
            </a:pPr>
            <a:r>
              <a:rPr lang="tr-TR" sz="2400">
                <a:solidFill>
                  <a:srgbClr val="000000"/>
                </a:solidFill>
                <a:latin typeface="Calibri" panose="020F0502020204030204" pitchFamily="34" charset="0"/>
                <a:ea typeface="Calibri" panose="020F0502020204030204" pitchFamily="34" charset="0"/>
                <a:cs typeface="Calibri" panose="020F0502020204030204" pitchFamily="34" charset="0"/>
              </a:rPr>
              <a:t>Kontraseptif yöntemlerin,</a:t>
            </a: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tr-TR" sz="2400">
                <a:solidFill>
                  <a:srgbClr val="000000"/>
                </a:solidFill>
                <a:latin typeface="Calibri" panose="020F0502020204030204" pitchFamily="34" charset="0"/>
                <a:ea typeface="Calibri" panose="020F0502020204030204" pitchFamily="34" charset="0"/>
                <a:cs typeface="Calibri" panose="020F0502020204030204" pitchFamily="34" charset="0"/>
              </a:rPr>
              <a:t>e</a:t>
            </a: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tki </a:t>
            </a:r>
            <a:r>
              <a:rPr lang="tr-TR" sz="24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mekanizmaları</a:t>
            </a:r>
            <a:r>
              <a:rPr lang="tr-TR" sz="2400">
                <a:solidFill>
                  <a:srgbClr val="000000"/>
                </a:solidFill>
                <a:latin typeface="Calibri" panose="020F0502020204030204" pitchFamily="34" charset="0"/>
                <a:ea typeface="Calibri" panose="020F0502020204030204" pitchFamily="34" charset="0"/>
                <a:cs typeface="Calibri" panose="020F0502020204030204" pitchFamily="34" charset="0"/>
              </a:rPr>
              <a:t>nı, yan etkilerini açıklayabilmek</a:t>
            </a:r>
            <a:endParaRPr lang="en-US" sz="24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indent="-182880">
              <a:buFont typeface="Wingdings" pitchFamily="2" charset="2"/>
              <a:buChar char="§"/>
            </a:pPr>
            <a:endParaRPr lang="en-US" sz="24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9" name="Oval 18">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Tree>
    <p:extLst>
      <p:ext uri="{BB962C8B-B14F-4D97-AF65-F5344CB8AC3E}">
        <p14:creationId xmlns:p14="http://schemas.microsoft.com/office/powerpoint/2010/main" val="599446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E31A-E49D-CC58-2D77-9DE92E0F3F67}"/>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393F2395-D4CE-36C6-6A65-3B7AF07E097F}"/>
              </a:ext>
            </a:extLst>
          </p:cNvPr>
          <p:cNvSpPr txBox="1"/>
          <p:nvPr/>
        </p:nvSpPr>
        <p:spPr>
          <a:xfrm>
            <a:off x="1431333" y="1582846"/>
            <a:ext cx="3352701" cy="1938992"/>
          </a:xfrm>
          <a:prstGeom prst="rect">
            <a:avLst/>
          </a:prstGeom>
          <a:noFill/>
        </p:spPr>
        <p:txBody>
          <a:bodyPr wrap="square">
            <a:spAutoFit/>
          </a:bodyPr>
          <a:lstStyle/>
          <a:p>
            <a:pPr algn="ctr">
              <a:buClr>
                <a:schemeClr val="accent1">
                  <a:lumMod val="75000"/>
                </a:schemeClr>
              </a:buClr>
            </a:pPr>
            <a:r>
              <a:rPr lang="tr-TR" sz="2000">
                <a:latin typeface="Calibri" panose="020F0502020204030204" pitchFamily="34" charset="0"/>
                <a:ea typeface="Calibri" panose="020F0502020204030204" pitchFamily="34" charset="0"/>
                <a:cs typeface="Calibri" panose="020F0502020204030204" pitchFamily="34" charset="0"/>
              </a:rPr>
              <a:t>Olumlu</a:t>
            </a:r>
          </a:p>
          <a:p>
            <a:pPr marL="342900" indent="-342900">
              <a:buClr>
                <a:schemeClr val="accent1">
                  <a:lumMod val="75000"/>
                </a:schemeClr>
              </a:buClr>
              <a:buFont typeface="Wingdings" panose="05000000000000000000" pitchFamily="2" charset="2"/>
              <a:buChar char="§"/>
            </a:pPr>
            <a:endParaRPr lang="tr-TR" sz="200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Yüksek etkinlik</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Uzun süreli koruma</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Fertilite hemen geri döner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Cinsel ilişkiden bağımsız</a:t>
            </a:r>
          </a:p>
        </p:txBody>
      </p:sp>
      <p:sp>
        <p:nvSpPr>
          <p:cNvPr id="6" name="Metin kutusu 5">
            <a:extLst>
              <a:ext uri="{FF2B5EF4-FFF2-40B4-BE49-F238E27FC236}">
                <a16:creationId xmlns:a16="http://schemas.microsoft.com/office/drawing/2014/main" id="{DAC48C9F-80AC-6EE0-A24E-3900A2A61BF6}"/>
              </a:ext>
            </a:extLst>
          </p:cNvPr>
          <p:cNvSpPr txBox="1"/>
          <p:nvPr/>
        </p:nvSpPr>
        <p:spPr>
          <a:xfrm>
            <a:off x="5414897" y="1582846"/>
            <a:ext cx="5209687" cy="2554545"/>
          </a:xfrm>
          <a:prstGeom prst="rect">
            <a:avLst/>
          </a:prstGeom>
          <a:noFill/>
        </p:spPr>
        <p:txBody>
          <a:bodyPr wrap="square">
            <a:spAutoFit/>
          </a:bodyPr>
          <a:lstStyle/>
          <a:p>
            <a:pPr algn="ctr"/>
            <a:r>
              <a:rPr lang="tr-TR" sz="2000">
                <a:latin typeface="Calibri" panose="020F0502020204030204" pitchFamily="34" charset="0"/>
                <a:ea typeface="Calibri" panose="020F0502020204030204" pitchFamily="34" charset="0"/>
                <a:cs typeface="Calibri" panose="020F0502020204030204" pitchFamily="34" charset="0"/>
              </a:rPr>
              <a:t>Olumsuz</a:t>
            </a:r>
          </a:p>
          <a:p>
            <a:endParaRPr lang="tr-TR" sz="200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CYBE riskli kadınlarda PİH riskini artırır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Ektopik gebelik riski artar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İnfertilite riski artar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Ekspulsiyon veya perforasyon riski nedeniyle doğru fundal yerleşim önemlidir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Emziren kadında perforasyon daha kolay olur </a:t>
            </a:r>
          </a:p>
        </p:txBody>
      </p:sp>
      <p:sp>
        <p:nvSpPr>
          <p:cNvPr id="3" name="Metin kutusu 2">
            <a:extLst>
              <a:ext uri="{FF2B5EF4-FFF2-40B4-BE49-F238E27FC236}">
                <a16:creationId xmlns:a16="http://schemas.microsoft.com/office/drawing/2014/main" id="{D68C33CA-E04B-34D1-1C93-ABB06AEDD893}"/>
              </a:ext>
            </a:extLst>
          </p:cNvPr>
          <p:cNvSpPr txBox="1"/>
          <p:nvPr/>
        </p:nvSpPr>
        <p:spPr>
          <a:xfrm>
            <a:off x="1073426" y="514386"/>
            <a:ext cx="6096000" cy="707886"/>
          </a:xfrm>
          <a:prstGeom prst="rect">
            <a:avLst/>
          </a:prstGeom>
          <a:noFill/>
        </p:spPr>
        <p:txBody>
          <a:bodyPr wrap="square">
            <a:spAutoFit/>
          </a:bodyPr>
          <a:lstStyle/>
          <a:p>
            <a:r>
              <a:rPr lang="tr-TR" sz="4000">
                <a:latin typeface="Calibri" panose="020F0502020204030204" pitchFamily="34" charset="0"/>
                <a:ea typeface="Calibri" panose="020F0502020204030204" pitchFamily="34" charset="0"/>
                <a:cs typeface="Calibri" panose="020F0502020204030204" pitchFamily="34" charset="0"/>
              </a:rPr>
              <a:t>Bakırlı Ria'lar </a:t>
            </a:r>
          </a:p>
        </p:txBody>
      </p:sp>
    </p:spTree>
    <p:extLst>
      <p:ext uri="{BB962C8B-B14F-4D97-AF65-F5344CB8AC3E}">
        <p14:creationId xmlns:p14="http://schemas.microsoft.com/office/powerpoint/2010/main" val="2729134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0BE3D-57EE-61C9-A28D-C7608B189F72}"/>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260F42E6-EE13-E299-BB0A-A0C3DCD57262}"/>
              </a:ext>
            </a:extLst>
          </p:cNvPr>
          <p:cNvSpPr>
            <a:spLocks noGrp="1"/>
          </p:cNvSpPr>
          <p:nvPr>
            <p:ph type="subTitle" idx="1"/>
          </p:nvPr>
        </p:nvSpPr>
        <p:spPr>
          <a:xfrm>
            <a:off x="1013789" y="481151"/>
            <a:ext cx="4446105" cy="678222"/>
          </a:xfrm>
        </p:spPr>
        <p:txBody>
          <a:bodyPr>
            <a:noAutofit/>
          </a:bodyPr>
          <a:lstStyle/>
          <a:p>
            <a:r>
              <a:rPr lang="tr-TR" sz="4000">
                <a:latin typeface="Calibri" panose="020F0502020204030204" pitchFamily="34" charset="0"/>
                <a:ea typeface="Calibri" panose="020F0502020204030204" pitchFamily="34" charset="0"/>
                <a:cs typeface="Calibri" panose="020F0502020204030204" pitchFamily="34" charset="0"/>
              </a:rPr>
              <a:t>Ria Komplikasyonları</a:t>
            </a:r>
          </a:p>
        </p:txBody>
      </p:sp>
      <p:sp>
        <p:nvSpPr>
          <p:cNvPr id="4" name="Metin kutusu 3">
            <a:extLst>
              <a:ext uri="{FF2B5EF4-FFF2-40B4-BE49-F238E27FC236}">
                <a16:creationId xmlns:a16="http://schemas.microsoft.com/office/drawing/2014/main" id="{9F604F86-7A92-FB69-9B16-9D437CBCEACD}"/>
              </a:ext>
            </a:extLst>
          </p:cNvPr>
          <p:cNvSpPr txBox="1"/>
          <p:nvPr/>
        </p:nvSpPr>
        <p:spPr>
          <a:xfrm>
            <a:off x="1683026" y="1812878"/>
            <a:ext cx="3286539" cy="2123658"/>
          </a:xfrm>
          <a:prstGeom prst="rect">
            <a:avLst/>
          </a:prstGeom>
          <a:noFill/>
        </p:spPr>
        <p:txBody>
          <a:bodyPr wrap="square">
            <a:spAutoFit/>
          </a:bodyPr>
          <a:lstStyle/>
          <a:p>
            <a:pPr marL="342900" indent="-342900">
              <a:buClr>
                <a:schemeClr val="accent1">
                  <a:lumMod val="75000"/>
                </a:schemeClr>
              </a:buClr>
              <a:buFont typeface="Wingdings" panose="05000000000000000000" pitchFamily="2" charset="2"/>
              <a:buChar char="q"/>
            </a:pPr>
            <a:r>
              <a:rPr lang="tr-TR" sz="2200">
                <a:latin typeface="Calibri" panose="020F0502020204030204" pitchFamily="34" charset="0"/>
                <a:ea typeface="Calibri" panose="020F0502020204030204" pitchFamily="34" charset="0"/>
                <a:cs typeface="Calibri" panose="020F0502020204030204" pitchFamily="34" charset="0"/>
              </a:rPr>
              <a:t>Uterin kanamalar</a:t>
            </a:r>
          </a:p>
          <a:p>
            <a:pPr marL="342900" indent="-342900">
              <a:buClr>
                <a:schemeClr val="accent1">
                  <a:lumMod val="75000"/>
                </a:schemeClr>
              </a:buClr>
              <a:buFont typeface="Wingdings" panose="05000000000000000000" pitchFamily="2" charset="2"/>
              <a:buChar char="q"/>
            </a:pPr>
            <a:r>
              <a:rPr lang="tr-TR" sz="2200">
                <a:latin typeface="Calibri" panose="020F0502020204030204" pitchFamily="34" charset="0"/>
                <a:ea typeface="Calibri" panose="020F0502020204030204" pitchFamily="34" charset="0"/>
                <a:cs typeface="Calibri" panose="020F0502020204030204" pitchFamily="34" charset="0"/>
              </a:rPr>
              <a:t>Perforasyon </a:t>
            </a:r>
          </a:p>
          <a:p>
            <a:pPr marL="342900" indent="-342900">
              <a:buClr>
                <a:schemeClr val="accent1">
                  <a:lumMod val="75000"/>
                </a:schemeClr>
              </a:buClr>
              <a:buFont typeface="Wingdings" panose="05000000000000000000" pitchFamily="2" charset="2"/>
              <a:buChar char="q"/>
            </a:pPr>
            <a:r>
              <a:rPr lang="tr-TR" sz="2200">
                <a:latin typeface="Calibri" panose="020F0502020204030204" pitchFamily="34" charset="0"/>
                <a:ea typeface="Calibri" panose="020F0502020204030204" pitchFamily="34" charset="0"/>
                <a:cs typeface="Calibri" panose="020F0502020204030204" pitchFamily="34" charset="0"/>
              </a:rPr>
              <a:t>Enfeksiyon</a:t>
            </a:r>
          </a:p>
          <a:p>
            <a:pPr marL="342900" indent="-342900">
              <a:buClr>
                <a:schemeClr val="accent1">
                  <a:lumMod val="75000"/>
                </a:schemeClr>
              </a:buClr>
              <a:buFont typeface="Wingdings" panose="05000000000000000000" pitchFamily="2" charset="2"/>
              <a:buChar char="q"/>
            </a:pPr>
            <a:r>
              <a:rPr lang="tr-TR" sz="2200">
                <a:latin typeface="Calibri" panose="020F0502020204030204" pitchFamily="34" charset="0"/>
                <a:ea typeface="Calibri" panose="020F0502020204030204" pitchFamily="34" charset="0"/>
                <a:cs typeface="Calibri" panose="020F0502020204030204" pitchFamily="34" charset="0"/>
              </a:rPr>
              <a:t>Atılma</a:t>
            </a:r>
          </a:p>
          <a:p>
            <a:pPr marL="342900" indent="-342900">
              <a:buClr>
                <a:schemeClr val="accent1">
                  <a:lumMod val="75000"/>
                </a:schemeClr>
              </a:buClr>
              <a:buFont typeface="Wingdings" panose="05000000000000000000" pitchFamily="2" charset="2"/>
              <a:buChar char="q"/>
            </a:pPr>
            <a:r>
              <a:rPr lang="tr-TR" sz="2200">
                <a:latin typeface="Calibri" panose="020F0502020204030204" pitchFamily="34" charset="0"/>
                <a:ea typeface="Calibri" panose="020F0502020204030204" pitchFamily="34" charset="0"/>
                <a:cs typeface="Calibri" panose="020F0502020204030204" pitchFamily="34" charset="0"/>
              </a:rPr>
              <a:t>RIA + gebelik</a:t>
            </a:r>
          </a:p>
          <a:p>
            <a:pPr marL="342900" indent="-342900">
              <a:buClr>
                <a:schemeClr val="accent1">
                  <a:lumMod val="75000"/>
                </a:schemeClr>
              </a:buClr>
              <a:buFont typeface="Wingdings" panose="05000000000000000000" pitchFamily="2" charset="2"/>
              <a:buChar char="q"/>
            </a:pPr>
            <a:endParaRPr lang="tr-TR" sz="2200">
              <a:latin typeface="Calibri" panose="020F0502020204030204" pitchFamily="34" charset="0"/>
              <a:ea typeface="Calibri" panose="020F0502020204030204" pitchFamily="34" charset="0"/>
              <a:cs typeface="Calibri" panose="020F0502020204030204" pitchFamily="34" charset="0"/>
            </a:endParaRPr>
          </a:p>
        </p:txBody>
      </p:sp>
      <p:pic>
        <p:nvPicPr>
          <p:cNvPr id="6" name="Resim 5">
            <a:extLst>
              <a:ext uri="{FF2B5EF4-FFF2-40B4-BE49-F238E27FC236}">
                <a16:creationId xmlns:a16="http://schemas.microsoft.com/office/drawing/2014/main" id="{A0E90FAA-30A3-F87D-923D-F112FAD3F35D}"/>
              </a:ext>
            </a:extLst>
          </p:cNvPr>
          <p:cNvPicPr>
            <a:picLocks noChangeAspect="1"/>
          </p:cNvPicPr>
          <p:nvPr/>
        </p:nvPicPr>
        <p:blipFill>
          <a:blip r:embed="rId2"/>
          <a:stretch>
            <a:fillRect/>
          </a:stretch>
        </p:blipFill>
        <p:spPr>
          <a:xfrm>
            <a:off x="8454760" y="1424979"/>
            <a:ext cx="2723448" cy="2780187"/>
          </a:xfrm>
          <a:prstGeom prst="rect">
            <a:avLst/>
          </a:prstGeom>
        </p:spPr>
      </p:pic>
    </p:spTree>
    <p:extLst>
      <p:ext uri="{BB962C8B-B14F-4D97-AF65-F5344CB8AC3E}">
        <p14:creationId xmlns:p14="http://schemas.microsoft.com/office/powerpoint/2010/main" val="2836033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DE2B9-3692-3C44-0CB4-CCDF10E18AA5}"/>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BEC5F926-AD5B-FF63-2E94-FD5BD511714E}"/>
              </a:ext>
            </a:extLst>
          </p:cNvPr>
          <p:cNvSpPr>
            <a:spLocks noGrp="1"/>
          </p:cNvSpPr>
          <p:nvPr>
            <p:ph type="subTitle" idx="1"/>
          </p:nvPr>
        </p:nvSpPr>
        <p:spPr>
          <a:xfrm>
            <a:off x="1199321" y="1530666"/>
            <a:ext cx="9144000" cy="691667"/>
          </a:xfrm>
        </p:spPr>
        <p:txBody>
          <a:bodyPr>
            <a:normAutofit/>
          </a:bodyPr>
          <a:lstStyle/>
          <a:p>
            <a:r>
              <a:rPr lang="tr-TR" sz="2800">
                <a:latin typeface="Calibri" panose="020F0502020204030204" pitchFamily="34" charset="0"/>
                <a:ea typeface="Calibri" panose="020F0502020204030204" pitchFamily="34" charset="0"/>
                <a:cs typeface="Calibri" panose="020F0502020204030204" pitchFamily="34" charset="0"/>
              </a:rPr>
              <a:t>Enfeksiyon</a:t>
            </a:r>
          </a:p>
        </p:txBody>
      </p:sp>
      <p:sp>
        <p:nvSpPr>
          <p:cNvPr id="4" name="Metin kutusu 3">
            <a:extLst>
              <a:ext uri="{FF2B5EF4-FFF2-40B4-BE49-F238E27FC236}">
                <a16:creationId xmlns:a16="http://schemas.microsoft.com/office/drawing/2014/main" id="{6DFE2992-A59A-58FD-5D5D-C04EFC4A20C1}"/>
              </a:ext>
            </a:extLst>
          </p:cNvPr>
          <p:cNvSpPr txBox="1"/>
          <p:nvPr/>
        </p:nvSpPr>
        <p:spPr>
          <a:xfrm>
            <a:off x="1199321" y="1945354"/>
            <a:ext cx="9793357" cy="2246769"/>
          </a:xfrm>
          <a:prstGeom prst="rect">
            <a:avLst/>
          </a:prstGeom>
          <a:noFill/>
        </p:spPr>
        <p:txBody>
          <a:bodyPr wrap="square">
            <a:spAutoFit/>
          </a:bodyPr>
          <a:lstStyle/>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RİA genel olarak PİH'a yol açmaz</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Uygulama koşullarına bağlı olarak ilk 28 gün içinde PİH riskinde artış olabilir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RİA takılmasından 3-4 ay sonra oluşan infeksiyonlar edinsel CYBE'lara bağlıdır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RİAlar CYBE'lara karşı küçük çapta koruma sağlar (Cu klamidyayı inhibe eder, LNG RİS de koruyucu etkilidir)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Uzun süre RİA kullanımı ile PİH riski arasında negatif korelasyon vardır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PİH'da RİA çıkarılması ile çıkarılmadan tdv arasında fark yok!!!</a:t>
            </a:r>
          </a:p>
        </p:txBody>
      </p:sp>
      <p:sp>
        <p:nvSpPr>
          <p:cNvPr id="2" name="Alt Başlık 2">
            <a:extLst>
              <a:ext uri="{FF2B5EF4-FFF2-40B4-BE49-F238E27FC236}">
                <a16:creationId xmlns:a16="http://schemas.microsoft.com/office/drawing/2014/main" id="{199EBF35-B678-6701-3C83-2393AC658A32}"/>
              </a:ext>
            </a:extLst>
          </p:cNvPr>
          <p:cNvSpPr txBox="1">
            <a:spLocks/>
          </p:cNvSpPr>
          <p:nvPr/>
        </p:nvSpPr>
        <p:spPr>
          <a:xfrm>
            <a:off x="1013789" y="481151"/>
            <a:ext cx="4446105" cy="6782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r>
              <a:rPr lang="tr-TR" sz="4000">
                <a:latin typeface="Calibri" panose="020F0502020204030204" pitchFamily="34" charset="0"/>
                <a:ea typeface="Calibri" panose="020F0502020204030204" pitchFamily="34" charset="0"/>
                <a:cs typeface="Calibri" panose="020F0502020204030204" pitchFamily="34" charset="0"/>
              </a:rPr>
              <a:t>Ria Komplikasyonları</a:t>
            </a:r>
          </a:p>
        </p:txBody>
      </p:sp>
    </p:spTree>
    <p:extLst>
      <p:ext uri="{BB962C8B-B14F-4D97-AF65-F5344CB8AC3E}">
        <p14:creationId xmlns:p14="http://schemas.microsoft.com/office/powerpoint/2010/main" val="1025234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E255F-181B-2593-D91C-3C8CE9CD7648}"/>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B300B703-AA49-55D3-5212-15207ED7A28C}"/>
              </a:ext>
            </a:extLst>
          </p:cNvPr>
          <p:cNvSpPr>
            <a:spLocks noGrp="1"/>
          </p:cNvSpPr>
          <p:nvPr>
            <p:ph type="subTitle" idx="1"/>
          </p:nvPr>
        </p:nvSpPr>
        <p:spPr>
          <a:xfrm>
            <a:off x="960783" y="547412"/>
            <a:ext cx="9144000" cy="797684"/>
          </a:xfrm>
        </p:spPr>
        <p:txBody>
          <a:bodyPr>
            <a:normAutofit/>
          </a:bodyPr>
          <a:lstStyle/>
          <a:p>
            <a:r>
              <a:rPr lang="tr-TR" sz="4000">
                <a:latin typeface="Calibri" panose="020F0502020204030204" pitchFamily="34" charset="0"/>
                <a:ea typeface="Calibri" panose="020F0502020204030204" pitchFamily="34" charset="0"/>
                <a:cs typeface="Calibri" panose="020F0502020204030204" pitchFamily="34" charset="0"/>
              </a:rPr>
              <a:t>Mirena /LNG-RIS</a:t>
            </a:r>
          </a:p>
        </p:txBody>
      </p:sp>
      <p:sp>
        <p:nvSpPr>
          <p:cNvPr id="4" name="Metin kutusu 3">
            <a:extLst>
              <a:ext uri="{FF2B5EF4-FFF2-40B4-BE49-F238E27FC236}">
                <a16:creationId xmlns:a16="http://schemas.microsoft.com/office/drawing/2014/main" id="{06160B6F-A460-8F3E-1968-E00E3A1FBFAD}"/>
              </a:ext>
            </a:extLst>
          </p:cNvPr>
          <p:cNvSpPr txBox="1"/>
          <p:nvPr/>
        </p:nvSpPr>
        <p:spPr>
          <a:xfrm>
            <a:off x="1133061" y="1763379"/>
            <a:ext cx="9614453" cy="2354491"/>
          </a:xfrm>
          <a:prstGeom prst="rect">
            <a:avLst/>
          </a:prstGeom>
          <a:noFill/>
        </p:spPr>
        <p:txBody>
          <a:bodyPr wrap="square">
            <a:spAutoFit/>
          </a:bodyPr>
          <a:lstStyle/>
          <a:p>
            <a:pPr marL="285750" indent="-285750">
              <a:buClr>
                <a:schemeClr val="accent1">
                  <a:lumMod val="75000"/>
                </a:schemeClr>
              </a:buClr>
              <a:buFont typeface="Arial" panose="020B0604020202020204" pitchFamily="34" charset="0"/>
              <a:buChar char="•"/>
            </a:pPr>
            <a:r>
              <a:rPr lang="tr-TR" sz="2100" dirty="0">
                <a:latin typeface="Calibri" panose="020F0502020204030204" pitchFamily="34" charset="0"/>
                <a:ea typeface="Calibri" panose="020F0502020204030204" pitchFamily="34" charset="0"/>
                <a:cs typeface="Calibri" panose="020F0502020204030204" pitchFamily="34" charset="0"/>
              </a:rPr>
              <a:t>Kullanım süresi 5 yıl</a:t>
            </a:r>
          </a:p>
          <a:p>
            <a:pPr marL="285750" indent="-285750">
              <a:buClr>
                <a:schemeClr val="accent1">
                  <a:lumMod val="75000"/>
                </a:schemeClr>
              </a:buClr>
              <a:buFont typeface="Arial" panose="020B0604020202020204" pitchFamily="34" charset="0"/>
              <a:buChar char="•"/>
            </a:pPr>
            <a:r>
              <a:rPr lang="tr-TR" sz="2100" dirty="0" err="1">
                <a:latin typeface="Calibri" panose="020F0502020204030204" pitchFamily="34" charset="0"/>
                <a:ea typeface="Calibri" panose="020F0502020204030204" pitchFamily="34" charset="0"/>
                <a:cs typeface="Calibri" panose="020F0502020204030204" pitchFamily="34" charset="0"/>
              </a:rPr>
              <a:t>Menstrüel</a:t>
            </a:r>
            <a:r>
              <a:rPr lang="tr-TR" sz="2100" dirty="0">
                <a:latin typeface="Calibri" panose="020F0502020204030204" pitchFamily="34" charset="0"/>
                <a:ea typeface="Calibri" panose="020F0502020204030204" pitchFamily="34" charset="0"/>
                <a:cs typeface="Calibri" panose="020F0502020204030204" pitchFamily="34" charset="0"/>
              </a:rPr>
              <a:t> kanamaları giderek azaltabilir</a:t>
            </a:r>
          </a:p>
          <a:p>
            <a:pPr marL="285750" indent="-285750">
              <a:buClr>
                <a:schemeClr val="accent1">
                  <a:lumMod val="75000"/>
                </a:schemeClr>
              </a:buClr>
              <a:buFont typeface="Arial" panose="020B0604020202020204" pitchFamily="34" charset="0"/>
              <a:buChar char="•"/>
            </a:pPr>
            <a:r>
              <a:rPr lang="tr-TR" sz="2100" dirty="0" err="1">
                <a:latin typeface="Calibri" panose="020F0502020204030204" pitchFamily="34" charset="0"/>
                <a:ea typeface="Calibri" panose="020F0502020204030204" pitchFamily="34" charset="0"/>
                <a:cs typeface="Calibri" panose="020F0502020204030204" pitchFamily="34" charset="0"/>
              </a:rPr>
              <a:t>Dismenore</a:t>
            </a:r>
            <a:r>
              <a:rPr lang="tr-TR" sz="2100" dirty="0">
                <a:latin typeface="Calibri" panose="020F0502020204030204" pitchFamily="34" charset="0"/>
                <a:ea typeface="Calibri" panose="020F0502020204030204" pitchFamily="34" charset="0"/>
                <a:cs typeface="Calibri" panose="020F0502020204030204" pitchFamily="34" charset="0"/>
              </a:rPr>
              <a:t>, anemi, </a:t>
            </a:r>
            <a:r>
              <a:rPr lang="tr-TR" sz="2100" dirty="0" err="1">
                <a:latin typeface="Calibri" panose="020F0502020204030204" pitchFamily="34" charset="0"/>
                <a:ea typeface="Calibri" panose="020F0502020204030204" pitchFamily="34" charset="0"/>
                <a:cs typeface="Calibri" panose="020F0502020204030204" pitchFamily="34" charset="0"/>
              </a:rPr>
              <a:t>menorajisi</a:t>
            </a:r>
            <a:r>
              <a:rPr lang="tr-TR" sz="2100" dirty="0">
                <a:latin typeface="Calibri" panose="020F0502020204030204" pitchFamily="34" charset="0"/>
                <a:ea typeface="Calibri" panose="020F0502020204030204" pitchFamily="34" charset="0"/>
                <a:cs typeface="Calibri" panose="020F0502020204030204" pitchFamily="34" charset="0"/>
              </a:rPr>
              <a:t>, miyomu, </a:t>
            </a:r>
            <a:r>
              <a:rPr lang="tr-TR" sz="2100" dirty="0" err="1">
                <a:latin typeface="Calibri" panose="020F0502020204030204" pitchFamily="34" charset="0"/>
                <a:ea typeface="Calibri" panose="020F0502020204030204" pitchFamily="34" charset="0"/>
                <a:cs typeface="Calibri" panose="020F0502020204030204" pitchFamily="34" charset="0"/>
              </a:rPr>
              <a:t>endometriyozisi</a:t>
            </a:r>
            <a:r>
              <a:rPr lang="tr-TR" sz="2100" dirty="0">
                <a:latin typeface="Calibri" panose="020F0502020204030204" pitchFamily="34" charset="0"/>
                <a:ea typeface="Calibri" panose="020F0502020204030204" pitchFamily="34" charset="0"/>
                <a:cs typeface="Calibri" panose="020F0502020204030204" pitchFamily="34" charset="0"/>
              </a:rPr>
              <a:t> olan kadınlar için iyi bir seçenek</a:t>
            </a:r>
          </a:p>
          <a:p>
            <a:pPr marL="285750" indent="-285750">
              <a:buClr>
                <a:schemeClr val="accent1">
                  <a:lumMod val="75000"/>
                </a:schemeClr>
              </a:buClr>
              <a:buFont typeface="Arial" panose="020B0604020202020204" pitchFamily="34" charset="0"/>
              <a:buChar char="•"/>
            </a:pPr>
            <a:r>
              <a:rPr lang="tr-TR" sz="2100" dirty="0" err="1">
                <a:latin typeface="Calibri" panose="020F0502020204030204" pitchFamily="34" charset="0"/>
                <a:ea typeface="Calibri" panose="020F0502020204030204" pitchFamily="34" charset="0"/>
                <a:cs typeface="Calibri" panose="020F0502020204030204" pitchFamily="34" charset="0"/>
              </a:rPr>
              <a:t>Hormonal</a:t>
            </a:r>
            <a:r>
              <a:rPr lang="tr-TR" sz="2100" dirty="0">
                <a:latin typeface="Calibri" panose="020F0502020204030204" pitchFamily="34" charset="0"/>
                <a:ea typeface="Calibri" panose="020F0502020204030204" pitchFamily="34" charset="0"/>
                <a:cs typeface="Calibri" panose="020F0502020204030204" pitchFamily="34" charset="0"/>
              </a:rPr>
              <a:t> </a:t>
            </a:r>
            <a:r>
              <a:rPr lang="tr-TR" sz="2100" dirty="0" err="1">
                <a:latin typeface="Calibri" panose="020F0502020204030204" pitchFamily="34" charset="0"/>
                <a:ea typeface="Calibri" panose="020F0502020204030204" pitchFamily="34" charset="0"/>
                <a:cs typeface="Calibri" panose="020F0502020204030204" pitchFamily="34" charset="0"/>
              </a:rPr>
              <a:t>kontraseptifler</a:t>
            </a:r>
            <a:r>
              <a:rPr lang="tr-TR" sz="2100" dirty="0">
                <a:latin typeface="Calibri" panose="020F0502020204030204" pitchFamily="34" charset="0"/>
                <a:ea typeface="Calibri" panose="020F0502020204030204" pitchFamily="34" charset="0"/>
                <a:cs typeface="Calibri" panose="020F0502020204030204" pitchFamily="34" charset="0"/>
              </a:rPr>
              <a:t> arasında günlük en düşük </a:t>
            </a:r>
            <a:r>
              <a:rPr lang="tr-TR" sz="2100">
                <a:latin typeface="Calibri" panose="020F0502020204030204" pitchFamily="34" charset="0"/>
                <a:ea typeface="Calibri" panose="020F0502020204030204" pitchFamily="34" charset="0"/>
                <a:cs typeface="Calibri" panose="020F0502020204030204" pitchFamily="34" charset="0"/>
              </a:rPr>
              <a:t>hormon maruziyeti yapar</a:t>
            </a:r>
            <a:endParaRPr lang="tr-TR" sz="2100" dirty="0">
              <a:latin typeface="Calibri" panose="020F0502020204030204" pitchFamily="34" charset="0"/>
              <a:ea typeface="Calibri" panose="020F0502020204030204" pitchFamily="34" charset="0"/>
              <a:cs typeface="Calibri" panose="020F0502020204030204" pitchFamily="34" charset="0"/>
            </a:endParaRPr>
          </a:p>
          <a:p>
            <a:pPr marL="285750" indent="-285750">
              <a:buClr>
                <a:schemeClr val="accent1">
                  <a:lumMod val="75000"/>
                </a:schemeClr>
              </a:buClr>
              <a:buFont typeface="Arial" panose="020B0604020202020204" pitchFamily="34" charset="0"/>
              <a:buChar char="•"/>
            </a:pPr>
            <a:r>
              <a:rPr lang="tr-TR" sz="2100" dirty="0">
                <a:latin typeface="Calibri" panose="020F0502020204030204" pitchFamily="34" charset="0"/>
                <a:ea typeface="Calibri" panose="020F0502020204030204" pitchFamily="34" charset="0"/>
                <a:cs typeface="Calibri" panose="020F0502020204030204" pitchFamily="34" charset="0"/>
              </a:rPr>
              <a:t>Emzirenlerde </a:t>
            </a:r>
            <a:r>
              <a:rPr lang="tr-TR" sz="2100" dirty="0" err="1">
                <a:latin typeface="Calibri" panose="020F0502020204030204" pitchFamily="34" charset="0"/>
                <a:ea typeface="Calibri" panose="020F0502020204030204" pitchFamily="34" charset="0"/>
                <a:cs typeface="Calibri" panose="020F0502020204030204" pitchFamily="34" charset="0"/>
              </a:rPr>
              <a:t>postpartum</a:t>
            </a:r>
            <a:r>
              <a:rPr lang="tr-TR" sz="2100" dirty="0">
                <a:latin typeface="Calibri" panose="020F0502020204030204" pitchFamily="34" charset="0"/>
                <a:ea typeface="Calibri" panose="020F0502020204030204" pitchFamily="34" charset="0"/>
                <a:cs typeface="Calibri" panose="020F0502020204030204" pitchFamily="34" charset="0"/>
              </a:rPr>
              <a:t> 6. hafta, emzirmeyenlerde 4. haftadan sonra uygulanabilir</a:t>
            </a:r>
          </a:p>
          <a:p>
            <a:pPr>
              <a:buClr>
                <a:schemeClr val="accent1">
                  <a:lumMod val="75000"/>
                </a:schemeClr>
              </a:buClr>
            </a:pPr>
            <a:endParaRPr lang="tr-TR" sz="2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7412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92383-0364-D58B-68EE-0916AEE8DA0F}"/>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B5863C91-45A3-E165-7E70-E8F6D95579BC}"/>
              </a:ext>
            </a:extLst>
          </p:cNvPr>
          <p:cNvSpPr>
            <a:spLocks noGrp="1"/>
          </p:cNvSpPr>
          <p:nvPr>
            <p:ph type="subTitle" idx="1"/>
          </p:nvPr>
        </p:nvSpPr>
        <p:spPr>
          <a:xfrm>
            <a:off x="1159566" y="560664"/>
            <a:ext cx="2696817" cy="506136"/>
          </a:xfrm>
        </p:spPr>
        <p:txBody>
          <a:bodyPr>
            <a:noAutofit/>
          </a:bodyPr>
          <a:lstStyle/>
          <a:p>
            <a:r>
              <a:rPr lang="tr-TR" sz="4000">
                <a:latin typeface="Calibri" panose="020F0502020204030204" pitchFamily="34" charset="0"/>
                <a:ea typeface="Calibri" panose="020F0502020204030204" pitchFamily="34" charset="0"/>
                <a:cs typeface="Calibri" panose="020F0502020204030204" pitchFamily="34" charset="0"/>
              </a:rPr>
              <a:t>Mirena</a:t>
            </a:r>
            <a:r>
              <a:rPr lang="tr-TR" sz="4000" baseline="30000">
                <a:latin typeface="Calibri" panose="020F0502020204030204" pitchFamily="34" charset="0"/>
                <a:ea typeface="Calibri" panose="020F0502020204030204" pitchFamily="34" charset="0"/>
                <a:cs typeface="Calibri" panose="020F0502020204030204" pitchFamily="34" charset="0"/>
              </a:rPr>
              <a:t>Ⓡ</a:t>
            </a:r>
          </a:p>
        </p:txBody>
      </p:sp>
      <p:sp>
        <p:nvSpPr>
          <p:cNvPr id="4" name="Metin kutusu 3">
            <a:extLst>
              <a:ext uri="{FF2B5EF4-FFF2-40B4-BE49-F238E27FC236}">
                <a16:creationId xmlns:a16="http://schemas.microsoft.com/office/drawing/2014/main" id="{873D44EB-2931-C58A-7D84-3FD756E5DFD0}"/>
              </a:ext>
            </a:extLst>
          </p:cNvPr>
          <p:cNvSpPr txBox="1"/>
          <p:nvPr/>
        </p:nvSpPr>
        <p:spPr>
          <a:xfrm>
            <a:off x="1318591" y="1703698"/>
            <a:ext cx="8898835" cy="2246769"/>
          </a:xfrm>
          <a:prstGeom prst="rect">
            <a:avLst/>
          </a:prstGeom>
          <a:noFill/>
        </p:spPr>
        <p:txBody>
          <a:bodyPr wrap="square">
            <a:spAutoFit/>
          </a:bodyPr>
          <a:lstStyle/>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1970’de kontraseptif amaçlı olarak üretildi</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Dünyada 120 ülkede kullanımda</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Levonorgestrel içeriyor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Günlük 20 mcg levonorgestrel salgılar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Endometrial proliferasyon azalır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İlk yılda %25-30 amenore yapabilir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Yıllık gebelik oranı % 0.2 (5 yıllık % 0.7)</a:t>
            </a:r>
          </a:p>
        </p:txBody>
      </p:sp>
      <p:pic>
        <p:nvPicPr>
          <p:cNvPr id="5" name="Resim 4">
            <a:extLst>
              <a:ext uri="{FF2B5EF4-FFF2-40B4-BE49-F238E27FC236}">
                <a16:creationId xmlns:a16="http://schemas.microsoft.com/office/drawing/2014/main" id="{2A2812C6-13AE-6630-B235-F44F13679535}"/>
              </a:ext>
            </a:extLst>
          </p:cNvPr>
          <p:cNvPicPr>
            <a:picLocks noChangeAspect="1"/>
          </p:cNvPicPr>
          <p:nvPr/>
        </p:nvPicPr>
        <p:blipFill>
          <a:blip r:embed="rId2"/>
          <a:stretch>
            <a:fillRect/>
          </a:stretch>
        </p:blipFill>
        <p:spPr>
          <a:xfrm>
            <a:off x="7288680" y="1224526"/>
            <a:ext cx="4163456" cy="4108129"/>
          </a:xfrm>
          <a:prstGeom prst="rect">
            <a:avLst/>
          </a:prstGeom>
        </p:spPr>
      </p:pic>
    </p:spTree>
    <p:extLst>
      <p:ext uri="{BB962C8B-B14F-4D97-AF65-F5344CB8AC3E}">
        <p14:creationId xmlns:p14="http://schemas.microsoft.com/office/powerpoint/2010/main" val="3235132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3CE39-3996-91DE-C549-3DF19DA95CF2}"/>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A8C16BD0-FF5D-6DD7-46C0-7509DBC9CBC4}"/>
              </a:ext>
            </a:extLst>
          </p:cNvPr>
          <p:cNvSpPr>
            <a:spLocks noGrp="1"/>
          </p:cNvSpPr>
          <p:nvPr>
            <p:ph type="subTitle" idx="1"/>
          </p:nvPr>
        </p:nvSpPr>
        <p:spPr>
          <a:xfrm>
            <a:off x="954156" y="666682"/>
            <a:ext cx="10131287" cy="651909"/>
          </a:xfrm>
        </p:spPr>
        <p:txBody>
          <a:bodyPr>
            <a:noAutofit/>
          </a:bodyPr>
          <a:lstStyle/>
          <a:p>
            <a:r>
              <a:rPr lang="tr-TR" sz="4000">
                <a:latin typeface="Calibri" panose="020F0502020204030204" pitchFamily="34" charset="0"/>
                <a:ea typeface="Calibri" panose="020F0502020204030204" pitchFamily="34" charset="0"/>
                <a:cs typeface="Calibri" panose="020F0502020204030204" pitchFamily="34" charset="0"/>
              </a:rPr>
              <a:t>LNG-RİS' in Endometriyum Üzerine Etkileri</a:t>
            </a:r>
          </a:p>
          <a:p>
            <a:endParaRPr lang="tr-TR" sz="4000">
              <a:latin typeface="Calibri" panose="020F0502020204030204" pitchFamily="34" charset="0"/>
              <a:ea typeface="Calibri" panose="020F0502020204030204" pitchFamily="34" charset="0"/>
              <a:cs typeface="Calibri" panose="020F0502020204030204" pitchFamily="34" charset="0"/>
            </a:endParaRPr>
          </a:p>
        </p:txBody>
      </p:sp>
      <p:sp>
        <p:nvSpPr>
          <p:cNvPr id="4" name="Metin kutusu 3">
            <a:extLst>
              <a:ext uri="{FF2B5EF4-FFF2-40B4-BE49-F238E27FC236}">
                <a16:creationId xmlns:a16="http://schemas.microsoft.com/office/drawing/2014/main" id="{3084AF61-BC69-CC84-BE03-B2C21C57B126}"/>
              </a:ext>
            </a:extLst>
          </p:cNvPr>
          <p:cNvSpPr txBox="1"/>
          <p:nvPr/>
        </p:nvSpPr>
        <p:spPr>
          <a:xfrm>
            <a:off x="1443885" y="1872304"/>
            <a:ext cx="8063948" cy="1323439"/>
          </a:xfrm>
          <a:prstGeom prst="rect">
            <a:avLst/>
          </a:prstGeom>
          <a:noFill/>
        </p:spPr>
        <p:txBody>
          <a:bodyPr wrap="square">
            <a:spAutoFit/>
          </a:bodyPr>
          <a:lstStyle/>
          <a:p>
            <a:pPr marL="342900" indent="-342900">
              <a:buClr>
                <a:schemeClr val="accent2"/>
              </a:buClr>
              <a:buFont typeface="Wingdings" panose="05000000000000000000" pitchFamily="2" charset="2"/>
              <a:buChar char="§"/>
            </a:pPr>
            <a:endParaRPr lang="tr-TR" sz="200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2"/>
              </a:buClr>
              <a:buFont typeface="Wingdings" panose="05000000000000000000" pitchFamily="2" charset="2"/>
              <a:buChar char="§"/>
            </a:pPr>
            <a:r>
              <a:rPr lang="tr-TR" sz="2000" dirty="0" err="1">
                <a:latin typeface="Calibri" panose="020F0502020204030204" pitchFamily="34" charset="0"/>
                <a:ea typeface="Calibri" panose="020F0502020204030204" pitchFamily="34" charset="0"/>
                <a:cs typeface="Calibri" panose="020F0502020204030204" pitchFamily="34" charset="0"/>
              </a:rPr>
              <a:t>Endometriyumda</a:t>
            </a:r>
            <a:r>
              <a:rPr lang="tr-TR" sz="2000" dirty="0">
                <a:latin typeface="Calibri" panose="020F0502020204030204" pitchFamily="34" charset="0"/>
                <a:ea typeface="Calibri" panose="020F0502020204030204" pitchFamily="34" charset="0"/>
                <a:cs typeface="Calibri" panose="020F0502020204030204" pitchFamily="34" charset="0"/>
              </a:rPr>
              <a:t> siklik değişikler kaybolur</a:t>
            </a:r>
          </a:p>
          <a:p>
            <a:pPr marL="342900" indent="-342900">
              <a:buClr>
                <a:schemeClr val="accent2"/>
              </a:buClr>
              <a:buFont typeface="Wingdings" panose="05000000000000000000" pitchFamily="2" charset="2"/>
              <a:buChar char="§"/>
            </a:pPr>
            <a:endParaRPr lang="tr-TR" sz="2000" dirty="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2"/>
              </a:buClr>
              <a:buFont typeface="Wingdings" panose="05000000000000000000" pitchFamily="2" charset="2"/>
              <a:buChar char="§"/>
            </a:pPr>
            <a:r>
              <a:rPr lang="tr-TR" sz="2000" dirty="0" err="1">
                <a:latin typeface="Calibri" panose="020F0502020204030204" pitchFamily="34" charset="0"/>
                <a:ea typeface="Calibri" panose="020F0502020204030204" pitchFamily="34" charset="0"/>
                <a:cs typeface="Calibri" panose="020F0502020204030204" pitchFamily="34" charset="0"/>
              </a:rPr>
              <a:t>Endometriyum</a:t>
            </a:r>
            <a:r>
              <a:rPr lang="tr-TR" sz="2000" dirty="0">
                <a:latin typeface="Calibri" panose="020F0502020204030204" pitchFamily="34" charset="0"/>
                <a:ea typeface="Calibri" panose="020F0502020204030204" pitchFamily="34" charset="0"/>
                <a:cs typeface="Calibri" panose="020F0502020204030204" pitchFamily="34" charset="0"/>
              </a:rPr>
              <a:t> incelir(ilk 3 ayda 11mm → 4.5 mm)</a:t>
            </a:r>
          </a:p>
        </p:txBody>
      </p:sp>
      <p:pic>
        <p:nvPicPr>
          <p:cNvPr id="6" name="Resim 5">
            <a:extLst>
              <a:ext uri="{FF2B5EF4-FFF2-40B4-BE49-F238E27FC236}">
                <a16:creationId xmlns:a16="http://schemas.microsoft.com/office/drawing/2014/main" id="{492BD7FD-38E4-4773-36C1-24D251E772CA}"/>
              </a:ext>
            </a:extLst>
          </p:cNvPr>
          <p:cNvPicPr>
            <a:picLocks noChangeAspect="1"/>
          </p:cNvPicPr>
          <p:nvPr/>
        </p:nvPicPr>
        <p:blipFill>
          <a:blip r:embed="rId2"/>
          <a:srcRect t="70455" b="2106"/>
          <a:stretch/>
        </p:blipFill>
        <p:spPr>
          <a:xfrm>
            <a:off x="4952185" y="4759047"/>
            <a:ext cx="4253924" cy="1338886"/>
          </a:xfrm>
          <a:prstGeom prst="rect">
            <a:avLst/>
          </a:prstGeom>
          <a:ln>
            <a:noFill/>
          </a:ln>
          <a:effectLst>
            <a:softEdge rad="112500"/>
          </a:effectLst>
        </p:spPr>
      </p:pic>
      <p:pic>
        <p:nvPicPr>
          <p:cNvPr id="2" name="Resim 1">
            <a:extLst>
              <a:ext uri="{FF2B5EF4-FFF2-40B4-BE49-F238E27FC236}">
                <a16:creationId xmlns:a16="http://schemas.microsoft.com/office/drawing/2014/main" id="{989892FA-2B61-8AB4-23F9-B13F9FFBBF56}"/>
              </a:ext>
            </a:extLst>
          </p:cNvPr>
          <p:cNvPicPr>
            <a:picLocks noChangeAspect="1"/>
          </p:cNvPicPr>
          <p:nvPr/>
        </p:nvPicPr>
        <p:blipFill>
          <a:blip r:embed="rId2"/>
          <a:srcRect r="1763" b="56308"/>
          <a:stretch/>
        </p:blipFill>
        <p:spPr>
          <a:xfrm>
            <a:off x="1305339" y="4823529"/>
            <a:ext cx="3706480" cy="1341285"/>
          </a:xfrm>
          <a:prstGeom prst="rect">
            <a:avLst/>
          </a:prstGeom>
          <a:ln>
            <a:noFill/>
          </a:ln>
          <a:effectLst>
            <a:softEdge rad="112500"/>
          </a:effectLst>
        </p:spPr>
      </p:pic>
      <p:sp>
        <p:nvSpPr>
          <p:cNvPr id="7" name="Metin kutusu 6">
            <a:extLst>
              <a:ext uri="{FF2B5EF4-FFF2-40B4-BE49-F238E27FC236}">
                <a16:creationId xmlns:a16="http://schemas.microsoft.com/office/drawing/2014/main" id="{FE3E5ED1-D275-D7EB-6156-15D13829A8BC}"/>
              </a:ext>
            </a:extLst>
          </p:cNvPr>
          <p:cNvSpPr txBox="1"/>
          <p:nvPr/>
        </p:nvSpPr>
        <p:spPr>
          <a:xfrm>
            <a:off x="8488017" y="6396335"/>
            <a:ext cx="3756991" cy="461665"/>
          </a:xfrm>
          <a:prstGeom prst="rect">
            <a:avLst/>
          </a:prstGeom>
          <a:noFill/>
        </p:spPr>
        <p:txBody>
          <a:bodyPr wrap="square">
            <a:spAutoFit/>
          </a:bodyPr>
          <a:lstStyle/>
          <a:p>
            <a:r>
              <a:rPr lang="tr-TR" sz="1200">
                <a:latin typeface="Calibri" panose="020F0502020204030204" pitchFamily="34" charset="0"/>
                <a:ea typeface="Calibri" panose="020F0502020204030204" pitchFamily="34" charset="0"/>
                <a:cs typeface="Calibri" panose="020F0502020204030204" pitchFamily="34" charset="0"/>
              </a:rPr>
              <a:t>Zhu A, 1989; Gu N, 1995;    Hickey L, 1998; Runic CJ, 2000 Sitruk-Ware R, Gynaecol Forum, 2003</a:t>
            </a:r>
            <a:endParaRPr lang="tr-TR" sz="1200"/>
          </a:p>
        </p:txBody>
      </p:sp>
    </p:spTree>
    <p:extLst>
      <p:ext uri="{BB962C8B-B14F-4D97-AF65-F5344CB8AC3E}">
        <p14:creationId xmlns:p14="http://schemas.microsoft.com/office/powerpoint/2010/main" val="2642935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D8F883-46F6-844D-CA29-46E6EBAA24FE}"/>
            </a:ext>
          </a:extLst>
        </p:cNvPr>
        <p:cNvGrpSpPr/>
        <p:nvPr/>
      </p:nvGrpSpPr>
      <p:grpSpPr>
        <a:xfrm>
          <a:off x="0" y="0"/>
          <a:ext cx="0" cy="0"/>
          <a:chOff x="0" y="0"/>
          <a:chExt cx="0" cy="0"/>
        </a:xfrm>
      </p:grpSpPr>
      <p:sp>
        <p:nvSpPr>
          <p:cNvPr id="25" name="Rectangle 14">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lt Başlık 2">
            <a:extLst>
              <a:ext uri="{FF2B5EF4-FFF2-40B4-BE49-F238E27FC236}">
                <a16:creationId xmlns:a16="http://schemas.microsoft.com/office/drawing/2014/main" id="{1944077D-3BE9-79D5-DB24-BD7DA7A16F96}"/>
              </a:ext>
            </a:extLst>
          </p:cNvPr>
          <p:cNvSpPr txBox="1">
            <a:spLocks/>
          </p:cNvSpPr>
          <p:nvPr/>
        </p:nvSpPr>
        <p:spPr>
          <a:xfrm>
            <a:off x="4970109" y="484632"/>
            <a:ext cx="6730277" cy="1609344"/>
          </a:xfrm>
          <a:prstGeom prst="rect">
            <a:avLst/>
          </a:prstGeom>
          <a:ln>
            <a:noFill/>
          </a:ln>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spcBef>
                <a:spcPct val="0"/>
              </a:spcBef>
              <a:spcAft>
                <a:spcPts val="600"/>
              </a:spcAft>
              <a:buNone/>
            </a:pPr>
            <a:r>
              <a:rPr lang="en-US" sz="40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Mirena-avantajlar</a:t>
            </a:r>
          </a:p>
        </p:txBody>
      </p:sp>
      <p:pic>
        <p:nvPicPr>
          <p:cNvPr id="26" name="Graphic 11" descr="Onay işareti">
            <a:extLst>
              <a:ext uri="{FF2B5EF4-FFF2-40B4-BE49-F238E27FC236}">
                <a16:creationId xmlns:a16="http://schemas.microsoft.com/office/drawing/2014/main" id="{66C411A2-7EF2-2D76-5279-7559DF4D2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3999" y="1573080"/>
            <a:ext cx="3722101" cy="3722101"/>
          </a:xfrm>
          <a:prstGeom prst="rect">
            <a:avLst/>
          </a:prstGeom>
        </p:spPr>
      </p:pic>
      <p:sp>
        <p:nvSpPr>
          <p:cNvPr id="3" name="Metin kutusu 2">
            <a:extLst>
              <a:ext uri="{FF2B5EF4-FFF2-40B4-BE49-F238E27FC236}">
                <a16:creationId xmlns:a16="http://schemas.microsoft.com/office/drawing/2014/main" id="{62C3F8EC-84EF-5F13-0105-11D23B960C54}"/>
              </a:ext>
            </a:extLst>
          </p:cNvPr>
          <p:cNvSpPr txBox="1"/>
          <p:nvPr/>
        </p:nvSpPr>
        <p:spPr>
          <a:xfrm>
            <a:off x="5041301" y="2149697"/>
            <a:ext cx="6817624" cy="4050792"/>
          </a:xfrm>
          <a:prstGeom prst="rect">
            <a:avLst/>
          </a:prstGeom>
        </p:spPr>
        <p:txBody>
          <a:bodyPr vert="horz" lIns="91440" tIns="45720" rIns="91440" bIns="45720" rtlCol="0">
            <a:noAutofit/>
          </a:bodyPr>
          <a:lstStyle/>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Terapötik etki (+)</a:t>
            </a:r>
            <a:endParaRPr lang="tr-TR" sz="2000">
              <a:latin typeface="Calibri" panose="020F0502020204030204" pitchFamily="34" charset="0"/>
              <a:ea typeface="Calibri" panose="020F0502020204030204" pitchFamily="34" charset="0"/>
              <a:cs typeface="Calibri" panose="020F0502020204030204" pitchFamily="34" charset="0"/>
            </a:endParaRPr>
          </a:p>
          <a:p>
            <a:pPr indent="-182880" defTabSz="914400">
              <a:lnSpc>
                <a:spcPct val="90000"/>
              </a:lnSpc>
              <a:spcAft>
                <a:spcPts val="600"/>
              </a:spcAft>
              <a:buClr>
                <a:schemeClr val="accent1">
                  <a:lumMod val="75000"/>
                </a:schemeClr>
              </a:buClr>
              <a:buSzPct val="85000"/>
              <a:buFont typeface="Wingdings"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 M</a:t>
            </a:r>
            <a:r>
              <a:rPr lang="en-US" sz="2000">
                <a:latin typeface="Calibri" panose="020F0502020204030204" pitchFamily="34" charset="0"/>
                <a:ea typeface="Calibri" panose="020F0502020204030204" pitchFamily="34" charset="0"/>
                <a:cs typeface="Calibri" panose="020F0502020204030204" pitchFamily="34" charset="0"/>
              </a:rPr>
              <a:t>enometroraji</a:t>
            </a:r>
            <a:r>
              <a:rPr lang="tr-TR" sz="2000">
                <a:latin typeface="Calibri" panose="020F0502020204030204" pitchFamily="34" charset="0"/>
                <a:ea typeface="Calibri" panose="020F0502020204030204" pitchFamily="34" charset="0"/>
                <a:cs typeface="Calibri" panose="020F0502020204030204" pitchFamily="34" charset="0"/>
              </a:rPr>
              <a:t>, e</a:t>
            </a:r>
            <a:r>
              <a:rPr lang="en-US" sz="2000">
                <a:latin typeface="Calibri" panose="020F0502020204030204" pitchFamily="34" charset="0"/>
                <a:ea typeface="Calibri" panose="020F0502020204030204" pitchFamily="34" charset="0"/>
                <a:cs typeface="Calibri" panose="020F0502020204030204" pitchFamily="34" charset="0"/>
              </a:rPr>
              <a:t>ndometrial hiperplazi ve CA riski</a:t>
            </a:r>
            <a:r>
              <a:rPr lang="tr-TR" sz="2000">
                <a:latin typeface="Calibri" panose="020F0502020204030204" pitchFamily="34" charset="0"/>
                <a:ea typeface="Calibri" panose="020F0502020204030204" pitchFamily="34" charset="0"/>
                <a:cs typeface="Calibri" panose="020F0502020204030204" pitchFamily="34" charset="0"/>
              </a:rPr>
              <a:t>ni azaltır</a:t>
            </a:r>
            <a:endParaRPr lang="en-US" sz="2000">
              <a:latin typeface="Calibri" panose="020F0502020204030204" pitchFamily="34" charset="0"/>
              <a:ea typeface="Calibri" panose="020F0502020204030204" pitchFamily="34" charset="0"/>
              <a:cs typeface="Calibri" panose="020F0502020204030204" pitchFamily="34" charset="0"/>
            </a:endParaRP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Kullanım kolaylığı "tak ve unut"</a:t>
            </a:r>
            <a:r>
              <a:rPr lang="tr-TR" sz="2000">
                <a:latin typeface="Calibri" panose="020F0502020204030204" pitchFamily="34" charset="0"/>
                <a:ea typeface="Calibri" panose="020F0502020204030204" pitchFamily="34" charset="0"/>
                <a:cs typeface="Calibri" panose="020F0502020204030204" pitchFamily="34" charset="0"/>
              </a:rPr>
              <a:t> y</a:t>
            </a:r>
            <a:r>
              <a:rPr lang="en-US" sz="2000">
                <a:latin typeface="Calibri" panose="020F0502020204030204" pitchFamily="34" charset="0"/>
                <a:ea typeface="Calibri" panose="020F0502020204030204" pitchFamily="34" charset="0"/>
                <a:cs typeface="Calibri" panose="020F0502020204030204" pitchFamily="34" charset="0"/>
              </a:rPr>
              <a:t>üksek kontraseptif etkinlik</a:t>
            </a:r>
            <a:r>
              <a:rPr lang="tr-TR" sz="2000">
                <a:latin typeface="Calibri" panose="020F0502020204030204" pitchFamily="34" charset="0"/>
                <a:ea typeface="Calibri" panose="020F0502020204030204" pitchFamily="34" charset="0"/>
                <a:cs typeface="Calibri" panose="020F0502020204030204" pitchFamily="34" charset="0"/>
              </a:rPr>
              <a:t> sağlar</a:t>
            </a:r>
            <a:endParaRPr lang="en-US" sz="2000">
              <a:latin typeface="Calibri" panose="020F0502020204030204" pitchFamily="34" charset="0"/>
              <a:ea typeface="Calibri" panose="020F0502020204030204" pitchFamily="34" charset="0"/>
              <a:cs typeface="Calibri" panose="020F0502020204030204" pitchFamily="34" charset="0"/>
            </a:endParaRP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Uzun süreli etki</a:t>
            </a:r>
            <a:r>
              <a:rPr lang="tr-TR" sz="2000">
                <a:latin typeface="Calibri" panose="020F0502020204030204" pitchFamily="34" charset="0"/>
                <a:ea typeface="Calibri" panose="020F0502020204030204" pitchFamily="34" charset="0"/>
                <a:cs typeface="Calibri" panose="020F0502020204030204" pitchFamily="34" charset="0"/>
              </a:rPr>
              <a:t>, l</a:t>
            </a:r>
            <a:r>
              <a:rPr lang="en-US" sz="2000">
                <a:latin typeface="Calibri" panose="020F0502020204030204" pitchFamily="34" charset="0"/>
                <a:ea typeface="Calibri" panose="020F0502020204030204" pitchFamily="34" charset="0"/>
                <a:cs typeface="Calibri" panose="020F0502020204030204" pitchFamily="34" charset="0"/>
              </a:rPr>
              <a:t>okal etki</a:t>
            </a:r>
            <a:r>
              <a:rPr lang="tr-TR" sz="2000">
                <a:latin typeface="Calibri" panose="020F0502020204030204" pitchFamily="34" charset="0"/>
                <a:ea typeface="Calibri" panose="020F0502020204030204" pitchFamily="34" charset="0"/>
                <a:cs typeface="Calibri" panose="020F0502020204030204" pitchFamily="34" charset="0"/>
              </a:rPr>
              <a:t>, m</a:t>
            </a:r>
            <a:r>
              <a:rPr lang="en-US" sz="2000">
                <a:latin typeface="Calibri" panose="020F0502020204030204" pitchFamily="34" charset="0"/>
                <a:ea typeface="Calibri" panose="020F0502020204030204" pitchFamily="34" charset="0"/>
                <a:cs typeface="Calibri" panose="020F0502020204030204" pitchFamily="34" charset="0"/>
              </a:rPr>
              <a:t>inimum sistemik yan etki</a:t>
            </a:r>
            <a:r>
              <a:rPr lang="tr-TR" sz="2000">
                <a:latin typeface="Calibri" panose="020F0502020204030204" pitchFamily="34" charset="0"/>
                <a:ea typeface="Calibri" panose="020F0502020204030204" pitchFamily="34" charset="0"/>
                <a:cs typeface="Calibri" panose="020F0502020204030204" pitchFamily="34" charset="0"/>
              </a:rPr>
              <a:t>si vardır</a:t>
            </a:r>
            <a:endParaRPr lang="en-US" sz="2000">
              <a:latin typeface="Calibri" panose="020F0502020204030204" pitchFamily="34" charset="0"/>
              <a:ea typeface="Calibri" panose="020F0502020204030204" pitchFamily="34" charset="0"/>
              <a:cs typeface="Calibri" panose="020F0502020204030204" pitchFamily="34" charset="0"/>
            </a:endParaRP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Geri dönüşümlü</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Cinsel ilişki zamanından bağımsızdır</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Emzirenler için uygundur</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Over fonksiyonları etkilenmez</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Çıkarıldığında fertilite hemen geri döner</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Sorun olmadığı sürece yılda bir kez kontrolü yeterlidir</a:t>
            </a:r>
          </a:p>
        </p:txBody>
      </p:sp>
      <p:grpSp>
        <p:nvGrpSpPr>
          <p:cNvPr id="27" name="Group 16">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708543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3D9BC-824A-E6DC-2A2B-D14A5078D1C9}"/>
            </a:ext>
          </a:extLst>
        </p:cNvPr>
        <p:cNvGrpSpPr/>
        <p:nvPr/>
      </p:nvGrpSpPr>
      <p:grpSpPr>
        <a:xfrm>
          <a:off x="0" y="0"/>
          <a:ext cx="0" cy="0"/>
          <a:chOff x="0" y="0"/>
          <a:chExt cx="0" cy="0"/>
        </a:xfrm>
      </p:grpSpPr>
      <p:pic>
        <p:nvPicPr>
          <p:cNvPr id="6" name="Resim 5" descr="tıbbi cihazlar, sağlık bakım hizmeti, kişi, şahıs, tıbbi içeren bir resim&#10;&#10;Açıklama otomatik olarak oluşturuldu">
            <a:extLst>
              <a:ext uri="{FF2B5EF4-FFF2-40B4-BE49-F238E27FC236}">
                <a16:creationId xmlns:a16="http://schemas.microsoft.com/office/drawing/2014/main" id="{7AA7EB36-AF41-3C02-006B-FBCAA8C5182B}"/>
              </a:ext>
            </a:extLst>
          </p:cNvPr>
          <p:cNvPicPr>
            <a:picLocks noChangeAspect="1"/>
          </p:cNvPicPr>
          <p:nvPr/>
        </p:nvPicPr>
        <p:blipFill>
          <a:blip r:embed="rId2">
            <a:duotone>
              <a:schemeClr val="accent5">
                <a:shade val="45000"/>
                <a:satMod val="135000"/>
              </a:schemeClr>
              <a:prstClr val="white"/>
            </a:duotone>
          </a:blip>
          <a:srcRect l="3465" r="14312" b="-1"/>
          <a:stretch/>
        </p:blipFill>
        <p:spPr>
          <a:xfrm>
            <a:off x="20" y="-1"/>
            <a:ext cx="12191980" cy="6857999"/>
          </a:xfrm>
          <a:prstGeom prst="rect">
            <a:avLst/>
          </a:prstGeom>
        </p:spPr>
      </p:pic>
      <p:sp>
        <p:nvSpPr>
          <p:cNvPr id="4" name="Alt Başlık 2">
            <a:extLst>
              <a:ext uri="{FF2B5EF4-FFF2-40B4-BE49-F238E27FC236}">
                <a16:creationId xmlns:a16="http://schemas.microsoft.com/office/drawing/2014/main" id="{5DDFC04E-4E90-726F-2F30-DAABB620C4BA}"/>
              </a:ext>
            </a:extLst>
          </p:cNvPr>
          <p:cNvSpPr txBox="1">
            <a:spLocks/>
          </p:cNvSpPr>
          <p:nvPr/>
        </p:nvSpPr>
        <p:spPr>
          <a:xfrm>
            <a:off x="1069848" y="484632"/>
            <a:ext cx="10058400" cy="1609344"/>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spcBef>
                <a:spcPct val="0"/>
              </a:spcBef>
              <a:spcAft>
                <a:spcPts val="600"/>
              </a:spcAft>
              <a:buNone/>
            </a:pPr>
            <a:r>
              <a:rPr lang="en-US" sz="5400">
                <a:blipFill>
                  <a:blip r:embed="rId3">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Kimler </a:t>
            </a:r>
            <a:r>
              <a:rPr lang="tr-TR" sz="5400">
                <a:blipFill>
                  <a:blip r:embed="rId3">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İ</a:t>
            </a:r>
            <a:r>
              <a:rPr lang="en-US" sz="5400">
                <a:blipFill>
                  <a:blip r:embed="rId3">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çin Uygun?</a:t>
            </a:r>
          </a:p>
        </p:txBody>
      </p:sp>
      <p:sp>
        <p:nvSpPr>
          <p:cNvPr id="2" name="Metin kutusu 1">
            <a:extLst>
              <a:ext uri="{FF2B5EF4-FFF2-40B4-BE49-F238E27FC236}">
                <a16:creationId xmlns:a16="http://schemas.microsoft.com/office/drawing/2014/main" id="{63A50CF8-E191-E127-DEDC-5F3C9137DE75}"/>
              </a:ext>
            </a:extLst>
          </p:cNvPr>
          <p:cNvSpPr txBox="1"/>
          <p:nvPr/>
        </p:nvSpPr>
        <p:spPr>
          <a:xfrm>
            <a:off x="1063751" y="2022017"/>
            <a:ext cx="10631291" cy="4050792"/>
          </a:xfrm>
          <a:prstGeom prst="rect">
            <a:avLst/>
          </a:prstGeom>
        </p:spPr>
        <p:txBody>
          <a:bodyPr vert="horz" lIns="91440" tIns="45720" rIns="91440" bIns="45720" rtlCol="0">
            <a:noAutofit/>
          </a:bodyPr>
          <a:lstStyle/>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Kesinlikle gebe kalmak istemeyen fakat doğurganlığını korumak isteyen/tüp ligasyonu </a:t>
            </a:r>
            <a:r>
              <a:rPr lang="tr-TR" sz="2000">
                <a:latin typeface="Calibri" panose="020F0502020204030204" pitchFamily="34" charset="0"/>
                <a:ea typeface="Calibri" panose="020F0502020204030204" pitchFamily="34" charset="0"/>
                <a:cs typeface="Calibri" panose="020F0502020204030204" pitchFamily="34" charset="0"/>
              </a:rPr>
              <a:t>   </a:t>
            </a:r>
            <a:r>
              <a:rPr lang="en-US" sz="2000">
                <a:latin typeface="Calibri" panose="020F0502020204030204" pitchFamily="34" charset="0"/>
                <a:ea typeface="Calibri" panose="020F0502020204030204" pitchFamily="34" charset="0"/>
                <a:cs typeface="Calibri" panose="020F0502020204030204" pitchFamily="34" charset="0"/>
              </a:rPr>
              <a:t>istemeyen</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Multipar</a:t>
            </a:r>
            <a:r>
              <a:rPr lang="tr-TR" sz="2000">
                <a:latin typeface="Calibri" panose="020F0502020204030204" pitchFamily="34" charset="0"/>
                <a:ea typeface="Calibri" panose="020F0502020204030204" pitchFamily="34" charset="0"/>
                <a:cs typeface="Calibri" panose="020F0502020204030204" pitchFamily="34" charset="0"/>
              </a:rPr>
              <a:t>/</a:t>
            </a:r>
            <a:r>
              <a:rPr lang="en-US" sz="2000">
                <a:latin typeface="Calibri" panose="020F0502020204030204" pitchFamily="34" charset="0"/>
                <a:ea typeface="Calibri" panose="020F0502020204030204" pitchFamily="34" charset="0"/>
                <a:cs typeface="Calibri" panose="020F0502020204030204" pitchFamily="34" charset="0"/>
              </a:rPr>
              <a:t>Nullipar</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Postpartum</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Postabortif</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Perimenapozal kadınlar</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Uzun süreli korunma isteyen</a:t>
            </a:r>
            <a:r>
              <a:rPr lang="tr-TR" sz="2000">
                <a:latin typeface="Calibri" panose="020F0502020204030204" pitchFamily="34" charset="0"/>
                <a:ea typeface="Calibri" panose="020F0502020204030204" pitchFamily="34" charset="0"/>
                <a:cs typeface="Calibri" panose="020F0502020204030204" pitchFamily="34" charset="0"/>
              </a:rPr>
              <a:t> </a:t>
            </a:r>
            <a:endParaRPr lang="en-US" sz="2000">
              <a:latin typeface="Calibri" panose="020F0502020204030204" pitchFamily="34" charset="0"/>
              <a:ea typeface="Calibri" panose="020F0502020204030204" pitchFamily="34" charset="0"/>
              <a:cs typeface="Calibri" panose="020F0502020204030204" pitchFamily="34" charset="0"/>
            </a:endParaRP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Medikal sorunları ne</a:t>
            </a:r>
            <a:r>
              <a:rPr lang="tr-TR" sz="2000">
                <a:latin typeface="Calibri" panose="020F0502020204030204" pitchFamily="34" charset="0"/>
                <a:ea typeface="Calibri" panose="020F0502020204030204" pitchFamily="34" charset="0"/>
                <a:cs typeface="Calibri" panose="020F0502020204030204" pitchFamily="34" charset="0"/>
              </a:rPr>
              <a:t>d</a:t>
            </a:r>
            <a:r>
              <a:rPr lang="en-US" sz="2000">
                <a:latin typeface="Calibri" panose="020F0502020204030204" pitchFamily="34" charset="0"/>
                <a:ea typeface="Calibri" panose="020F0502020204030204" pitchFamily="34" charset="0"/>
                <a:cs typeface="Calibri" panose="020F0502020204030204" pitchFamily="34" charset="0"/>
              </a:rPr>
              <a:t>eniyle gebe kalması sakıncalı olan</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Kontrasepsiyon yanısıra kontrasepsiyon dışı faydaların beklendiği kadınlar</a:t>
            </a:r>
            <a:endParaRPr lang="tr-TR" sz="2000">
              <a:latin typeface="Calibri" panose="020F0502020204030204" pitchFamily="34" charset="0"/>
              <a:ea typeface="Calibri" panose="020F0502020204030204" pitchFamily="34" charset="0"/>
              <a:cs typeface="Calibri" panose="020F0502020204030204" pitchFamily="34" charset="0"/>
            </a:endParaRPr>
          </a:p>
          <a:p>
            <a:pPr indent="-182880" defTabSz="914400">
              <a:lnSpc>
                <a:spcPct val="90000"/>
              </a:lnSpc>
              <a:spcAft>
                <a:spcPts val="600"/>
              </a:spcAft>
              <a:buClr>
                <a:schemeClr val="accent1">
                  <a:lumMod val="75000"/>
                </a:schemeClr>
              </a:buClr>
              <a:buSzPct val="85000"/>
              <a:buFont typeface="Wingdings" pitchFamily="2" charset="2"/>
              <a:buChar char="§"/>
            </a:pPr>
            <a:endParaRPr lang="en-US" sz="2000">
              <a:latin typeface="Calibri" panose="020F0502020204030204" pitchFamily="34" charset="0"/>
              <a:ea typeface="Calibri" panose="020F0502020204030204" pitchFamily="34" charset="0"/>
              <a:cs typeface="Calibri" panose="020F0502020204030204" pitchFamily="34" charset="0"/>
            </a:endParaRPr>
          </a:p>
          <a:p>
            <a:pPr marL="342900" indent="-342900" defTabSz="914400">
              <a:lnSpc>
                <a:spcPct val="90000"/>
              </a:lnSpc>
              <a:spcAft>
                <a:spcPts val="600"/>
              </a:spcAft>
              <a:buClr>
                <a:schemeClr val="accent1">
                  <a:lumMod val="75000"/>
                </a:schemeClr>
              </a:buClr>
              <a:buSzPct val="85000"/>
              <a:buFont typeface="Wingdings" panose="05000000000000000000" pitchFamily="2" charset="2"/>
              <a:buChar char="ü"/>
            </a:pPr>
            <a:r>
              <a:rPr lang="en-US" sz="2000">
                <a:latin typeface="Calibri" panose="020F0502020204030204" pitchFamily="34" charset="0"/>
                <a:ea typeface="Calibri" panose="020F0502020204030204" pitchFamily="34" charset="0"/>
                <a:cs typeface="Calibri" panose="020F0502020204030204" pitchFamily="34" charset="0"/>
              </a:rPr>
              <a:t>Danışmanlığın doğru yapılması kullanıcı memnuniyetini ve yöntem devamlılığını artırır</a:t>
            </a:r>
          </a:p>
          <a:p>
            <a:pPr marL="342900" indent="-342900" defTabSz="914400">
              <a:lnSpc>
                <a:spcPct val="90000"/>
              </a:lnSpc>
              <a:spcAft>
                <a:spcPts val="600"/>
              </a:spcAft>
              <a:buClr>
                <a:schemeClr val="accent1">
                  <a:lumMod val="75000"/>
                </a:schemeClr>
              </a:buClr>
              <a:buSzPct val="85000"/>
              <a:buFont typeface="Wingdings" panose="05000000000000000000" pitchFamily="2" charset="2"/>
              <a:buChar char="ü"/>
            </a:pPr>
            <a:r>
              <a:rPr lang="en-US" sz="2000">
                <a:latin typeface="Calibri" panose="020F0502020204030204" pitchFamily="34" charset="0"/>
                <a:ea typeface="Calibri" panose="020F0502020204030204" pitchFamily="34" charset="0"/>
                <a:cs typeface="Calibri" panose="020F0502020204030204" pitchFamily="34" charset="0"/>
              </a:rPr>
              <a:t>Uygulama öncesi danışmanlık verilmelidir !!!!!</a:t>
            </a:r>
          </a:p>
        </p:txBody>
      </p:sp>
    </p:spTree>
    <p:extLst>
      <p:ext uri="{BB962C8B-B14F-4D97-AF65-F5344CB8AC3E}">
        <p14:creationId xmlns:p14="http://schemas.microsoft.com/office/powerpoint/2010/main" val="3267233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C10AD-8561-570D-8C20-1D536BAA9E54}"/>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5B807D8B-08DE-EB31-CF48-A616C5302AC0}"/>
              </a:ext>
            </a:extLst>
          </p:cNvPr>
          <p:cNvSpPr>
            <a:spLocks noGrp="1"/>
          </p:cNvSpPr>
          <p:nvPr>
            <p:ph type="subTitle" idx="1"/>
          </p:nvPr>
        </p:nvSpPr>
        <p:spPr>
          <a:xfrm>
            <a:off x="974035" y="534160"/>
            <a:ext cx="9144000" cy="565771"/>
          </a:xfrm>
        </p:spPr>
        <p:txBody>
          <a:bodyPr>
            <a:noAutofit/>
          </a:bodyPr>
          <a:lstStyle/>
          <a:p>
            <a:r>
              <a:rPr lang="tr-TR" sz="4000">
                <a:latin typeface="Calibri" panose="020F0502020204030204" pitchFamily="34" charset="0"/>
                <a:ea typeface="Calibri" panose="020F0502020204030204" pitchFamily="34" charset="0"/>
                <a:cs typeface="Calibri" panose="020F0502020204030204" pitchFamily="34" charset="0"/>
              </a:rPr>
              <a:t>Kesin Kontrendikasyonlar</a:t>
            </a:r>
          </a:p>
        </p:txBody>
      </p:sp>
      <p:sp>
        <p:nvSpPr>
          <p:cNvPr id="4" name="Metin kutusu 3">
            <a:extLst>
              <a:ext uri="{FF2B5EF4-FFF2-40B4-BE49-F238E27FC236}">
                <a16:creationId xmlns:a16="http://schemas.microsoft.com/office/drawing/2014/main" id="{A789A3A4-9421-4438-D5AD-C36955DA50F7}"/>
              </a:ext>
            </a:extLst>
          </p:cNvPr>
          <p:cNvSpPr txBox="1"/>
          <p:nvPr/>
        </p:nvSpPr>
        <p:spPr>
          <a:xfrm>
            <a:off x="1179444" y="1537253"/>
            <a:ext cx="8130208" cy="2554545"/>
          </a:xfrm>
          <a:prstGeom prst="rect">
            <a:avLst/>
          </a:prstGeom>
          <a:noFill/>
        </p:spPr>
        <p:txBody>
          <a:bodyPr wrap="square">
            <a:spAutoFit/>
          </a:bodyPr>
          <a:lstStyle/>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Gebelik veya gebelik şüphesi</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PİH veya CYBE (aktif, yakında, tekrarlayan)</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Puerperal sepsis</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Post-septik abortusda uterus boşluğunu ciddi şekilde bozan durumlar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Sebebi bilinmeyen vajinal kanama</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Servikal veya endometriyal kanser, malign trofoblastik hastalık</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Bakır allerjisi-Wilson hastalığı</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Meme kanseri (LNG-RİS)</a:t>
            </a:r>
          </a:p>
        </p:txBody>
      </p:sp>
      <p:sp>
        <p:nvSpPr>
          <p:cNvPr id="5" name="Metin kutusu 4">
            <a:extLst>
              <a:ext uri="{FF2B5EF4-FFF2-40B4-BE49-F238E27FC236}">
                <a16:creationId xmlns:a16="http://schemas.microsoft.com/office/drawing/2014/main" id="{44DA33BA-C838-B5AD-CCCE-04F4D9FF3977}"/>
              </a:ext>
            </a:extLst>
          </p:cNvPr>
          <p:cNvSpPr txBox="1"/>
          <p:nvPr/>
        </p:nvSpPr>
        <p:spPr>
          <a:xfrm>
            <a:off x="1795669" y="4465236"/>
            <a:ext cx="7017026" cy="1015663"/>
          </a:xfrm>
          <a:prstGeom prst="rect">
            <a:avLst/>
          </a:prstGeom>
          <a:noFill/>
        </p:spPr>
        <p:txBody>
          <a:bodyPr wrap="square">
            <a:spAutoFit/>
          </a:bodyPr>
          <a:lstStyle/>
          <a:p>
            <a:endParaRPr lang="tr-TR" sz="2000">
              <a:latin typeface="Calibri" panose="020F0502020204030204" pitchFamily="34" charset="0"/>
              <a:ea typeface="Calibri" panose="020F0502020204030204" pitchFamily="34" charset="0"/>
              <a:cs typeface="Calibri" panose="020F0502020204030204" pitchFamily="34" charset="0"/>
            </a:endParaRPr>
          </a:p>
          <a:p>
            <a:r>
              <a:rPr lang="tr-TR" sz="2000" b="1">
                <a:latin typeface="Calibri" panose="020F0502020204030204" pitchFamily="34" charset="0"/>
                <a:ea typeface="Calibri" panose="020F0502020204030204" pitchFamily="34" charset="0"/>
                <a:cs typeface="Calibri" panose="020F0502020204030204" pitchFamily="34" charset="0"/>
              </a:rPr>
              <a:t>Nulliparite tek başına RİA uygulaması için bir kontrendikasyon değildir</a:t>
            </a:r>
          </a:p>
        </p:txBody>
      </p:sp>
      <p:pic>
        <p:nvPicPr>
          <p:cNvPr id="7" name="Resim 6">
            <a:extLst>
              <a:ext uri="{FF2B5EF4-FFF2-40B4-BE49-F238E27FC236}">
                <a16:creationId xmlns:a16="http://schemas.microsoft.com/office/drawing/2014/main" id="{2257AF8E-05F3-CFC8-DEDD-BE60D87B5E7D}"/>
              </a:ext>
            </a:extLst>
          </p:cNvPr>
          <p:cNvPicPr>
            <a:picLocks noChangeAspect="1"/>
          </p:cNvPicPr>
          <p:nvPr/>
        </p:nvPicPr>
        <p:blipFill>
          <a:blip r:embed="rId2"/>
          <a:stretch>
            <a:fillRect/>
          </a:stretch>
        </p:blipFill>
        <p:spPr>
          <a:xfrm>
            <a:off x="9309652" y="2954657"/>
            <a:ext cx="2600502" cy="2554546"/>
          </a:xfrm>
          <a:prstGeom prst="rect">
            <a:avLst/>
          </a:prstGeom>
        </p:spPr>
      </p:pic>
      <p:pic>
        <p:nvPicPr>
          <p:cNvPr id="9" name="Resim 8">
            <a:extLst>
              <a:ext uri="{FF2B5EF4-FFF2-40B4-BE49-F238E27FC236}">
                <a16:creationId xmlns:a16="http://schemas.microsoft.com/office/drawing/2014/main" id="{DBAB547D-6BAD-F8AD-56B4-0FBE1AF6406C}"/>
              </a:ext>
            </a:extLst>
          </p:cNvPr>
          <p:cNvPicPr>
            <a:picLocks noChangeAspect="1"/>
          </p:cNvPicPr>
          <p:nvPr/>
        </p:nvPicPr>
        <p:blipFill>
          <a:blip r:embed="rId3"/>
          <a:stretch>
            <a:fillRect/>
          </a:stretch>
        </p:blipFill>
        <p:spPr>
          <a:xfrm>
            <a:off x="851651" y="4372062"/>
            <a:ext cx="944017" cy="1202010"/>
          </a:xfrm>
          <a:prstGeom prst="rect">
            <a:avLst/>
          </a:prstGeom>
        </p:spPr>
      </p:pic>
    </p:spTree>
    <p:extLst>
      <p:ext uri="{BB962C8B-B14F-4D97-AF65-F5344CB8AC3E}">
        <p14:creationId xmlns:p14="http://schemas.microsoft.com/office/powerpoint/2010/main" val="963081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61B95-CC3F-E0AD-91AD-03A9ED0D497A}"/>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EB0B2259-DF76-97A1-64DD-4F5441ACFA03}"/>
              </a:ext>
            </a:extLst>
          </p:cNvPr>
          <p:cNvSpPr>
            <a:spLocks noGrp="1"/>
          </p:cNvSpPr>
          <p:nvPr>
            <p:ph type="subTitle" idx="1"/>
          </p:nvPr>
        </p:nvSpPr>
        <p:spPr>
          <a:xfrm>
            <a:off x="881268" y="587169"/>
            <a:ext cx="4552123" cy="539266"/>
          </a:xfrm>
        </p:spPr>
        <p:txBody>
          <a:bodyPr>
            <a:noAutofit/>
          </a:bodyPr>
          <a:lstStyle/>
          <a:p>
            <a:r>
              <a:rPr lang="tr-TR" sz="4000" dirty="0">
                <a:latin typeface="Calibri" panose="020F0502020204030204" pitchFamily="34" charset="0"/>
                <a:ea typeface="Calibri" panose="020F0502020204030204" pitchFamily="34" charset="0"/>
                <a:cs typeface="Calibri" panose="020F0502020204030204" pitchFamily="34" charset="0"/>
              </a:rPr>
              <a:t>Acil </a:t>
            </a:r>
            <a:r>
              <a:rPr lang="tr-TR" sz="4000" dirty="0" err="1">
                <a:latin typeface="Calibri" panose="020F0502020204030204" pitchFamily="34" charset="0"/>
                <a:ea typeface="Calibri" panose="020F0502020204030204" pitchFamily="34" charset="0"/>
                <a:cs typeface="Calibri" panose="020F0502020204030204" pitchFamily="34" charset="0"/>
              </a:rPr>
              <a:t>Kontrasepsiyon</a:t>
            </a:r>
            <a:endParaRPr lang="tr-TR" sz="4000" dirty="0">
              <a:latin typeface="Calibri" panose="020F0502020204030204" pitchFamily="34" charset="0"/>
              <a:ea typeface="Calibri" panose="020F0502020204030204" pitchFamily="34" charset="0"/>
              <a:cs typeface="Calibri" panose="020F0502020204030204" pitchFamily="34" charset="0"/>
            </a:endParaRPr>
          </a:p>
        </p:txBody>
      </p:sp>
      <p:sp>
        <p:nvSpPr>
          <p:cNvPr id="4" name="Metin kutusu 3">
            <a:extLst>
              <a:ext uri="{FF2B5EF4-FFF2-40B4-BE49-F238E27FC236}">
                <a16:creationId xmlns:a16="http://schemas.microsoft.com/office/drawing/2014/main" id="{973C3F18-F211-4994-BC37-A496FD545141}"/>
              </a:ext>
            </a:extLst>
          </p:cNvPr>
          <p:cNvSpPr txBox="1"/>
          <p:nvPr/>
        </p:nvSpPr>
        <p:spPr>
          <a:xfrm>
            <a:off x="1325217" y="1749938"/>
            <a:ext cx="9322904" cy="2031325"/>
          </a:xfrm>
          <a:prstGeom prst="rect">
            <a:avLst/>
          </a:prstGeom>
          <a:noFill/>
        </p:spPr>
        <p:txBody>
          <a:bodyPr wrap="square">
            <a:spAutoFit/>
          </a:bodyPr>
          <a:lstStyle/>
          <a:p>
            <a:pPr marL="342900" indent="-342900">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Sadece bir kez korunmaksızın cinsel ilişkide bulunan kadınlarda istenmeyen gebeliği önlemek için kullanılabilir</a:t>
            </a:r>
          </a:p>
          <a:p>
            <a:pPr marL="342900" indent="-342900">
              <a:buClr>
                <a:schemeClr val="accent1">
                  <a:lumMod val="75000"/>
                </a:schemeClr>
              </a:buClr>
              <a:buFont typeface="Wingdings" panose="05000000000000000000" pitchFamily="2" charset="2"/>
              <a:buChar char="§"/>
            </a:pPr>
            <a:endParaRPr lang="tr-TR" sz="210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Uygulanan kontraseptif yöntemlerin başarısız olması durumunda kullanılabilir (kondom yırtılması, koitus interruptusta başarısızlık, diyafram ve servikal başlığın yerinden kayması, OK unutulması, RİA'ın atılması gibi durumlar)</a:t>
            </a:r>
          </a:p>
        </p:txBody>
      </p:sp>
      <p:pic>
        <p:nvPicPr>
          <p:cNvPr id="5" name="Resim 4">
            <a:extLst>
              <a:ext uri="{FF2B5EF4-FFF2-40B4-BE49-F238E27FC236}">
                <a16:creationId xmlns:a16="http://schemas.microsoft.com/office/drawing/2014/main" id="{DF8F77F2-18A4-02D2-ECBE-71DC0970B9B0}"/>
              </a:ext>
            </a:extLst>
          </p:cNvPr>
          <p:cNvPicPr>
            <a:picLocks noChangeAspect="1"/>
          </p:cNvPicPr>
          <p:nvPr/>
        </p:nvPicPr>
        <p:blipFill>
          <a:blip r:embed="rId2"/>
          <a:stretch>
            <a:fillRect/>
          </a:stretch>
        </p:blipFill>
        <p:spPr>
          <a:xfrm>
            <a:off x="1325217" y="4661879"/>
            <a:ext cx="3036614" cy="1608952"/>
          </a:xfrm>
          <a:prstGeom prst="rect">
            <a:avLst/>
          </a:prstGeom>
        </p:spPr>
      </p:pic>
      <p:pic>
        <p:nvPicPr>
          <p:cNvPr id="7" name="Resim 6">
            <a:extLst>
              <a:ext uri="{FF2B5EF4-FFF2-40B4-BE49-F238E27FC236}">
                <a16:creationId xmlns:a16="http://schemas.microsoft.com/office/drawing/2014/main" id="{D0ADAB1F-C9B8-D7BC-945F-BDDB637C8CD9}"/>
              </a:ext>
            </a:extLst>
          </p:cNvPr>
          <p:cNvPicPr>
            <a:picLocks noChangeAspect="1"/>
          </p:cNvPicPr>
          <p:nvPr/>
        </p:nvPicPr>
        <p:blipFill>
          <a:blip r:embed="rId3"/>
          <a:stretch>
            <a:fillRect/>
          </a:stretch>
        </p:blipFill>
        <p:spPr>
          <a:xfrm>
            <a:off x="4361831" y="4729101"/>
            <a:ext cx="2921450" cy="1590737"/>
          </a:xfrm>
          <a:prstGeom prst="rect">
            <a:avLst/>
          </a:prstGeom>
        </p:spPr>
      </p:pic>
    </p:spTree>
    <p:extLst>
      <p:ext uri="{BB962C8B-B14F-4D97-AF65-F5344CB8AC3E}">
        <p14:creationId xmlns:p14="http://schemas.microsoft.com/office/powerpoint/2010/main" val="1802586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786A08-2E39-8348-50E9-4DC79D28F51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F3BDB2-0586-430E-811A-74BAFDEE6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821E305B-0351-4E03-8C1B-F23D3A346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152" y="928117"/>
            <a:ext cx="6629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848660-F9C2-4F86-A218-6AE0FB4CC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etin kutusu 1">
            <a:extLst>
              <a:ext uri="{FF2B5EF4-FFF2-40B4-BE49-F238E27FC236}">
                <a16:creationId xmlns:a16="http://schemas.microsoft.com/office/drawing/2014/main" id="{ADCD99D4-425D-3DE4-FEBD-611AA81ED080}"/>
              </a:ext>
            </a:extLst>
          </p:cNvPr>
          <p:cNvSpPr txBox="1"/>
          <p:nvPr/>
        </p:nvSpPr>
        <p:spPr>
          <a:xfrm>
            <a:off x="4861985" y="1204100"/>
            <a:ext cx="6057144" cy="996754"/>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tr-TR" sz="4000">
                <a:blipFill dpi="0" rotWithShape="1">
                  <a:blip r:embed="rId4"/>
                  <a:srcRect/>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Aile planlaması nedir?</a:t>
            </a:r>
            <a:endParaRPr lang="en-US" sz="4000">
              <a:blipFill dpi="0" rotWithShape="1">
                <a:blip r:embed="rId4"/>
                <a:srcRect/>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5CABD882-B7CE-4433-B509-99205DB70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152" y="5780565"/>
            <a:ext cx="6629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9F6A645-6137-4F43-8E88-D91CC337D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19" name="Oval 18">
              <a:extLst>
                <a:ext uri="{FF2B5EF4-FFF2-40B4-BE49-F238E27FC236}">
                  <a16:creationId xmlns:a16="http://schemas.microsoft.com/office/drawing/2014/main" id="{3A2C783A-4EEE-481B-815A-A1BB14F4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A0186437-0053-4886-B612-804E4DC90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Resim 4">
            <a:extLst>
              <a:ext uri="{FF2B5EF4-FFF2-40B4-BE49-F238E27FC236}">
                <a16:creationId xmlns:a16="http://schemas.microsoft.com/office/drawing/2014/main" id="{E5860A70-9FE5-DE77-51AA-4C06EECF8947}"/>
              </a:ext>
            </a:extLst>
          </p:cNvPr>
          <p:cNvPicPr>
            <a:picLocks noChangeAspect="1"/>
          </p:cNvPicPr>
          <p:nvPr/>
        </p:nvPicPr>
        <p:blipFill>
          <a:blip r:embed="rId5"/>
          <a:stretch>
            <a:fillRect/>
          </a:stretch>
        </p:blipFill>
        <p:spPr>
          <a:xfrm>
            <a:off x="1280919" y="1123417"/>
            <a:ext cx="2712788" cy="4657148"/>
          </a:xfrm>
          <a:prstGeom prst="rect">
            <a:avLst/>
          </a:prstGeom>
        </p:spPr>
      </p:pic>
      <p:sp>
        <p:nvSpPr>
          <p:cNvPr id="6" name="Metin kutusu 5">
            <a:extLst>
              <a:ext uri="{FF2B5EF4-FFF2-40B4-BE49-F238E27FC236}">
                <a16:creationId xmlns:a16="http://schemas.microsoft.com/office/drawing/2014/main" id="{8C1D5517-6ECD-1AFE-7C95-663438755580}"/>
              </a:ext>
            </a:extLst>
          </p:cNvPr>
          <p:cNvSpPr txBox="1"/>
          <p:nvPr/>
        </p:nvSpPr>
        <p:spPr>
          <a:xfrm>
            <a:off x="4908589" y="2302107"/>
            <a:ext cx="6096000" cy="2677656"/>
          </a:xfrm>
          <a:prstGeom prst="rect">
            <a:avLst/>
          </a:prstGeom>
          <a:noFill/>
        </p:spPr>
        <p:txBody>
          <a:bodyPr wrap="square">
            <a:spAutoFit/>
          </a:bodyPr>
          <a:lstStyle/>
          <a:p>
            <a:pPr marL="342900" indent="-342900" algn="just">
              <a:buClr>
                <a:schemeClr val="accent1">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Bütün çiftlerin ve bireylerin, istedikleri sayıda çocuğa sahip olma, doğumların arasını açmaya serbestçe, sorumluca karar vermeleri için bilgi, eğitim, araçlara sahip olmalarıdır</a:t>
            </a:r>
          </a:p>
          <a:p>
            <a:pPr marL="342900" indent="-342900" algn="just">
              <a:buClr>
                <a:schemeClr val="accent1">
                  <a:lumMod val="75000"/>
                </a:schemeClr>
              </a:buClr>
              <a:buFont typeface="Wingdings" panose="05000000000000000000" pitchFamily="2" charset="2"/>
              <a:buChar char="§"/>
            </a:pPr>
            <a:endParaRPr lang="tr-TR" sz="2100">
              <a:latin typeface="Calibri" panose="020F0502020204030204" pitchFamily="34" charset="0"/>
              <a:ea typeface="Calibri" panose="020F0502020204030204" pitchFamily="34" charset="0"/>
              <a:cs typeface="Calibri" panose="020F0502020204030204" pitchFamily="34" charset="0"/>
            </a:endParaRPr>
          </a:p>
          <a:p>
            <a:pPr marL="342900" indent="-342900" algn="just">
              <a:buClr>
                <a:schemeClr val="accent1">
                  <a:lumMod val="75000"/>
                </a:schemeClr>
              </a:buClr>
              <a:buFont typeface="Wingdings" panose="05000000000000000000" pitchFamily="2" charset="2"/>
              <a:buChar char="§"/>
            </a:pPr>
            <a:r>
              <a:rPr lang="en-US" sz="21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Bu</a:t>
            </a:r>
            <a:r>
              <a:rPr lang="tr-TR" sz="21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1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amaçla kullanılan gebelikten korunma yöntemlerine kontraseptif yöntemler denir</a:t>
            </a:r>
            <a:endParaRPr lang="en-US" sz="2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Clr>
                <a:schemeClr val="accent1">
                  <a:lumMod val="75000"/>
                </a:schemeClr>
              </a:buClr>
              <a:buFont typeface="Wingdings" panose="05000000000000000000" pitchFamily="2" charset="2"/>
              <a:buChar char="§"/>
            </a:pPr>
            <a:endParaRPr lang="tr-TR" sz="2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1444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19">
            <a:extLst>
              <a:ext uri="{FF2B5EF4-FFF2-40B4-BE49-F238E27FC236}">
                <a16:creationId xmlns:a16="http://schemas.microsoft.com/office/drawing/2014/main" id="{4DA90C30-B990-4CCA-B584-40F864DA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lt Başlık 2">
            <a:extLst>
              <a:ext uri="{FF2B5EF4-FFF2-40B4-BE49-F238E27FC236}">
                <a16:creationId xmlns:a16="http://schemas.microsoft.com/office/drawing/2014/main" id="{EB0B2259-DF76-97A1-64DD-4F5441ACFA03}"/>
              </a:ext>
            </a:extLst>
          </p:cNvPr>
          <p:cNvSpPr txBox="1">
            <a:spLocks/>
          </p:cNvSpPr>
          <p:nvPr/>
        </p:nvSpPr>
        <p:spPr>
          <a:xfrm>
            <a:off x="382280" y="484632"/>
            <a:ext cx="6743844" cy="1609344"/>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spcBef>
                <a:spcPct val="0"/>
              </a:spcBef>
              <a:spcAft>
                <a:spcPts val="600"/>
              </a:spcAft>
              <a:buNone/>
            </a:pPr>
            <a:r>
              <a:rPr lang="en-US" sz="40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Acil Kontrasepsiyon</a:t>
            </a:r>
          </a:p>
        </p:txBody>
      </p:sp>
      <p:sp>
        <p:nvSpPr>
          <p:cNvPr id="3" name="İçerik Yer Tutucusu 2"/>
          <p:cNvSpPr>
            <a:spLocks noGrp="1"/>
          </p:cNvSpPr>
          <p:nvPr>
            <p:ph idx="1"/>
          </p:nvPr>
        </p:nvSpPr>
        <p:spPr>
          <a:xfrm>
            <a:off x="657359" y="2201588"/>
            <a:ext cx="6230556" cy="4050792"/>
          </a:xfrm>
        </p:spPr>
        <p:txBody>
          <a:bodyPr vert="horz" lIns="91440" tIns="45720" rIns="91440" bIns="45720" rtlCol="0">
            <a:normAutofit/>
          </a:bodyPr>
          <a:lstStyle/>
          <a:p>
            <a:pPr marL="0" indent="0">
              <a:buNone/>
            </a:pPr>
            <a:r>
              <a:rPr lang="en-US" sz="2100" b="1">
                <a:latin typeface="Calibri" panose="020F0502020204030204" pitchFamily="34" charset="0"/>
                <a:ea typeface="Calibri" panose="020F0502020204030204" pitchFamily="34" charset="0"/>
                <a:cs typeface="Calibri" panose="020F0502020204030204" pitchFamily="34" charset="0"/>
              </a:rPr>
              <a:t>Hormonal acil kontrasepsiyon (Ertesi gün hapı)</a:t>
            </a:r>
          </a:p>
          <a:p>
            <a:pPr marL="548640" lvl="2"/>
            <a:r>
              <a:rPr lang="en-US" sz="2100">
                <a:latin typeface="Calibri" panose="020F0502020204030204" pitchFamily="34" charset="0"/>
                <a:ea typeface="Calibri" panose="020F0502020204030204" pitchFamily="34" charset="0"/>
                <a:cs typeface="Calibri" panose="020F0502020204030204" pitchFamily="34" charset="0"/>
              </a:rPr>
              <a:t>ilk 72 saat içerisinde uygulanmalıdır</a:t>
            </a:r>
          </a:p>
          <a:p>
            <a:pPr marL="548640" lvl="2"/>
            <a:r>
              <a:rPr lang="en-US" sz="2100">
                <a:latin typeface="Calibri" panose="020F0502020204030204" pitchFamily="34" charset="0"/>
                <a:ea typeface="Calibri" panose="020F0502020204030204" pitchFamily="34" charset="0"/>
                <a:cs typeface="Calibri" panose="020F0502020204030204" pitchFamily="34" charset="0"/>
              </a:rPr>
              <a:t>İlk dozu almadan 1 saat önce antiemetik alınması ve tok karına alınması bulantı ve kusmayı azaltacaktır</a:t>
            </a:r>
          </a:p>
          <a:p>
            <a:endParaRPr lang="en-US" sz="21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100" b="1">
                <a:latin typeface="Calibri" panose="020F0502020204030204" pitchFamily="34" charset="0"/>
                <a:ea typeface="Calibri" panose="020F0502020204030204" pitchFamily="34" charset="0"/>
                <a:cs typeface="Calibri" panose="020F0502020204030204" pitchFamily="34" charset="0"/>
              </a:rPr>
              <a:t>İlişki sonrası RİA uygulaması</a:t>
            </a:r>
          </a:p>
          <a:p>
            <a:pPr marL="548640" lvl="2"/>
            <a:r>
              <a:rPr lang="en-US" sz="1900">
                <a:latin typeface="Calibri" panose="020F0502020204030204" pitchFamily="34" charset="0"/>
                <a:ea typeface="Calibri" panose="020F0502020204030204" pitchFamily="34" charset="0"/>
                <a:cs typeface="Calibri" panose="020F0502020204030204" pitchFamily="34" charset="0"/>
              </a:rPr>
              <a:t> ilk 5 gün içerisinde uygulanmalıdır</a:t>
            </a:r>
          </a:p>
        </p:txBody>
      </p:sp>
      <p:pic>
        <p:nvPicPr>
          <p:cNvPr id="8" name="Graphic 7" descr="Çalar saat">
            <a:extLst>
              <a:ext uri="{FF2B5EF4-FFF2-40B4-BE49-F238E27FC236}">
                <a16:creationId xmlns:a16="http://schemas.microsoft.com/office/drawing/2014/main" id="{DDB16562-FFED-96FF-E715-D3B19BFF8D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3460" y="1595727"/>
            <a:ext cx="3369177" cy="3369177"/>
          </a:xfrm>
          <a:prstGeom prst="rect">
            <a:avLst/>
          </a:prstGeom>
        </p:spPr>
      </p:pic>
      <p:grpSp>
        <p:nvGrpSpPr>
          <p:cNvPr id="39" name="Group 21">
            <a:extLst>
              <a:ext uri="{FF2B5EF4-FFF2-40B4-BE49-F238E27FC236}">
                <a16:creationId xmlns:a16="http://schemas.microsoft.com/office/drawing/2014/main" id="{D060B936-2771-48DC-842C-14EE9318E3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DB4EC8B4-4BB2-45C2-A68A-28E36AC10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1431D296-F8F1-41C3-A211-E83E243C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82760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8CBA4-530D-1933-51EF-12F803026FC1}"/>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A75D9E00-0BB2-7E89-4D11-8BE553CB4337}"/>
              </a:ext>
            </a:extLst>
          </p:cNvPr>
          <p:cNvSpPr>
            <a:spLocks noGrp="1"/>
          </p:cNvSpPr>
          <p:nvPr>
            <p:ph type="subTitle" idx="1"/>
          </p:nvPr>
        </p:nvSpPr>
        <p:spPr>
          <a:xfrm>
            <a:off x="882554" y="549192"/>
            <a:ext cx="6262049" cy="644987"/>
          </a:xfrm>
        </p:spPr>
        <p:txBody>
          <a:bodyPr>
            <a:noAutofit/>
          </a:bodyPr>
          <a:lstStyle/>
          <a:p>
            <a:r>
              <a:rPr lang="tr-TR" sz="4000">
                <a:latin typeface="Calibri" panose="020F0502020204030204" pitchFamily="34" charset="0"/>
                <a:ea typeface="Calibri" panose="020F0502020204030204" pitchFamily="34" charset="0"/>
                <a:cs typeface="Calibri" panose="020F0502020204030204" pitchFamily="34" charset="0"/>
              </a:rPr>
              <a:t>Acil Kontrasepsiyon</a:t>
            </a:r>
          </a:p>
        </p:txBody>
      </p:sp>
      <p:sp>
        <p:nvSpPr>
          <p:cNvPr id="4" name="Metin kutusu 3">
            <a:extLst>
              <a:ext uri="{FF2B5EF4-FFF2-40B4-BE49-F238E27FC236}">
                <a16:creationId xmlns:a16="http://schemas.microsoft.com/office/drawing/2014/main" id="{E5D95369-A4D6-CCF9-3E8E-D3903C446F47}"/>
              </a:ext>
            </a:extLst>
          </p:cNvPr>
          <p:cNvSpPr txBox="1"/>
          <p:nvPr/>
        </p:nvSpPr>
        <p:spPr>
          <a:xfrm>
            <a:off x="1438145" y="1791964"/>
            <a:ext cx="2908852" cy="2000548"/>
          </a:xfrm>
          <a:prstGeom prst="rect">
            <a:avLst/>
          </a:prstGeom>
          <a:noFill/>
        </p:spPr>
        <p:txBody>
          <a:bodyPr wrap="square">
            <a:spAutoFit/>
          </a:bodyPr>
          <a:lstStyle/>
          <a:p>
            <a:r>
              <a:rPr lang="tr-TR" sz="2000" b="1" i="0">
                <a:solidFill>
                  <a:srgbClr val="232323"/>
                </a:solidFill>
                <a:effectLst/>
                <a:latin typeface="Calibri" panose="020F0502020204030204" pitchFamily="34" charset="0"/>
                <a:ea typeface="Calibri" panose="020F0502020204030204" pitchFamily="34" charset="0"/>
                <a:cs typeface="Calibri" panose="020F0502020204030204" pitchFamily="34" charset="0"/>
              </a:rPr>
              <a:t>Levonorgestrel (LNG)</a:t>
            </a:r>
          </a:p>
          <a:p>
            <a:r>
              <a:rPr lang="tr-TR" sz="2000" b="0" i="0">
                <a:solidFill>
                  <a:srgbClr val="232323"/>
                </a:solidFill>
                <a:effectLst/>
                <a:latin typeface="Calibri" panose="020F0502020204030204" pitchFamily="34" charset="0"/>
                <a:ea typeface="Calibri" panose="020F0502020204030204" pitchFamily="34" charset="0"/>
                <a:cs typeface="Calibri" panose="020F0502020204030204" pitchFamily="34" charset="0"/>
              </a:rPr>
              <a:t> </a:t>
            </a:r>
            <a:endParaRPr lang="tr-TR" sz="200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0.75 mg LNG</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12 saat ara ile 2 doz</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Başarısızlık %1.1</a:t>
            </a:r>
          </a:p>
          <a:p>
            <a:endParaRPr lang="tr-TR" sz="2000">
              <a:latin typeface="Calibri" panose="020F0502020204030204" pitchFamily="34" charset="0"/>
              <a:ea typeface="Calibri" panose="020F0502020204030204" pitchFamily="34" charset="0"/>
              <a:cs typeface="Calibri" panose="020F0502020204030204" pitchFamily="34" charset="0"/>
            </a:endParaRPr>
          </a:p>
        </p:txBody>
      </p:sp>
      <p:sp>
        <p:nvSpPr>
          <p:cNvPr id="9" name="Metin kutusu 8">
            <a:extLst>
              <a:ext uri="{FF2B5EF4-FFF2-40B4-BE49-F238E27FC236}">
                <a16:creationId xmlns:a16="http://schemas.microsoft.com/office/drawing/2014/main" id="{38055C3F-E424-0184-D104-28DB8209FEA2}"/>
              </a:ext>
            </a:extLst>
          </p:cNvPr>
          <p:cNvSpPr txBox="1"/>
          <p:nvPr/>
        </p:nvSpPr>
        <p:spPr>
          <a:xfrm>
            <a:off x="6653159" y="1684242"/>
            <a:ext cx="3557641" cy="2215991"/>
          </a:xfrm>
          <a:prstGeom prst="rect">
            <a:avLst/>
          </a:prstGeom>
          <a:noFill/>
        </p:spPr>
        <p:txBody>
          <a:bodyPr wrap="square">
            <a:spAutoFit/>
          </a:bodyPr>
          <a:lstStyle/>
          <a:p>
            <a:r>
              <a:rPr lang="tr-TR" sz="2000" b="1" i="0">
                <a:solidFill>
                  <a:srgbClr val="232323"/>
                </a:solidFill>
                <a:effectLst/>
                <a:latin typeface="Calibri" panose="020F0502020204030204" pitchFamily="34" charset="0"/>
                <a:ea typeface="Calibri" panose="020F0502020204030204" pitchFamily="34" charset="0"/>
                <a:cs typeface="Calibri" panose="020F0502020204030204" pitchFamily="34" charset="0"/>
              </a:rPr>
              <a:t>Kombine oral östrojen ve LNG (Yuzpe yöntemi)</a:t>
            </a:r>
            <a:r>
              <a:rPr lang="tr-TR" sz="2000" b="0" i="0">
                <a:solidFill>
                  <a:srgbClr val="232323"/>
                </a:solidFill>
                <a:effectLst/>
                <a:latin typeface="Calibri" panose="020F0502020204030204" pitchFamily="34" charset="0"/>
                <a:ea typeface="Calibri" panose="020F0502020204030204" pitchFamily="34" charset="0"/>
                <a:cs typeface="Calibri" panose="020F0502020204030204" pitchFamily="34" charset="0"/>
              </a:rPr>
              <a:t> </a:t>
            </a:r>
          </a:p>
          <a:p>
            <a:endParaRPr lang="tr-TR" sz="1800">
              <a:latin typeface="Calibri" panose="020F0502020204030204" pitchFamily="34" charset="0"/>
              <a:ea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100 µg EE(ethinil östradiol) + 0.5 mg LNG mg </a:t>
            </a:r>
          </a:p>
          <a:p>
            <a:pPr marL="285750" indent="-28575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12 saat ara ile 2 doz</a:t>
            </a:r>
          </a:p>
          <a:p>
            <a:pPr marL="285750" indent="-28575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Başarısızlık %3.2</a:t>
            </a:r>
          </a:p>
        </p:txBody>
      </p:sp>
      <p:sp>
        <p:nvSpPr>
          <p:cNvPr id="13" name="Metin kutusu 12">
            <a:extLst>
              <a:ext uri="{FF2B5EF4-FFF2-40B4-BE49-F238E27FC236}">
                <a16:creationId xmlns:a16="http://schemas.microsoft.com/office/drawing/2014/main" id="{34C601F5-5BEF-CBDA-3533-63F05F2BB638}"/>
              </a:ext>
            </a:extLst>
          </p:cNvPr>
          <p:cNvSpPr txBox="1"/>
          <p:nvPr/>
        </p:nvSpPr>
        <p:spPr>
          <a:xfrm>
            <a:off x="1272207" y="4980096"/>
            <a:ext cx="9223515" cy="738664"/>
          </a:xfrm>
          <a:prstGeom prst="rect">
            <a:avLst/>
          </a:prstGeom>
          <a:noFill/>
        </p:spPr>
        <p:txBody>
          <a:bodyPr wrap="square">
            <a:spAutoFit/>
          </a:bodyPr>
          <a:lstStyle/>
          <a:p>
            <a:pPr marL="285750" indent="-285750">
              <a:buClr>
                <a:schemeClr val="accent1">
                  <a:lumMod val="75000"/>
                </a:schemeClr>
              </a:buClr>
              <a:buFont typeface="Wingdings" panose="05000000000000000000" pitchFamily="2" charset="2"/>
              <a:buChar char="Ø"/>
            </a:pPr>
            <a:endParaRPr lang="tr-TR" sz="2100">
              <a:latin typeface="Calibri" panose="020F0502020204030204" pitchFamily="34" charset="0"/>
              <a:ea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Ø"/>
            </a:pPr>
            <a:r>
              <a:rPr lang="tr-TR" sz="2100">
                <a:latin typeface="Calibri" panose="020F0502020204030204" pitchFamily="34" charset="0"/>
                <a:ea typeface="Calibri" panose="020F0502020204030204" pitchFamily="34" charset="0"/>
                <a:cs typeface="Calibri" panose="020F0502020204030204" pitchFamily="34" charset="0"/>
              </a:rPr>
              <a:t>  İlişkiden sonraki ilk 72 saat, eğer mümkünse ilk 24 saat içinde uygulanmalıdır</a:t>
            </a:r>
          </a:p>
        </p:txBody>
      </p:sp>
    </p:spTree>
    <p:extLst>
      <p:ext uri="{BB962C8B-B14F-4D97-AF65-F5344CB8AC3E}">
        <p14:creationId xmlns:p14="http://schemas.microsoft.com/office/powerpoint/2010/main" val="903476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6839D-78FB-76BE-0EF6-4D4A1F92E3D2}"/>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23544524-1896-65A6-C751-18164B450053}"/>
              </a:ext>
            </a:extLst>
          </p:cNvPr>
          <p:cNvSpPr>
            <a:spLocks noGrp="1"/>
          </p:cNvSpPr>
          <p:nvPr>
            <p:ph type="subTitle" idx="1"/>
          </p:nvPr>
        </p:nvSpPr>
        <p:spPr>
          <a:xfrm>
            <a:off x="882554" y="549192"/>
            <a:ext cx="6262049" cy="644987"/>
          </a:xfrm>
        </p:spPr>
        <p:txBody>
          <a:bodyPr>
            <a:noAutofit/>
          </a:bodyPr>
          <a:lstStyle/>
          <a:p>
            <a:r>
              <a:rPr lang="tr-TR" sz="4000" dirty="0">
                <a:latin typeface="Calibri" pitchFamily="34" charset="0"/>
                <a:cs typeface="Calibri" pitchFamily="34" charset="0"/>
              </a:rPr>
              <a:t>Acil </a:t>
            </a:r>
            <a:r>
              <a:rPr lang="tr-TR" sz="4000" dirty="0" err="1">
                <a:latin typeface="Calibri" pitchFamily="34" charset="0"/>
                <a:cs typeface="Calibri" pitchFamily="34" charset="0"/>
              </a:rPr>
              <a:t>Kontrasepsiyon</a:t>
            </a:r>
            <a:endParaRPr lang="tr-TR" sz="4000" dirty="0">
              <a:latin typeface="Calibri" pitchFamily="34" charset="0"/>
              <a:cs typeface="Calibri" pitchFamily="34" charset="0"/>
            </a:endParaRPr>
          </a:p>
        </p:txBody>
      </p:sp>
      <p:sp>
        <p:nvSpPr>
          <p:cNvPr id="6" name="Metin kutusu 5">
            <a:extLst>
              <a:ext uri="{FF2B5EF4-FFF2-40B4-BE49-F238E27FC236}">
                <a16:creationId xmlns:a16="http://schemas.microsoft.com/office/drawing/2014/main" id="{9CE066EC-3051-1534-E66A-D1BC21ECC486}"/>
              </a:ext>
            </a:extLst>
          </p:cNvPr>
          <p:cNvSpPr txBox="1"/>
          <p:nvPr/>
        </p:nvSpPr>
        <p:spPr>
          <a:xfrm>
            <a:off x="1302326" y="1594251"/>
            <a:ext cx="8686800" cy="2308324"/>
          </a:xfrm>
          <a:prstGeom prst="rect">
            <a:avLst/>
          </a:prstGeom>
          <a:noFill/>
        </p:spPr>
        <p:txBody>
          <a:bodyPr wrap="square">
            <a:spAutoFit/>
          </a:bodyPr>
          <a:lstStyle/>
          <a:p>
            <a:pPr>
              <a:buClr>
                <a:schemeClr val="accent2"/>
              </a:buClr>
            </a:pPr>
            <a:r>
              <a:rPr lang="tr-TR" sz="2400" b="1" dirty="0" err="1">
                <a:solidFill>
                  <a:srgbClr val="232323"/>
                </a:solidFill>
                <a:effectLst/>
                <a:latin typeface="Calibri" pitchFamily="34" charset="0"/>
                <a:cs typeface="Calibri" pitchFamily="34" charset="0"/>
              </a:rPr>
              <a:t>Mifepristone</a:t>
            </a:r>
            <a:r>
              <a:rPr lang="tr-TR" sz="2400" b="1" dirty="0">
                <a:solidFill>
                  <a:srgbClr val="232323"/>
                </a:solidFill>
                <a:effectLst/>
                <a:latin typeface="Calibri" pitchFamily="34" charset="0"/>
                <a:cs typeface="Calibri" pitchFamily="34" charset="0"/>
              </a:rPr>
              <a:t> </a:t>
            </a:r>
            <a:endParaRPr lang="tr-TR" sz="2400" b="1" dirty="0">
              <a:solidFill>
                <a:srgbClr val="232323"/>
              </a:solidFill>
              <a:latin typeface="Calibri" pitchFamily="34" charset="0"/>
              <a:cs typeface="Calibri" pitchFamily="34" charset="0"/>
            </a:endParaRPr>
          </a:p>
          <a:p>
            <a:pPr>
              <a:buClr>
                <a:schemeClr val="accent2"/>
              </a:buClr>
              <a:buFont typeface="Wingdings" pitchFamily="2" charset="2"/>
              <a:buChar char="§"/>
            </a:pPr>
            <a:endParaRPr lang="tr-TR" sz="2000" b="0" i="0" dirty="0">
              <a:solidFill>
                <a:srgbClr val="232323"/>
              </a:solidFill>
              <a:effectLst/>
              <a:latin typeface="Calibri" pitchFamily="34" charset="0"/>
              <a:cs typeface="Calibri" pitchFamily="34" charset="0"/>
            </a:endParaRPr>
          </a:p>
          <a:p>
            <a:pPr>
              <a:buClr>
                <a:schemeClr val="accent2"/>
              </a:buClr>
              <a:buFont typeface="Wingdings" pitchFamily="2" charset="2"/>
              <a:buChar char="§"/>
            </a:pPr>
            <a:r>
              <a:rPr lang="tr-TR" sz="2000" b="0" i="0" dirty="0">
                <a:solidFill>
                  <a:srgbClr val="232323"/>
                </a:solidFill>
                <a:effectLst/>
                <a:latin typeface="Calibri" pitchFamily="34" charset="0"/>
                <a:cs typeface="Calibri" pitchFamily="34" charset="0"/>
              </a:rPr>
              <a:t>10 ila 25 mg dozlarında, Çin, Rusya, Vietnam ve diğer yerlerde mevcuttur </a:t>
            </a:r>
          </a:p>
          <a:p>
            <a:pPr>
              <a:buClr>
                <a:schemeClr val="accent2"/>
              </a:buClr>
              <a:buFont typeface="Wingdings" pitchFamily="2" charset="2"/>
              <a:buChar char="§"/>
            </a:pPr>
            <a:r>
              <a:rPr lang="tr-TR" sz="2000" b="0" i="0" dirty="0">
                <a:solidFill>
                  <a:srgbClr val="232323"/>
                </a:solidFill>
                <a:effectLst/>
                <a:latin typeface="Calibri" pitchFamily="34" charset="0"/>
                <a:cs typeface="Calibri" pitchFamily="34" charset="0"/>
              </a:rPr>
              <a:t>2019 tarihli bir meta-analiz, bunun en azından LNG kadar etkili ve </a:t>
            </a:r>
            <a:r>
              <a:rPr lang="tr-TR" sz="2000" b="0" i="0" dirty="0" err="1">
                <a:solidFill>
                  <a:srgbClr val="232323"/>
                </a:solidFill>
                <a:effectLst/>
                <a:latin typeface="Calibri" pitchFamily="34" charset="0"/>
                <a:cs typeface="Calibri" pitchFamily="34" charset="0"/>
              </a:rPr>
              <a:t>Yuzpe</a:t>
            </a:r>
            <a:r>
              <a:rPr lang="tr-TR" sz="2000" b="0" i="0" dirty="0">
                <a:solidFill>
                  <a:srgbClr val="232323"/>
                </a:solidFill>
                <a:effectLst/>
                <a:latin typeface="Calibri" pitchFamily="34" charset="0"/>
                <a:cs typeface="Calibri" pitchFamily="34" charset="0"/>
              </a:rPr>
              <a:t> yönteminden daha etkili olduğunu bildirmiştir </a:t>
            </a:r>
          </a:p>
          <a:p>
            <a:pPr>
              <a:buClr>
                <a:schemeClr val="accent2"/>
              </a:buClr>
              <a:buFont typeface="Wingdings" pitchFamily="2" charset="2"/>
              <a:buChar char="§"/>
            </a:pPr>
            <a:r>
              <a:rPr lang="tr-TR" sz="2000" b="0" i="0" dirty="0">
                <a:solidFill>
                  <a:srgbClr val="232323"/>
                </a:solidFill>
                <a:effectLst/>
                <a:latin typeface="Calibri" pitchFamily="34" charset="0"/>
                <a:cs typeface="Calibri" pitchFamily="34" charset="0"/>
              </a:rPr>
              <a:t>Ancak, </a:t>
            </a:r>
            <a:r>
              <a:rPr lang="tr-TR" sz="2000" b="0" i="0" dirty="0" err="1">
                <a:solidFill>
                  <a:srgbClr val="232323"/>
                </a:solidFill>
                <a:effectLst/>
                <a:latin typeface="Calibri" pitchFamily="34" charset="0"/>
                <a:cs typeface="Calibri" pitchFamily="34" charset="0"/>
              </a:rPr>
              <a:t>mifepristone</a:t>
            </a:r>
            <a:r>
              <a:rPr lang="tr-TR" sz="2000" b="0" i="0" dirty="0">
                <a:solidFill>
                  <a:srgbClr val="232323"/>
                </a:solidFill>
                <a:effectLst/>
                <a:latin typeface="Calibri" pitchFamily="34" charset="0"/>
                <a:cs typeface="Calibri" pitchFamily="34" charset="0"/>
              </a:rPr>
              <a:t> 10 mg ve 25 mg tabletler evrensel olarak mevcut değildir (Amerika Birleşik Devletleri'nde 200 mg ve 300 mg dozları mevcuttur)</a:t>
            </a:r>
            <a:endParaRPr lang="tr-TR" sz="2000" dirty="0">
              <a:latin typeface="Calibri" pitchFamily="34" charset="0"/>
              <a:cs typeface="Calibri" pitchFamily="34" charset="0"/>
            </a:endParaRPr>
          </a:p>
        </p:txBody>
      </p:sp>
    </p:spTree>
    <p:extLst>
      <p:ext uri="{BB962C8B-B14F-4D97-AF65-F5344CB8AC3E}">
        <p14:creationId xmlns:p14="http://schemas.microsoft.com/office/powerpoint/2010/main" val="3223450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1259B-2587-D002-8D07-0379235B9622}"/>
            </a:ext>
          </a:extLst>
        </p:cNvPr>
        <p:cNvGrpSpPr/>
        <p:nvPr/>
      </p:nvGrpSpPr>
      <p:grpSpPr>
        <a:xfrm>
          <a:off x="0" y="0"/>
          <a:ext cx="0" cy="0"/>
          <a:chOff x="0" y="0"/>
          <a:chExt cx="0" cy="0"/>
        </a:xfrm>
      </p:grpSpPr>
      <p:sp>
        <p:nvSpPr>
          <p:cNvPr id="38" name="Rectangle 10">
            <a:extLst>
              <a:ext uri="{FF2B5EF4-FFF2-40B4-BE49-F238E27FC236}">
                <a16:creationId xmlns:a16="http://schemas.microsoft.com/office/drawing/2014/main" id="{A943D298-0548-4C7A-870B-7594104F8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12">
            <a:extLst>
              <a:ext uri="{FF2B5EF4-FFF2-40B4-BE49-F238E27FC236}">
                <a16:creationId xmlns:a16="http://schemas.microsoft.com/office/drawing/2014/main" id="{FF7B26C5-D249-4988-B86B-5A3D9E7BD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 y="0"/>
            <a:ext cx="12188952" cy="6858000"/>
          </a:xfrm>
          <a:prstGeom prst="rect">
            <a:avLst/>
          </a:prstGeom>
          <a:blipFill dpi="0" rotWithShape="1">
            <a:blip r:embed="rId2">
              <a:alphaModFix amt="45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4">
            <a:extLst>
              <a:ext uri="{FF2B5EF4-FFF2-40B4-BE49-F238E27FC236}">
                <a16:creationId xmlns:a16="http://schemas.microsoft.com/office/drawing/2014/main" id="{46FDAED0-8B04-4181-B3D3-EA0A93C665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161B6F0D-567B-4CFA-BF50-79FDAC6EB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 name="Oval 40">
              <a:extLst>
                <a:ext uri="{FF2B5EF4-FFF2-40B4-BE49-F238E27FC236}">
                  <a16:creationId xmlns:a16="http://schemas.microsoft.com/office/drawing/2014/main" id="{8CE5D194-0A7E-49A6-B737-F71C1B3960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 name="Metin kutusu 3">
            <a:extLst>
              <a:ext uri="{FF2B5EF4-FFF2-40B4-BE49-F238E27FC236}">
                <a16:creationId xmlns:a16="http://schemas.microsoft.com/office/drawing/2014/main" id="{6940C861-4E01-A2F8-06C7-CE1ADB592426}"/>
              </a:ext>
            </a:extLst>
          </p:cNvPr>
          <p:cNvSpPr txBox="1"/>
          <p:nvPr/>
        </p:nvSpPr>
        <p:spPr>
          <a:xfrm>
            <a:off x="1250521" y="2398234"/>
            <a:ext cx="9583733" cy="2554545"/>
          </a:xfrm>
          <a:prstGeom prst="rect">
            <a:avLst/>
          </a:prstGeom>
          <a:noFill/>
        </p:spPr>
        <p:txBody>
          <a:bodyPr wrap="square">
            <a:spAutoFit/>
          </a:bodyPr>
          <a:lstStyle/>
          <a:p>
            <a:pPr>
              <a:buClr>
                <a:schemeClr val="accent2"/>
              </a:buClr>
              <a:buFont typeface="Wingdings" pitchFamily="2" charset="2"/>
              <a:buChar char="§"/>
            </a:pPr>
            <a:r>
              <a:rPr lang="tr-TR" sz="2000" dirty="0">
                <a:latin typeface="Calibri" pitchFamily="34" charset="0"/>
                <a:cs typeface="Calibri" pitchFamily="34" charset="0"/>
              </a:rPr>
              <a:t>   120 saat (5 gün</a:t>
            </a:r>
            <a:r>
              <a:rPr lang="tr-TR" sz="2000">
                <a:latin typeface="Calibri" pitchFamily="34" charset="0"/>
                <a:cs typeface="Calibri" pitchFamily="34" charset="0"/>
              </a:rPr>
              <a:t>) etkilidir</a:t>
            </a:r>
            <a:endParaRPr lang="tr-TR" sz="2000" dirty="0">
              <a:latin typeface="Calibri" pitchFamily="34" charset="0"/>
              <a:cs typeface="Calibri" pitchFamily="34" charset="0"/>
            </a:endParaRPr>
          </a:p>
          <a:p>
            <a:pPr>
              <a:buClr>
                <a:schemeClr val="accent2"/>
              </a:buClr>
              <a:buFont typeface="Wingdings" pitchFamily="2" charset="2"/>
              <a:buChar char="§"/>
            </a:pPr>
            <a:r>
              <a:rPr lang="tr-TR" sz="2000" dirty="0">
                <a:latin typeface="Calibri" pitchFamily="34" charset="0"/>
                <a:cs typeface="Calibri" pitchFamily="34" charset="0"/>
              </a:rPr>
              <a:t>   </a:t>
            </a:r>
            <a:r>
              <a:rPr lang="tr-TR" sz="2000" dirty="0" err="1">
                <a:latin typeface="Calibri" pitchFamily="34" charset="0"/>
                <a:cs typeface="Calibri" pitchFamily="34" charset="0"/>
              </a:rPr>
              <a:t>Selektif</a:t>
            </a:r>
            <a:r>
              <a:rPr lang="tr-TR" sz="2000" dirty="0">
                <a:latin typeface="Calibri" pitchFamily="34" charset="0"/>
                <a:cs typeface="Calibri" pitchFamily="34" charset="0"/>
              </a:rPr>
              <a:t> </a:t>
            </a:r>
            <a:r>
              <a:rPr lang="tr-TR" sz="2000" dirty="0" err="1">
                <a:latin typeface="Calibri" pitchFamily="34" charset="0"/>
                <a:cs typeface="Calibri" pitchFamily="34" charset="0"/>
              </a:rPr>
              <a:t>progesteron</a:t>
            </a:r>
            <a:r>
              <a:rPr lang="tr-TR" sz="2000" dirty="0">
                <a:latin typeface="Calibri" pitchFamily="34" charset="0"/>
                <a:cs typeface="Calibri" pitchFamily="34" charset="0"/>
              </a:rPr>
              <a:t> </a:t>
            </a:r>
            <a:r>
              <a:rPr lang="tr-TR" sz="2000" dirty="0" err="1">
                <a:latin typeface="Calibri" pitchFamily="34" charset="0"/>
                <a:cs typeface="Calibri" pitchFamily="34" charset="0"/>
              </a:rPr>
              <a:t>reseptörmodülatorü</a:t>
            </a:r>
            <a:r>
              <a:rPr lang="tr-TR" sz="2000" dirty="0">
                <a:latin typeface="Calibri" pitchFamily="34" charset="0"/>
                <a:cs typeface="Calibri" pitchFamily="34" charset="0"/>
              </a:rPr>
              <a:t> (SPRM)(yani </a:t>
            </a:r>
            <a:r>
              <a:rPr lang="tr-TR" sz="2000" dirty="0" err="1">
                <a:latin typeface="Calibri" pitchFamily="34" charset="0"/>
                <a:cs typeface="Calibri" pitchFamily="34" charset="0"/>
              </a:rPr>
              <a:t>antiprogestin</a:t>
            </a:r>
            <a:r>
              <a:rPr lang="tr-TR" sz="2000" dirty="0">
                <a:latin typeface="Calibri" pitchFamily="34" charset="0"/>
                <a:cs typeface="Calibri" pitchFamily="34" charset="0"/>
              </a:rPr>
              <a:t>)</a:t>
            </a:r>
          </a:p>
          <a:p>
            <a:pPr marL="285750" indent="-285750">
              <a:buClr>
                <a:schemeClr val="accent2"/>
              </a:buClr>
              <a:buFont typeface="Wingdings" pitchFamily="2" charset="2"/>
              <a:buChar char="§"/>
            </a:pPr>
            <a:r>
              <a:rPr lang="tr-TR" sz="2000" dirty="0">
                <a:latin typeface="Calibri" pitchFamily="34" charset="0"/>
                <a:cs typeface="Calibri" pitchFamily="34" charset="0"/>
              </a:rPr>
              <a:t>En az </a:t>
            </a:r>
            <a:r>
              <a:rPr lang="tr-TR" sz="2000" dirty="0" err="1">
                <a:latin typeface="Calibri" pitchFamily="34" charset="0"/>
                <a:cs typeface="Calibri" pitchFamily="34" charset="0"/>
              </a:rPr>
              <a:t>levonorgestrel</a:t>
            </a:r>
            <a:r>
              <a:rPr lang="tr-TR" sz="2000" dirty="0">
                <a:latin typeface="Calibri" pitchFamily="34" charset="0"/>
                <a:cs typeface="Calibri" pitchFamily="34" charset="0"/>
              </a:rPr>
              <a:t> kadar hatta </a:t>
            </a:r>
            <a:r>
              <a:rPr lang="tr-TR" sz="2000">
                <a:latin typeface="Calibri" pitchFamily="34" charset="0"/>
                <a:cs typeface="Calibri" pitchFamily="34" charset="0"/>
              </a:rPr>
              <a:t>daha etkindir</a:t>
            </a:r>
            <a:endParaRPr lang="tr-TR" sz="2000" dirty="0">
              <a:latin typeface="Calibri" pitchFamily="34" charset="0"/>
              <a:cs typeface="Calibri" pitchFamily="34" charset="0"/>
            </a:endParaRPr>
          </a:p>
          <a:p>
            <a:pPr marL="285750" indent="-285750">
              <a:buClr>
                <a:schemeClr val="accent2"/>
              </a:buClr>
              <a:buFont typeface="Wingdings" pitchFamily="2" charset="2"/>
              <a:buChar char="§"/>
            </a:pPr>
            <a:r>
              <a:rPr lang="tr-TR" sz="2000" dirty="0">
                <a:latin typeface="Calibri" pitchFamily="34" charset="0"/>
                <a:cs typeface="Calibri" pitchFamily="34" charset="0"/>
              </a:rPr>
              <a:t>Avrupa'da 2009’dan beri kullanılmaktadır</a:t>
            </a:r>
          </a:p>
          <a:p>
            <a:pPr marL="285750" indent="-285750">
              <a:buClr>
                <a:schemeClr val="accent2"/>
              </a:buClr>
              <a:buFont typeface="Wingdings" pitchFamily="2" charset="2"/>
              <a:buChar char="§"/>
            </a:pPr>
            <a:r>
              <a:rPr lang="tr-TR" sz="2000" dirty="0">
                <a:latin typeface="Calibri" pitchFamily="34" charset="0"/>
                <a:cs typeface="Calibri" pitchFamily="34" charset="0"/>
              </a:rPr>
              <a:t>2010'da FDA </a:t>
            </a:r>
            <a:r>
              <a:rPr lang="tr-TR" sz="2000">
                <a:latin typeface="Calibri" pitchFamily="34" charset="0"/>
                <a:cs typeface="Calibri" pitchFamily="34" charset="0"/>
              </a:rPr>
              <a:t>onayı aldı</a:t>
            </a:r>
            <a:endParaRPr lang="tr-TR" sz="2000" dirty="0">
              <a:latin typeface="Calibri" pitchFamily="34" charset="0"/>
              <a:cs typeface="Calibri" pitchFamily="34" charset="0"/>
            </a:endParaRPr>
          </a:p>
          <a:p>
            <a:pPr marL="285750" indent="-285750">
              <a:buClr>
                <a:schemeClr val="accent2"/>
              </a:buClr>
              <a:buFont typeface="Wingdings" pitchFamily="2" charset="2"/>
              <a:buChar char="§"/>
            </a:pPr>
            <a:r>
              <a:rPr lang="tr-TR" sz="2000" dirty="0">
                <a:latin typeface="Calibri" pitchFamily="34" charset="0"/>
                <a:cs typeface="Calibri" pitchFamily="34" charset="0"/>
              </a:rPr>
              <a:t>Ağır KC hastalığında </a:t>
            </a:r>
            <a:r>
              <a:rPr lang="tr-TR" sz="2000" dirty="0" err="1">
                <a:latin typeface="Calibri" pitchFamily="34" charset="0"/>
                <a:cs typeface="Calibri" pitchFamily="34" charset="0"/>
              </a:rPr>
              <a:t>kontrendikedir</a:t>
            </a:r>
            <a:endParaRPr lang="tr-TR" sz="2000" dirty="0">
              <a:latin typeface="Calibri" pitchFamily="34" charset="0"/>
              <a:cs typeface="Calibri" pitchFamily="34" charset="0"/>
            </a:endParaRPr>
          </a:p>
          <a:p>
            <a:pPr marL="285750" indent="-285750">
              <a:buClr>
                <a:schemeClr val="accent2"/>
              </a:buClr>
              <a:buFont typeface="Wingdings" pitchFamily="2" charset="2"/>
              <a:buChar char="§"/>
            </a:pPr>
            <a:r>
              <a:rPr lang="tr-TR" sz="2000" dirty="0">
                <a:latin typeface="Calibri" pitchFamily="34" charset="0"/>
                <a:cs typeface="Calibri" pitchFamily="34" charset="0"/>
              </a:rPr>
              <a:t>Emzirende </a:t>
            </a:r>
            <a:r>
              <a:rPr lang="tr-TR" sz="2000">
                <a:latin typeface="Calibri" pitchFamily="34" charset="0"/>
                <a:cs typeface="Calibri" pitchFamily="34" charset="0"/>
              </a:rPr>
              <a:t>uygun değildir</a:t>
            </a:r>
            <a:endParaRPr lang="tr-TR" sz="2000" dirty="0">
              <a:latin typeface="Calibri" pitchFamily="34" charset="0"/>
              <a:cs typeface="Calibri" pitchFamily="34" charset="0"/>
            </a:endParaRPr>
          </a:p>
          <a:p>
            <a:pPr>
              <a:buClr>
                <a:schemeClr val="accent2"/>
              </a:buClr>
              <a:buFont typeface="Wingdings" pitchFamily="2" charset="2"/>
              <a:buChar char="§"/>
            </a:pPr>
            <a:r>
              <a:rPr lang="tr-TR" sz="2000" dirty="0">
                <a:latin typeface="Calibri" pitchFamily="34" charset="0"/>
                <a:cs typeface="Calibri" pitchFamily="34" charset="0"/>
              </a:rPr>
              <a:t>   1 hafta süre </a:t>
            </a:r>
            <a:r>
              <a:rPr lang="tr-TR" sz="2000">
                <a:latin typeface="Calibri" pitchFamily="34" charset="0"/>
                <a:cs typeface="Calibri" pitchFamily="34" charset="0"/>
              </a:rPr>
              <a:t>ile emzirilmemelidir</a:t>
            </a:r>
            <a:endParaRPr lang="tr-TR" sz="2000" dirty="0">
              <a:latin typeface="Calibri" pitchFamily="34" charset="0"/>
              <a:cs typeface="Calibri" pitchFamily="34" charset="0"/>
            </a:endParaRPr>
          </a:p>
        </p:txBody>
      </p:sp>
      <p:sp>
        <p:nvSpPr>
          <p:cNvPr id="11" name="Alt Başlık 2">
            <a:extLst>
              <a:ext uri="{FF2B5EF4-FFF2-40B4-BE49-F238E27FC236}">
                <a16:creationId xmlns:a16="http://schemas.microsoft.com/office/drawing/2014/main" id="{23544524-1896-65A6-C751-18164B450053}"/>
              </a:ext>
            </a:extLst>
          </p:cNvPr>
          <p:cNvSpPr txBox="1">
            <a:spLocks/>
          </p:cNvSpPr>
          <p:nvPr/>
        </p:nvSpPr>
        <p:spPr>
          <a:xfrm>
            <a:off x="882554" y="549192"/>
            <a:ext cx="6262049" cy="644987"/>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200"/>
              </a:spcBef>
              <a:spcAft>
                <a:spcPts val="0"/>
              </a:spcAft>
              <a:buClr>
                <a:schemeClr val="accent1">
                  <a:lumMod val="75000"/>
                </a:schemeClr>
              </a:buClr>
              <a:buSzPct val="85000"/>
              <a:buFont typeface="Wingdings" pitchFamily="2" charset="2"/>
              <a:buNone/>
              <a:tabLst/>
              <a:defRPr/>
            </a:pPr>
            <a:r>
              <a:rPr kumimoji="0" lang="tr-TR" sz="4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Acil </a:t>
            </a:r>
            <a:r>
              <a:rPr kumimoji="0" lang="tr-TR" sz="4000" b="0" i="0" u="none" strike="noStrike" kern="1200" cap="none" spc="0" normalizeH="0" baseline="0" noProof="0" dirty="0" err="1">
                <a:ln>
                  <a:noFill/>
                </a:ln>
                <a:solidFill>
                  <a:schemeClr val="tx1"/>
                </a:solidFill>
                <a:effectLst/>
                <a:uLnTx/>
                <a:uFillTx/>
                <a:latin typeface="Calibri" pitchFamily="34" charset="0"/>
                <a:ea typeface="+mn-ea"/>
                <a:cs typeface="Calibri" pitchFamily="34" charset="0"/>
              </a:rPr>
              <a:t>Kontrasepsiyon</a:t>
            </a:r>
            <a:endParaRPr kumimoji="0" lang="tr-TR" sz="4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12" name="Alt Başlık 2">
            <a:extLst>
              <a:ext uri="{FF2B5EF4-FFF2-40B4-BE49-F238E27FC236}">
                <a16:creationId xmlns:a16="http://schemas.microsoft.com/office/drawing/2014/main" id="{B7EA3DBC-9242-3C40-A34F-36E624D49760}"/>
              </a:ext>
            </a:extLst>
          </p:cNvPr>
          <p:cNvSpPr txBox="1">
            <a:spLocks/>
          </p:cNvSpPr>
          <p:nvPr/>
        </p:nvSpPr>
        <p:spPr>
          <a:xfrm>
            <a:off x="1325819" y="1637102"/>
            <a:ext cx="9328325" cy="579023"/>
          </a:xfrm>
          <a:prstGeom prst="rect">
            <a:avLst/>
          </a:prstGeom>
        </p:spPr>
        <p:txBody>
          <a:bodyPr vert="horz" lIns="91440" tIns="45720" rIns="91440" bIns="45720" rtlCol="0">
            <a:noAutofit/>
          </a:bodyPr>
          <a:lstStyle/>
          <a:p>
            <a:pPr marL="182880" marR="0" lvl="0" indent="-182880" algn="l" defTabSz="914400" rtl="0" eaLnBrk="1" fontAlgn="auto" latinLnBrk="0" hangingPunct="1">
              <a:lnSpc>
                <a:spcPct val="90000"/>
              </a:lnSpc>
              <a:spcBef>
                <a:spcPts val="1200"/>
              </a:spcBef>
              <a:spcAft>
                <a:spcPts val="0"/>
              </a:spcAft>
              <a:buClr>
                <a:schemeClr val="accent1">
                  <a:lumMod val="75000"/>
                </a:schemeClr>
              </a:buClr>
              <a:buSzPct val="85000"/>
              <a:tabLst/>
              <a:defRPr/>
            </a:pPr>
            <a:r>
              <a:rPr kumimoji="0" lang="tr-TR" sz="2400" b="1" i="0" u="none" strike="noStrike" kern="1200" cap="none" spc="0" normalizeH="0" baseline="0" noProof="0" dirty="0" err="1">
                <a:ln>
                  <a:noFill/>
                </a:ln>
                <a:solidFill>
                  <a:schemeClr val="tx1"/>
                </a:solidFill>
                <a:effectLst/>
                <a:uLnTx/>
                <a:uFillTx/>
                <a:latin typeface="Calibri" pitchFamily="34" charset="0"/>
                <a:cs typeface="Calibri" pitchFamily="34" charset="0"/>
              </a:rPr>
              <a:t>Ulipristal</a:t>
            </a:r>
            <a:r>
              <a:rPr kumimoji="0" lang="tr-TR" sz="2400" b="1" i="0" u="none" strike="noStrike" kern="1200" cap="none" spc="0" normalizeH="0" baseline="0" noProof="0" dirty="0">
                <a:ln>
                  <a:noFill/>
                </a:ln>
                <a:solidFill>
                  <a:schemeClr val="tx1"/>
                </a:solidFill>
                <a:effectLst/>
                <a:uLnTx/>
                <a:uFillTx/>
                <a:latin typeface="Calibri" pitchFamily="34" charset="0"/>
                <a:cs typeface="Calibri" pitchFamily="34" charset="0"/>
              </a:rPr>
              <a:t> asetat (</a:t>
            </a:r>
            <a:r>
              <a:rPr kumimoji="0" lang="tr-TR" sz="2400" b="1" i="0" u="none" strike="noStrike" kern="1200" cap="none" spc="0" normalizeH="0" baseline="0" noProof="0" err="1">
                <a:ln>
                  <a:noFill/>
                </a:ln>
                <a:solidFill>
                  <a:schemeClr val="tx1"/>
                </a:solidFill>
                <a:effectLst/>
                <a:uLnTx/>
                <a:uFillTx/>
                <a:latin typeface="Calibri" pitchFamily="34" charset="0"/>
                <a:cs typeface="Calibri" pitchFamily="34" charset="0"/>
              </a:rPr>
              <a:t>Ella</a:t>
            </a:r>
            <a:r>
              <a:rPr kumimoji="0" lang="tr-TR" sz="2400" b="1" i="0" u="none" strike="noStrike" kern="1200" cap="none" spc="0" normalizeH="0" baseline="0" noProof="0">
                <a:ln>
                  <a:noFill/>
                </a:ln>
                <a:solidFill>
                  <a:schemeClr val="tx1"/>
                </a:solidFill>
                <a:effectLst/>
                <a:uLnTx/>
                <a:uFillTx/>
                <a:latin typeface="Calibri" pitchFamily="34" charset="0"/>
                <a:cs typeface="Calibri" pitchFamily="34" charset="0"/>
              </a:rPr>
              <a:t>®, ellaOne®, Fibristal®)</a:t>
            </a:r>
            <a:endParaRPr kumimoji="0" lang="tr-TR" sz="2400" b="1" i="0" u="none" strike="noStrike" kern="1200" cap="none" spc="0" normalizeH="0" baseline="0" noProof="0" dirty="0">
              <a:ln>
                <a:noFill/>
              </a:ln>
              <a:solidFill>
                <a:schemeClr val="tx1"/>
              </a:solidFill>
              <a:effectLst/>
              <a:uLnTx/>
              <a:uFillTx/>
              <a:latin typeface="Calibri" pitchFamily="34" charset="0"/>
              <a:cs typeface="Calibri" pitchFamily="34" charset="0"/>
            </a:endParaRPr>
          </a:p>
        </p:txBody>
      </p:sp>
      <p:pic>
        <p:nvPicPr>
          <p:cNvPr id="1027" name="Picture 3"/>
          <p:cNvPicPr>
            <a:picLocks noChangeAspect="1" noChangeArrowheads="1"/>
          </p:cNvPicPr>
          <p:nvPr/>
        </p:nvPicPr>
        <p:blipFill>
          <a:blip r:embed="rId4"/>
          <a:srcRect/>
          <a:stretch>
            <a:fillRect/>
          </a:stretch>
        </p:blipFill>
        <p:spPr bwMode="auto">
          <a:xfrm>
            <a:off x="8714510" y="2729345"/>
            <a:ext cx="3298542" cy="3255386"/>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8686799" y="745548"/>
            <a:ext cx="3288143" cy="1997651"/>
          </a:xfrm>
          <a:prstGeom prst="rect">
            <a:avLst/>
          </a:prstGeom>
          <a:noFill/>
          <a:ln w="9525">
            <a:noFill/>
            <a:miter lim="800000"/>
            <a:headEnd/>
            <a:tailEnd/>
          </a:ln>
          <a:effectLst/>
        </p:spPr>
      </p:pic>
    </p:spTree>
    <p:extLst>
      <p:ext uri="{BB962C8B-B14F-4D97-AF65-F5344CB8AC3E}">
        <p14:creationId xmlns:p14="http://schemas.microsoft.com/office/powerpoint/2010/main" val="3613057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4" name="Dikdörtgen 3"/>
          <p:cNvSpPr/>
          <p:nvPr/>
        </p:nvSpPr>
        <p:spPr>
          <a:xfrm>
            <a:off x="1069848" y="484632"/>
            <a:ext cx="10058400" cy="160934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Hormonal  Acil Kontrasepsiyon, Kimler </a:t>
            </a:r>
            <a:r>
              <a:rPr lang="tr-TR" sz="40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İ</a:t>
            </a:r>
            <a:r>
              <a:rPr lang="en-US" sz="40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çin Uygun Değildir?</a:t>
            </a:r>
          </a:p>
        </p:txBody>
      </p:sp>
      <p:sp>
        <p:nvSpPr>
          <p:cNvPr id="3" name="İçerik Yer Tutucusu 2"/>
          <p:cNvSpPr>
            <a:spLocks noGrp="1"/>
          </p:cNvSpPr>
          <p:nvPr>
            <p:ph idx="1"/>
          </p:nvPr>
        </p:nvSpPr>
        <p:spPr>
          <a:xfrm>
            <a:off x="1069848" y="2320412"/>
            <a:ext cx="10058400" cy="3851787"/>
          </a:xfrm>
        </p:spPr>
        <p:txBody>
          <a:bodyPr vert="horz" lIns="91440" tIns="45720" rIns="91440" bIns="45720" rtlCol="0">
            <a:normAutofit/>
          </a:bodyPr>
          <a:lstStyle/>
          <a:p>
            <a:pPr>
              <a:buFont typeface="Wingdings" panose="05000000000000000000" pitchFamily="2" charset="2"/>
              <a:buChar char="Ø"/>
            </a:pPr>
            <a:r>
              <a:rPr lang="en-US" sz="2100" b="1">
                <a:latin typeface="Calibri" panose="020F0502020204030204" pitchFamily="34" charset="0"/>
                <a:ea typeface="Calibri" panose="020F0502020204030204" pitchFamily="34" charset="0"/>
                <a:cs typeface="Calibri" panose="020F0502020204030204" pitchFamily="34" charset="0"/>
              </a:rPr>
              <a:t>İlişki sonrası RİA uygulaması;</a:t>
            </a:r>
          </a:p>
          <a:p>
            <a:pPr lvl="1"/>
            <a:r>
              <a:rPr lang="en-US" sz="2100">
                <a:latin typeface="Calibri" panose="020F0502020204030204" pitchFamily="34" charset="0"/>
                <a:ea typeface="Calibri" panose="020F0502020204030204" pitchFamily="34" charset="0"/>
                <a:cs typeface="Calibri" panose="020F0502020204030204" pitchFamily="34" charset="0"/>
              </a:rPr>
              <a:t>Yeni bir eşle korunmasız cinsel ilişkiye giren kadınlar</a:t>
            </a:r>
          </a:p>
          <a:p>
            <a:pPr lvl="1"/>
            <a:r>
              <a:rPr lang="en-US" sz="2100">
                <a:latin typeface="Calibri" panose="020F0502020204030204" pitchFamily="34" charset="0"/>
                <a:ea typeface="Calibri" panose="020F0502020204030204" pitchFamily="34" charset="0"/>
                <a:cs typeface="Calibri" panose="020F0502020204030204" pitchFamily="34" charset="0"/>
              </a:rPr>
              <a:t>Tecavüze uğramış kadınlar</a:t>
            </a:r>
          </a:p>
          <a:p>
            <a:pPr lvl="1"/>
            <a:r>
              <a:rPr lang="en-US" sz="2100">
                <a:latin typeface="Calibri" panose="020F0502020204030204" pitchFamily="34" charset="0"/>
                <a:ea typeface="Calibri" panose="020F0502020204030204" pitchFamily="34" charset="0"/>
                <a:cs typeface="Calibri" panose="020F0502020204030204" pitchFamily="34" charset="0"/>
              </a:rPr>
              <a:t>Hiç doğum yapmamış kadınlar</a:t>
            </a:r>
          </a:p>
          <a:p>
            <a:pPr lvl="1"/>
            <a:r>
              <a:rPr lang="en-US" sz="2100">
                <a:latin typeface="Calibri" panose="020F0502020204030204" pitchFamily="34" charset="0"/>
                <a:ea typeface="Calibri" panose="020F0502020204030204" pitchFamily="34" charset="0"/>
                <a:cs typeface="Calibri" panose="020F0502020204030204" pitchFamily="34" charset="0"/>
              </a:rPr>
              <a:t>Cinsel yolla bulaşan hastalıklar açısından risk altındaki kadınlar</a:t>
            </a:r>
          </a:p>
          <a:p>
            <a:pPr lvl="1">
              <a:buFont typeface="Wingdings" panose="05000000000000000000" pitchFamily="2" charset="2"/>
              <a:buChar char="Ø"/>
            </a:pPr>
            <a:endParaRPr lang="en-US" sz="2100">
              <a:latin typeface="Calibri" panose="020F0502020204030204" pitchFamily="34" charset="0"/>
              <a:ea typeface="Calibri" panose="020F0502020204030204" pitchFamily="34" charset="0"/>
              <a:cs typeface="Calibri" panose="020F0502020204030204" pitchFamily="34" charset="0"/>
            </a:endParaRPr>
          </a:p>
          <a:p>
            <a:pPr marL="445770" indent="-342900">
              <a:buFont typeface="Wingdings" panose="05000000000000000000" pitchFamily="2" charset="2"/>
              <a:buChar char="Ø"/>
            </a:pPr>
            <a:r>
              <a:rPr lang="en-US" sz="2100" b="1">
                <a:latin typeface="Calibri" panose="020F0502020204030204" pitchFamily="34" charset="0"/>
                <a:ea typeface="Calibri" panose="020F0502020204030204" pitchFamily="34" charset="0"/>
                <a:cs typeface="Calibri" panose="020F0502020204030204" pitchFamily="34" charset="0"/>
              </a:rPr>
              <a:t>Hormonal acil kontrasepsiyon;</a:t>
            </a:r>
          </a:p>
          <a:p>
            <a:pPr marL="742950" lvl="1"/>
            <a:r>
              <a:rPr lang="en-US" sz="2100">
                <a:latin typeface="Calibri" panose="020F0502020204030204" pitchFamily="34" charset="0"/>
                <a:ea typeface="Calibri" panose="020F0502020204030204" pitchFamily="34" charset="0"/>
                <a:cs typeface="Calibri" panose="020F0502020204030204" pitchFamily="34" charset="0"/>
              </a:rPr>
              <a:t>Gebe olan kadınlar</a:t>
            </a:r>
            <a:endParaRPr lang="en-US" sz="2100" b="1">
              <a:latin typeface="Calibri" panose="020F0502020204030204" pitchFamily="34" charset="0"/>
              <a:ea typeface="Calibri" panose="020F0502020204030204" pitchFamily="34" charset="0"/>
              <a:cs typeface="Calibri" panose="020F0502020204030204" pitchFamily="34" charset="0"/>
            </a:endParaRPr>
          </a:p>
          <a:p>
            <a:pPr lvl="1"/>
            <a:endParaRPr lang="en-US" sz="2100">
              <a:latin typeface="Calibri" panose="020F0502020204030204" pitchFamily="34" charset="0"/>
              <a:ea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8914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1B049-C7B8-DFFE-A204-B8A85C570F95}"/>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D34B826A-E768-EF90-E5AF-5D06D7491F44}"/>
              </a:ext>
            </a:extLst>
          </p:cNvPr>
          <p:cNvSpPr txBox="1"/>
          <p:nvPr/>
        </p:nvSpPr>
        <p:spPr>
          <a:xfrm>
            <a:off x="1265582" y="1504266"/>
            <a:ext cx="7560365" cy="2677656"/>
          </a:xfrm>
          <a:prstGeom prst="rect">
            <a:avLst/>
          </a:prstGeom>
          <a:noFill/>
        </p:spPr>
        <p:txBody>
          <a:bodyPr wrap="square">
            <a:spAutoFit/>
          </a:bodyPr>
          <a:lstStyle/>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Acil </a:t>
            </a:r>
            <a:r>
              <a:rPr lang="tr-TR" sz="2100" dirty="0" err="1">
                <a:latin typeface="Calibri" panose="020F0502020204030204" pitchFamily="34" charset="0"/>
                <a:ea typeface="Calibri" panose="020F0502020204030204" pitchFamily="34" charset="0"/>
                <a:cs typeface="Calibri" panose="020F0502020204030204" pitchFamily="34" charset="0"/>
              </a:rPr>
              <a:t>kontrasepsiyonda</a:t>
            </a:r>
            <a:r>
              <a:rPr lang="tr-TR" sz="2100" dirty="0">
                <a:latin typeface="Calibri" panose="020F0502020204030204" pitchFamily="34" charset="0"/>
                <a:ea typeface="Calibri" panose="020F0502020204030204" pitchFamily="34" charset="0"/>
                <a:cs typeface="Calibri" panose="020F0502020204030204" pitchFamily="34" charset="0"/>
              </a:rPr>
              <a:t> sadece </a:t>
            </a:r>
            <a:r>
              <a:rPr lang="tr-TR" sz="2100" b="1" dirty="0">
                <a:latin typeface="Calibri" panose="020F0502020204030204" pitchFamily="34" charset="0"/>
                <a:ea typeface="Calibri" panose="020F0502020204030204" pitchFamily="34" charset="0"/>
                <a:cs typeface="Calibri" panose="020F0502020204030204" pitchFamily="34" charset="0"/>
              </a:rPr>
              <a:t>bakırlı </a:t>
            </a:r>
            <a:r>
              <a:rPr lang="tr-TR" sz="2100" b="1" dirty="0" err="1">
                <a:latin typeface="Calibri" panose="020F0502020204030204" pitchFamily="34" charset="0"/>
                <a:ea typeface="Calibri" panose="020F0502020204030204" pitchFamily="34" charset="0"/>
                <a:cs typeface="Calibri" panose="020F0502020204030204" pitchFamily="34" charset="0"/>
              </a:rPr>
              <a:t>RİA'lar</a:t>
            </a:r>
            <a:r>
              <a:rPr lang="tr-TR" sz="2100" b="1" dirty="0">
                <a:latin typeface="Calibri" panose="020F0502020204030204" pitchFamily="34" charset="0"/>
                <a:ea typeface="Calibri" panose="020F0502020204030204" pitchFamily="34" charset="0"/>
                <a:cs typeface="Calibri" panose="020F0502020204030204" pitchFamily="34" charset="0"/>
              </a:rPr>
              <a:t> </a:t>
            </a:r>
            <a:r>
              <a:rPr lang="tr-TR" sz="2100" dirty="0">
                <a:latin typeface="Calibri" panose="020F0502020204030204" pitchFamily="34" charset="0"/>
                <a:ea typeface="Calibri" panose="020F0502020204030204" pitchFamily="34" charset="0"/>
                <a:cs typeface="Calibri" panose="020F0502020204030204" pitchFamily="34" charset="0"/>
              </a:rPr>
              <a:t>kullanılmalıdır!!</a:t>
            </a:r>
          </a:p>
          <a:p>
            <a:pPr marL="285750" indent="-285750">
              <a:buClr>
                <a:schemeClr val="accent2">
                  <a:lumMod val="75000"/>
                </a:schemeClr>
              </a:buClr>
              <a:buFont typeface="Wingdings" panose="05000000000000000000" pitchFamily="2" charset="2"/>
              <a:buChar char="§"/>
            </a:pPr>
            <a:endParaRPr lang="tr-TR" sz="2100" dirty="0">
              <a:latin typeface="Calibri" panose="020F0502020204030204" pitchFamily="34" charset="0"/>
              <a:ea typeface="Calibri" panose="020F0502020204030204" pitchFamily="34" charset="0"/>
              <a:cs typeface="Calibri" panose="020F0502020204030204" pitchFamily="34" charset="0"/>
            </a:endParaRPr>
          </a:p>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Korunmasız ilişkiden sonraki 7 gün içerisinde </a:t>
            </a:r>
            <a:r>
              <a:rPr lang="tr-TR" sz="2100" dirty="0" err="1">
                <a:latin typeface="Calibri" panose="020F0502020204030204" pitchFamily="34" charset="0"/>
                <a:ea typeface="Calibri" panose="020F0502020204030204" pitchFamily="34" charset="0"/>
                <a:cs typeface="Calibri" panose="020F0502020204030204" pitchFamily="34" charset="0"/>
              </a:rPr>
              <a:t>servikal</a:t>
            </a:r>
            <a:r>
              <a:rPr lang="tr-TR" sz="2100" dirty="0">
                <a:latin typeface="Calibri" panose="020F0502020204030204" pitchFamily="34" charset="0"/>
                <a:ea typeface="Calibri" panose="020F0502020204030204" pitchFamily="34" charset="0"/>
                <a:cs typeface="Calibri" panose="020F0502020204030204" pitchFamily="34" charset="0"/>
              </a:rPr>
              <a:t> kültür sonucu gelinceye kadar </a:t>
            </a:r>
            <a:r>
              <a:rPr lang="tr-TR" sz="2100" dirty="0" err="1">
                <a:latin typeface="Calibri" panose="020F0502020204030204" pitchFamily="34" charset="0"/>
                <a:ea typeface="Calibri" panose="020F0502020204030204" pitchFamily="34" charset="0"/>
                <a:cs typeface="Calibri" panose="020F0502020204030204" pitchFamily="34" charset="0"/>
              </a:rPr>
              <a:t>profilaktik</a:t>
            </a:r>
            <a:r>
              <a:rPr lang="tr-TR" sz="2100" dirty="0">
                <a:latin typeface="Calibri" panose="020F0502020204030204" pitchFamily="34" charset="0"/>
                <a:ea typeface="Calibri" panose="020F0502020204030204" pitchFamily="34" charset="0"/>
                <a:cs typeface="Calibri" panose="020F0502020204030204" pitchFamily="34" charset="0"/>
              </a:rPr>
              <a:t> antibiyotik:</a:t>
            </a:r>
          </a:p>
          <a:p>
            <a:pPr lvl="1">
              <a:buClr>
                <a:schemeClr val="accent2">
                  <a:lumMod val="75000"/>
                </a:schemeClr>
              </a:buClr>
            </a:pPr>
            <a:r>
              <a:rPr lang="tr-TR" sz="2100" dirty="0" err="1">
                <a:latin typeface="Calibri" panose="020F0502020204030204" pitchFamily="34" charset="0"/>
                <a:ea typeface="Calibri" panose="020F0502020204030204" pitchFamily="34" charset="0"/>
                <a:cs typeface="Calibri" panose="020F0502020204030204" pitchFamily="34" charset="0"/>
              </a:rPr>
              <a:t>Profilakside</a:t>
            </a:r>
            <a:r>
              <a:rPr lang="tr-TR" sz="2100" dirty="0">
                <a:latin typeface="Calibri" panose="020F0502020204030204" pitchFamily="34" charset="0"/>
                <a:ea typeface="Calibri" panose="020F0502020204030204" pitchFamily="34" charset="0"/>
                <a:cs typeface="Calibri" panose="020F0502020204030204" pitchFamily="34" charset="0"/>
              </a:rPr>
              <a:t>: 1. </a:t>
            </a:r>
            <a:r>
              <a:rPr lang="tr-TR" sz="2100" i="1" dirty="0">
                <a:latin typeface="Calibri" panose="020F0502020204030204" pitchFamily="34" charset="0"/>
                <a:ea typeface="Calibri" panose="020F0502020204030204" pitchFamily="34" charset="0"/>
                <a:cs typeface="Calibri" panose="020F0502020204030204" pitchFamily="34" charset="0"/>
              </a:rPr>
              <a:t>1 gr </a:t>
            </a:r>
            <a:r>
              <a:rPr lang="tr-TR" sz="2100" i="1" dirty="0" err="1">
                <a:latin typeface="Calibri" panose="020F0502020204030204" pitchFamily="34" charset="0"/>
                <a:ea typeface="Calibri" panose="020F0502020204030204" pitchFamily="34" charset="0"/>
                <a:cs typeface="Calibri" panose="020F0502020204030204" pitchFamily="34" charset="0"/>
              </a:rPr>
              <a:t>azitromisin</a:t>
            </a:r>
            <a:endParaRPr lang="tr-TR" sz="2100" i="1" dirty="0">
              <a:latin typeface="Calibri" panose="020F0502020204030204" pitchFamily="34" charset="0"/>
              <a:ea typeface="Calibri" panose="020F0502020204030204" pitchFamily="34" charset="0"/>
              <a:cs typeface="Calibri" panose="020F0502020204030204" pitchFamily="34" charset="0"/>
            </a:endParaRPr>
          </a:p>
          <a:p>
            <a:pPr lvl="1">
              <a:buClr>
                <a:schemeClr val="accent2">
                  <a:lumMod val="75000"/>
                </a:schemeClr>
              </a:buClr>
            </a:pPr>
            <a:r>
              <a:rPr lang="tr-TR" sz="2100" dirty="0">
                <a:latin typeface="Calibri" panose="020F0502020204030204" pitchFamily="34" charset="0"/>
                <a:ea typeface="Calibri" panose="020F0502020204030204" pitchFamily="34" charset="0"/>
                <a:cs typeface="Calibri" panose="020F0502020204030204" pitchFamily="34" charset="0"/>
              </a:rPr>
              <a:t>			2. </a:t>
            </a:r>
            <a:r>
              <a:rPr lang="tr-TR" sz="2100" i="1" dirty="0">
                <a:latin typeface="Calibri" panose="020F0502020204030204" pitchFamily="34" charset="0"/>
                <a:ea typeface="Calibri" panose="020F0502020204030204" pitchFamily="34" charset="0"/>
                <a:cs typeface="Calibri" panose="020F0502020204030204" pitchFamily="34" charset="0"/>
              </a:rPr>
              <a:t>200 mg </a:t>
            </a:r>
            <a:r>
              <a:rPr lang="tr-TR" sz="2100" i="1" dirty="0" err="1">
                <a:latin typeface="Calibri" panose="020F0502020204030204" pitchFamily="34" charset="0"/>
                <a:ea typeface="Calibri" panose="020F0502020204030204" pitchFamily="34" charset="0"/>
                <a:cs typeface="Calibri" panose="020F0502020204030204" pitchFamily="34" charset="0"/>
              </a:rPr>
              <a:t>doksisiklin</a:t>
            </a:r>
            <a:endParaRPr lang="tr-TR" sz="2100" i="1" dirty="0">
              <a:latin typeface="Calibri" panose="020F0502020204030204" pitchFamily="34" charset="0"/>
              <a:ea typeface="Calibri" panose="020F0502020204030204" pitchFamily="34" charset="0"/>
              <a:cs typeface="Calibri" panose="020F0502020204030204" pitchFamily="34" charset="0"/>
            </a:endParaRPr>
          </a:p>
          <a:p>
            <a:pPr lvl="1">
              <a:buClr>
                <a:schemeClr val="accent2">
                  <a:lumMod val="75000"/>
                </a:schemeClr>
              </a:buClr>
            </a:pPr>
            <a:r>
              <a:rPr lang="tr-TR" sz="2100" dirty="0">
                <a:latin typeface="Calibri" panose="020F0502020204030204" pitchFamily="34" charset="0"/>
                <a:ea typeface="Calibri" panose="020F0502020204030204" pitchFamily="34" charset="0"/>
                <a:cs typeface="Calibri" panose="020F0502020204030204" pitchFamily="34" charset="0"/>
              </a:rPr>
              <a:t>			3. </a:t>
            </a:r>
            <a:r>
              <a:rPr lang="tr-TR" sz="2100" i="1" dirty="0">
                <a:latin typeface="Calibri" panose="020F0502020204030204" pitchFamily="34" charset="0"/>
                <a:ea typeface="Calibri" panose="020F0502020204030204" pitchFamily="34" charset="0"/>
                <a:cs typeface="Calibri" panose="020F0502020204030204" pitchFamily="34" charset="0"/>
              </a:rPr>
              <a:t>500 mg </a:t>
            </a:r>
            <a:r>
              <a:rPr lang="tr-TR" sz="2100" i="1" dirty="0" err="1">
                <a:latin typeface="Calibri" panose="020F0502020204030204" pitchFamily="34" charset="0"/>
                <a:ea typeface="Calibri" panose="020F0502020204030204" pitchFamily="34" charset="0"/>
                <a:cs typeface="Calibri" panose="020F0502020204030204" pitchFamily="34" charset="0"/>
              </a:rPr>
              <a:t>eritromisin</a:t>
            </a:r>
            <a:endParaRPr lang="tr-TR" sz="2100" i="1" dirty="0">
              <a:latin typeface="Calibri" panose="020F0502020204030204" pitchFamily="34" charset="0"/>
              <a:ea typeface="Calibri" panose="020F0502020204030204" pitchFamily="34" charset="0"/>
              <a:cs typeface="Calibri" panose="020F0502020204030204" pitchFamily="34" charset="0"/>
            </a:endParaRPr>
          </a:p>
          <a:p>
            <a:pPr lvl="1">
              <a:buClr>
                <a:schemeClr val="accent2">
                  <a:lumMod val="75000"/>
                </a:schemeClr>
              </a:buClr>
            </a:pPr>
            <a:r>
              <a:rPr lang="tr-TR" sz="2100" dirty="0">
                <a:latin typeface="Calibri" panose="020F0502020204030204" pitchFamily="34" charset="0"/>
                <a:ea typeface="Calibri" panose="020F0502020204030204" pitchFamily="34" charset="0"/>
                <a:cs typeface="Calibri" panose="020F0502020204030204" pitchFamily="34" charset="0"/>
              </a:rPr>
              <a:t>			4. </a:t>
            </a:r>
            <a:r>
              <a:rPr lang="tr-TR" sz="2100" i="1" dirty="0">
                <a:latin typeface="Calibri" panose="020F0502020204030204" pitchFamily="34" charset="0"/>
                <a:ea typeface="Calibri" panose="020F0502020204030204" pitchFamily="34" charset="0"/>
                <a:cs typeface="Calibri" panose="020F0502020204030204" pitchFamily="34" charset="0"/>
              </a:rPr>
              <a:t>400 mg </a:t>
            </a:r>
            <a:r>
              <a:rPr lang="tr-TR" sz="2100" i="1" dirty="0" err="1">
                <a:latin typeface="Calibri" panose="020F0502020204030204" pitchFamily="34" charset="0"/>
                <a:ea typeface="Calibri" panose="020F0502020204030204" pitchFamily="34" charset="0"/>
                <a:cs typeface="Calibri" panose="020F0502020204030204" pitchFamily="34" charset="0"/>
              </a:rPr>
              <a:t>ofloksasin</a:t>
            </a:r>
            <a:endParaRPr lang="tr-TR" sz="2100" i="1" dirty="0">
              <a:latin typeface="Calibri" panose="020F0502020204030204" pitchFamily="34" charset="0"/>
              <a:ea typeface="Calibri" panose="020F0502020204030204" pitchFamily="34" charset="0"/>
              <a:cs typeface="Calibri" panose="020F0502020204030204" pitchFamily="34" charset="0"/>
            </a:endParaRPr>
          </a:p>
        </p:txBody>
      </p:sp>
      <p:sp>
        <p:nvSpPr>
          <p:cNvPr id="2" name="Alt Başlık 2">
            <a:extLst>
              <a:ext uri="{FF2B5EF4-FFF2-40B4-BE49-F238E27FC236}">
                <a16:creationId xmlns:a16="http://schemas.microsoft.com/office/drawing/2014/main" id="{E85107B0-9558-2F5B-B41D-EE80DD8D9495}"/>
              </a:ext>
            </a:extLst>
          </p:cNvPr>
          <p:cNvSpPr txBox="1">
            <a:spLocks/>
          </p:cNvSpPr>
          <p:nvPr/>
        </p:nvSpPr>
        <p:spPr>
          <a:xfrm>
            <a:off x="882554" y="549192"/>
            <a:ext cx="6262049" cy="644987"/>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200"/>
              </a:spcBef>
              <a:spcAft>
                <a:spcPts val="0"/>
              </a:spcAft>
              <a:buClr>
                <a:schemeClr val="accent1">
                  <a:lumMod val="75000"/>
                </a:schemeClr>
              </a:buClr>
              <a:buSzPct val="85000"/>
              <a:buFont typeface="Wingdings" pitchFamily="2" charset="2"/>
              <a:buNone/>
              <a:tabLst/>
              <a:defRPr/>
            </a:pPr>
            <a:r>
              <a:rPr kumimoji="0" lang="tr-TR" sz="4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Acil </a:t>
            </a:r>
            <a:r>
              <a:rPr kumimoji="0" lang="tr-TR" sz="4000" b="0" i="0" u="none" strike="noStrike" kern="1200" cap="none" spc="0" normalizeH="0" baseline="0" noProof="0" dirty="0" err="1">
                <a:ln>
                  <a:noFill/>
                </a:ln>
                <a:solidFill>
                  <a:schemeClr val="tx1"/>
                </a:solidFill>
                <a:effectLst/>
                <a:uLnTx/>
                <a:uFillTx/>
                <a:latin typeface="Calibri" pitchFamily="34" charset="0"/>
                <a:ea typeface="+mn-ea"/>
                <a:cs typeface="Calibri" pitchFamily="34" charset="0"/>
              </a:rPr>
              <a:t>Kontrasepsiyon</a:t>
            </a:r>
            <a:endParaRPr kumimoji="0" lang="tr-TR" sz="40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561433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46E7C35-07EA-FB8C-0DA5-B363A9F01D06}"/>
              </a:ext>
            </a:extLst>
          </p:cNvPr>
          <p:cNvSpPr>
            <a:spLocks noGrp="1"/>
          </p:cNvSpPr>
          <p:nvPr>
            <p:ph type="subTitle" idx="1"/>
          </p:nvPr>
        </p:nvSpPr>
        <p:spPr>
          <a:xfrm>
            <a:off x="1116231" y="625502"/>
            <a:ext cx="7891272" cy="1069848"/>
          </a:xfrm>
        </p:spPr>
        <p:txBody>
          <a:bodyPr>
            <a:normAutofit/>
          </a:bodyPr>
          <a:lstStyle/>
          <a:p>
            <a:r>
              <a:rPr lang="tr-TR" sz="4000" dirty="0">
                <a:latin typeface="Calibri" panose="020F0502020204030204" pitchFamily="34" charset="0"/>
                <a:ea typeface="Calibri" panose="020F0502020204030204" pitchFamily="34" charset="0"/>
                <a:cs typeface="Calibri" panose="020F0502020204030204" pitchFamily="34" charset="0"/>
              </a:rPr>
              <a:t>Cerrahi sterilizasyon</a:t>
            </a:r>
          </a:p>
        </p:txBody>
      </p:sp>
      <p:sp>
        <p:nvSpPr>
          <p:cNvPr id="5" name="Metin kutusu 4">
            <a:extLst>
              <a:ext uri="{FF2B5EF4-FFF2-40B4-BE49-F238E27FC236}">
                <a16:creationId xmlns:a16="http://schemas.microsoft.com/office/drawing/2014/main" id="{7F18C149-7B0B-2789-DA35-E45480B12E9B}"/>
              </a:ext>
            </a:extLst>
          </p:cNvPr>
          <p:cNvSpPr txBox="1"/>
          <p:nvPr/>
        </p:nvSpPr>
        <p:spPr>
          <a:xfrm>
            <a:off x="1305337" y="1803175"/>
            <a:ext cx="8898837" cy="1938992"/>
          </a:xfrm>
          <a:prstGeom prst="rect">
            <a:avLst/>
          </a:prstGeom>
          <a:noFill/>
        </p:spPr>
        <p:txBody>
          <a:bodyPr wrap="square">
            <a:spAutoFit/>
          </a:bodyPr>
          <a:lstStyle/>
          <a:p>
            <a:pPr marL="342900" indent="-342900">
              <a:buClr>
                <a:schemeClr val="accent1">
                  <a:lumMod val="75000"/>
                </a:schemeClr>
              </a:buClr>
              <a:buFont typeface="Wingdings" panose="05000000000000000000" pitchFamily="2" charset="2"/>
              <a:buChar char="§"/>
            </a:pPr>
            <a:r>
              <a:rPr lang="tr-TR" sz="2000" dirty="0">
                <a:solidFill>
                  <a:srgbClr val="040C28"/>
                </a:solidFill>
                <a:latin typeface="Calibri" panose="020F0502020204030204" pitchFamily="34" charset="0"/>
                <a:ea typeface="Calibri" panose="020F0502020204030204" pitchFamily="34" charset="0"/>
                <a:cs typeface="Calibri" panose="020F0502020204030204" pitchFamily="34" charset="0"/>
              </a:rPr>
              <a:t>C</a:t>
            </a:r>
            <a:r>
              <a:rPr lang="tr-TR" sz="2000" b="0" i="0" dirty="0">
                <a:solidFill>
                  <a:srgbClr val="040C28"/>
                </a:solidFill>
                <a:effectLst/>
                <a:latin typeface="Calibri" panose="020F0502020204030204" pitchFamily="34" charset="0"/>
                <a:ea typeface="Calibri" panose="020F0502020204030204" pitchFamily="34" charset="0"/>
                <a:cs typeface="Calibri" panose="020F0502020204030204" pitchFamily="34" charset="0"/>
              </a:rPr>
              <a:t>errahi sterilizasyon</a:t>
            </a:r>
            <a:r>
              <a:rPr lang="tr-TR" sz="20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kadınlarda tüp </a:t>
            </a:r>
            <a:r>
              <a:rPr lang="tr-TR" sz="2000" b="0" i="0" dirty="0" err="1">
                <a:solidFill>
                  <a:srgbClr val="1F1F1F"/>
                </a:solidFill>
                <a:effectLst/>
                <a:latin typeface="Calibri" panose="020F0502020204030204" pitchFamily="34" charset="0"/>
                <a:ea typeface="Calibri" panose="020F0502020204030204" pitchFamily="34" charset="0"/>
                <a:cs typeface="Calibri" panose="020F0502020204030204" pitchFamily="34" charset="0"/>
              </a:rPr>
              <a:t>ligasyonu</a:t>
            </a:r>
            <a:r>
              <a:rPr lang="tr-TR" sz="20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(tuba </a:t>
            </a:r>
            <a:r>
              <a:rPr lang="tr-TR" sz="2000" b="0" i="0" dirty="0" err="1">
                <a:solidFill>
                  <a:srgbClr val="1F1F1F"/>
                </a:solidFill>
                <a:effectLst/>
                <a:latin typeface="Calibri" panose="020F0502020204030204" pitchFamily="34" charset="0"/>
                <a:ea typeface="Calibri" panose="020F0502020204030204" pitchFamily="34" charset="0"/>
                <a:cs typeface="Calibri" panose="020F0502020204030204" pitchFamily="34" charset="0"/>
              </a:rPr>
              <a:t>uterinaların</a:t>
            </a:r>
            <a:r>
              <a:rPr lang="tr-TR" sz="20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bağlanması) ve erkeklerde </a:t>
            </a:r>
            <a:r>
              <a:rPr lang="tr-TR" sz="2000" b="0" i="0" dirty="0" err="1">
                <a:solidFill>
                  <a:srgbClr val="1F1F1F"/>
                </a:solidFill>
                <a:effectLst/>
                <a:latin typeface="Calibri" panose="020F0502020204030204" pitchFamily="34" charset="0"/>
                <a:ea typeface="Calibri" panose="020F0502020204030204" pitchFamily="34" charset="0"/>
                <a:cs typeface="Calibri" panose="020F0502020204030204" pitchFamily="34" charset="0"/>
              </a:rPr>
              <a:t>vazektomi</a:t>
            </a:r>
            <a:r>
              <a:rPr lang="tr-TR" sz="20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tr-TR" sz="2000" b="0" i="0" dirty="0" err="1">
                <a:solidFill>
                  <a:srgbClr val="1F1F1F"/>
                </a:solidFill>
                <a:effectLst/>
                <a:latin typeface="Calibri" panose="020F0502020204030204" pitchFamily="34" charset="0"/>
                <a:ea typeface="Calibri" panose="020F0502020204030204" pitchFamily="34" charset="0"/>
                <a:cs typeface="Calibri" panose="020F0502020204030204" pitchFamily="34" charset="0"/>
              </a:rPr>
              <a:t>vas</a:t>
            </a:r>
            <a:r>
              <a:rPr lang="tr-TR" sz="20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tr-TR" sz="2000" b="0" i="0" dirty="0" err="1">
                <a:solidFill>
                  <a:srgbClr val="1F1F1F"/>
                </a:solidFill>
                <a:effectLst/>
                <a:latin typeface="Calibri" panose="020F0502020204030204" pitchFamily="34" charset="0"/>
                <a:ea typeface="Calibri" panose="020F0502020204030204" pitchFamily="34" charset="0"/>
                <a:cs typeface="Calibri" panose="020F0502020204030204" pitchFamily="34" charset="0"/>
              </a:rPr>
              <a:t>deferenslerin</a:t>
            </a:r>
            <a:r>
              <a:rPr lang="tr-TR" sz="20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kesilip bağlanması) biçiminde uygulanan </a:t>
            </a:r>
            <a:r>
              <a:rPr lang="tr-TR" sz="2000" b="0" i="0" dirty="0" err="1">
                <a:solidFill>
                  <a:srgbClr val="1F1F1F"/>
                </a:solidFill>
                <a:effectLst/>
                <a:latin typeface="Calibri" panose="020F0502020204030204" pitchFamily="34" charset="0"/>
                <a:ea typeface="Calibri" panose="020F0502020204030204" pitchFamily="34" charset="0"/>
                <a:cs typeface="Calibri" panose="020F0502020204030204" pitchFamily="34" charset="0"/>
              </a:rPr>
              <a:t>fertilitenin</a:t>
            </a:r>
            <a:r>
              <a:rPr lang="tr-TR" sz="20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kalıcı olarak sonlandırıldığı </a:t>
            </a:r>
            <a:r>
              <a:rPr lang="tr-TR" sz="2000" b="0" i="0" dirty="0">
                <a:solidFill>
                  <a:srgbClr val="040C28"/>
                </a:solidFill>
                <a:effectLst/>
                <a:latin typeface="Calibri" panose="020F0502020204030204" pitchFamily="34" charset="0"/>
                <a:ea typeface="Calibri" panose="020F0502020204030204" pitchFamily="34" charset="0"/>
                <a:cs typeface="Calibri" panose="020F0502020204030204" pitchFamily="34" charset="0"/>
              </a:rPr>
              <a:t>cerrahi</a:t>
            </a:r>
            <a:r>
              <a:rPr lang="tr-TR" sz="20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işlemlerdir</a:t>
            </a:r>
          </a:p>
          <a:p>
            <a:pPr marL="342900" indent="-342900">
              <a:buClr>
                <a:schemeClr val="accent1">
                  <a:lumMod val="75000"/>
                </a:schemeClr>
              </a:buClr>
              <a:buFont typeface="Wingdings" panose="05000000000000000000" pitchFamily="2" charset="2"/>
              <a:buChar char="§"/>
            </a:pPr>
            <a:endParaRPr lang="tr-TR" sz="20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1">
                  <a:lumMod val="75000"/>
                </a:schemeClr>
              </a:buClr>
              <a:buFont typeface="Wingdings" panose="05000000000000000000" pitchFamily="2" charset="2"/>
              <a:buChar char="§"/>
            </a:pPr>
            <a:r>
              <a:rPr lang="tr-TR" sz="2000" b="1" dirty="0">
                <a:latin typeface="Calibri" panose="020F0502020204030204" pitchFamily="34" charset="0"/>
                <a:ea typeface="Calibri" panose="020F0502020204030204" pitchFamily="34" charset="0"/>
                <a:cs typeface="Calibri" panose="020F0502020204030204" pitchFamily="34" charset="0"/>
              </a:rPr>
              <a:t>Mutlaka Danışmanlık </a:t>
            </a:r>
            <a:r>
              <a:rPr lang="tr-TR" sz="2000" dirty="0">
                <a:latin typeface="Calibri" panose="020F0502020204030204" pitchFamily="34" charset="0"/>
                <a:ea typeface="Calibri" panose="020F0502020204030204" pitchFamily="34" charset="0"/>
                <a:cs typeface="Calibri" panose="020F0502020204030204" pitchFamily="34" charset="0"/>
              </a:rPr>
              <a:t>hizmeti alınmalı, bilinçli olarak karar verilmeli ve rıza formu her iki eş tarafından imzalanmalıdır</a:t>
            </a:r>
          </a:p>
        </p:txBody>
      </p:sp>
    </p:spTree>
    <p:extLst>
      <p:ext uri="{BB962C8B-B14F-4D97-AF65-F5344CB8AC3E}">
        <p14:creationId xmlns:p14="http://schemas.microsoft.com/office/powerpoint/2010/main" val="2300771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2366-A9A1-4BDA-F7BC-644DE30A6DC0}"/>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273E2770-3C65-E28E-8201-A66393B21C23}"/>
              </a:ext>
            </a:extLst>
          </p:cNvPr>
          <p:cNvSpPr>
            <a:spLocks noGrp="1"/>
          </p:cNvSpPr>
          <p:nvPr>
            <p:ph type="subTitle" idx="1"/>
          </p:nvPr>
        </p:nvSpPr>
        <p:spPr>
          <a:xfrm>
            <a:off x="1020416" y="660055"/>
            <a:ext cx="7971183" cy="830815"/>
          </a:xfrm>
        </p:spPr>
        <p:txBody>
          <a:bodyPr>
            <a:normAutofit/>
          </a:bodyPr>
          <a:lstStyle/>
          <a:p>
            <a:r>
              <a:rPr lang="tr-TR" sz="3600">
                <a:latin typeface="Calibri" panose="020F0502020204030204" pitchFamily="34" charset="0"/>
                <a:ea typeface="Calibri" panose="020F0502020204030204" pitchFamily="34" charset="0"/>
                <a:cs typeface="Calibri" panose="020F0502020204030204" pitchFamily="34" charset="0"/>
              </a:rPr>
              <a:t>Cerrahi Sterilizasyon Olumlu Yönleri</a:t>
            </a:r>
          </a:p>
        </p:txBody>
      </p:sp>
      <p:sp>
        <p:nvSpPr>
          <p:cNvPr id="4" name="Metin kutusu 3">
            <a:extLst>
              <a:ext uri="{FF2B5EF4-FFF2-40B4-BE49-F238E27FC236}">
                <a16:creationId xmlns:a16="http://schemas.microsoft.com/office/drawing/2014/main" id="{12DA5901-79F2-39BE-3F30-6675380D00B5}"/>
              </a:ext>
            </a:extLst>
          </p:cNvPr>
          <p:cNvSpPr txBox="1"/>
          <p:nvPr/>
        </p:nvSpPr>
        <p:spPr>
          <a:xfrm>
            <a:off x="1235765" y="1495406"/>
            <a:ext cx="5042453" cy="2554545"/>
          </a:xfrm>
          <a:prstGeom prst="rect">
            <a:avLst/>
          </a:prstGeom>
          <a:noFill/>
        </p:spPr>
        <p:txBody>
          <a:bodyPr wrap="square">
            <a:spAutoFit/>
          </a:bodyPr>
          <a:lstStyle/>
          <a:p>
            <a:pPr>
              <a:buClr>
                <a:schemeClr val="accent2">
                  <a:lumMod val="75000"/>
                </a:schemeClr>
              </a:buClr>
            </a:pPr>
            <a:r>
              <a:rPr lang="tr-TR" sz="2000" b="1">
                <a:latin typeface="Calibri" panose="020F0502020204030204" pitchFamily="34" charset="0"/>
                <a:ea typeface="Calibri" panose="020F0502020204030204" pitchFamily="34" charset="0"/>
                <a:cs typeface="Calibri" panose="020F0502020204030204" pitchFamily="34" charset="0"/>
              </a:rPr>
              <a:t>Tüp Ligasyonu</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Kalıcı olması</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Etkin olması</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Belirgin yan etkilerinin olmaması</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Eş uyumu gerekmez</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Cinsel ilişkiyi kesintiye uğratmaz</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Doğum sonrası hemen, ilk 7 gün içinde veya 6.haftadan itibaren uygulanabilir olması </a:t>
            </a:r>
          </a:p>
        </p:txBody>
      </p:sp>
      <p:sp>
        <p:nvSpPr>
          <p:cNvPr id="6" name="Metin kutusu 5">
            <a:extLst>
              <a:ext uri="{FF2B5EF4-FFF2-40B4-BE49-F238E27FC236}">
                <a16:creationId xmlns:a16="http://schemas.microsoft.com/office/drawing/2014/main" id="{9D80FDD8-ED79-FF89-A0D0-0C4B4ED928C4}"/>
              </a:ext>
            </a:extLst>
          </p:cNvPr>
          <p:cNvSpPr txBox="1"/>
          <p:nvPr/>
        </p:nvSpPr>
        <p:spPr>
          <a:xfrm>
            <a:off x="6433931" y="1550505"/>
            <a:ext cx="4220818" cy="2554545"/>
          </a:xfrm>
          <a:prstGeom prst="rect">
            <a:avLst/>
          </a:prstGeom>
          <a:noFill/>
        </p:spPr>
        <p:txBody>
          <a:bodyPr wrap="square">
            <a:spAutoFit/>
          </a:bodyPr>
          <a:lstStyle/>
          <a:p>
            <a:pPr>
              <a:buClr>
                <a:schemeClr val="accent2">
                  <a:lumMod val="75000"/>
                </a:schemeClr>
              </a:buClr>
            </a:pPr>
            <a:r>
              <a:rPr lang="tr-TR" sz="2000" b="1">
                <a:latin typeface="Calibri" panose="020F0502020204030204" pitchFamily="34" charset="0"/>
                <a:ea typeface="Calibri" panose="020F0502020204030204" pitchFamily="34" charset="0"/>
                <a:cs typeface="Calibri" panose="020F0502020204030204" pitchFamily="34" charset="0"/>
              </a:rPr>
              <a:t>Vazektomi</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Kalıcı olması</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Çok etkin ve güvenli</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Kısa sürede ve kolay uygulanabilir olması</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Kadının kontraseptif yöntem kullanma yükünden kurtarması</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Herhangi bir zamanda yapılabilmesi</a:t>
            </a:r>
          </a:p>
        </p:txBody>
      </p:sp>
    </p:spTree>
    <p:extLst>
      <p:ext uri="{BB962C8B-B14F-4D97-AF65-F5344CB8AC3E}">
        <p14:creationId xmlns:p14="http://schemas.microsoft.com/office/powerpoint/2010/main" val="379381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5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632C200-EE91-2FCB-1FFE-288547A788C7}"/>
              </a:ext>
            </a:extLst>
          </p:cNvPr>
          <p:cNvSpPr>
            <a:spLocks noGrp="1"/>
          </p:cNvSpPr>
          <p:nvPr>
            <p:ph sz="half" idx="1"/>
          </p:nvPr>
        </p:nvSpPr>
        <p:spPr/>
        <p:txBody>
          <a:bodyPr/>
          <a:lstStyle/>
          <a:p>
            <a:pPr marL="285750" indent="-285750">
              <a:buClr>
                <a:schemeClr val="accent2"/>
              </a:buClr>
              <a:buFont typeface="Wingdings" panose="05000000000000000000" pitchFamily="2" charset="2"/>
              <a:buChar char="Ø"/>
            </a:pPr>
            <a:r>
              <a:rPr lang="tr-TR" sz="2100" b="1">
                <a:latin typeface="Calibri" panose="020F0502020204030204" pitchFamily="34" charset="0"/>
                <a:cs typeface="Calibri" panose="020F0502020204030204" pitchFamily="34" charset="0"/>
              </a:rPr>
              <a:t>Kimler Bu Yöntemi Kullanabilir</a:t>
            </a:r>
          </a:p>
          <a:p>
            <a:pPr marL="800100" lvl="1" indent="-342900">
              <a:buClr>
                <a:schemeClr val="accent2"/>
              </a:buClr>
              <a:buFont typeface="Wingdings" panose="05000000000000000000" pitchFamily="2" charset="2"/>
              <a:buChar char="§"/>
            </a:pPr>
            <a:r>
              <a:rPr lang="tr-TR" sz="2100">
                <a:latin typeface="Calibri" panose="020F0502020204030204" pitchFamily="34" charset="0"/>
                <a:cs typeface="Calibri" panose="020F0502020204030204" pitchFamily="34" charset="0"/>
              </a:rPr>
              <a:t>Kendisinin ve eşinin başka çocuk istemediğinden emin olan </a:t>
            </a:r>
          </a:p>
          <a:p>
            <a:pPr marL="800100" lvl="1" indent="-342900">
              <a:buClr>
                <a:schemeClr val="accent2"/>
              </a:buClr>
              <a:buFont typeface="Wingdings" panose="05000000000000000000" pitchFamily="2" charset="2"/>
              <a:buChar char="§"/>
            </a:pPr>
            <a:r>
              <a:rPr lang="tr-TR" sz="2100">
                <a:latin typeface="Calibri" panose="020F0502020204030204" pitchFamily="34" charset="0"/>
                <a:cs typeface="Calibri" panose="020F0502020204030204" pitchFamily="34" charset="0"/>
              </a:rPr>
              <a:t>Gebe kalması yaşamını tehlikeye sokan </a:t>
            </a:r>
          </a:p>
          <a:p>
            <a:pPr marL="800100" lvl="1" indent="-342900">
              <a:buClr>
                <a:schemeClr val="accent2"/>
              </a:buClr>
              <a:buFont typeface="Wingdings" panose="05000000000000000000" pitchFamily="2" charset="2"/>
              <a:buChar char="§"/>
            </a:pPr>
            <a:r>
              <a:rPr lang="tr-TR" sz="2100">
                <a:latin typeface="Calibri" panose="020F0502020204030204" pitchFamily="34" charset="0"/>
                <a:cs typeface="Calibri" panose="020F0502020204030204" pitchFamily="34" charset="0"/>
              </a:rPr>
              <a:t> Kalıcı bir yöntem isteyen</a:t>
            </a:r>
          </a:p>
          <a:p>
            <a:endParaRPr lang="tr-TR"/>
          </a:p>
        </p:txBody>
      </p:sp>
      <p:sp>
        <p:nvSpPr>
          <p:cNvPr id="4" name="İçerik Yer Tutucusu 3">
            <a:extLst>
              <a:ext uri="{FF2B5EF4-FFF2-40B4-BE49-F238E27FC236}">
                <a16:creationId xmlns:a16="http://schemas.microsoft.com/office/drawing/2014/main" id="{62DBA3A5-C79D-0A11-3A27-09355C1AB3F6}"/>
              </a:ext>
            </a:extLst>
          </p:cNvPr>
          <p:cNvSpPr>
            <a:spLocks noGrp="1"/>
          </p:cNvSpPr>
          <p:nvPr>
            <p:ph sz="half" idx="2"/>
          </p:nvPr>
        </p:nvSpPr>
        <p:spPr/>
        <p:txBody>
          <a:bodyPr/>
          <a:lstStyle/>
          <a:p>
            <a:pPr>
              <a:buSzPct val="100000"/>
              <a:buFont typeface="Wingdings" panose="05000000000000000000" pitchFamily="2" charset="2"/>
              <a:buChar char="Ø"/>
            </a:pPr>
            <a:r>
              <a:rPr lang="tr-TR" sz="2100" b="1">
                <a:latin typeface="Calibri" panose="020F0502020204030204" pitchFamily="34" charset="0"/>
                <a:cs typeface="Calibri" panose="020F0502020204030204" pitchFamily="34" charset="0"/>
              </a:rPr>
              <a:t>Kontraendikasyonlar</a:t>
            </a:r>
          </a:p>
          <a:p>
            <a:pPr lvl="1">
              <a:buSzPct val="100000"/>
            </a:pPr>
            <a:r>
              <a:rPr lang="tr-TR" sz="2100">
                <a:latin typeface="Calibri" panose="020F0502020204030204" pitchFamily="34" charset="0"/>
                <a:cs typeface="Calibri" panose="020F0502020204030204" pitchFamily="34" charset="0"/>
              </a:rPr>
              <a:t> Bekar olan </a:t>
            </a:r>
          </a:p>
          <a:p>
            <a:pPr lvl="1">
              <a:buSzPct val="100000"/>
            </a:pPr>
            <a:r>
              <a:rPr lang="tr-TR" sz="2100">
                <a:latin typeface="Calibri" panose="020F0502020204030204" pitchFamily="34" charset="0"/>
                <a:cs typeface="Calibri" panose="020F0502020204030204" pitchFamily="34" charset="0"/>
              </a:rPr>
              <a:t> Hiç çocuğu olmayan </a:t>
            </a:r>
          </a:p>
          <a:p>
            <a:pPr lvl="1">
              <a:buSzPct val="100000"/>
            </a:pPr>
            <a:r>
              <a:rPr lang="tr-TR" sz="2100">
                <a:latin typeface="Calibri" panose="020F0502020204030204" pitchFamily="34" charset="0"/>
                <a:cs typeface="Calibri" panose="020F0502020204030204" pitchFamily="34" charset="0"/>
              </a:rPr>
              <a:t> Evlilik sorunları olan </a:t>
            </a:r>
          </a:p>
          <a:p>
            <a:pPr lvl="1">
              <a:buSzPct val="100000"/>
            </a:pPr>
            <a:r>
              <a:rPr lang="tr-TR" sz="2100">
                <a:latin typeface="Calibri" panose="020F0502020204030204" pitchFamily="34" charset="0"/>
                <a:cs typeface="Calibri" panose="020F0502020204030204" pitchFamily="34" charset="0"/>
              </a:rPr>
              <a:t> Kendisinin ya da eşinin başka çocuk isteyip istemediğinden emin olmayan</a:t>
            </a:r>
          </a:p>
          <a:p>
            <a:pPr lvl="1">
              <a:buSzPct val="100000"/>
            </a:pPr>
            <a:r>
              <a:rPr lang="tr-TR" sz="2100">
                <a:latin typeface="Calibri" panose="020F0502020204030204" pitchFamily="34" charset="0"/>
                <a:cs typeface="Calibri" panose="020F0502020204030204" pitchFamily="34" charset="0"/>
              </a:rPr>
              <a:t> Ruhsal problemi olan </a:t>
            </a:r>
          </a:p>
          <a:p>
            <a:endParaRPr lang="tr-TR"/>
          </a:p>
        </p:txBody>
      </p:sp>
      <p:sp>
        <p:nvSpPr>
          <p:cNvPr id="5" name="Alt Başlık 2">
            <a:extLst>
              <a:ext uri="{FF2B5EF4-FFF2-40B4-BE49-F238E27FC236}">
                <a16:creationId xmlns:a16="http://schemas.microsoft.com/office/drawing/2014/main" id="{9A8C357D-9C99-4B20-59FB-FC727C396031}"/>
              </a:ext>
            </a:extLst>
          </p:cNvPr>
          <p:cNvSpPr txBox="1">
            <a:spLocks noGrp="1"/>
          </p:cNvSpPr>
          <p:nvPr>
            <p:ph type="title"/>
          </p:nvPr>
        </p:nvSpPr>
        <p:spPr>
          <a:xfrm>
            <a:off x="1069975" y="484188"/>
            <a:ext cx="10058400" cy="160972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tr-TR" sz="4000" cap="none">
                <a:latin typeface="Calibri" panose="020F0502020204030204" pitchFamily="34" charset="0"/>
                <a:ea typeface="Calibri" panose="020F0502020204030204" pitchFamily="34" charset="0"/>
                <a:cs typeface="Calibri" panose="020F0502020204030204" pitchFamily="34" charset="0"/>
              </a:rPr>
              <a:t>Cerrahi Sterilizasyon</a:t>
            </a:r>
            <a:endParaRPr lang="tr-TR" sz="4000" cap="none"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5196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BE9E5-8F81-BB41-11A0-83F939544063}"/>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80975D28-F834-04AA-4C45-DDDFAA152531}"/>
              </a:ext>
            </a:extLst>
          </p:cNvPr>
          <p:cNvSpPr>
            <a:spLocks noGrp="1"/>
          </p:cNvSpPr>
          <p:nvPr>
            <p:ph type="subTitle" idx="1"/>
          </p:nvPr>
        </p:nvSpPr>
        <p:spPr>
          <a:xfrm>
            <a:off x="887895" y="732944"/>
            <a:ext cx="6321288" cy="618778"/>
          </a:xfrm>
        </p:spPr>
        <p:txBody>
          <a:bodyPr>
            <a:noAutofit/>
          </a:bodyPr>
          <a:lstStyle/>
          <a:p>
            <a:r>
              <a:rPr lang="tr-TR" sz="3200">
                <a:latin typeface="Calibri" panose="020F0502020204030204" pitchFamily="34" charset="0"/>
                <a:ea typeface="Calibri" panose="020F0502020204030204" pitchFamily="34" charset="0"/>
                <a:cs typeface="Calibri" panose="020F0502020204030204" pitchFamily="34" charset="0"/>
              </a:rPr>
              <a:t>Kombine Orak Kontraseptifler (KOK)</a:t>
            </a:r>
          </a:p>
        </p:txBody>
      </p:sp>
      <p:sp>
        <p:nvSpPr>
          <p:cNvPr id="7" name="Metin kutusu 6">
            <a:extLst>
              <a:ext uri="{FF2B5EF4-FFF2-40B4-BE49-F238E27FC236}">
                <a16:creationId xmlns:a16="http://schemas.microsoft.com/office/drawing/2014/main" id="{83C15173-4B30-3B13-D7D5-8E707326FED2}"/>
              </a:ext>
            </a:extLst>
          </p:cNvPr>
          <p:cNvSpPr txBox="1"/>
          <p:nvPr/>
        </p:nvSpPr>
        <p:spPr>
          <a:xfrm>
            <a:off x="1212573" y="1621611"/>
            <a:ext cx="5671931" cy="2862322"/>
          </a:xfrm>
          <a:prstGeom prst="rect">
            <a:avLst/>
          </a:prstGeom>
          <a:noFill/>
        </p:spPr>
        <p:txBody>
          <a:bodyPr wrap="square" rtlCol="0">
            <a:spAutoFit/>
          </a:bodyPr>
          <a:lstStyle/>
          <a:p>
            <a:r>
              <a:rPr lang="tr-TR" sz="2000" b="1" dirty="0">
                <a:latin typeface="Calibri" panose="020F0502020204030204" pitchFamily="34" charset="0"/>
                <a:ea typeface="Calibri" panose="020F0502020204030204" pitchFamily="34" charset="0"/>
                <a:cs typeface="Calibri" panose="020F0502020204030204" pitchFamily="34" charset="0"/>
              </a:rPr>
              <a:t>KOK başlamadan önce;</a:t>
            </a:r>
          </a:p>
          <a:p>
            <a:pPr marL="285750" indent="-28575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Kan basıncı ölçümü</a:t>
            </a:r>
          </a:p>
          <a:p>
            <a:pPr marL="285750" indent="-28575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özgeçmiş ve </a:t>
            </a:r>
            <a:r>
              <a:rPr lang="tr-TR" sz="2000" err="1">
                <a:latin typeface="Calibri" panose="020F0502020204030204" pitchFamily="34" charset="0"/>
                <a:ea typeface="Calibri" panose="020F0502020204030204" pitchFamily="34" charset="0"/>
                <a:cs typeface="Calibri" panose="020F0502020204030204" pitchFamily="34" charset="0"/>
              </a:rPr>
              <a:t>soygeçmiş</a:t>
            </a:r>
            <a:r>
              <a:rPr lang="tr-TR" sz="2000">
                <a:latin typeface="Calibri" panose="020F0502020204030204" pitchFamily="34" charset="0"/>
                <a:ea typeface="Calibri" panose="020F0502020204030204" pitchFamily="34" charset="0"/>
                <a:cs typeface="Calibri" panose="020F0502020204030204" pitchFamily="34" charset="0"/>
              </a:rPr>
              <a:t> </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Lipit </a:t>
            </a:r>
            <a:r>
              <a:rPr lang="tr-TR" sz="2000" dirty="0">
                <a:latin typeface="Calibri" panose="020F0502020204030204" pitchFamily="34" charset="0"/>
                <a:ea typeface="Calibri" panose="020F0502020204030204" pitchFamily="34" charset="0"/>
                <a:cs typeface="Calibri" panose="020F0502020204030204" pitchFamily="34" charset="0"/>
              </a:rPr>
              <a:t>düzeyleri</a:t>
            </a:r>
          </a:p>
          <a:p>
            <a:pPr marL="285750" indent="-28575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Karaciğer ve böbrek fonksiyonları </a:t>
            </a:r>
          </a:p>
          <a:p>
            <a:pPr marL="285750" indent="-28575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Gebelik durumunun kontrolü </a:t>
            </a:r>
          </a:p>
          <a:p>
            <a:pPr marL="285750" indent="-28575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Mevcut kanama  </a:t>
            </a:r>
            <a:r>
              <a:rPr lang="tr-TR" sz="2000" dirty="0" err="1">
                <a:latin typeface="Calibri" panose="020F0502020204030204" pitchFamily="34" charset="0"/>
                <a:ea typeface="Calibri" panose="020F0502020204030204" pitchFamily="34" charset="0"/>
                <a:cs typeface="Calibri" panose="020F0502020204030204" pitchFamily="34" charset="0"/>
              </a:rPr>
              <a:t>paternini</a:t>
            </a:r>
            <a:r>
              <a:rPr lang="tr-TR" sz="2000" dirty="0">
                <a:latin typeface="Calibri" panose="020F0502020204030204" pitchFamily="34" charset="0"/>
                <a:ea typeface="Calibri" panose="020F0502020204030204" pitchFamily="34" charset="0"/>
                <a:cs typeface="Calibri" panose="020F0502020204030204" pitchFamily="34" charset="0"/>
              </a:rPr>
              <a:t> içeren fizik muayene yapılması önerilir </a:t>
            </a:r>
          </a:p>
          <a:p>
            <a:pPr marL="285750" indent="-285750">
              <a:buClr>
                <a:schemeClr val="accent2">
                  <a:lumMod val="75000"/>
                </a:schemeClr>
              </a:buClr>
              <a:buFont typeface="Wingdings" panose="05000000000000000000" pitchFamily="2" charset="2"/>
              <a:buChar char="§"/>
            </a:pPr>
            <a:endParaRPr lang="tr-TR" sz="2000" dirty="0">
              <a:latin typeface="Calibri" panose="020F0502020204030204" pitchFamily="34" charset="0"/>
              <a:ea typeface="Calibri" panose="020F0502020204030204" pitchFamily="34" charset="0"/>
              <a:cs typeface="Calibri" panose="020F0502020204030204" pitchFamily="34" charset="0"/>
            </a:endParaRPr>
          </a:p>
        </p:txBody>
      </p:sp>
      <p:pic>
        <p:nvPicPr>
          <p:cNvPr id="4" name="Resim 3">
            <a:extLst>
              <a:ext uri="{FF2B5EF4-FFF2-40B4-BE49-F238E27FC236}">
                <a16:creationId xmlns:a16="http://schemas.microsoft.com/office/drawing/2014/main" id="{D9FC32B5-DE6C-65B0-3C79-D06284189126}"/>
              </a:ext>
            </a:extLst>
          </p:cNvPr>
          <p:cNvPicPr>
            <a:picLocks noChangeAspect="1"/>
          </p:cNvPicPr>
          <p:nvPr/>
        </p:nvPicPr>
        <p:blipFill>
          <a:blip r:embed="rId2"/>
          <a:stretch>
            <a:fillRect/>
          </a:stretch>
        </p:blipFill>
        <p:spPr>
          <a:xfrm>
            <a:off x="7209183" y="3339268"/>
            <a:ext cx="4647447" cy="2476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Resim 4">
            <a:extLst>
              <a:ext uri="{FF2B5EF4-FFF2-40B4-BE49-F238E27FC236}">
                <a16:creationId xmlns:a16="http://schemas.microsoft.com/office/drawing/2014/main" id="{6FCF6E96-D717-5B5A-2F50-3378732C3A90}"/>
              </a:ext>
            </a:extLst>
          </p:cNvPr>
          <p:cNvPicPr>
            <a:picLocks noChangeAspect="1"/>
          </p:cNvPicPr>
          <p:nvPr/>
        </p:nvPicPr>
        <p:blipFill>
          <a:blip r:embed="rId3"/>
          <a:stretch>
            <a:fillRect/>
          </a:stretch>
        </p:blipFill>
        <p:spPr>
          <a:xfrm>
            <a:off x="1225826" y="4483933"/>
            <a:ext cx="2071556" cy="1930106"/>
          </a:xfrm>
          <a:prstGeom prst="rect">
            <a:avLst/>
          </a:prstGeom>
        </p:spPr>
      </p:pic>
      <p:pic>
        <p:nvPicPr>
          <p:cNvPr id="6" name="Resim 5">
            <a:extLst>
              <a:ext uri="{FF2B5EF4-FFF2-40B4-BE49-F238E27FC236}">
                <a16:creationId xmlns:a16="http://schemas.microsoft.com/office/drawing/2014/main" id="{C1C03BF0-2052-3B10-9F94-5FF663C75F4B}"/>
              </a:ext>
            </a:extLst>
          </p:cNvPr>
          <p:cNvPicPr>
            <a:picLocks noChangeAspect="1"/>
          </p:cNvPicPr>
          <p:nvPr/>
        </p:nvPicPr>
        <p:blipFill>
          <a:blip r:embed="rId4"/>
          <a:stretch>
            <a:fillRect/>
          </a:stretch>
        </p:blipFill>
        <p:spPr>
          <a:xfrm>
            <a:off x="3751988" y="4577676"/>
            <a:ext cx="3145769" cy="1742620"/>
          </a:xfrm>
          <a:prstGeom prst="rect">
            <a:avLst/>
          </a:prstGeom>
        </p:spPr>
      </p:pic>
    </p:spTree>
    <p:extLst>
      <p:ext uri="{BB962C8B-B14F-4D97-AF65-F5344CB8AC3E}">
        <p14:creationId xmlns:p14="http://schemas.microsoft.com/office/powerpoint/2010/main" val="2378275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4" name="Oval 13">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useBgFill="1">
        <p:nvSpPr>
          <p:cNvPr id="16" name="Rectangle 15">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Rectangle 19">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2" name="Rectangle 21">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5" name="Metin kutusu 4">
            <a:extLst>
              <a:ext uri="{FF2B5EF4-FFF2-40B4-BE49-F238E27FC236}">
                <a16:creationId xmlns:a16="http://schemas.microsoft.com/office/drawing/2014/main" id="{16E7CD70-D79E-CA36-64A0-288796F0AC6D}"/>
              </a:ext>
            </a:extLst>
          </p:cNvPr>
          <p:cNvSpPr txBox="1"/>
          <p:nvPr/>
        </p:nvSpPr>
        <p:spPr>
          <a:xfrm>
            <a:off x="1069848" y="484632"/>
            <a:ext cx="10058400" cy="160934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a:blipFill>
                  <a:blip r:embed="rId6">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Danışmanlık</a:t>
            </a:r>
          </a:p>
        </p:txBody>
      </p:sp>
      <p:sp>
        <p:nvSpPr>
          <p:cNvPr id="3" name="İçerik Yer Tutucusu 2">
            <a:extLst>
              <a:ext uri="{FF2B5EF4-FFF2-40B4-BE49-F238E27FC236}">
                <a16:creationId xmlns:a16="http://schemas.microsoft.com/office/drawing/2014/main" id="{DF61C524-0FE4-8C4D-88D7-6E77C7963F66}"/>
              </a:ext>
            </a:extLst>
          </p:cNvPr>
          <p:cNvSpPr>
            <a:spLocks noGrp="1"/>
          </p:cNvSpPr>
          <p:nvPr>
            <p:ph idx="1"/>
          </p:nvPr>
        </p:nvSpPr>
        <p:spPr>
          <a:xfrm>
            <a:off x="5998073" y="2521581"/>
            <a:ext cx="4632031" cy="3851787"/>
          </a:xfrm>
        </p:spPr>
        <p:txBody>
          <a:bodyPr vert="horz" lIns="91440" tIns="45720" rIns="91440" bIns="45720" rtlCol="0" anchor="ctr">
            <a:normAutofit/>
          </a:bodyPr>
          <a:lstStyle/>
          <a:p>
            <a:r>
              <a:rPr lang="en-US" sz="2100">
                <a:latin typeface="Calibri" panose="020F0502020204030204" pitchFamily="34" charset="0"/>
                <a:ea typeface="Calibri" panose="020F0502020204030204" pitchFamily="34" charset="0"/>
                <a:cs typeface="Calibri" panose="020F0502020204030204" pitchFamily="34" charset="0"/>
              </a:rPr>
              <a:t>Danışmanlık yüz yüze konuşma sırasında bir kişinin diğerine belli bir konuda karara varmasını kolaylaştırmak için çözüm seçenekleri sunarak yardımcı olmasıdır</a:t>
            </a:r>
          </a:p>
          <a:p>
            <a:endParaRPr lang="en-US" sz="2100">
              <a:latin typeface="Calibri" panose="020F0502020204030204" pitchFamily="34" charset="0"/>
              <a:ea typeface="Calibri" panose="020F0502020204030204" pitchFamily="34" charset="0"/>
              <a:cs typeface="Calibri" panose="020F0502020204030204" pitchFamily="34" charset="0"/>
            </a:endParaRPr>
          </a:p>
          <a:p>
            <a:r>
              <a:rPr lang="en-US" sz="2100">
                <a:latin typeface="Calibri" panose="020F0502020204030204" pitchFamily="34" charset="0"/>
                <a:ea typeface="Calibri" panose="020F0502020204030204" pitchFamily="34" charset="0"/>
                <a:cs typeface="Calibri" panose="020F0502020204030204" pitchFamily="34" charset="0"/>
              </a:rPr>
              <a:t>Bireyin kendi kararını oluşturmak üzere belli konularda aydınlatılmasıdır</a:t>
            </a:r>
          </a:p>
          <a:p>
            <a:endParaRPr lang="en-US" sz="2100">
              <a:latin typeface="Calibri" panose="020F0502020204030204" pitchFamily="34" charset="0"/>
              <a:ea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0" name="Resim 9">
            <a:extLst>
              <a:ext uri="{FF2B5EF4-FFF2-40B4-BE49-F238E27FC236}">
                <a16:creationId xmlns:a16="http://schemas.microsoft.com/office/drawing/2014/main" id="{83902548-88D1-108D-E68B-A80ABA063AD2}"/>
              </a:ext>
            </a:extLst>
          </p:cNvPr>
          <p:cNvPicPr>
            <a:picLocks noChangeAspect="1"/>
          </p:cNvPicPr>
          <p:nvPr/>
        </p:nvPicPr>
        <p:blipFill>
          <a:blip r:embed="rId7"/>
          <a:stretch>
            <a:fillRect/>
          </a:stretch>
        </p:blipFill>
        <p:spPr>
          <a:xfrm>
            <a:off x="1676864" y="2404260"/>
            <a:ext cx="3070690" cy="3851788"/>
          </a:xfrm>
          <a:prstGeom prst="rect">
            <a:avLst/>
          </a:prstGeom>
        </p:spPr>
      </p:pic>
    </p:spTree>
    <p:extLst>
      <p:ext uri="{BB962C8B-B14F-4D97-AF65-F5344CB8AC3E}">
        <p14:creationId xmlns:p14="http://schemas.microsoft.com/office/powerpoint/2010/main" val="706169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1A3C0-3A7F-BFD7-3374-6DD875C57E02}"/>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02382172-5361-F542-8334-C1BB40C0912B}"/>
              </a:ext>
            </a:extLst>
          </p:cNvPr>
          <p:cNvSpPr>
            <a:spLocks noGrp="1"/>
          </p:cNvSpPr>
          <p:nvPr>
            <p:ph type="subTitle" idx="1"/>
          </p:nvPr>
        </p:nvSpPr>
        <p:spPr>
          <a:xfrm>
            <a:off x="954156" y="739570"/>
            <a:ext cx="9144000" cy="486257"/>
          </a:xfrm>
        </p:spPr>
        <p:txBody>
          <a:bodyPr>
            <a:noAutofit/>
          </a:bodyPr>
          <a:lstStyle/>
          <a:p>
            <a:r>
              <a:rPr lang="tr-TR" sz="3200">
                <a:latin typeface="Calibri" panose="020F0502020204030204" pitchFamily="34" charset="0"/>
                <a:ea typeface="Calibri" panose="020F0502020204030204" pitchFamily="34" charset="0"/>
                <a:cs typeface="Calibri" panose="020F0502020204030204" pitchFamily="34" charset="0"/>
              </a:rPr>
              <a:t>KOK Etki Mekanizmaları</a:t>
            </a:r>
          </a:p>
        </p:txBody>
      </p:sp>
      <p:sp>
        <p:nvSpPr>
          <p:cNvPr id="4" name="Metin kutusu 3">
            <a:extLst>
              <a:ext uri="{FF2B5EF4-FFF2-40B4-BE49-F238E27FC236}">
                <a16:creationId xmlns:a16="http://schemas.microsoft.com/office/drawing/2014/main" id="{E60560FE-0B1E-67FF-E690-E0E551402E3D}"/>
              </a:ext>
            </a:extLst>
          </p:cNvPr>
          <p:cNvSpPr txBox="1"/>
          <p:nvPr/>
        </p:nvSpPr>
        <p:spPr>
          <a:xfrm>
            <a:off x="1524000" y="1742806"/>
            <a:ext cx="7301948" cy="1938992"/>
          </a:xfrm>
          <a:prstGeom prst="rect">
            <a:avLst/>
          </a:prstGeom>
          <a:noFill/>
        </p:spPr>
        <p:txBody>
          <a:bodyPr wrap="square">
            <a:spAutoFit/>
          </a:bodyPr>
          <a:lstStyle/>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Progesteron + östrojen içerirler</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Progesteron ovulasyonu baskılar</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Östrojen kırılma kanamasını kontrol eder</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Progesteron servikal mukusu kalınlaştırır, endometrial glandlarda atrofiye yol açar</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Östrojen FSH'yı baskılayarak folikül gelişimini engeller</a:t>
            </a:r>
          </a:p>
        </p:txBody>
      </p:sp>
    </p:spTree>
    <p:extLst>
      <p:ext uri="{BB962C8B-B14F-4D97-AF65-F5344CB8AC3E}">
        <p14:creationId xmlns:p14="http://schemas.microsoft.com/office/powerpoint/2010/main" val="1186143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CC7F1-DECA-24A9-2F8E-037E7C23022E}"/>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C6484E58-BB5F-E38F-DA7A-0AF0ACA9CAB0}"/>
              </a:ext>
            </a:extLst>
          </p:cNvPr>
          <p:cNvSpPr>
            <a:spLocks noGrp="1"/>
          </p:cNvSpPr>
          <p:nvPr>
            <p:ph type="subTitle" idx="1"/>
          </p:nvPr>
        </p:nvSpPr>
        <p:spPr>
          <a:xfrm>
            <a:off x="930964" y="288995"/>
            <a:ext cx="9611139" cy="923579"/>
          </a:xfrm>
        </p:spPr>
        <p:txBody>
          <a:bodyPr>
            <a:noAutofit/>
          </a:bodyPr>
          <a:lstStyle/>
          <a:p>
            <a:r>
              <a:rPr lang="tr-TR" sz="3200">
                <a:latin typeface="Calibri" panose="020F0502020204030204" pitchFamily="34" charset="0"/>
                <a:ea typeface="Calibri" panose="020F0502020204030204" pitchFamily="34" charset="0"/>
                <a:cs typeface="Calibri" panose="020F0502020204030204" pitchFamily="34" charset="0"/>
              </a:rPr>
              <a:t>Kombine Hormonal Kontraseptifler (KHK) </a:t>
            </a:r>
          </a:p>
          <a:p>
            <a:r>
              <a:rPr lang="tr-TR" sz="3200">
                <a:latin typeface="Calibri" panose="020F0502020204030204" pitchFamily="34" charset="0"/>
                <a:ea typeface="Calibri" panose="020F0502020204030204" pitchFamily="34" charset="0"/>
                <a:cs typeface="Calibri" panose="020F0502020204030204" pitchFamily="34" charset="0"/>
              </a:rPr>
              <a:t>Olumlu Yönleri</a:t>
            </a:r>
          </a:p>
        </p:txBody>
      </p:sp>
      <p:sp>
        <p:nvSpPr>
          <p:cNvPr id="4" name="Metin kutusu 3">
            <a:extLst>
              <a:ext uri="{FF2B5EF4-FFF2-40B4-BE49-F238E27FC236}">
                <a16:creationId xmlns:a16="http://schemas.microsoft.com/office/drawing/2014/main" id="{AB37B043-26F7-C5A2-1FD8-9472015DDDF4}"/>
              </a:ext>
            </a:extLst>
          </p:cNvPr>
          <p:cNvSpPr txBox="1"/>
          <p:nvPr/>
        </p:nvSpPr>
        <p:spPr>
          <a:xfrm>
            <a:off x="1139688" y="1697072"/>
            <a:ext cx="6096000" cy="2354491"/>
          </a:xfrm>
          <a:prstGeom prst="rect">
            <a:avLst/>
          </a:prstGeom>
          <a:noFill/>
        </p:spPr>
        <p:txBody>
          <a:bodyPr wrap="square">
            <a:spAutoFit/>
          </a:bodyPr>
          <a:lstStyle/>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Kontraseptif etkinlikleri çok yüksek</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Kullanıcı memnuniyeti yüksek</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Üreme çağı boyunca birçok kadın için güvenli</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Genellikle iyi tolere edilir</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Kullanımları koitustan bağımsız</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Bireysel olarak kullanım sonlandırılabilir</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Ovulasyonun geri dönüşü hızlı</a:t>
            </a:r>
          </a:p>
        </p:txBody>
      </p:sp>
    </p:spTree>
    <p:extLst>
      <p:ext uri="{BB962C8B-B14F-4D97-AF65-F5344CB8AC3E}">
        <p14:creationId xmlns:p14="http://schemas.microsoft.com/office/powerpoint/2010/main" val="2228980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B5480-F03E-DE11-C63B-89FFB84F88D3}"/>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FAAE81A1-78DB-1209-3483-DEAB00C36F06}"/>
              </a:ext>
            </a:extLst>
          </p:cNvPr>
          <p:cNvSpPr>
            <a:spLocks noGrp="1"/>
          </p:cNvSpPr>
          <p:nvPr>
            <p:ph type="subTitle" idx="1"/>
          </p:nvPr>
        </p:nvSpPr>
        <p:spPr>
          <a:xfrm>
            <a:off x="921026" y="776981"/>
            <a:ext cx="4943061" cy="700637"/>
          </a:xfrm>
        </p:spPr>
        <p:txBody>
          <a:bodyPr>
            <a:normAutofit/>
          </a:bodyPr>
          <a:lstStyle/>
          <a:p>
            <a:r>
              <a:rPr lang="tr-TR" sz="3200">
                <a:latin typeface="Calibri" panose="020F0502020204030204" pitchFamily="34" charset="0"/>
                <a:ea typeface="Calibri" panose="020F0502020204030204" pitchFamily="34" charset="0"/>
                <a:cs typeface="Calibri" panose="020F0502020204030204" pitchFamily="34" charset="0"/>
              </a:rPr>
              <a:t>KOK Avantajları</a:t>
            </a:r>
          </a:p>
        </p:txBody>
      </p:sp>
      <p:sp>
        <p:nvSpPr>
          <p:cNvPr id="4" name="Metin kutusu 3">
            <a:extLst>
              <a:ext uri="{FF2B5EF4-FFF2-40B4-BE49-F238E27FC236}">
                <a16:creationId xmlns:a16="http://schemas.microsoft.com/office/drawing/2014/main" id="{949D34CE-45F6-2723-34FF-733CF49C17AC}"/>
              </a:ext>
            </a:extLst>
          </p:cNvPr>
          <p:cNvSpPr txBox="1"/>
          <p:nvPr/>
        </p:nvSpPr>
        <p:spPr>
          <a:xfrm>
            <a:off x="1212574" y="1780475"/>
            <a:ext cx="6911009" cy="2031325"/>
          </a:xfrm>
          <a:prstGeom prst="rect">
            <a:avLst/>
          </a:prstGeom>
          <a:noFill/>
        </p:spPr>
        <p:txBody>
          <a:bodyPr wrap="square">
            <a:spAutoFit/>
          </a:bodyPr>
          <a:lstStyle/>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Dismenore, menoraji kontrolü sağlar</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İyi vazomotor semptom kontrolü sağlar</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Anemi, PID, ektopik gebelik riski azalır</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Daha az over, endometriyum, kolon ca riski olur</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Daha az fibrokistik meme, fonksiyonel over kisti riski olur</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Daha az kemik kaybı ve kırık riski olur</a:t>
            </a:r>
          </a:p>
        </p:txBody>
      </p:sp>
    </p:spTree>
    <p:extLst>
      <p:ext uri="{BB962C8B-B14F-4D97-AF65-F5344CB8AC3E}">
        <p14:creationId xmlns:p14="http://schemas.microsoft.com/office/powerpoint/2010/main" val="2654212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DF5F6-AA1C-DF11-5912-81D13940B16F}"/>
            </a:ext>
          </a:extLst>
        </p:cNvPr>
        <p:cNvGrpSpPr/>
        <p:nvPr/>
      </p:nvGrpSpPr>
      <p:grpSpPr>
        <a:xfrm>
          <a:off x="0" y="0"/>
          <a:ext cx="0" cy="0"/>
          <a:chOff x="0" y="0"/>
          <a:chExt cx="0" cy="0"/>
        </a:xfrm>
      </p:grpSpPr>
      <p:sp>
        <p:nvSpPr>
          <p:cNvPr id="6" name="Metin kutusu 5">
            <a:extLst>
              <a:ext uri="{FF2B5EF4-FFF2-40B4-BE49-F238E27FC236}">
                <a16:creationId xmlns:a16="http://schemas.microsoft.com/office/drawing/2014/main" id="{FA2697D4-B75F-8016-246C-6019235CF85E}"/>
              </a:ext>
            </a:extLst>
          </p:cNvPr>
          <p:cNvSpPr txBox="1"/>
          <p:nvPr/>
        </p:nvSpPr>
        <p:spPr>
          <a:xfrm>
            <a:off x="1136072" y="1478687"/>
            <a:ext cx="9886123" cy="2677656"/>
          </a:xfrm>
          <a:prstGeom prst="rect">
            <a:avLst/>
          </a:prstGeom>
          <a:noFill/>
        </p:spPr>
        <p:txBody>
          <a:bodyPr wrap="square" numCol="2">
            <a:spAutoFit/>
          </a:bodyPr>
          <a:lstStyle/>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&gt;35 yaş + sigara</a:t>
            </a:r>
          </a:p>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Tanımlanmamış </a:t>
            </a:r>
            <a:r>
              <a:rPr lang="tr-TR" sz="2100" dirty="0" err="1">
                <a:latin typeface="Calibri" panose="020F0502020204030204" pitchFamily="34" charset="0"/>
                <a:ea typeface="Calibri" panose="020F0502020204030204" pitchFamily="34" charset="0"/>
                <a:cs typeface="Calibri" panose="020F0502020204030204" pitchFamily="34" charset="0"/>
              </a:rPr>
              <a:t>uterin</a:t>
            </a:r>
            <a:r>
              <a:rPr lang="tr-TR" sz="2100" dirty="0">
                <a:latin typeface="Calibri" panose="020F0502020204030204" pitchFamily="34" charset="0"/>
                <a:ea typeface="Calibri" panose="020F0502020204030204" pitchFamily="34" charset="0"/>
                <a:cs typeface="Calibri" panose="020F0502020204030204" pitchFamily="34" charset="0"/>
              </a:rPr>
              <a:t> kanama</a:t>
            </a:r>
          </a:p>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Migren</a:t>
            </a:r>
          </a:p>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Meme </a:t>
            </a:r>
            <a:r>
              <a:rPr lang="tr-TR" sz="2100" dirty="0" err="1">
                <a:latin typeface="Calibri" panose="020F0502020204030204" pitchFamily="34" charset="0"/>
                <a:ea typeface="Calibri" panose="020F0502020204030204" pitchFamily="34" charset="0"/>
                <a:cs typeface="Calibri" panose="020F0502020204030204" pitchFamily="34" charset="0"/>
              </a:rPr>
              <a:t>ca</a:t>
            </a:r>
            <a:endParaRPr lang="tr-TR" sz="2100" dirty="0">
              <a:latin typeface="Calibri" panose="020F0502020204030204" pitchFamily="34" charset="0"/>
              <a:ea typeface="Calibri" panose="020F0502020204030204" pitchFamily="34" charset="0"/>
              <a:cs typeface="Calibri" panose="020F0502020204030204" pitchFamily="34" charset="0"/>
            </a:endParaRPr>
          </a:p>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Etkileşen ilaç</a:t>
            </a:r>
          </a:p>
          <a:p>
            <a:pPr marL="285750" indent="-285750">
              <a:buClr>
                <a:schemeClr val="accent2">
                  <a:lumMod val="75000"/>
                </a:schemeClr>
              </a:buClr>
              <a:buFont typeface="Wingdings" panose="05000000000000000000" pitchFamily="2" charset="2"/>
              <a:buChar char="§"/>
            </a:pPr>
            <a:r>
              <a:rPr lang="tr-TR" sz="2100" dirty="0" err="1">
                <a:latin typeface="Calibri" panose="020F0502020204030204" pitchFamily="34" charset="0"/>
                <a:ea typeface="Calibri" panose="020F0502020204030204" pitchFamily="34" charset="0"/>
                <a:cs typeface="Calibri" panose="020F0502020204030204" pitchFamily="34" charset="0"/>
              </a:rPr>
              <a:t>Antikonvülzan</a:t>
            </a:r>
            <a:r>
              <a:rPr lang="tr-TR" sz="2100" dirty="0">
                <a:latin typeface="Calibri" panose="020F0502020204030204" pitchFamily="34" charset="0"/>
                <a:ea typeface="Calibri" panose="020F0502020204030204" pitchFamily="34" charset="0"/>
                <a:cs typeface="Calibri" panose="020F0502020204030204" pitchFamily="34" charset="0"/>
              </a:rPr>
              <a:t> tedavi</a:t>
            </a:r>
          </a:p>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DVT-PE varlığı öyküsü</a:t>
            </a:r>
          </a:p>
          <a:p>
            <a:pPr marL="285750" indent="-285750">
              <a:buClr>
                <a:schemeClr val="accent2">
                  <a:lumMod val="75000"/>
                </a:schemeClr>
              </a:buClr>
              <a:buFont typeface="Wingdings" panose="05000000000000000000" pitchFamily="2" charset="2"/>
              <a:buChar char="§"/>
            </a:pPr>
            <a:r>
              <a:rPr lang="tr-TR" sz="2100" dirty="0" err="1">
                <a:latin typeface="Calibri" panose="020F0502020204030204" pitchFamily="34" charset="0"/>
                <a:ea typeface="Calibri" panose="020F0502020204030204" pitchFamily="34" charset="0"/>
                <a:cs typeface="Calibri" panose="020F0502020204030204" pitchFamily="34" charset="0"/>
              </a:rPr>
              <a:t>Serebrovasküler</a:t>
            </a:r>
            <a:r>
              <a:rPr lang="tr-TR" sz="2100" dirty="0">
                <a:latin typeface="Calibri" panose="020F0502020204030204" pitchFamily="34" charset="0"/>
                <a:ea typeface="Calibri" panose="020F0502020204030204" pitchFamily="34" charset="0"/>
                <a:cs typeface="Calibri" panose="020F0502020204030204" pitchFamily="34" charset="0"/>
              </a:rPr>
              <a:t> veya KAH öyküsü</a:t>
            </a:r>
          </a:p>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HT, DM</a:t>
            </a:r>
          </a:p>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Aktif KC hastalığı</a:t>
            </a:r>
          </a:p>
          <a:p>
            <a:pPr marL="285750" indent="-285750">
              <a:buClr>
                <a:schemeClr val="accent2">
                  <a:lumMod val="75000"/>
                </a:schemeClr>
              </a:buClr>
              <a:buFont typeface="Wingdings" panose="05000000000000000000" pitchFamily="2" charset="2"/>
              <a:buChar char="§"/>
            </a:pPr>
            <a:r>
              <a:rPr lang="tr-TR" sz="2100" dirty="0" err="1">
                <a:latin typeface="Calibri" panose="020F0502020204030204" pitchFamily="34" charset="0"/>
                <a:ea typeface="Calibri" panose="020F0502020204030204" pitchFamily="34" charset="0"/>
                <a:cs typeface="Calibri" panose="020F0502020204030204" pitchFamily="34" charset="0"/>
              </a:rPr>
              <a:t>Dekompanse</a:t>
            </a:r>
            <a:r>
              <a:rPr lang="tr-TR" sz="2100" dirty="0">
                <a:latin typeface="Calibri" panose="020F0502020204030204" pitchFamily="34" charset="0"/>
                <a:ea typeface="Calibri" panose="020F0502020204030204" pitchFamily="34" charset="0"/>
                <a:cs typeface="Calibri" panose="020F0502020204030204" pitchFamily="34" charset="0"/>
              </a:rPr>
              <a:t> siroz </a:t>
            </a:r>
          </a:p>
          <a:p>
            <a:pPr marL="285750" indent="-285750">
              <a:buClr>
                <a:schemeClr val="accent2">
                  <a:lumMod val="75000"/>
                </a:schemeClr>
              </a:buClr>
              <a:buFont typeface="Wingdings" panose="05000000000000000000" pitchFamily="2" charset="2"/>
              <a:buChar char="§"/>
            </a:pPr>
            <a:r>
              <a:rPr lang="tr-TR" sz="2100" dirty="0" err="1">
                <a:latin typeface="Calibri" panose="020F0502020204030204" pitchFamily="34" charset="0"/>
                <a:ea typeface="Calibri" panose="020F0502020204030204" pitchFamily="34" charset="0"/>
                <a:cs typeface="Calibri" panose="020F0502020204030204" pitchFamily="34" charset="0"/>
              </a:rPr>
              <a:t>Hepatik</a:t>
            </a:r>
            <a:r>
              <a:rPr lang="tr-TR" sz="2100" dirty="0">
                <a:latin typeface="Calibri" panose="020F0502020204030204" pitchFamily="34" charset="0"/>
                <a:ea typeface="Calibri" panose="020F0502020204030204" pitchFamily="34" charset="0"/>
                <a:cs typeface="Calibri" panose="020F0502020204030204" pitchFamily="34" charset="0"/>
              </a:rPr>
              <a:t> adenom/</a:t>
            </a:r>
            <a:r>
              <a:rPr lang="tr-TR" sz="2100" dirty="0" err="1">
                <a:latin typeface="Calibri" panose="020F0502020204030204" pitchFamily="34" charset="0"/>
                <a:ea typeface="Calibri" panose="020F0502020204030204" pitchFamily="34" charset="0"/>
                <a:cs typeface="Calibri" panose="020F0502020204030204" pitchFamily="34" charset="0"/>
              </a:rPr>
              <a:t>karsinom</a:t>
            </a:r>
            <a:endParaRPr lang="tr-TR" sz="2100" dirty="0">
              <a:latin typeface="Calibri" panose="020F0502020204030204" pitchFamily="34" charset="0"/>
              <a:ea typeface="Calibri" panose="020F0502020204030204" pitchFamily="34" charset="0"/>
              <a:cs typeface="Calibri" panose="020F0502020204030204" pitchFamily="34" charset="0"/>
            </a:endParaRPr>
          </a:p>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Uzun süreli </a:t>
            </a:r>
            <a:r>
              <a:rPr lang="tr-TR" sz="2100" dirty="0" err="1">
                <a:latin typeface="Calibri" panose="020F0502020204030204" pitchFamily="34" charset="0"/>
                <a:ea typeface="Calibri" panose="020F0502020204030204" pitchFamily="34" charset="0"/>
                <a:cs typeface="Calibri" panose="020F0502020204030204" pitchFamily="34" charset="0"/>
              </a:rPr>
              <a:t>immobilizasyon</a:t>
            </a:r>
            <a:endParaRPr lang="tr-TR" sz="2100" dirty="0">
              <a:latin typeface="Calibri" panose="020F0502020204030204" pitchFamily="34" charset="0"/>
              <a:ea typeface="Calibri" panose="020F0502020204030204" pitchFamily="34" charset="0"/>
              <a:cs typeface="Calibri" panose="020F0502020204030204" pitchFamily="34" charset="0"/>
            </a:endParaRPr>
          </a:p>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SLE</a:t>
            </a:r>
          </a:p>
          <a:p>
            <a:pPr marL="285750" indent="-285750">
              <a:buClr>
                <a:schemeClr val="accent2">
                  <a:lumMod val="75000"/>
                </a:schemeClr>
              </a:buClr>
              <a:buFont typeface="Wingdings" panose="05000000000000000000"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Gebelik</a:t>
            </a:r>
          </a:p>
          <a:p>
            <a:pPr marL="285750" indent="-285750">
              <a:buClr>
                <a:schemeClr val="accent2">
                  <a:lumMod val="75000"/>
                </a:schemeClr>
              </a:buClr>
              <a:buFont typeface="Wingdings" panose="05000000000000000000" pitchFamily="2" charset="2"/>
              <a:buChar char="§"/>
            </a:pPr>
            <a:endParaRPr lang="tr-TR" sz="2100" dirty="0">
              <a:latin typeface="Calibri" panose="020F0502020204030204" pitchFamily="34" charset="0"/>
              <a:ea typeface="Calibri" panose="020F0502020204030204" pitchFamily="34" charset="0"/>
              <a:cs typeface="Calibri" panose="020F0502020204030204" pitchFamily="34" charset="0"/>
            </a:endParaRPr>
          </a:p>
        </p:txBody>
      </p:sp>
      <p:sp>
        <p:nvSpPr>
          <p:cNvPr id="8" name="Metin kutusu 7">
            <a:extLst>
              <a:ext uri="{FF2B5EF4-FFF2-40B4-BE49-F238E27FC236}">
                <a16:creationId xmlns:a16="http://schemas.microsoft.com/office/drawing/2014/main" id="{E714B3CD-0B30-A3D2-7047-DA5D3296B30B}"/>
              </a:ext>
            </a:extLst>
          </p:cNvPr>
          <p:cNvSpPr txBox="1"/>
          <p:nvPr/>
        </p:nvSpPr>
        <p:spPr>
          <a:xfrm>
            <a:off x="1020416" y="666860"/>
            <a:ext cx="4671391" cy="584775"/>
          </a:xfrm>
          <a:prstGeom prst="rect">
            <a:avLst/>
          </a:prstGeom>
          <a:noFill/>
        </p:spPr>
        <p:txBody>
          <a:bodyPr wrap="square">
            <a:spAutoFit/>
          </a:bodyPr>
          <a:lstStyle/>
          <a:p>
            <a:r>
              <a:rPr lang="tr-TR" sz="3200">
                <a:latin typeface="Calibri" panose="020F0502020204030204" pitchFamily="34" charset="0"/>
                <a:ea typeface="Calibri" panose="020F0502020204030204" pitchFamily="34" charset="0"/>
                <a:cs typeface="Calibri" panose="020F0502020204030204" pitchFamily="34" charset="0"/>
              </a:rPr>
              <a:t>KOK Kontrendikasyonlar</a:t>
            </a:r>
          </a:p>
        </p:txBody>
      </p:sp>
    </p:spTree>
    <p:extLst>
      <p:ext uri="{BB962C8B-B14F-4D97-AF65-F5344CB8AC3E}">
        <p14:creationId xmlns:p14="http://schemas.microsoft.com/office/powerpoint/2010/main" val="2912823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EAB7B-5EF2-14C4-F47A-B106B1B13A92}"/>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9907AE28-269C-E748-FFBF-D9B1758CF639}"/>
              </a:ext>
            </a:extLst>
          </p:cNvPr>
          <p:cNvSpPr>
            <a:spLocks noGrp="1"/>
          </p:cNvSpPr>
          <p:nvPr>
            <p:ph type="subTitle" idx="1"/>
          </p:nvPr>
        </p:nvSpPr>
        <p:spPr>
          <a:xfrm>
            <a:off x="1027044" y="732943"/>
            <a:ext cx="6539947" cy="718171"/>
          </a:xfrm>
        </p:spPr>
        <p:txBody>
          <a:bodyPr>
            <a:normAutofit/>
          </a:bodyPr>
          <a:lstStyle/>
          <a:p>
            <a:r>
              <a:rPr lang="tr-TR" sz="3200">
                <a:latin typeface="Calibri" panose="020F0502020204030204" pitchFamily="34" charset="0"/>
                <a:ea typeface="Calibri" panose="020F0502020204030204" pitchFamily="34" charset="0"/>
                <a:cs typeface="Calibri" panose="020F0502020204030204" pitchFamily="34" charset="0"/>
              </a:rPr>
              <a:t>KOK Riskleri</a:t>
            </a:r>
          </a:p>
        </p:txBody>
      </p:sp>
      <p:sp>
        <p:nvSpPr>
          <p:cNvPr id="6" name="Metin kutusu 5">
            <a:extLst>
              <a:ext uri="{FF2B5EF4-FFF2-40B4-BE49-F238E27FC236}">
                <a16:creationId xmlns:a16="http://schemas.microsoft.com/office/drawing/2014/main" id="{6392465F-B308-971A-346A-5D4572C29CBD}"/>
              </a:ext>
            </a:extLst>
          </p:cNvPr>
          <p:cNvSpPr txBox="1"/>
          <p:nvPr/>
        </p:nvSpPr>
        <p:spPr>
          <a:xfrm>
            <a:off x="1338470" y="1908279"/>
            <a:ext cx="4055165" cy="1631216"/>
          </a:xfrm>
          <a:prstGeom prst="rect">
            <a:avLst/>
          </a:prstGeom>
          <a:noFill/>
        </p:spPr>
        <p:txBody>
          <a:bodyPr wrap="square">
            <a:spAutoFit/>
          </a:bodyPr>
          <a:lstStyle/>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DVT-PE</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MI</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SVO</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Safra kesesi hastalıkları</a:t>
            </a:r>
          </a:p>
          <a:p>
            <a:pPr marL="285750" indent="-285750">
              <a:buClr>
                <a:schemeClr val="accent2">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Hipertansiyon</a:t>
            </a:r>
          </a:p>
        </p:txBody>
      </p:sp>
      <p:sp>
        <p:nvSpPr>
          <p:cNvPr id="4" name="Metin kutusu 3">
            <a:extLst>
              <a:ext uri="{FF2B5EF4-FFF2-40B4-BE49-F238E27FC236}">
                <a16:creationId xmlns:a16="http://schemas.microsoft.com/office/drawing/2014/main" id="{03908EF2-EF81-CC56-43A3-C1D9FE30FD79}"/>
              </a:ext>
            </a:extLst>
          </p:cNvPr>
          <p:cNvSpPr txBox="1"/>
          <p:nvPr/>
        </p:nvSpPr>
        <p:spPr>
          <a:xfrm>
            <a:off x="5956852" y="1908279"/>
            <a:ext cx="4585252" cy="1384995"/>
          </a:xfrm>
          <a:prstGeom prst="rect">
            <a:avLst/>
          </a:prstGeom>
          <a:noFill/>
        </p:spPr>
        <p:txBody>
          <a:bodyPr wrap="square">
            <a:spAutoFit/>
          </a:bodyPr>
          <a:lstStyle/>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DM</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Serviks kanseri</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Hepatosellüler kanser</a:t>
            </a:r>
          </a:p>
          <a:p>
            <a:pPr marL="285750" indent="-28575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Meme kanseri</a:t>
            </a:r>
          </a:p>
        </p:txBody>
      </p:sp>
    </p:spTree>
    <p:extLst>
      <p:ext uri="{BB962C8B-B14F-4D97-AF65-F5344CB8AC3E}">
        <p14:creationId xmlns:p14="http://schemas.microsoft.com/office/powerpoint/2010/main" val="2181376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51EAF-C1DF-E435-11ED-DBD37DAF7A37}"/>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42910B90-971F-8DD6-BCFE-11BA92DFF40C}"/>
              </a:ext>
            </a:extLst>
          </p:cNvPr>
          <p:cNvSpPr txBox="1"/>
          <p:nvPr/>
        </p:nvSpPr>
        <p:spPr>
          <a:xfrm>
            <a:off x="964095" y="1401327"/>
            <a:ext cx="5025887" cy="2862322"/>
          </a:xfrm>
          <a:prstGeom prst="rect">
            <a:avLst/>
          </a:prstGeom>
          <a:noFill/>
        </p:spPr>
        <p:txBody>
          <a:bodyPr wrap="square">
            <a:spAutoFit/>
          </a:bodyPr>
          <a:lstStyle/>
          <a:p>
            <a:r>
              <a:rPr lang="tr-TR" sz="2000" b="1" dirty="0">
                <a:latin typeface="Calibri" panose="020F0502020204030204" pitchFamily="34" charset="0"/>
                <a:ea typeface="Calibri" panose="020F0502020204030204" pitchFamily="34" charset="0"/>
                <a:cs typeface="Calibri" panose="020F0502020204030204" pitchFamily="34" charset="0"/>
              </a:rPr>
              <a:t>Doğum Sonrası KHK</a:t>
            </a:r>
          </a:p>
          <a:p>
            <a:pPr marL="800100" lvl="1" indent="-34290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İlk 21 gün DVT riskini arttırdığından dolayı kullanılmamalı</a:t>
            </a:r>
          </a:p>
          <a:p>
            <a:pPr marL="800100" lvl="1" indent="-34290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Emziren annede ilk 6 ay </a:t>
            </a:r>
            <a:r>
              <a:rPr lang="tr-TR" sz="2000">
                <a:latin typeface="Calibri" panose="020F0502020204030204" pitchFamily="34" charset="0"/>
                <a:ea typeface="Calibri" panose="020F0502020204030204" pitchFamily="34" charset="0"/>
                <a:cs typeface="Calibri" panose="020F0502020204030204" pitchFamily="34" charset="0"/>
              </a:rPr>
              <a:t>kullanılmamalı(süt </a:t>
            </a:r>
            <a:r>
              <a:rPr lang="tr-TR" sz="2000">
                <a:latin typeface="Calibri" panose="020F0502020204030204" pitchFamily="34" charset="0"/>
                <a:cs typeface="Calibri" panose="020F0502020204030204" pitchFamily="34" charset="0"/>
              </a:rPr>
              <a:t>kalitesini </a:t>
            </a:r>
            <a:r>
              <a:rPr lang="tr-TR" sz="2000" dirty="0">
                <a:latin typeface="Calibri" panose="020F0502020204030204" pitchFamily="34" charset="0"/>
                <a:cs typeface="Calibri" panose="020F0502020204030204" pitchFamily="34" charset="0"/>
              </a:rPr>
              <a:t>bozar ve miktarını azaltır)</a:t>
            </a:r>
            <a:endParaRPr lang="tr-TR" sz="2000" dirty="0">
              <a:latin typeface="Calibri" panose="020F0502020204030204" pitchFamily="34" charset="0"/>
              <a:ea typeface="Calibri" panose="020F0502020204030204" pitchFamily="34" charset="0"/>
              <a:cs typeface="Calibri" panose="020F0502020204030204" pitchFamily="34" charset="0"/>
            </a:endParaRPr>
          </a:p>
          <a:p>
            <a:r>
              <a:rPr lang="tr-TR" sz="2000" b="1" dirty="0" err="1">
                <a:latin typeface="Calibri" panose="020F0502020204030204" pitchFamily="34" charset="0"/>
                <a:ea typeface="Calibri" panose="020F0502020204030204" pitchFamily="34" charset="0"/>
                <a:cs typeface="Calibri" panose="020F0502020204030204" pitchFamily="34" charset="0"/>
              </a:rPr>
              <a:t>Adolesanlarda</a:t>
            </a:r>
            <a:r>
              <a:rPr lang="tr-TR" sz="2000" b="1" dirty="0">
                <a:latin typeface="Calibri" panose="020F0502020204030204" pitchFamily="34" charset="0"/>
                <a:ea typeface="Calibri" panose="020F0502020204030204" pitchFamily="34" charset="0"/>
                <a:cs typeface="Calibri" panose="020F0502020204030204" pitchFamily="34" charset="0"/>
              </a:rPr>
              <a:t> KHK</a:t>
            </a:r>
          </a:p>
          <a:p>
            <a:pPr marL="800100" lvl="1" indent="-34290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Bariyer yöntemler ile birlikte tercih edilebilir</a:t>
            </a:r>
          </a:p>
        </p:txBody>
      </p:sp>
      <p:sp>
        <p:nvSpPr>
          <p:cNvPr id="2" name="Alt Başlık 2">
            <a:extLst>
              <a:ext uri="{FF2B5EF4-FFF2-40B4-BE49-F238E27FC236}">
                <a16:creationId xmlns:a16="http://schemas.microsoft.com/office/drawing/2014/main" id="{42BA8BB0-6509-95C2-C734-A0F6605D55B3}"/>
              </a:ext>
            </a:extLst>
          </p:cNvPr>
          <p:cNvSpPr>
            <a:spLocks noGrp="1"/>
          </p:cNvSpPr>
          <p:nvPr>
            <p:ph type="subTitle" idx="1"/>
          </p:nvPr>
        </p:nvSpPr>
        <p:spPr>
          <a:xfrm>
            <a:off x="964095" y="852212"/>
            <a:ext cx="6539947" cy="718171"/>
          </a:xfrm>
        </p:spPr>
        <p:txBody>
          <a:bodyPr>
            <a:normAutofit/>
          </a:bodyPr>
          <a:lstStyle/>
          <a:p>
            <a:r>
              <a:rPr lang="tr-TR" sz="3200">
                <a:latin typeface="Calibri" panose="020F0502020204030204" pitchFamily="34" charset="0"/>
                <a:ea typeface="Calibri" panose="020F0502020204030204" pitchFamily="34" charset="0"/>
                <a:cs typeface="Calibri" panose="020F0502020204030204" pitchFamily="34" charset="0"/>
              </a:rPr>
              <a:t>KOK</a:t>
            </a:r>
          </a:p>
        </p:txBody>
      </p:sp>
      <p:sp>
        <p:nvSpPr>
          <p:cNvPr id="5" name="Metin kutusu 4">
            <a:extLst>
              <a:ext uri="{FF2B5EF4-FFF2-40B4-BE49-F238E27FC236}">
                <a16:creationId xmlns:a16="http://schemas.microsoft.com/office/drawing/2014/main" id="{8C75068C-B26B-AD8E-5645-F3FC19F8DDCD}"/>
              </a:ext>
            </a:extLst>
          </p:cNvPr>
          <p:cNvSpPr txBox="1"/>
          <p:nvPr/>
        </p:nvSpPr>
        <p:spPr>
          <a:xfrm>
            <a:off x="6151420" y="1493660"/>
            <a:ext cx="4873486" cy="2554545"/>
          </a:xfrm>
          <a:prstGeom prst="rect">
            <a:avLst/>
          </a:prstGeom>
          <a:noFill/>
        </p:spPr>
        <p:txBody>
          <a:bodyPr wrap="square">
            <a:spAutoFit/>
          </a:bodyPr>
          <a:lstStyle/>
          <a:p>
            <a:r>
              <a:rPr lang="tr-TR" sz="2000" b="1" dirty="0" err="1">
                <a:latin typeface="Calibri" panose="020F0502020204030204" pitchFamily="34" charset="0"/>
                <a:ea typeface="Calibri" panose="020F0502020204030204" pitchFamily="34" charset="0"/>
                <a:cs typeface="Calibri" panose="020F0502020204030204" pitchFamily="34" charset="0"/>
              </a:rPr>
              <a:t>Perimenopozal</a:t>
            </a:r>
            <a:r>
              <a:rPr lang="tr-TR" sz="2000" b="1" dirty="0">
                <a:latin typeface="Calibri" panose="020F0502020204030204" pitchFamily="34" charset="0"/>
                <a:ea typeface="Calibri" panose="020F0502020204030204" pitchFamily="34" charset="0"/>
                <a:cs typeface="Calibri" panose="020F0502020204030204" pitchFamily="34" charset="0"/>
              </a:rPr>
              <a:t> Dönemde KHK</a:t>
            </a:r>
          </a:p>
          <a:p>
            <a:pPr marL="800100" lvl="1" indent="-34290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Sağlıklı kişilerde menopoz tanısı kesinleşinceye kadar 20µg EE içeren KOK kullanılabilir</a:t>
            </a:r>
          </a:p>
          <a:p>
            <a:pPr marL="800100" lvl="1" indent="-34290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Sigara içenlerde kullanılmamalıdır</a:t>
            </a:r>
          </a:p>
          <a:p>
            <a:pPr marL="800100" lvl="1" indent="-34290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Sıcak basmaları ve gece terlemelerini engeller</a:t>
            </a:r>
          </a:p>
          <a:p>
            <a:pPr marL="800100" lvl="1" indent="-34290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KMY korunur</a:t>
            </a:r>
          </a:p>
        </p:txBody>
      </p:sp>
    </p:spTree>
    <p:extLst>
      <p:ext uri="{BB962C8B-B14F-4D97-AF65-F5344CB8AC3E}">
        <p14:creationId xmlns:p14="http://schemas.microsoft.com/office/powerpoint/2010/main" val="3424665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3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5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useBgFill="1">
        <p:nvSpPr>
          <p:cNvPr id="12" name="Rectangle 11">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14E97AC2-240A-0CAF-FAFD-6BFC08FBE3BF}"/>
              </a:ext>
            </a:extLst>
          </p:cNvPr>
          <p:cNvPicPr>
            <a:picLocks noChangeAspect="1"/>
          </p:cNvPicPr>
          <p:nvPr/>
        </p:nvPicPr>
        <p:blipFill>
          <a:blip r:embed="rId5"/>
          <a:stretch>
            <a:fillRect/>
          </a:stretch>
        </p:blipFill>
        <p:spPr>
          <a:xfrm>
            <a:off x="2547436" y="803062"/>
            <a:ext cx="7097126" cy="5251874"/>
          </a:xfrm>
          <a:prstGeom prst="rect">
            <a:avLst/>
          </a:prstGeom>
        </p:spPr>
      </p:pic>
    </p:spTree>
    <p:extLst>
      <p:ext uri="{BB962C8B-B14F-4D97-AF65-F5344CB8AC3E}">
        <p14:creationId xmlns:p14="http://schemas.microsoft.com/office/powerpoint/2010/main" val="680938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B7B66-1680-7736-8128-AC337B13344F}"/>
            </a:ext>
          </a:extLst>
        </p:cNvPr>
        <p:cNvGrpSpPr/>
        <p:nvPr/>
      </p:nvGrpSpPr>
      <p:grpSpPr>
        <a:xfrm>
          <a:off x="0" y="0"/>
          <a:ext cx="0" cy="0"/>
          <a:chOff x="0" y="0"/>
          <a:chExt cx="0" cy="0"/>
        </a:xfrm>
      </p:grpSpPr>
      <p:sp>
        <p:nvSpPr>
          <p:cNvPr id="3" name="Alt Başlık 2">
            <a:extLst>
              <a:ext uri="{FF2B5EF4-FFF2-40B4-BE49-F238E27FC236}">
                <a16:creationId xmlns:a16="http://schemas.microsoft.com/office/drawing/2014/main" id="{77ACFD46-CFC0-33B4-D879-3AC40CC4659E}"/>
              </a:ext>
            </a:extLst>
          </p:cNvPr>
          <p:cNvSpPr>
            <a:spLocks noGrp="1"/>
          </p:cNvSpPr>
          <p:nvPr>
            <p:ph type="subTitle" idx="1"/>
          </p:nvPr>
        </p:nvSpPr>
        <p:spPr>
          <a:xfrm>
            <a:off x="1010914" y="719842"/>
            <a:ext cx="1713109" cy="978010"/>
          </a:xfrm>
        </p:spPr>
        <p:txBody>
          <a:bodyPr>
            <a:normAutofit/>
          </a:bodyPr>
          <a:lstStyle/>
          <a:p>
            <a:r>
              <a:rPr lang="tr-TR" sz="3000">
                <a:latin typeface="Calibri" panose="020F0502020204030204" pitchFamily="34" charset="0"/>
                <a:ea typeface="Calibri" panose="020F0502020204030204" pitchFamily="34" charset="0"/>
                <a:cs typeface="Calibri" panose="020F0502020204030204" pitchFamily="34" charset="0"/>
              </a:rPr>
              <a:t>KOK</a:t>
            </a:r>
          </a:p>
        </p:txBody>
      </p:sp>
      <p:sp>
        <p:nvSpPr>
          <p:cNvPr id="4" name="Metin kutusu 3">
            <a:extLst>
              <a:ext uri="{FF2B5EF4-FFF2-40B4-BE49-F238E27FC236}">
                <a16:creationId xmlns:a16="http://schemas.microsoft.com/office/drawing/2014/main" id="{B4441CD5-284C-347C-206B-1E39ED5337B8}"/>
              </a:ext>
            </a:extLst>
          </p:cNvPr>
          <p:cNvSpPr txBox="1"/>
          <p:nvPr/>
        </p:nvSpPr>
        <p:spPr>
          <a:xfrm>
            <a:off x="1010914" y="1379198"/>
            <a:ext cx="9985873" cy="2923877"/>
          </a:xfrm>
          <a:prstGeom prst="rect">
            <a:avLst/>
          </a:prstGeom>
          <a:noFill/>
        </p:spPr>
        <p:txBody>
          <a:bodyPr wrap="square">
            <a:spAutoFit/>
          </a:bodyPr>
          <a:lstStyle/>
          <a:p>
            <a:r>
              <a:rPr lang="tr-TR" sz="2400" dirty="0">
                <a:latin typeface="Calibri" panose="020F0502020204030204" pitchFamily="34" charset="0"/>
                <a:ea typeface="Calibri" panose="020F0502020204030204" pitchFamily="34" charset="0"/>
                <a:cs typeface="Calibri" panose="020F0502020204030204" pitchFamily="34" charset="0"/>
              </a:rPr>
              <a:t>Yan etkiler</a:t>
            </a:r>
          </a:p>
          <a:p>
            <a:pPr marL="742950" lvl="1" indent="-285750">
              <a:buClr>
                <a:schemeClr val="accent2">
                  <a:lumMod val="75000"/>
                </a:schemeClr>
              </a:buClr>
              <a:buFont typeface="Wingdings" panose="05000000000000000000" pitchFamily="2" charset="2"/>
              <a:buChar char="§"/>
            </a:pPr>
            <a:r>
              <a:rPr lang="tr-TR" sz="2000" dirty="0" err="1">
                <a:latin typeface="Calibri" panose="020F0502020204030204" pitchFamily="34" charset="0"/>
                <a:ea typeface="Calibri" panose="020F0502020204030204" pitchFamily="34" charset="0"/>
                <a:cs typeface="Calibri" panose="020F0502020204030204" pitchFamily="34" charset="0"/>
              </a:rPr>
              <a:t>Başağrısı</a:t>
            </a:r>
            <a:r>
              <a:rPr lang="tr-TR" sz="2000" dirty="0">
                <a:latin typeface="Calibri" panose="020F0502020204030204" pitchFamily="34" charset="0"/>
                <a:ea typeface="Calibri" panose="020F0502020204030204" pitchFamily="34" charset="0"/>
                <a:cs typeface="Calibri" panose="020F0502020204030204" pitchFamily="34" charset="0"/>
              </a:rPr>
              <a:t>, Baş dönmesi</a:t>
            </a:r>
          </a:p>
          <a:p>
            <a:pPr marL="742950" lvl="1" indent="-28575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Bulantı</a:t>
            </a:r>
          </a:p>
          <a:p>
            <a:pPr marL="742950" lvl="1" indent="-28575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Memede hassasiyet </a:t>
            </a:r>
          </a:p>
          <a:p>
            <a:pPr marL="742950" lvl="1" indent="-28575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Ara kanama / lekelenme /</a:t>
            </a:r>
            <a:r>
              <a:rPr lang="tr-TR" sz="2000" dirty="0" err="1">
                <a:latin typeface="Calibri" panose="020F0502020204030204" pitchFamily="34" charset="0"/>
                <a:ea typeface="Calibri" panose="020F0502020204030204" pitchFamily="34" charset="0"/>
                <a:cs typeface="Calibri" panose="020F0502020204030204" pitchFamily="34" charset="0"/>
              </a:rPr>
              <a:t>amenore</a:t>
            </a:r>
            <a:r>
              <a:rPr lang="tr-TR" sz="2000" dirty="0">
                <a:latin typeface="Calibri" panose="020F0502020204030204" pitchFamily="34" charset="0"/>
                <a:ea typeface="Calibri" panose="020F0502020204030204" pitchFamily="34" charset="0"/>
                <a:cs typeface="Calibri" panose="020F0502020204030204" pitchFamily="34" charset="0"/>
              </a:rPr>
              <a:t>(Daha yüksek doz östrojen içeren hap önerilmelidir)</a:t>
            </a:r>
          </a:p>
          <a:p>
            <a:pPr marL="742950" lvl="1" indent="-285750">
              <a:buClr>
                <a:schemeClr val="accent2">
                  <a:lumMod val="75000"/>
                </a:schemeClr>
              </a:buClr>
              <a:buFont typeface="Wingdings" panose="05000000000000000000" pitchFamily="2" charset="2"/>
              <a:buChar char="§"/>
            </a:pPr>
            <a:r>
              <a:rPr lang="tr-TR" sz="2000" dirty="0">
                <a:latin typeface="Calibri" panose="020F0502020204030204" pitchFamily="34" charset="0"/>
                <a:ea typeface="Calibri" panose="020F0502020204030204" pitchFamily="34" charset="0"/>
                <a:cs typeface="Calibri" panose="020F0502020204030204" pitchFamily="34" charset="0"/>
              </a:rPr>
              <a:t>Kilo değişikliği (Kilo artışı: Sıvı tutulmasına bağlı ise östrojen ya da </a:t>
            </a:r>
            <a:r>
              <a:rPr lang="tr-TR" sz="2000" dirty="0" err="1">
                <a:latin typeface="Calibri" panose="020F0502020204030204" pitchFamily="34" charset="0"/>
                <a:ea typeface="Calibri" panose="020F0502020204030204" pitchFamily="34" charset="0"/>
                <a:cs typeface="Calibri" panose="020F0502020204030204" pitchFamily="34" charset="0"/>
              </a:rPr>
              <a:t>progestin</a:t>
            </a:r>
            <a:r>
              <a:rPr lang="tr-TR" sz="2000" dirty="0">
                <a:latin typeface="Calibri" panose="020F0502020204030204" pitchFamily="34" charset="0"/>
                <a:ea typeface="Calibri" panose="020F0502020204030204" pitchFamily="34" charset="0"/>
                <a:cs typeface="Calibri" panose="020F0502020204030204" pitchFamily="34" charset="0"/>
              </a:rPr>
              <a:t> dozu; derialtı yağ dokusunun artışına bağlı ise östrojen dozu azaltılmalıdır)</a:t>
            </a:r>
          </a:p>
          <a:p>
            <a:pPr marL="800100" lvl="1" indent="-342900">
              <a:buClr>
                <a:schemeClr val="accent2">
                  <a:lumMod val="75000"/>
                </a:schemeClr>
              </a:buClr>
              <a:buFont typeface="Wingdings" panose="05000000000000000000" pitchFamily="2" charset="2"/>
              <a:buChar char="Ø"/>
            </a:pPr>
            <a:r>
              <a:rPr lang="tr-TR" sz="2000" dirty="0">
                <a:latin typeface="Calibri" panose="020F0502020204030204" pitchFamily="34" charset="0"/>
                <a:ea typeface="Calibri" panose="020F0502020204030204" pitchFamily="34" charset="0"/>
                <a:cs typeface="Calibri" panose="020F0502020204030204" pitchFamily="34" charset="0"/>
              </a:rPr>
              <a:t>Bu yan etkiler düşük dozlu haplarda özellikle kullanımın ilk 3 ayında çok düşük sıklıkta görülür</a:t>
            </a:r>
          </a:p>
        </p:txBody>
      </p:sp>
    </p:spTree>
    <p:extLst>
      <p:ext uri="{BB962C8B-B14F-4D97-AF65-F5344CB8AC3E}">
        <p14:creationId xmlns:p14="http://schemas.microsoft.com/office/powerpoint/2010/main" val="32233704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33E08-FE5B-0132-8C30-14CA95D26E9C}"/>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A8DAA1C1-EB63-72D6-1DE4-810869D6F8D7}"/>
              </a:ext>
            </a:extLst>
          </p:cNvPr>
          <p:cNvSpPr txBox="1"/>
          <p:nvPr/>
        </p:nvSpPr>
        <p:spPr>
          <a:xfrm>
            <a:off x="1292477" y="1814754"/>
            <a:ext cx="9443271" cy="1569660"/>
          </a:xfrm>
          <a:prstGeom prst="rect">
            <a:avLst/>
          </a:prstGeom>
          <a:noFill/>
        </p:spPr>
        <p:txBody>
          <a:bodyPr wrap="square">
            <a:spAutoFit/>
          </a:bodyPr>
          <a:lstStyle/>
          <a:p>
            <a:r>
              <a:rPr lang="tr-TR" sz="2400" dirty="0">
                <a:latin typeface="Calibri" panose="020F0502020204030204" pitchFamily="34" charset="0"/>
                <a:ea typeface="Calibri" panose="020F0502020204030204" pitchFamily="34" charset="0"/>
                <a:cs typeface="Calibri" panose="020F0502020204030204" pitchFamily="34" charset="0"/>
              </a:rPr>
              <a:t>Kullanım şekli</a:t>
            </a:r>
          </a:p>
          <a:p>
            <a:pPr marL="742950" lvl="1" indent="-285750">
              <a:buClr>
                <a:schemeClr val="accent2">
                  <a:lumMod val="75000"/>
                </a:schemeClr>
              </a:buClr>
              <a:buFont typeface="Wingdings" panose="05000000000000000000" pitchFamily="2" charset="2"/>
              <a:buChar char="ü"/>
            </a:pPr>
            <a:r>
              <a:rPr lang="tr-TR" sz="2400" dirty="0">
                <a:latin typeface="Calibri" panose="020F0502020204030204" pitchFamily="34" charset="0"/>
                <a:ea typeface="Calibri" panose="020F0502020204030204" pitchFamily="34" charset="0"/>
                <a:cs typeface="Calibri" panose="020F0502020204030204" pitchFamily="34" charset="0"/>
              </a:rPr>
              <a:t>Kullanıma adetin ilk 5. günü içinde, tercihen ilk günü başlanır</a:t>
            </a:r>
          </a:p>
          <a:p>
            <a:pPr marL="742950" lvl="1" indent="-285750">
              <a:buClr>
                <a:schemeClr val="accent2">
                  <a:lumMod val="75000"/>
                </a:schemeClr>
              </a:buClr>
              <a:buFont typeface="Wingdings" panose="05000000000000000000" pitchFamily="2" charset="2"/>
              <a:buChar char="ü"/>
            </a:pPr>
            <a:r>
              <a:rPr lang="tr-TR" sz="2400" dirty="0">
                <a:latin typeface="Calibri" panose="020F0502020204030204" pitchFamily="34" charset="0"/>
                <a:ea typeface="Calibri" panose="020F0502020204030204" pitchFamily="34" charset="0"/>
                <a:cs typeface="Calibri" panose="020F0502020204030204" pitchFamily="34" charset="0"/>
              </a:rPr>
              <a:t>Her gün 1 hap yutulur, kutu bitince 1 hafta ara verilir ve sonra yeni kutuya başlanır</a:t>
            </a:r>
          </a:p>
        </p:txBody>
      </p:sp>
      <p:sp>
        <p:nvSpPr>
          <p:cNvPr id="2" name="Alt Başlık 2">
            <a:extLst>
              <a:ext uri="{FF2B5EF4-FFF2-40B4-BE49-F238E27FC236}">
                <a16:creationId xmlns:a16="http://schemas.microsoft.com/office/drawing/2014/main" id="{8758B446-DE33-4605-C526-AF49E246506E}"/>
              </a:ext>
            </a:extLst>
          </p:cNvPr>
          <p:cNvSpPr txBox="1">
            <a:spLocks/>
          </p:cNvSpPr>
          <p:nvPr/>
        </p:nvSpPr>
        <p:spPr>
          <a:xfrm>
            <a:off x="1167863" y="628668"/>
            <a:ext cx="1713109" cy="9780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r>
              <a:rPr lang="tr-TR" sz="3000">
                <a:latin typeface="Calibri" panose="020F0502020204030204" pitchFamily="34" charset="0"/>
                <a:ea typeface="Calibri" panose="020F0502020204030204" pitchFamily="34" charset="0"/>
                <a:cs typeface="Calibri" panose="020F0502020204030204" pitchFamily="34" charset="0"/>
              </a:rPr>
              <a:t>KOK</a:t>
            </a:r>
          </a:p>
        </p:txBody>
      </p:sp>
      <p:sp>
        <p:nvSpPr>
          <p:cNvPr id="6" name="Metin kutusu 5">
            <a:extLst>
              <a:ext uri="{FF2B5EF4-FFF2-40B4-BE49-F238E27FC236}">
                <a16:creationId xmlns:a16="http://schemas.microsoft.com/office/drawing/2014/main" id="{DABDA95D-77B2-8BA0-2922-2B750637A583}"/>
              </a:ext>
            </a:extLst>
          </p:cNvPr>
          <p:cNvSpPr txBox="1"/>
          <p:nvPr/>
        </p:nvSpPr>
        <p:spPr>
          <a:xfrm>
            <a:off x="1590898" y="4143589"/>
            <a:ext cx="7906712" cy="830997"/>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742950" lvl="1" indent="-285750">
              <a:buClr>
                <a:schemeClr val="bg1"/>
              </a:buClr>
              <a:buFont typeface="Wingdings" panose="05000000000000000000" pitchFamily="2" charset="2"/>
              <a:buChar char="ü"/>
            </a:pPr>
            <a:r>
              <a:rPr lang="tr-TR" sz="2400" dirty="0">
                <a:latin typeface="Calibri" panose="020F0502020204030204" pitchFamily="34" charset="0"/>
                <a:ea typeface="Calibri" panose="020F0502020204030204" pitchFamily="34" charset="0"/>
                <a:cs typeface="Calibri" panose="020F0502020204030204" pitchFamily="34" charset="0"/>
              </a:rPr>
              <a:t>3 hafta kullan &gt; 1 hafta bırak veya</a:t>
            </a:r>
          </a:p>
          <a:p>
            <a:pPr marL="742950" lvl="1" indent="-285750">
              <a:buClr>
                <a:schemeClr val="bg1"/>
              </a:buClr>
              <a:buFont typeface="Wingdings" panose="05000000000000000000" pitchFamily="2" charset="2"/>
              <a:buChar char="ü"/>
            </a:pPr>
            <a:r>
              <a:rPr lang="tr-TR" sz="2400" dirty="0">
                <a:latin typeface="Calibri" panose="020F0502020204030204" pitchFamily="34" charset="0"/>
                <a:ea typeface="Calibri" panose="020F0502020204030204" pitchFamily="34" charset="0"/>
                <a:cs typeface="Calibri" panose="020F0502020204030204" pitchFamily="34" charset="0"/>
              </a:rPr>
              <a:t>21 gün kullan &gt; 7 gün ara ver</a:t>
            </a:r>
          </a:p>
        </p:txBody>
      </p:sp>
    </p:spTree>
    <p:extLst>
      <p:ext uri="{BB962C8B-B14F-4D97-AF65-F5344CB8AC3E}">
        <p14:creationId xmlns:p14="http://schemas.microsoft.com/office/powerpoint/2010/main" val="420010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Dikdörtgen 3"/>
          <p:cNvSpPr/>
          <p:nvPr/>
        </p:nvSpPr>
        <p:spPr>
          <a:xfrm>
            <a:off x="1490145" y="2376862"/>
            <a:ext cx="2640646" cy="2104273"/>
          </a:xfrm>
          <a:prstGeom prst="rect">
            <a:avLst/>
          </a:prstGeom>
          <a:noFill/>
        </p:spPr>
        <p:txBody>
          <a:bodyPr vert="horz" lIns="91440" tIns="45720" rIns="91440" bIns="45720" rtlCol="0" anchor="ctr">
            <a:normAutofit/>
          </a:bodyPr>
          <a:lstStyle/>
          <a:p>
            <a:pPr algn="ctr" defTabSz="914400">
              <a:lnSpc>
                <a:spcPct val="90000"/>
              </a:lnSpc>
              <a:spcBef>
                <a:spcPct val="0"/>
              </a:spcBef>
              <a:spcAft>
                <a:spcPts val="600"/>
              </a:spcAft>
            </a:pPr>
            <a:r>
              <a:rPr lang="en-US" sz="3000" cap="all">
                <a:solidFill>
                  <a:srgbClr val="FFFFFF"/>
                </a:solidFill>
                <a:latin typeface="Calibri" panose="020F0502020204030204" pitchFamily="34" charset="0"/>
                <a:ea typeface="Calibri" panose="020F0502020204030204" pitchFamily="34" charset="0"/>
                <a:cs typeface="Calibri" panose="020F0502020204030204" pitchFamily="34" charset="0"/>
              </a:rPr>
              <a:t>UNUTULURSA! </a:t>
            </a:r>
          </a:p>
        </p:txBody>
      </p:sp>
      <p:sp>
        <p:nvSpPr>
          <p:cNvPr id="16" name="Rectangle 1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graphicFrame>
        <p:nvGraphicFramePr>
          <p:cNvPr id="6" name="İçerik Yer Tutucusu 2">
            <a:extLst>
              <a:ext uri="{FF2B5EF4-FFF2-40B4-BE49-F238E27FC236}">
                <a16:creationId xmlns:a16="http://schemas.microsoft.com/office/drawing/2014/main" id="{8E6FC024-299A-2126-95C0-A182F461EB94}"/>
              </a:ext>
            </a:extLst>
          </p:cNvPr>
          <p:cNvGraphicFramePr>
            <a:graphicFrameLocks noGrp="1"/>
          </p:cNvGraphicFramePr>
          <p:nvPr>
            <p:ph idx="1"/>
            <p:extLst>
              <p:ext uri="{D42A27DB-BD31-4B8C-83A1-F6EECF244321}">
                <p14:modId xmlns:p14="http://schemas.microsoft.com/office/powerpoint/2010/main" val="3537679207"/>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33384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24">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0" name="Oval 39">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41" name="Oval 40">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useBgFill="1">
        <p:nvSpPr>
          <p:cNvPr id="42" name="Rectangle 2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44" name="Rectangle 3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45" name="Rectangle 3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5" name="Başlık 1">
            <a:extLst>
              <a:ext uri="{FF2B5EF4-FFF2-40B4-BE49-F238E27FC236}">
                <a16:creationId xmlns:a16="http://schemas.microsoft.com/office/drawing/2014/main" id="{3C261278-BFD0-B1D4-FC5E-BAB1F13C0C90}"/>
              </a:ext>
            </a:extLst>
          </p:cNvPr>
          <p:cNvSpPr>
            <a:spLocks noGrp="1"/>
          </p:cNvSpPr>
          <p:nvPr/>
        </p:nvSpPr>
        <p:spPr>
          <a:xfrm>
            <a:off x="1069848" y="484632"/>
            <a:ext cx="10058400" cy="160934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100" b="1" i="0" u="none" kern="1200">
                <a:solidFill>
                  <a:schemeClr val="accent1">
                    <a:lumMod val="50000"/>
                  </a:schemeClr>
                </a:solidFill>
                <a:latin typeface="Arial" pitchFamily="34" charset="0"/>
                <a:ea typeface="+mj-ea"/>
                <a:cs typeface="Arial" pitchFamily="34" charset="0"/>
              </a:defRPr>
            </a:lvl1pPr>
          </a:lstStyle>
          <a:p>
            <a:pPr defTabSz="914400">
              <a:spcAft>
                <a:spcPts val="600"/>
              </a:spcAft>
            </a:pPr>
            <a:r>
              <a:rPr lang="en-US" sz="4400" b="0">
                <a:blipFill>
                  <a:blip r:embed="rId6">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Danışmanlığın Önemi</a:t>
            </a:r>
          </a:p>
        </p:txBody>
      </p:sp>
      <p:pic>
        <p:nvPicPr>
          <p:cNvPr id="20" name="Resim 19">
            <a:extLst>
              <a:ext uri="{FF2B5EF4-FFF2-40B4-BE49-F238E27FC236}">
                <a16:creationId xmlns:a16="http://schemas.microsoft.com/office/drawing/2014/main" id="{FE582C1E-24B6-D4AB-2F42-BD177AEEE71E}"/>
              </a:ext>
            </a:extLst>
          </p:cNvPr>
          <p:cNvPicPr>
            <a:picLocks noChangeAspect="1"/>
          </p:cNvPicPr>
          <p:nvPr/>
        </p:nvPicPr>
        <p:blipFill>
          <a:blip r:embed="rId7"/>
          <a:srcRect l="2459" r="21347" b="-2"/>
          <a:stretch/>
        </p:blipFill>
        <p:spPr>
          <a:xfrm>
            <a:off x="1007196" y="2265037"/>
            <a:ext cx="5088800" cy="3907158"/>
          </a:xfrm>
          <a:prstGeom prst="rect">
            <a:avLst/>
          </a:prstGeom>
        </p:spPr>
      </p:pic>
      <p:sp>
        <p:nvSpPr>
          <p:cNvPr id="3" name="İçerik Yer Tutucusu 2">
            <a:extLst>
              <a:ext uri="{FF2B5EF4-FFF2-40B4-BE49-F238E27FC236}">
                <a16:creationId xmlns:a16="http://schemas.microsoft.com/office/drawing/2014/main" id="{6BDF9D28-66AA-1341-A439-919C1BE83CD4}"/>
              </a:ext>
            </a:extLst>
          </p:cNvPr>
          <p:cNvSpPr>
            <a:spLocks noGrp="1"/>
          </p:cNvSpPr>
          <p:nvPr>
            <p:ph idx="1"/>
          </p:nvPr>
        </p:nvSpPr>
        <p:spPr>
          <a:xfrm>
            <a:off x="6496216" y="2320412"/>
            <a:ext cx="4632031" cy="3851787"/>
          </a:xfrm>
        </p:spPr>
        <p:txBody>
          <a:bodyPr vert="horz" lIns="91440" tIns="45720" rIns="91440" bIns="45720" rtlCol="0" anchor="ctr">
            <a:normAutofit/>
          </a:bodyPr>
          <a:lstStyle/>
          <a:p>
            <a:r>
              <a:rPr lang="en-US" sz="2100">
                <a:latin typeface="Calibri" panose="020F0502020204030204" pitchFamily="34" charset="0"/>
                <a:ea typeface="Calibri" panose="020F0502020204030204" pitchFamily="34" charset="0"/>
                <a:cs typeface="Calibri" panose="020F0502020204030204" pitchFamily="34" charset="0"/>
              </a:rPr>
              <a:t>Aile planlaması yöntemlerinin kabul edilirliği artar</a:t>
            </a:r>
          </a:p>
          <a:p>
            <a:r>
              <a:rPr lang="en-US" sz="2100">
                <a:latin typeface="Calibri" panose="020F0502020204030204" pitchFamily="34" charset="0"/>
                <a:ea typeface="Calibri" panose="020F0502020204030204" pitchFamily="34" charset="0"/>
                <a:cs typeface="Calibri" panose="020F0502020204030204" pitchFamily="34" charset="0"/>
              </a:rPr>
              <a:t>Uygun yöntem seçimi sağlanır</a:t>
            </a:r>
          </a:p>
          <a:p>
            <a:r>
              <a:rPr lang="en-US" sz="2100">
                <a:latin typeface="Calibri" panose="020F0502020204030204" pitchFamily="34" charset="0"/>
                <a:ea typeface="Calibri" panose="020F0502020204030204" pitchFamily="34" charset="0"/>
                <a:cs typeface="Calibri" panose="020F0502020204030204" pitchFamily="34" charset="0"/>
              </a:rPr>
              <a:t>Yöntemin etkin kullanımı sağlanır</a:t>
            </a:r>
          </a:p>
          <a:p>
            <a:r>
              <a:rPr lang="en-US" sz="2100">
                <a:latin typeface="Calibri" panose="020F0502020204030204" pitchFamily="34" charset="0"/>
                <a:ea typeface="Calibri" panose="020F0502020204030204" pitchFamily="34" charset="0"/>
                <a:cs typeface="Calibri" panose="020F0502020204030204" pitchFamily="34" charset="0"/>
              </a:rPr>
              <a:t>Yöntem kullanımının devamlılığı artar</a:t>
            </a:r>
          </a:p>
          <a:p>
            <a:r>
              <a:rPr lang="en-US" sz="2100">
                <a:latin typeface="Calibri" panose="020F0502020204030204" pitchFamily="34" charset="0"/>
                <a:ea typeface="Calibri" panose="020F0502020204030204" pitchFamily="34" charset="0"/>
                <a:cs typeface="Calibri" panose="020F0502020204030204" pitchFamily="34" charset="0"/>
              </a:rPr>
              <a:t>Personelin zamanının etkin ve yeterli kullanılması sağlanır</a:t>
            </a:r>
          </a:p>
          <a:p>
            <a:endParaRPr lang="en-US" sz="2100">
              <a:latin typeface="Calibri" panose="020F0502020204030204" pitchFamily="34" charset="0"/>
              <a:ea typeface="Calibri" panose="020F0502020204030204" pitchFamily="34" charset="0"/>
              <a:cs typeface="Calibri" panose="020F0502020204030204" pitchFamily="34" charset="0"/>
            </a:endParaRPr>
          </a:p>
        </p:txBody>
      </p:sp>
      <p:sp>
        <p:nvSpPr>
          <p:cNvPr id="37" name="Oval 3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62490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9ACADF-7EC1-FA39-8921-872C9CBEAA4B}"/>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240B56E4-373D-4EC3-816C-0EAC1C868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id="{1E90CEEA-DB88-4D63-9114-2E1FFD157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D2A175AA-4B16-4687-A52A-897C3A13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65642D75-E9B8-AE22-EB4C-205EAA43F88E}"/>
              </a:ext>
            </a:extLst>
          </p:cNvPr>
          <p:cNvPicPr>
            <a:picLocks noChangeAspect="1"/>
          </p:cNvPicPr>
          <p:nvPr/>
        </p:nvPicPr>
        <p:blipFill>
          <a:blip r:embed="rId5"/>
          <a:srcRect l="4020" r="20808" b="3"/>
          <a:stretch/>
        </p:blipFill>
        <p:spPr>
          <a:xfrm>
            <a:off x="3344" y="3509433"/>
            <a:ext cx="4475150" cy="3348566"/>
          </a:xfrm>
          <a:prstGeom prst="rect">
            <a:avLst/>
          </a:prstGeom>
        </p:spPr>
      </p:pic>
      <p:sp>
        <p:nvSpPr>
          <p:cNvPr id="28" name="Rectangle 27">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6">
              <a:alphaModFix amt="60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tin kutusu 4">
            <a:extLst>
              <a:ext uri="{FF2B5EF4-FFF2-40B4-BE49-F238E27FC236}">
                <a16:creationId xmlns:a16="http://schemas.microsoft.com/office/drawing/2014/main" id="{722F843F-2A47-2EAE-B766-D733C468E52A}"/>
              </a:ext>
            </a:extLst>
          </p:cNvPr>
          <p:cNvSpPr txBox="1"/>
          <p:nvPr/>
        </p:nvSpPr>
        <p:spPr>
          <a:xfrm>
            <a:off x="4900047" y="1002137"/>
            <a:ext cx="6730277" cy="1609344"/>
          </a:xfrm>
          <a:prstGeom prst="rect">
            <a:avLst/>
          </a:prstGeom>
          <a:ln>
            <a:noFill/>
          </a:ln>
        </p:spPr>
        <p:txBody>
          <a:bodyPr vert="horz" lIns="91440" tIns="45720" rIns="91440" bIns="45720" rtlCol="0" anchor="ctr">
            <a:normAutofit/>
          </a:bodyPr>
          <a:lstStyle/>
          <a:p>
            <a:pPr defTabSz="914400">
              <a:lnSpc>
                <a:spcPct val="90000"/>
              </a:lnSpc>
              <a:spcBef>
                <a:spcPct val="0"/>
              </a:spcBef>
              <a:spcAft>
                <a:spcPts val="600"/>
              </a:spcAft>
            </a:pPr>
            <a:r>
              <a:rPr lang="en-US" sz="3600">
                <a:blipFill>
                  <a:blip r:embed="rId8">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Tricycling</a:t>
            </a:r>
          </a:p>
        </p:txBody>
      </p:sp>
      <p:pic>
        <p:nvPicPr>
          <p:cNvPr id="3" name="Resim 2">
            <a:extLst>
              <a:ext uri="{FF2B5EF4-FFF2-40B4-BE49-F238E27FC236}">
                <a16:creationId xmlns:a16="http://schemas.microsoft.com/office/drawing/2014/main" id="{33D94C6C-A572-573A-8E02-2028A2076284}"/>
              </a:ext>
            </a:extLst>
          </p:cNvPr>
          <p:cNvPicPr>
            <a:picLocks noChangeAspect="1"/>
          </p:cNvPicPr>
          <p:nvPr/>
        </p:nvPicPr>
        <p:blipFill>
          <a:blip r:embed="rId9"/>
          <a:srcRect l="3108" r="2" b="2"/>
          <a:stretch/>
        </p:blipFill>
        <p:spPr>
          <a:xfrm>
            <a:off x="3344" y="10"/>
            <a:ext cx="4475150" cy="3348557"/>
          </a:xfrm>
          <a:prstGeom prst="rect">
            <a:avLst/>
          </a:prstGeom>
        </p:spPr>
      </p:pic>
      <p:sp>
        <p:nvSpPr>
          <p:cNvPr id="4" name="Metin kutusu 3">
            <a:extLst>
              <a:ext uri="{FF2B5EF4-FFF2-40B4-BE49-F238E27FC236}">
                <a16:creationId xmlns:a16="http://schemas.microsoft.com/office/drawing/2014/main" id="{955914BE-05AB-6E30-876A-ABEA3BD31FB4}"/>
              </a:ext>
            </a:extLst>
          </p:cNvPr>
          <p:cNvSpPr txBox="1"/>
          <p:nvPr/>
        </p:nvSpPr>
        <p:spPr>
          <a:xfrm>
            <a:off x="4823692" y="2221124"/>
            <a:ext cx="6710554" cy="4050792"/>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150 µg levonorgestrel + 30 µg ΕΕ</a:t>
            </a:r>
            <a:endParaRPr lang="tr-TR" sz="2000" b="0" i="0">
              <a:effectLst/>
              <a:latin typeface="Calibri" panose="020F0502020204030204" pitchFamily="34" charset="0"/>
              <a:ea typeface="Calibri" panose="020F0502020204030204" pitchFamily="34" charset="0"/>
              <a:cs typeface="Calibri" panose="020F0502020204030204" pitchFamily="34" charset="0"/>
            </a:endParaRP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3 aylık ihtiyaç karşılanır</a:t>
            </a:r>
            <a:endParaRPr lang="tr-TR" sz="2000">
              <a:latin typeface="Calibri" panose="020F0502020204030204" pitchFamily="34" charset="0"/>
              <a:ea typeface="Calibri" panose="020F0502020204030204" pitchFamily="34" charset="0"/>
              <a:cs typeface="Calibri" panose="020F0502020204030204" pitchFamily="34" charset="0"/>
            </a:endParaRPr>
          </a:p>
          <a:p>
            <a:pPr indent="-182880" defTabSz="914400">
              <a:lnSpc>
                <a:spcPct val="90000"/>
              </a:lnSpc>
              <a:spcAft>
                <a:spcPts val="600"/>
              </a:spcAft>
              <a:buClr>
                <a:schemeClr val="accent1">
                  <a:lumMod val="75000"/>
                </a:schemeClr>
              </a:buClr>
              <a:buSzPct val="85000"/>
              <a:buFont typeface="Wingdings" pitchFamily="2" charset="2"/>
              <a:buChar char="§"/>
            </a:pPr>
            <a:r>
              <a:rPr lang="tr-TR" sz="2000" b="0" i="0">
                <a:effectLst/>
                <a:latin typeface="Calibri" panose="020F0502020204030204" pitchFamily="34" charset="0"/>
                <a:ea typeface="Calibri" panose="020F0502020204030204" pitchFamily="34" charset="0"/>
                <a:cs typeface="Calibri" panose="020F0502020204030204" pitchFamily="34" charset="0"/>
              </a:rPr>
              <a:t>Bu, her 3 ayda bir (her ay yerine) kanama olur</a:t>
            </a:r>
            <a:endParaRPr lang="en-US" sz="2000">
              <a:latin typeface="Calibri" panose="020F0502020204030204" pitchFamily="34" charset="0"/>
              <a:ea typeface="Calibri" panose="020F0502020204030204" pitchFamily="34" charset="0"/>
              <a:cs typeface="Calibri" panose="020F0502020204030204" pitchFamily="34" charset="0"/>
            </a:endParaRP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Kadınlar 84 gün boyunca her gün 1 hap alırlar ve 7 gün inaktif hapları alırlar</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 Kanama günleri ve buna bağlı yan etkiler azalır</a:t>
            </a:r>
          </a:p>
          <a:p>
            <a:pPr indent="-182880" defTabSz="914400">
              <a:lnSpc>
                <a:spcPct val="90000"/>
              </a:lnSpc>
              <a:spcAft>
                <a:spcPts val="600"/>
              </a:spcAft>
              <a:buClr>
                <a:schemeClr val="accent1">
                  <a:lumMod val="75000"/>
                </a:schemeClr>
              </a:buClr>
              <a:buSzPct val="85000"/>
              <a:buFont typeface="Wingdings"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Sürekli </a:t>
            </a:r>
            <a:r>
              <a:rPr lang="en-US" sz="2000">
                <a:latin typeface="Calibri" panose="020F0502020204030204" pitchFamily="34" charset="0"/>
                <a:ea typeface="Calibri" panose="020F0502020204030204" pitchFamily="34" charset="0"/>
                <a:cs typeface="Calibri" panose="020F0502020204030204" pitchFamily="34" charset="0"/>
              </a:rPr>
              <a:t>kullanı</a:t>
            </a:r>
            <a:r>
              <a:rPr lang="tr-TR" sz="2000">
                <a:latin typeface="Calibri" panose="020F0502020204030204" pitchFamily="34" charset="0"/>
                <a:ea typeface="Calibri" panose="020F0502020204030204" pitchFamily="34" charset="0"/>
                <a:cs typeface="Calibri" panose="020F0502020204030204" pitchFamily="34" charset="0"/>
              </a:rPr>
              <a:t>lan </a:t>
            </a:r>
            <a:r>
              <a:rPr lang="en-US" sz="2000">
                <a:latin typeface="Calibri" panose="020F0502020204030204" pitchFamily="34" charset="0"/>
                <a:ea typeface="Calibri" panose="020F0502020204030204" pitchFamily="34" charset="0"/>
                <a:cs typeface="Calibri" panose="020F0502020204030204" pitchFamily="34" charset="0"/>
              </a:rPr>
              <a:t>/Lybrel&gt;&gt; 90 µg Levonorgestrel/20 µg EE içeren 28 hap</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 2007 de FDA onayı aldı</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 Amenore amaçlanmış</a:t>
            </a:r>
          </a:p>
          <a:p>
            <a:pPr indent="-182880" defTabSz="914400">
              <a:lnSpc>
                <a:spcPct val="90000"/>
              </a:lnSpc>
              <a:spcAft>
                <a:spcPts val="600"/>
              </a:spcAft>
              <a:buClr>
                <a:schemeClr val="accent1">
                  <a:lumMod val="75000"/>
                </a:schemeClr>
              </a:buClr>
              <a:buSzPct val="85000"/>
              <a:buFont typeface="Wingdings"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 Fertilite ve adetlerin geri dönüşünde problem yok</a:t>
            </a:r>
          </a:p>
        </p:txBody>
      </p:sp>
      <p:grpSp>
        <p:nvGrpSpPr>
          <p:cNvPr id="30" name="Group 29">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1" name="Oval 30">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319467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1E8008CB-56F1-A7DF-3ABB-B544F7C83DEA}"/>
              </a:ext>
            </a:extLst>
          </p:cNvPr>
          <p:cNvSpPr txBox="1"/>
          <p:nvPr/>
        </p:nvSpPr>
        <p:spPr>
          <a:xfrm>
            <a:off x="1033669" y="653535"/>
            <a:ext cx="6096000" cy="707886"/>
          </a:xfrm>
          <a:prstGeom prst="rect">
            <a:avLst/>
          </a:prstGeom>
          <a:noFill/>
        </p:spPr>
        <p:txBody>
          <a:bodyPr wrap="square">
            <a:spAutoFit/>
          </a:bodyPr>
          <a:lstStyle/>
          <a:p>
            <a:r>
              <a:rPr lang="tr-TR" sz="4000">
                <a:latin typeface="Calibri" panose="020F0502020204030204" pitchFamily="34" charset="0"/>
                <a:ea typeface="Calibri" panose="020F0502020204030204" pitchFamily="34" charset="0"/>
                <a:cs typeface="Calibri" panose="020F0502020204030204" pitchFamily="34" charset="0"/>
              </a:rPr>
              <a:t>Transdermal kontraseptifler </a:t>
            </a:r>
          </a:p>
        </p:txBody>
      </p:sp>
      <p:sp>
        <p:nvSpPr>
          <p:cNvPr id="6" name="Metin kutusu 5">
            <a:extLst>
              <a:ext uri="{FF2B5EF4-FFF2-40B4-BE49-F238E27FC236}">
                <a16:creationId xmlns:a16="http://schemas.microsoft.com/office/drawing/2014/main" id="{EA46DB2A-8B45-1804-1F1B-31E226469955}"/>
              </a:ext>
            </a:extLst>
          </p:cNvPr>
          <p:cNvSpPr txBox="1"/>
          <p:nvPr/>
        </p:nvSpPr>
        <p:spPr>
          <a:xfrm>
            <a:off x="1154744" y="1593739"/>
            <a:ext cx="7938053" cy="4401205"/>
          </a:xfrm>
          <a:prstGeom prst="rect">
            <a:avLst/>
          </a:prstGeom>
          <a:noFill/>
        </p:spPr>
        <p:txBody>
          <a:bodyPr wrap="square" rtlCol="0">
            <a:spAutoFit/>
          </a:bodyPr>
          <a:lstStyle/>
          <a:p>
            <a:pPr marL="285750" indent="-285750">
              <a:buClr>
                <a:schemeClr val="accent1">
                  <a:lumMod val="75000"/>
                </a:schemeClr>
              </a:buClr>
              <a:buFont typeface="Wingdings" panose="05000000000000000000" pitchFamily="2" charset="2"/>
              <a:buChar char="Ø"/>
            </a:pPr>
            <a:r>
              <a:rPr lang="tr-TR" sz="2000" b="1">
                <a:latin typeface="Calibri" panose="020F0502020204030204" pitchFamily="34" charset="0"/>
                <a:cs typeface="Calibri" panose="020F0502020204030204" pitchFamily="34" charset="0"/>
              </a:rPr>
              <a:t>Kontraseptif patch’ler </a:t>
            </a:r>
          </a:p>
          <a:p>
            <a:pPr marL="742950" lvl="1" indent="-285750">
              <a:buClr>
                <a:schemeClr val="accent1">
                  <a:lumMod val="75000"/>
                </a:schemeClr>
              </a:buClr>
              <a:buFont typeface="Arial" panose="020B0604020202020204" pitchFamily="34" charset="0"/>
              <a:buChar char="•"/>
            </a:pPr>
            <a:r>
              <a:rPr lang="tr-TR" sz="2000">
                <a:latin typeface="Calibri" panose="020F0502020204030204" pitchFamily="34" charset="0"/>
                <a:cs typeface="Calibri" panose="020F0502020204030204" pitchFamily="34" charset="0"/>
              </a:rPr>
              <a:t>Östrojen ve progesteron içeren flasterlerdir</a:t>
            </a:r>
          </a:p>
          <a:p>
            <a:pPr marL="742950" lvl="1" indent="-285750">
              <a:buClr>
                <a:schemeClr val="accent1">
                  <a:lumMod val="75000"/>
                </a:schemeClr>
              </a:buClr>
              <a:buFont typeface="Arial" panose="020B0604020202020204" pitchFamily="34" charset="0"/>
              <a:buChar char="•"/>
            </a:pPr>
            <a:r>
              <a:rPr lang="tr-TR" sz="2000">
                <a:latin typeface="Calibri" panose="020F0502020204030204" pitchFamily="34" charset="0"/>
                <a:cs typeface="Calibri" panose="020F0502020204030204" pitchFamily="34" charset="0"/>
              </a:rPr>
              <a:t>Cilde yapıştırıldığında östrojen ve progesteronu kontrollü bir şekilde salmaya başlar ve 48 saatte pik seviyeye ulaşır </a:t>
            </a:r>
          </a:p>
          <a:p>
            <a:pPr marL="742950" lvl="1" indent="-285750">
              <a:buClr>
                <a:schemeClr val="accent1">
                  <a:lumMod val="75000"/>
                </a:schemeClr>
              </a:buClr>
              <a:buFont typeface="Arial" panose="020B0604020202020204" pitchFamily="34" charset="0"/>
              <a:buChar char="•"/>
            </a:pPr>
            <a:r>
              <a:rPr lang="tr-TR" sz="2000">
                <a:latin typeface="Calibri" panose="020F0502020204030204" pitchFamily="34" charset="0"/>
                <a:cs typeface="Calibri" panose="020F0502020204030204" pitchFamily="34" charset="0"/>
              </a:rPr>
              <a:t>Etki mekanizması KOK' larla benzerdir</a:t>
            </a:r>
          </a:p>
          <a:p>
            <a:pPr marL="742950" lvl="1" indent="-285750">
              <a:buClr>
                <a:schemeClr val="accent1">
                  <a:lumMod val="75000"/>
                </a:schemeClr>
              </a:buClr>
              <a:buFont typeface="Arial" panose="020B0604020202020204" pitchFamily="34" charset="0"/>
              <a:buChar char="•"/>
            </a:pPr>
            <a:r>
              <a:rPr lang="tr-TR" sz="2000">
                <a:latin typeface="Calibri" panose="020F0502020204030204" pitchFamily="34" charset="0"/>
                <a:cs typeface="Calibri" panose="020F0502020204030204" pitchFamily="34" charset="0"/>
              </a:rPr>
              <a:t>3 hafta süreyle her hafta 1 patch haftanın aynı günü uygulanır</a:t>
            </a:r>
          </a:p>
          <a:p>
            <a:pPr marL="742950" lvl="1" indent="-285750">
              <a:buClr>
                <a:schemeClr val="accent1">
                  <a:lumMod val="75000"/>
                </a:schemeClr>
              </a:buClr>
              <a:buFont typeface="Arial" panose="020B0604020202020204" pitchFamily="34" charset="0"/>
              <a:buChar char="•"/>
            </a:pPr>
            <a:r>
              <a:rPr lang="tr-TR" sz="2000">
                <a:latin typeface="Calibri" panose="020F0502020204030204" pitchFamily="34" charset="0"/>
                <a:cs typeface="Calibri" panose="020F0502020204030204" pitchFamily="34" charset="0"/>
              </a:rPr>
              <a:t>1 hafta patch uygulanmaz</a:t>
            </a:r>
          </a:p>
          <a:p>
            <a:endParaRPr lang="tr-TR" sz="200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tr-TR" sz="2000">
              <a:latin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Ø"/>
            </a:pPr>
            <a:r>
              <a:rPr lang="tr-TR" sz="2000" b="1">
                <a:latin typeface="Calibri" panose="020F0502020204030204" pitchFamily="34" charset="0"/>
                <a:cs typeface="Calibri" panose="020F0502020204030204" pitchFamily="34" charset="0"/>
              </a:rPr>
              <a:t>TD jeller (Nesterone + Natural estradiol)</a:t>
            </a:r>
          </a:p>
          <a:p>
            <a:pPr marL="285750" indent="-285750">
              <a:buClr>
                <a:schemeClr val="accent1">
                  <a:lumMod val="75000"/>
                </a:schemeClr>
              </a:buClr>
              <a:buFont typeface="Wingdings" panose="05000000000000000000" pitchFamily="2" charset="2"/>
              <a:buChar char="Ø"/>
            </a:pPr>
            <a:endParaRPr lang="tr-TR" sz="2000" b="1">
              <a:latin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Ø"/>
            </a:pPr>
            <a:r>
              <a:rPr lang="tr-TR" sz="2000" b="1">
                <a:latin typeface="Calibri" panose="020F0502020204030204" pitchFamily="34" charset="0"/>
                <a:cs typeface="Calibri" panose="020F0502020204030204" pitchFamily="34" charset="0"/>
              </a:rPr>
              <a:t>TD sprey kontaseptifler ((Nesterone + Natural estradiol)</a:t>
            </a:r>
          </a:p>
          <a:p>
            <a:pPr marL="742950" lvl="1" indent="-285750">
              <a:buClr>
                <a:schemeClr val="accent1">
                  <a:lumMod val="75000"/>
                </a:schemeClr>
              </a:buClr>
              <a:buFont typeface="Arial" panose="020B0604020202020204" pitchFamily="34" charset="0"/>
              <a:buChar char="•"/>
            </a:pPr>
            <a:r>
              <a:rPr lang="tr-TR" sz="2000">
                <a:latin typeface="Calibri" panose="020F0502020204030204" pitchFamily="34" charset="0"/>
                <a:cs typeface="Calibri" panose="020F0502020204030204" pitchFamily="34" charset="0"/>
              </a:rPr>
              <a:t>Natural estradiolün venöz traomboembolizm riski, oral verilime göre 4 kat daha düşüktür</a:t>
            </a:r>
          </a:p>
        </p:txBody>
      </p:sp>
      <p:pic>
        <p:nvPicPr>
          <p:cNvPr id="8" name="Resim 7">
            <a:extLst>
              <a:ext uri="{FF2B5EF4-FFF2-40B4-BE49-F238E27FC236}">
                <a16:creationId xmlns:a16="http://schemas.microsoft.com/office/drawing/2014/main" id="{9888D7C0-2302-224F-2F83-37315D24A257}"/>
              </a:ext>
            </a:extLst>
          </p:cNvPr>
          <p:cNvPicPr>
            <a:picLocks noChangeAspect="1"/>
          </p:cNvPicPr>
          <p:nvPr/>
        </p:nvPicPr>
        <p:blipFill>
          <a:blip r:embed="rId2"/>
          <a:stretch>
            <a:fillRect/>
          </a:stretch>
        </p:blipFill>
        <p:spPr>
          <a:xfrm>
            <a:off x="8978348" y="37713"/>
            <a:ext cx="3213652" cy="2451171"/>
          </a:xfrm>
          <a:prstGeom prst="rect">
            <a:avLst/>
          </a:prstGeom>
          <a:ln>
            <a:noFill/>
          </a:ln>
          <a:effectLst>
            <a:softEdge rad="112500"/>
          </a:effectLst>
        </p:spPr>
      </p:pic>
    </p:spTree>
    <p:extLst>
      <p:ext uri="{BB962C8B-B14F-4D97-AF65-F5344CB8AC3E}">
        <p14:creationId xmlns:p14="http://schemas.microsoft.com/office/powerpoint/2010/main" val="4242566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B6162-EE0F-98AC-BD50-C4D576F9CE9F}"/>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41986D11-73E0-5CD2-F3E9-D4D3308BDA23}"/>
              </a:ext>
            </a:extLst>
          </p:cNvPr>
          <p:cNvSpPr txBox="1"/>
          <p:nvPr/>
        </p:nvSpPr>
        <p:spPr>
          <a:xfrm>
            <a:off x="1210595" y="1702996"/>
            <a:ext cx="8779565" cy="1938992"/>
          </a:xfrm>
          <a:prstGeom prst="rect">
            <a:avLst/>
          </a:prstGeom>
          <a:noFill/>
        </p:spPr>
        <p:txBody>
          <a:bodyPr wrap="square">
            <a:spAutoFit/>
          </a:bodyPr>
          <a:lstStyle/>
          <a:p>
            <a:r>
              <a:rPr lang="tr-TR" sz="2000" b="1">
                <a:latin typeface="Calibri" panose="020F0502020204030204" pitchFamily="34" charset="0"/>
                <a:ea typeface="Calibri" panose="020F0502020204030204" pitchFamily="34" charset="0"/>
                <a:cs typeface="Calibri" panose="020F0502020204030204" pitchFamily="34" charset="0"/>
              </a:rPr>
              <a:t>Mesigyna ®</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50 mg noretisteron enantat ve 5 mg estradiol valerat yüksek kontraseptif etki </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Tüm enjeksiyonlar en az 27 en çok 33 gün ara ile yapılmalıdır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Daima derin intramusküler enjeksiyon şeklinde (tercihen intragluteal, alternatif olarak üst kola) uygulanmalıdır</a:t>
            </a:r>
          </a:p>
          <a:p>
            <a:pPr marL="342900" indent="-34290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Ayda bir uygulanır</a:t>
            </a:r>
          </a:p>
        </p:txBody>
      </p:sp>
      <p:sp>
        <p:nvSpPr>
          <p:cNvPr id="7" name="Metin kutusu 6">
            <a:extLst>
              <a:ext uri="{FF2B5EF4-FFF2-40B4-BE49-F238E27FC236}">
                <a16:creationId xmlns:a16="http://schemas.microsoft.com/office/drawing/2014/main" id="{D520FBDB-7C9D-045D-C000-5472615D9C1F}"/>
              </a:ext>
            </a:extLst>
          </p:cNvPr>
          <p:cNvSpPr txBox="1"/>
          <p:nvPr/>
        </p:nvSpPr>
        <p:spPr>
          <a:xfrm>
            <a:off x="1056861" y="666786"/>
            <a:ext cx="7109791" cy="584775"/>
          </a:xfrm>
          <a:prstGeom prst="rect">
            <a:avLst/>
          </a:prstGeom>
          <a:noFill/>
        </p:spPr>
        <p:txBody>
          <a:bodyPr wrap="square">
            <a:spAutoFit/>
          </a:bodyPr>
          <a:lstStyle/>
          <a:p>
            <a:r>
              <a:rPr lang="tr-TR" sz="3200">
                <a:latin typeface="Calibri" panose="020F0502020204030204" pitchFamily="34" charset="0"/>
                <a:ea typeface="Calibri" panose="020F0502020204030204" pitchFamily="34" charset="0"/>
                <a:cs typeface="Calibri" panose="020F0502020204030204" pitchFamily="34" charset="0"/>
              </a:rPr>
              <a:t>Kombine Enjektabl Kontraseptifler</a:t>
            </a:r>
          </a:p>
        </p:txBody>
      </p:sp>
      <p:pic>
        <p:nvPicPr>
          <p:cNvPr id="3" name="Resim 2">
            <a:extLst>
              <a:ext uri="{FF2B5EF4-FFF2-40B4-BE49-F238E27FC236}">
                <a16:creationId xmlns:a16="http://schemas.microsoft.com/office/drawing/2014/main" id="{BEDBBA89-0018-94D6-D05A-30572135CB54}"/>
              </a:ext>
            </a:extLst>
          </p:cNvPr>
          <p:cNvPicPr>
            <a:picLocks noChangeAspect="1"/>
          </p:cNvPicPr>
          <p:nvPr/>
        </p:nvPicPr>
        <p:blipFill>
          <a:blip r:embed="rId2"/>
          <a:stretch>
            <a:fillRect/>
          </a:stretch>
        </p:blipFill>
        <p:spPr>
          <a:xfrm>
            <a:off x="7191851" y="3580573"/>
            <a:ext cx="4224172" cy="2450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67600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989F2-0FA6-5053-E9B8-9F532276F1E3}"/>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EC2F19FE-3AB9-A1CE-362A-45AB75A237EF}"/>
              </a:ext>
            </a:extLst>
          </p:cNvPr>
          <p:cNvSpPr txBox="1"/>
          <p:nvPr/>
        </p:nvSpPr>
        <p:spPr>
          <a:xfrm>
            <a:off x="1001335" y="215662"/>
            <a:ext cx="9876182" cy="1077218"/>
          </a:xfrm>
          <a:prstGeom prst="rect">
            <a:avLst/>
          </a:prstGeom>
          <a:noFill/>
        </p:spPr>
        <p:txBody>
          <a:bodyPr wrap="square">
            <a:spAutoFit/>
          </a:bodyPr>
          <a:lstStyle/>
          <a:p>
            <a:r>
              <a:rPr lang="tr-TR" sz="3200">
                <a:latin typeface="Calibri" panose="020F0502020204030204" pitchFamily="34" charset="0"/>
                <a:ea typeface="Calibri" panose="020F0502020204030204" pitchFamily="34" charset="0"/>
                <a:cs typeface="Calibri" panose="020F0502020204030204" pitchFamily="34" charset="0"/>
              </a:rPr>
              <a:t>Yalnızca progesteron içeren Enjektabl Kontraseptifler(DMPA)</a:t>
            </a:r>
          </a:p>
        </p:txBody>
      </p:sp>
      <p:sp>
        <p:nvSpPr>
          <p:cNvPr id="5" name="Metin kutusu 4">
            <a:extLst>
              <a:ext uri="{FF2B5EF4-FFF2-40B4-BE49-F238E27FC236}">
                <a16:creationId xmlns:a16="http://schemas.microsoft.com/office/drawing/2014/main" id="{ACC69F2D-EC08-1EA1-065D-4F81D424F7A0}"/>
              </a:ext>
            </a:extLst>
          </p:cNvPr>
          <p:cNvSpPr txBox="1"/>
          <p:nvPr/>
        </p:nvSpPr>
        <p:spPr>
          <a:xfrm>
            <a:off x="1121863" y="1468544"/>
            <a:ext cx="7583556" cy="2769989"/>
          </a:xfrm>
          <a:prstGeom prst="rect">
            <a:avLst/>
          </a:prstGeom>
          <a:noFill/>
        </p:spPr>
        <p:txBody>
          <a:bodyPr wrap="square">
            <a:spAutoFit/>
          </a:bodyPr>
          <a:lstStyle/>
          <a:p>
            <a:pPr marL="342900" indent="-342900">
              <a:buClr>
                <a:schemeClr val="accent2">
                  <a:lumMod val="75000"/>
                </a:schemeClr>
              </a:buClr>
              <a:buFont typeface="Wingdings" panose="05000000000000000000" pitchFamily="2" charset="2"/>
              <a:buChar char="§"/>
            </a:pPr>
            <a:r>
              <a:rPr lang="tr-TR" sz="2100" b="1">
                <a:latin typeface="Calibri" panose="020F0502020204030204" pitchFamily="34" charset="0"/>
                <a:ea typeface="Calibri" panose="020F0502020204030204" pitchFamily="34" charset="0"/>
                <a:cs typeface="Calibri" panose="020F0502020204030204" pitchFamily="34" charset="0"/>
              </a:rPr>
              <a:t>DEPO-PROVERA®</a:t>
            </a:r>
          </a:p>
          <a:p>
            <a:pPr marL="342900" indent="-34290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Medroksiprogesteron asetat</a:t>
            </a:r>
          </a:p>
          <a:p>
            <a:pPr marL="342900" indent="-34290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12 haftada bir, kalça veya üst koldan tek uygulamayla kas içine 1 ml enjeksiyonla uygulanır</a:t>
            </a:r>
          </a:p>
          <a:p>
            <a:pPr marL="342900" indent="-34290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Normal adet döngüsünün başlamasından sonra ilk 5 günde uygulanır</a:t>
            </a:r>
          </a:p>
          <a:p>
            <a:pPr marL="342900" indent="-34290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Bilinen en güçlü kontraseptiflerdendir</a:t>
            </a:r>
          </a:p>
          <a:p>
            <a:pPr marL="342900" indent="-342900">
              <a:buClr>
                <a:schemeClr val="accent2">
                  <a:lumMod val="75000"/>
                </a:schemeClr>
              </a:buClr>
              <a:buFont typeface="Wingdings" panose="05000000000000000000"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Doğurganlık gecikmeli olarak geri döner</a:t>
            </a:r>
          </a:p>
        </p:txBody>
      </p:sp>
      <p:pic>
        <p:nvPicPr>
          <p:cNvPr id="8" name="Resim 7">
            <a:extLst>
              <a:ext uri="{FF2B5EF4-FFF2-40B4-BE49-F238E27FC236}">
                <a16:creationId xmlns:a16="http://schemas.microsoft.com/office/drawing/2014/main" id="{435479BD-3503-2A6C-ADE1-0EF0E6CA628D}"/>
              </a:ext>
            </a:extLst>
          </p:cNvPr>
          <p:cNvPicPr>
            <a:picLocks noChangeAspect="1"/>
          </p:cNvPicPr>
          <p:nvPr/>
        </p:nvPicPr>
        <p:blipFill>
          <a:blip r:embed="rId2"/>
          <a:stretch>
            <a:fillRect/>
          </a:stretch>
        </p:blipFill>
        <p:spPr>
          <a:xfrm>
            <a:off x="8770421" y="1251561"/>
            <a:ext cx="3073333" cy="5208103"/>
          </a:xfrm>
          <a:prstGeom prst="rect">
            <a:avLst/>
          </a:prstGeom>
          <a:ln>
            <a:noFill/>
          </a:ln>
          <a:effectLst>
            <a:softEdge rad="112500"/>
          </a:effectLst>
        </p:spPr>
      </p:pic>
      <p:sp>
        <p:nvSpPr>
          <p:cNvPr id="10" name="Metin kutusu 9">
            <a:extLst>
              <a:ext uri="{FF2B5EF4-FFF2-40B4-BE49-F238E27FC236}">
                <a16:creationId xmlns:a16="http://schemas.microsoft.com/office/drawing/2014/main" id="{21AC7CE8-01E2-A9BF-FA25-6FB321C36453}"/>
              </a:ext>
            </a:extLst>
          </p:cNvPr>
          <p:cNvSpPr txBox="1"/>
          <p:nvPr/>
        </p:nvSpPr>
        <p:spPr>
          <a:xfrm>
            <a:off x="2891426" y="4573848"/>
            <a:ext cx="6096000" cy="1631216"/>
          </a:xfrm>
          <a:prstGeom prst="rect">
            <a:avLst/>
          </a:prstGeom>
          <a:noFill/>
        </p:spPr>
        <p:txBody>
          <a:bodyPr wrap="square">
            <a:spAutoFit/>
          </a:bodyPr>
          <a:lstStyle/>
          <a:p>
            <a:pPr marL="285750" indent="-285750">
              <a:buClr>
                <a:schemeClr val="accent1">
                  <a:lumMod val="75000"/>
                </a:schemeClr>
              </a:buClr>
              <a:buFont typeface="Wingdings" panose="05000000000000000000" pitchFamily="2" charset="2"/>
              <a:buChar char="Ø"/>
            </a:pPr>
            <a:r>
              <a:rPr lang="tr-TR" sz="2000">
                <a:latin typeface="Calibri" panose="020F0502020204030204" pitchFamily="34" charset="0"/>
                <a:ea typeface="Calibri" panose="020F0502020204030204" pitchFamily="34" charset="0"/>
                <a:cs typeface="Calibri" panose="020F0502020204030204" pitchFamily="34" charset="0"/>
              </a:rPr>
              <a:t>Adet düzensizliğine neden olabilir</a:t>
            </a:r>
          </a:p>
          <a:p>
            <a:pPr marL="285750" indent="-285750">
              <a:buClr>
                <a:schemeClr val="accent1">
                  <a:lumMod val="75000"/>
                </a:schemeClr>
              </a:buClr>
              <a:buFont typeface="Wingdings" panose="05000000000000000000" pitchFamily="2" charset="2"/>
              <a:buChar char="Ø"/>
            </a:pPr>
            <a:r>
              <a:rPr lang="tr-TR" sz="2000">
                <a:latin typeface="Calibri" panose="020F0502020204030204" pitchFamily="34" charset="0"/>
                <a:ea typeface="Calibri" panose="020F0502020204030204" pitchFamily="34" charset="0"/>
                <a:cs typeface="Calibri" panose="020F0502020204030204" pitchFamily="34" charset="0"/>
              </a:rPr>
              <a:t>Yöntem bırakıldığında fertilitenin dönmesi bir süre gecikebilir</a:t>
            </a:r>
          </a:p>
          <a:p>
            <a:pPr marL="285750" indent="-285750">
              <a:buClr>
                <a:schemeClr val="accent1">
                  <a:lumMod val="75000"/>
                </a:schemeClr>
              </a:buClr>
              <a:buFont typeface="Wingdings" panose="05000000000000000000" pitchFamily="2" charset="2"/>
              <a:buChar char="Ø"/>
            </a:pPr>
            <a:r>
              <a:rPr lang="tr-TR" sz="2000">
                <a:latin typeface="Calibri" panose="020F0502020204030204" pitchFamily="34" charset="0"/>
                <a:ea typeface="Calibri" panose="020F0502020204030204" pitchFamily="34" charset="0"/>
                <a:cs typeface="Calibri" panose="020F0502020204030204" pitchFamily="34" charset="0"/>
              </a:rPr>
              <a:t>Kilo artışına neden olabilir</a:t>
            </a:r>
          </a:p>
          <a:p>
            <a:pPr marL="285750" indent="-285750">
              <a:buClr>
                <a:schemeClr val="accent1">
                  <a:lumMod val="75000"/>
                </a:schemeClr>
              </a:buClr>
              <a:buFont typeface="Wingdings" panose="05000000000000000000" pitchFamily="2" charset="2"/>
              <a:buChar char="Ø"/>
            </a:pPr>
            <a:r>
              <a:rPr lang="tr-TR" sz="2000">
                <a:latin typeface="Calibri" panose="020F0502020204030204" pitchFamily="34" charset="0"/>
                <a:ea typeface="Calibri" panose="020F0502020204030204" pitchFamily="34" charset="0"/>
                <a:cs typeface="Calibri" panose="020F0502020204030204" pitchFamily="34" charset="0"/>
              </a:rPr>
              <a:t>KMY geçici azalma</a:t>
            </a:r>
          </a:p>
        </p:txBody>
      </p:sp>
      <p:pic>
        <p:nvPicPr>
          <p:cNvPr id="12" name="Resim 11">
            <a:extLst>
              <a:ext uri="{FF2B5EF4-FFF2-40B4-BE49-F238E27FC236}">
                <a16:creationId xmlns:a16="http://schemas.microsoft.com/office/drawing/2014/main" id="{329F18C1-0698-A75A-796E-3FB1DAE41B22}"/>
              </a:ext>
            </a:extLst>
          </p:cNvPr>
          <p:cNvPicPr>
            <a:picLocks noChangeAspect="1"/>
          </p:cNvPicPr>
          <p:nvPr/>
        </p:nvPicPr>
        <p:blipFill>
          <a:blip r:embed="rId3"/>
          <a:stretch>
            <a:fillRect/>
          </a:stretch>
        </p:blipFill>
        <p:spPr>
          <a:xfrm>
            <a:off x="1121863" y="4470169"/>
            <a:ext cx="1716743" cy="1657951"/>
          </a:xfrm>
          <a:prstGeom prst="ellipse">
            <a:avLst/>
          </a:prstGeom>
          <a:ln>
            <a:noFill/>
          </a:ln>
          <a:effectLst>
            <a:softEdge rad="112500"/>
          </a:effectLst>
        </p:spPr>
      </p:pic>
    </p:spTree>
    <p:extLst>
      <p:ext uri="{BB962C8B-B14F-4D97-AF65-F5344CB8AC3E}">
        <p14:creationId xmlns:p14="http://schemas.microsoft.com/office/powerpoint/2010/main" val="2550287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19D717-6724-4A37-F714-B2E4A2A20939}"/>
            </a:ext>
          </a:extLst>
        </p:cNvPr>
        <p:cNvGrpSpPr/>
        <p:nvPr/>
      </p:nvGrpSpPr>
      <p:grpSpPr>
        <a:xfrm>
          <a:off x="0" y="0"/>
          <a:ext cx="0" cy="0"/>
          <a:chOff x="0" y="0"/>
          <a:chExt cx="0" cy="0"/>
        </a:xfrm>
      </p:grpSpPr>
      <p:grpSp>
        <p:nvGrpSpPr>
          <p:cNvPr id="1043" name="Group 1030">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44" name="Oval 1043">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45" name="Oval 1044">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046" name="Rectangle 103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tin kutusu 4">
            <a:extLst>
              <a:ext uri="{FF2B5EF4-FFF2-40B4-BE49-F238E27FC236}">
                <a16:creationId xmlns:a16="http://schemas.microsoft.com/office/drawing/2014/main" id="{852071AA-3B2E-C881-96E6-2C5931F53B69}"/>
              </a:ext>
            </a:extLst>
          </p:cNvPr>
          <p:cNvSpPr txBox="1"/>
          <p:nvPr/>
        </p:nvSpPr>
        <p:spPr>
          <a:xfrm>
            <a:off x="6472424" y="749675"/>
            <a:ext cx="4741963" cy="197196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Vaj</a:t>
            </a:r>
            <a:r>
              <a:rPr lang="tr-TR" sz="32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i</a:t>
            </a:r>
            <a:r>
              <a:rPr lang="en-US" sz="32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nal Halka, N</a:t>
            </a:r>
            <a:r>
              <a:rPr lang="tr-TR" sz="32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uvaRi</a:t>
            </a:r>
            <a:r>
              <a:rPr lang="en-US" sz="32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ng</a:t>
            </a:r>
            <a:r>
              <a:rPr kumimoji="0" lang="en-US" sz="3200" i="0" u="none" strike="noStrike" spc="0" normalizeH="0" baseline="30000" noProof="0">
                <a:ln>
                  <a:noFill/>
                </a:ln>
                <a:blipFill>
                  <a:blip r:embed="rId4">
                    <a:extLst>
                      <a:ext uri="{28A0092B-C50C-407E-A947-70E740481C1C}">
                        <a14:useLocalDpi xmlns:a14="http://schemas.microsoft.com/office/drawing/2010/main" val="0"/>
                      </a:ext>
                    </a:extLst>
                  </a:blip>
                  <a:tile tx="6350" ty="-127000" sx="65000" sy="64000" flip="none" algn="tl"/>
                </a:blipFill>
                <a:effectLst/>
                <a:uLnTx/>
                <a:uFillTx/>
                <a:latin typeface="Calibri" panose="020F0502020204030204" pitchFamily="34" charset="0"/>
                <a:ea typeface="Calibri" panose="020F0502020204030204" pitchFamily="34" charset="0"/>
                <a:cs typeface="Calibri" panose="020F0502020204030204" pitchFamily="34" charset="0"/>
              </a:rPr>
              <a:t>®</a:t>
            </a:r>
            <a:endParaRPr lang="en-US" sz="3200" baseline="300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p:txBody>
      </p:sp>
      <p:sp>
        <p:nvSpPr>
          <p:cNvPr id="1047" name="Freeform: Shape 1036">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Vajinal Ring - İzmir Karşıyaka Kadın Doğum Merkezi">
            <a:extLst>
              <a:ext uri="{FF2B5EF4-FFF2-40B4-BE49-F238E27FC236}">
                <a16:creationId xmlns:a16="http://schemas.microsoft.com/office/drawing/2014/main" id="{68F655FB-6D46-85CE-68C9-80035C839D2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3396" y="2371090"/>
            <a:ext cx="4111482" cy="25388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9160CDAD-249F-B0C8-9013-C9E686B90E81}"/>
              </a:ext>
            </a:extLst>
          </p:cNvPr>
          <p:cNvSpPr txBox="1"/>
          <p:nvPr/>
        </p:nvSpPr>
        <p:spPr>
          <a:xfrm>
            <a:off x="6426041" y="2278560"/>
            <a:ext cx="5275628" cy="3715603"/>
          </a:xfrm>
          <a:prstGeom prst="rect">
            <a:avLst/>
          </a:prstGeom>
        </p:spPr>
        <p:txBody>
          <a:bodyPr vert="horz" lIns="91440" tIns="45720" rIns="91440" bIns="45720" rtlCol="0">
            <a:noAutofit/>
          </a:bodyPr>
          <a:lstStyle/>
          <a:p>
            <a:pPr marL="342900" indent="-342900" rtl="0">
              <a:buClr>
                <a:schemeClr val="accent2">
                  <a:lumMod val="75000"/>
                </a:schemeClr>
              </a:buClr>
              <a:buSzPct val="100000"/>
              <a:buFont typeface="Wingdings" panose="05000000000000000000" pitchFamily="2" charset="2"/>
              <a:buChar char="§"/>
            </a:pPr>
            <a:r>
              <a:rPr lang="es-ES" sz="2000" b="0" i="0" u="none" strike="noStrike" kern="1200" baseline="0">
                <a:solidFill>
                  <a:srgbClr val="000000"/>
                </a:solidFill>
                <a:latin typeface="Calibri" panose="020F0502020204030204" pitchFamily="34" charset="0"/>
              </a:rPr>
              <a:t>120 µg etonogestrel + 15 µg EE / gün</a:t>
            </a:r>
          </a:p>
          <a:p>
            <a:pPr marL="342900" indent="-342900" rtl="0">
              <a:buClr>
                <a:schemeClr val="accent2">
                  <a:lumMod val="75000"/>
                </a:schemeClr>
              </a:buClr>
              <a:buSzPct val="100000"/>
              <a:buFont typeface="Wingdings" panose="05000000000000000000" pitchFamily="2" charset="2"/>
              <a:buChar char="§"/>
            </a:pPr>
            <a:r>
              <a:rPr lang="en-US" sz="2000" b="0" i="0" u="none" strike="noStrike" kern="1200" baseline="0">
                <a:solidFill>
                  <a:srgbClr val="000000"/>
                </a:solidFill>
                <a:latin typeface="Calibri" panose="020F0502020204030204" pitchFamily="34" charset="0"/>
              </a:rPr>
              <a:t>Her 4 haftalık siklus için yeni halka (yılda 13 halka)</a:t>
            </a:r>
            <a:endParaRPr lang="tr-TR" sz="2000" b="0" i="0" u="none" strike="noStrike" kern="1200" baseline="0">
              <a:solidFill>
                <a:srgbClr val="000000"/>
              </a:solidFill>
              <a:latin typeface="Calibri" panose="020F0502020204030204" pitchFamily="34" charset="0"/>
            </a:endParaRPr>
          </a:p>
          <a:p>
            <a:pPr marL="342900" indent="-342900" rtl="0">
              <a:buClr>
                <a:schemeClr val="accent2">
                  <a:lumMod val="75000"/>
                </a:schemeClr>
              </a:buClr>
              <a:buSzPts val="1800"/>
              <a:buFont typeface="Wingdings" panose="05000000000000000000" pitchFamily="2" charset="2"/>
              <a:buChar char="§"/>
            </a:pPr>
            <a:r>
              <a:rPr lang="tr-TR" sz="2000" b="0" i="0" u="none" strike="noStrike" kern="1200" baseline="0">
                <a:solidFill>
                  <a:srgbClr val="000000"/>
                </a:solidFill>
                <a:latin typeface="Calibri" panose="020F0502020204030204" pitchFamily="34" charset="0"/>
              </a:rPr>
              <a:t>3 hafta var,1 hafta yok→ çekilme kanaması yapabilir</a:t>
            </a:r>
          </a:p>
          <a:p>
            <a:pPr marL="342900" indent="-342900" rtl="0">
              <a:buClr>
                <a:schemeClr val="accent2">
                  <a:lumMod val="75000"/>
                </a:schemeClr>
              </a:buClr>
              <a:buSzPts val="1800"/>
              <a:buFont typeface="Wingdings" panose="05000000000000000000" pitchFamily="2" charset="2"/>
              <a:buChar char="§"/>
            </a:pPr>
            <a:r>
              <a:rPr lang="tr-TR" sz="2000" b="0" i="0" u="none" strike="noStrike" kern="1200" baseline="0">
                <a:solidFill>
                  <a:srgbClr val="000000"/>
                </a:solidFill>
                <a:latin typeface="Calibri" panose="020F0502020204030204" pitchFamily="34" charset="0"/>
              </a:rPr>
              <a:t>Bir halkanın kullanımı 35 güne uzatılabilir</a:t>
            </a:r>
          </a:p>
          <a:p>
            <a:pPr marL="342900" indent="-342900" rtl="0">
              <a:buClr>
                <a:schemeClr val="accent2">
                  <a:lumMod val="75000"/>
                </a:schemeClr>
              </a:buClr>
              <a:buSzPts val="1800"/>
              <a:buFont typeface="Wingdings" panose="05000000000000000000" pitchFamily="2" charset="2"/>
              <a:buChar char="§"/>
            </a:pPr>
            <a:r>
              <a:rPr lang="nn-NO" sz="2000" b="0" i="0" u="none" strike="noStrike" kern="1200" baseline="0">
                <a:solidFill>
                  <a:srgbClr val="000000"/>
                </a:solidFill>
                <a:latin typeface="Calibri" panose="020F0502020204030204" pitchFamily="34" charset="0"/>
              </a:rPr>
              <a:t>Yüksek etkinlik ve iyi kanama kontrolü sağlar</a:t>
            </a:r>
          </a:p>
          <a:p>
            <a:pPr marL="342900" indent="-342900" rtl="0">
              <a:buClr>
                <a:schemeClr val="accent2">
                  <a:lumMod val="75000"/>
                </a:schemeClr>
              </a:buClr>
              <a:buSzPts val="1800"/>
              <a:buFont typeface="Wingdings" panose="05000000000000000000" pitchFamily="2" charset="2"/>
              <a:buChar char="§"/>
            </a:pPr>
            <a:r>
              <a:rPr lang="tr-TR" sz="2000" b="0" i="0" u="none" strike="noStrike" kern="1200" baseline="0">
                <a:solidFill>
                  <a:srgbClr val="000000"/>
                </a:solidFill>
                <a:latin typeface="Calibri" panose="020F0502020204030204" pitchFamily="34" charset="0"/>
              </a:rPr>
              <a:t>Cinsel İlişki sırasında çıkartılabilir (3 saatten az)</a:t>
            </a:r>
          </a:p>
          <a:p>
            <a:pPr marL="342900" indent="-342900" rtl="0">
              <a:buClr>
                <a:schemeClr val="accent2">
                  <a:lumMod val="75000"/>
                </a:schemeClr>
              </a:buClr>
              <a:buSzPts val="1800"/>
              <a:buFont typeface="Wingdings" panose="05000000000000000000" pitchFamily="2" charset="2"/>
              <a:buChar char="§"/>
            </a:pPr>
            <a:r>
              <a:rPr lang="tr-TR" sz="2000" b="0" i="0" u="none" strike="noStrike" kern="1200" baseline="0">
                <a:solidFill>
                  <a:srgbClr val="000000"/>
                </a:solidFill>
                <a:latin typeface="Calibri" panose="020F0502020204030204" pitchFamily="34" charset="0"/>
              </a:rPr>
              <a:t>KC den  geçiş etkileri yok</a:t>
            </a:r>
          </a:p>
          <a:p>
            <a:pPr marL="342900" indent="-342900" rtl="0">
              <a:buClr>
                <a:schemeClr val="accent2">
                  <a:lumMod val="75000"/>
                </a:schemeClr>
              </a:buClr>
              <a:buSzPts val="1800"/>
              <a:buFont typeface="Wingdings" panose="05000000000000000000" pitchFamily="2" charset="2"/>
              <a:buChar char="§"/>
            </a:pPr>
            <a:r>
              <a:rPr lang="tr-TR" sz="2000" b="0" i="0" u="none" strike="noStrike" kern="1200" baseline="0">
                <a:solidFill>
                  <a:srgbClr val="000000"/>
                </a:solidFill>
                <a:latin typeface="Calibri" panose="020F0502020204030204" pitchFamily="34" charset="0"/>
              </a:rPr>
              <a:t>Tipik ilk yıl kullanım sonunda başarısızlık 100 kadında 1.2- 1.5 gebelik riski</a:t>
            </a:r>
          </a:p>
          <a:p>
            <a:pPr marL="445770" indent="-342900" defTabSz="914400">
              <a:lnSpc>
                <a:spcPct val="90000"/>
              </a:lnSpc>
              <a:spcAft>
                <a:spcPts val="600"/>
              </a:spcAft>
              <a:buClr>
                <a:schemeClr val="accent2">
                  <a:lumMod val="75000"/>
                </a:schemeClr>
              </a:buClr>
              <a:buSzPct val="85000"/>
              <a:buFont typeface="Wingdings" panose="05000000000000000000" pitchFamily="2" charset="2"/>
              <a:buChar char="§"/>
            </a:pPr>
            <a:endParaRPr lang="tr-TR">
              <a:latin typeface="Calibri" panose="020F0502020204030204" pitchFamily="34" charset="0"/>
              <a:ea typeface="Calibri" panose="020F0502020204030204" pitchFamily="34" charset="0"/>
              <a:cs typeface="Calibri" panose="020F0502020204030204" pitchFamily="34" charset="0"/>
            </a:endParaRPr>
          </a:p>
        </p:txBody>
      </p:sp>
      <p:grpSp>
        <p:nvGrpSpPr>
          <p:cNvPr id="1048" name="Group 1038">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49" name="Oval 1048">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050" name="Oval 1049">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Tree>
    <p:extLst>
      <p:ext uri="{BB962C8B-B14F-4D97-AF65-F5344CB8AC3E}">
        <p14:creationId xmlns:p14="http://schemas.microsoft.com/office/powerpoint/2010/main" val="29169873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AAC0B6-EEC5-65B1-3789-860C1BBF1BDB}"/>
            </a:ext>
          </a:extLst>
        </p:cNvPr>
        <p:cNvGrpSpPr/>
        <p:nvPr/>
      </p:nvGrpSpPr>
      <p:grpSpPr>
        <a:xfrm>
          <a:off x="0" y="0"/>
          <a:ext cx="0" cy="0"/>
          <a:chOff x="0" y="0"/>
          <a:chExt cx="0" cy="0"/>
        </a:xfrm>
      </p:grpSpPr>
      <p:grpSp>
        <p:nvGrpSpPr>
          <p:cNvPr id="11" name="Group 13">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useBgFill="1">
        <p:nvSpPr>
          <p:cNvPr id="17" name="Rectangle 1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3" name="Rectangle 2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4" name="Rectangle 2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9" name="Resim 8">
            <a:extLst>
              <a:ext uri="{FF2B5EF4-FFF2-40B4-BE49-F238E27FC236}">
                <a16:creationId xmlns:a16="http://schemas.microsoft.com/office/drawing/2014/main" id="{29036E15-E9B5-3935-892F-F5B3629E0901}"/>
              </a:ext>
            </a:extLst>
          </p:cNvPr>
          <p:cNvPicPr>
            <a:picLocks noChangeAspect="1"/>
          </p:cNvPicPr>
          <p:nvPr/>
        </p:nvPicPr>
        <p:blipFill>
          <a:blip r:embed="rId6"/>
          <a:srcRect l="17465" r="4390" b="1"/>
          <a:stretch/>
        </p:blipFill>
        <p:spPr>
          <a:xfrm>
            <a:off x="1007196" y="2265037"/>
            <a:ext cx="5088800" cy="3907158"/>
          </a:xfrm>
          <a:prstGeom prst="rect">
            <a:avLst/>
          </a:prstGeom>
        </p:spPr>
      </p:pic>
      <p:sp>
        <p:nvSpPr>
          <p:cNvPr id="4" name="Metin kutusu 3">
            <a:extLst>
              <a:ext uri="{FF2B5EF4-FFF2-40B4-BE49-F238E27FC236}">
                <a16:creationId xmlns:a16="http://schemas.microsoft.com/office/drawing/2014/main" id="{7FCA0F73-09CA-D3E8-9CFF-966798FA270D}"/>
              </a:ext>
            </a:extLst>
          </p:cNvPr>
          <p:cNvSpPr txBox="1"/>
          <p:nvPr/>
        </p:nvSpPr>
        <p:spPr>
          <a:xfrm>
            <a:off x="6636326" y="2475747"/>
            <a:ext cx="4904510" cy="4322619"/>
          </a:xfrm>
          <a:prstGeom prst="rect">
            <a:avLst/>
          </a:prstGeom>
        </p:spPr>
        <p:txBody>
          <a:bodyPr vert="horz" lIns="91440" tIns="45720" rIns="91440" bIns="45720" rtlCol="0" anchor="ctr">
            <a:noAutofit/>
          </a:bodyPr>
          <a:lstStyle/>
          <a:p>
            <a:pPr marL="285750" indent="-182880" defTabSz="914400">
              <a:lnSpc>
                <a:spcPct val="90000"/>
              </a:lnSpc>
              <a:spcAft>
                <a:spcPts val="600"/>
              </a:spcAft>
              <a:buClr>
                <a:schemeClr val="accent1">
                  <a:lumMod val="75000"/>
                </a:schemeClr>
              </a:buClr>
              <a:buSzPct val="85000"/>
              <a:buFont typeface="Wingdings" pitchFamily="2" charset="2"/>
              <a:buChar char="§"/>
            </a:pPr>
            <a:r>
              <a:rPr lang="en-US" sz="2100" dirty="0" err="1">
                <a:latin typeface="Calibri" panose="020F0502020204030204" pitchFamily="34" charset="0"/>
                <a:ea typeface="Calibri" panose="020F0502020204030204" pitchFamily="34" charset="0"/>
                <a:cs typeface="Calibri" panose="020F0502020204030204" pitchFamily="34" charset="0"/>
              </a:rPr>
              <a:t>Ara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verilmeden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kullanılır</a:t>
            </a:r>
            <a:endParaRPr lang="en-US" sz="2100" dirty="0">
              <a:latin typeface="Calibri" panose="020F0502020204030204" pitchFamily="34" charset="0"/>
              <a:ea typeface="Calibri" panose="020F0502020204030204" pitchFamily="34" charset="0"/>
              <a:cs typeface="Calibri" panose="020F0502020204030204" pitchFamily="34" charset="0"/>
            </a:endParaRPr>
          </a:p>
          <a:p>
            <a:pPr marL="285750" indent="-182880" defTabSz="914400">
              <a:lnSpc>
                <a:spcPct val="90000"/>
              </a:lnSpc>
              <a:spcAft>
                <a:spcPts val="600"/>
              </a:spcAft>
              <a:buClr>
                <a:schemeClr val="accent1">
                  <a:lumMod val="75000"/>
                </a:schemeClr>
              </a:buClr>
              <a:buSzPct val="85000"/>
              <a:buFont typeface="Wingdings" pitchFamily="2" charset="2"/>
              <a:buChar char="§"/>
            </a:pPr>
            <a:r>
              <a:rPr lang="en-US" sz="2100" dirty="0" err="1">
                <a:latin typeface="Calibri" panose="020F0502020204030204" pitchFamily="34" charset="0"/>
                <a:ea typeface="Calibri" panose="020F0502020204030204" pitchFamily="34" charset="0"/>
                <a:cs typeface="Calibri" panose="020F0502020204030204" pitchFamily="34" charset="0"/>
              </a:rPr>
              <a:t>Yalnız</a:t>
            </a:r>
            <a:r>
              <a:rPr lang="en-US" sz="2100" dirty="0">
                <a:latin typeface="Calibri" panose="020F0502020204030204" pitchFamily="34" charset="0"/>
                <a:ea typeface="Calibri" panose="020F0502020204030204" pitchFamily="34" charset="0"/>
                <a:cs typeface="Calibri" panose="020F0502020204030204" pitchFamily="34" charset="0"/>
              </a:rPr>
              <a:t> progestin </a:t>
            </a:r>
            <a:r>
              <a:rPr lang="en-US" sz="2100" dirty="0" err="1">
                <a:latin typeface="Calibri" panose="020F0502020204030204" pitchFamily="34" charset="0"/>
                <a:ea typeface="Calibri" panose="020F0502020204030204" pitchFamily="34" charset="0"/>
                <a:cs typeface="Calibri" panose="020F0502020204030204" pitchFamily="34" charset="0"/>
              </a:rPr>
              <a:t>içerirler</a:t>
            </a:r>
            <a:endParaRPr lang="en-US" sz="2100" dirty="0">
              <a:latin typeface="Calibri" panose="020F0502020204030204" pitchFamily="34" charset="0"/>
              <a:ea typeface="Calibri" panose="020F0502020204030204" pitchFamily="34" charset="0"/>
              <a:cs typeface="Calibri" panose="020F0502020204030204" pitchFamily="34" charset="0"/>
            </a:endParaRPr>
          </a:p>
          <a:p>
            <a:pPr marL="285750" indent="-182880" defTabSz="914400">
              <a:lnSpc>
                <a:spcPct val="90000"/>
              </a:lnSpc>
              <a:spcAft>
                <a:spcPts val="600"/>
              </a:spcAft>
              <a:buClr>
                <a:schemeClr val="accent1">
                  <a:lumMod val="75000"/>
                </a:schemeClr>
              </a:buClr>
              <a:buSzPct val="85000"/>
              <a:buFont typeface="Wingdings" pitchFamily="2" charset="2"/>
              <a:buChar char="§"/>
            </a:pPr>
            <a:r>
              <a:rPr lang="en-US" sz="2100" dirty="0" err="1">
                <a:latin typeface="Calibri" panose="020F0502020204030204" pitchFamily="34" charset="0"/>
                <a:ea typeface="Calibri" panose="020F0502020204030204" pitchFamily="34" charset="0"/>
                <a:cs typeface="Calibri" panose="020F0502020204030204" pitchFamily="34" charset="0"/>
              </a:rPr>
              <a:t>Kombine</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OKS’lara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oranla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daha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düşük</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dozda</a:t>
            </a:r>
            <a:r>
              <a:rPr lang="en-US" sz="2100" dirty="0">
                <a:latin typeface="Calibri" panose="020F0502020204030204" pitchFamily="34" charset="0"/>
                <a:ea typeface="Calibri" panose="020F0502020204030204" pitchFamily="34" charset="0"/>
                <a:cs typeface="Calibri" panose="020F0502020204030204" pitchFamily="34" charset="0"/>
              </a:rPr>
              <a:t> progestin </a:t>
            </a:r>
            <a:r>
              <a:rPr lang="en-US" sz="2100" dirty="0" err="1">
                <a:latin typeface="Calibri" panose="020F0502020204030204" pitchFamily="34" charset="0"/>
                <a:ea typeface="Calibri" panose="020F0502020204030204" pitchFamily="34" charset="0"/>
                <a:cs typeface="Calibri" panose="020F0502020204030204" pitchFamily="34" charset="0"/>
              </a:rPr>
              <a:t>bulunur</a:t>
            </a:r>
            <a:endParaRPr lang="tr-TR" sz="2100" dirty="0">
              <a:latin typeface="Calibri" panose="020F0502020204030204" pitchFamily="34" charset="0"/>
              <a:ea typeface="Calibri" panose="020F0502020204030204" pitchFamily="34" charset="0"/>
              <a:cs typeface="Calibri" panose="020F0502020204030204" pitchFamily="34" charset="0"/>
            </a:endParaRPr>
          </a:p>
          <a:p>
            <a:pPr marL="285750" indent="-182880" defTabSz="914400">
              <a:lnSpc>
                <a:spcPct val="90000"/>
              </a:lnSpc>
              <a:spcAft>
                <a:spcPts val="600"/>
              </a:spcAft>
              <a:buClr>
                <a:schemeClr val="accent1">
                  <a:lumMod val="75000"/>
                </a:schemeClr>
              </a:buClr>
              <a:buSzPct val="85000"/>
              <a:buFont typeface="Wingdings"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Adetin 1. gününde başlanır ve her gün aynı saatte alınır</a:t>
            </a:r>
          </a:p>
          <a:p>
            <a:pPr marL="285750" indent="-182880" defTabSz="914400">
              <a:lnSpc>
                <a:spcPct val="90000"/>
              </a:lnSpc>
              <a:spcAft>
                <a:spcPts val="600"/>
              </a:spcAft>
              <a:buClr>
                <a:schemeClr val="accent1">
                  <a:lumMod val="75000"/>
                </a:schemeClr>
              </a:buClr>
              <a:buSzPct val="85000"/>
              <a:buFont typeface="Wingdings" pitchFamily="2" charset="2"/>
              <a:buChar char="§"/>
            </a:pPr>
            <a:r>
              <a:rPr lang="tr-TR" sz="2100" dirty="0">
                <a:latin typeface="Calibri" panose="020F0502020204030204" pitchFamily="34" charset="0"/>
                <a:ea typeface="Calibri" panose="020F0502020204030204" pitchFamily="34" charset="0"/>
                <a:cs typeface="Calibri" panose="020F0502020204030204" pitchFamily="34" charset="0"/>
              </a:rPr>
              <a:t>Doğum sonrasında </a:t>
            </a:r>
            <a:r>
              <a:rPr lang="tr-TR" sz="2100" dirty="0" err="1">
                <a:latin typeface="Calibri" panose="020F0502020204030204" pitchFamily="34" charset="0"/>
                <a:ea typeface="Calibri" panose="020F0502020204030204" pitchFamily="34" charset="0"/>
                <a:cs typeface="Calibri" panose="020F0502020204030204" pitchFamily="34" charset="0"/>
              </a:rPr>
              <a:t>minihap</a:t>
            </a:r>
            <a:r>
              <a:rPr lang="tr-TR" sz="2100" dirty="0">
                <a:latin typeface="Calibri" panose="020F0502020204030204" pitchFamily="34" charset="0"/>
                <a:ea typeface="Calibri" panose="020F0502020204030204" pitchFamily="34" charset="0"/>
                <a:cs typeface="Calibri" panose="020F0502020204030204" pitchFamily="34" charset="0"/>
              </a:rPr>
              <a:t> eğer kadın emziriyorsa doğumdan 6 hafta sonra </a:t>
            </a:r>
            <a:r>
              <a:rPr lang="tr-TR" sz="2100" dirty="0" err="1">
                <a:latin typeface="Calibri" panose="020F0502020204030204" pitchFamily="34" charset="0"/>
                <a:ea typeface="Calibri" panose="020F0502020204030204" pitchFamily="34" charset="0"/>
                <a:cs typeface="Calibri" panose="020F0502020204030204" pitchFamily="34" charset="0"/>
              </a:rPr>
              <a:t>minihapa</a:t>
            </a:r>
            <a:r>
              <a:rPr lang="tr-TR" sz="2100" dirty="0">
                <a:latin typeface="Calibri" panose="020F0502020204030204" pitchFamily="34" charset="0"/>
                <a:ea typeface="Calibri" panose="020F0502020204030204" pitchFamily="34" charset="0"/>
                <a:cs typeface="Calibri" panose="020F0502020204030204" pitchFamily="34" charset="0"/>
              </a:rPr>
              <a:t> başlanabilir</a:t>
            </a:r>
          </a:p>
          <a:p>
            <a:pPr marL="102870" defTabSz="914400">
              <a:lnSpc>
                <a:spcPct val="90000"/>
              </a:lnSpc>
              <a:spcAft>
                <a:spcPts val="600"/>
              </a:spcAft>
              <a:buClr>
                <a:schemeClr val="accent1">
                  <a:lumMod val="75000"/>
                </a:schemeClr>
              </a:buClr>
              <a:buSzPct val="85000"/>
            </a:pPr>
            <a:endParaRPr lang="tr-TR" sz="2100" dirty="0">
              <a:latin typeface="Calibri" panose="020F0502020204030204" pitchFamily="34" charset="0"/>
              <a:ea typeface="Calibri" panose="020F0502020204030204" pitchFamily="34" charset="0"/>
              <a:cs typeface="Calibri" panose="020F0502020204030204" pitchFamily="34" charset="0"/>
            </a:endParaRPr>
          </a:p>
          <a:p>
            <a:pPr marL="285750" indent="-182880" defTabSz="914400">
              <a:lnSpc>
                <a:spcPct val="90000"/>
              </a:lnSpc>
              <a:spcAft>
                <a:spcPts val="600"/>
              </a:spcAft>
              <a:buClr>
                <a:schemeClr val="accent1">
                  <a:lumMod val="75000"/>
                </a:schemeClr>
              </a:buClr>
              <a:buSzPct val="85000"/>
              <a:buFont typeface="Wingdings" pitchFamily="2" charset="2"/>
              <a:buChar char="§"/>
            </a:pPr>
            <a:endParaRPr lang="tr-TR" sz="2100" dirty="0">
              <a:latin typeface="Calibri" panose="020F0502020204030204" pitchFamily="34" charset="0"/>
              <a:ea typeface="Calibri" panose="020F0502020204030204" pitchFamily="34" charset="0"/>
              <a:cs typeface="Calibri" panose="020F0502020204030204" pitchFamily="34" charset="0"/>
            </a:endParaRPr>
          </a:p>
          <a:p>
            <a:pPr marL="285750" indent="-182880" defTabSz="914400">
              <a:lnSpc>
                <a:spcPct val="90000"/>
              </a:lnSpc>
              <a:spcAft>
                <a:spcPts val="600"/>
              </a:spcAft>
              <a:buClr>
                <a:schemeClr val="accent1">
                  <a:lumMod val="75000"/>
                </a:schemeClr>
              </a:buClr>
              <a:buSzPct val="85000"/>
              <a:buFont typeface="Wingdings" pitchFamily="2" charset="2"/>
              <a:buChar char="§"/>
            </a:pPr>
            <a:endParaRPr lang="en-US" sz="2100" dirty="0">
              <a:latin typeface="Calibri" panose="020F0502020204030204" pitchFamily="34" charset="0"/>
              <a:ea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Unvan 3">
            <a:extLst>
              <a:ext uri="{FF2B5EF4-FFF2-40B4-BE49-F238E27FC236}">
                <a16:creationId xmlns:a16="http://schemas.microsoft.com/office/drawing/2014/main" id="{A24A2D96-2827-6180-0AD9-43D078310A96}"/>
              </a:ext>
            </a:extLst>
          </p:cNvPr>
          <p:cNvSpPr txBox="1">
            <a:spLocks/>
          </p:cNvSpPr>
          <p:nvPr/>
        </p:nvSpPr>
        <p:spPr>
          <a:xfrm>
            <a:off x="1069848" y="484632"/>
            <a:ext cx="10058400" cy="160934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9600" kern="1200" cap="all" baseline="0">
                <a:blipFill dpi="0" rotWithShape="1">
                  <a:blip r:embed="rId7"/>
                  <a:srcRect/>
                  <a:tile tx="6350" ty="-127000" sx="65000" sy="64000" flip="none" algn="tl"/>
                </a:blipFill>
                <a:latin typeface="+mj-lt"/>
                <a:ea typeface="+mj-ea"/>
                <a:cs typeface="+mj-cs"/>
              </a:defRPr>
            </a:lvl1pPr>
          </a:lstStyle>
          <a:p>
            <a:pPr>
              <a:spcAft>
                <a:spcPts val="600"/>
              </a:spcAft>
            </a:pPr>
            <a:r>
              <a:rPr lang="en-US" sz="3200" cap="none">
                <a:latin typeface="Calibri" panose="020F0502020204030204" pitchFamily="34" charset="0"/>
                <a:ea typeface="Calibri" panose="020F0502020204030204" pitchFamily="34" charset="0"/>
                <a:cs typeface="Calibri" panose="020F0502020204030204" pitchFamily="34" charset="0"/>
              </a:rPr>
              <a:t>Mini Haplar</a:t>
            </a:r>
            <a:r>
              <a:rPr lang="tr-TR" sz="3200" cap="none">
                <a:latin typeface="Calibri" panose="020F0502020204030204" pitchFamily="34" charset="0"/>
                <a:ea typeface="Calibri" panose="020F0502020204030204" pitchFamily="34" charset="0"/>
                <a:cs typeface="Calibri" panose="020F0502020204030204" pitchFamily="34" charset="0"/>
              </a:rPr>
              <a:t>  (</a:t>
            </a:r>
            <a:r>
              <a:rPr lang="en-US" sz="3200" cap="none">
                <a:latin typeface="Calibri" panose="020F0502020204030204" pitchFamily="34" charset="0"/>
                <a:ea typeface="Calibri" panose="020F0502020204030204" pitchFamily="34" charset="0"/>
                <a:cs typeface="Calibri" panose="020F0502020204030204" pitchFamily="34" charset="0"/>
              </a:rPr>
              <a:t>Cerazette 75 Mcg®</a:t>
            </a:r>
            <a:r>
              <a:rPr lang="tr-TR" sz="3200" cap="none">
                <a:latin typeface="Calibri" panose="020F0502020204030204" pitchFamily="34" charset="0"/>
                <a:ea typeface="Calibri" panose="020F0502020204030204" pitchFamily="34" charset="0"/>
                <a:cs typeface="Calibri" panose="020F0502020204030204" pitchFamily="34" charset="0"/>
              </a:rPr>
              <a:t>)</a:t>
            </a:r>
            <a:r>
              <a:rPr lang="en-US" sz="3200" cap="none" baseline="30000">
                <a:latin typeface="Calibri" panose="020F0502020204030204" pitchFamily="34" charset="0"/>
                <a:ea typeface="Calibri" panose="020F0502020204030204" pitchFamily="34" charset="0"/>
                <a:cs typeface="Calibri" panose="020F0502020204030204" pitchFamily="34" charset="0"/>
              </a:rPr>
              <a:t> </a:t>
            </a:r>
            <a:endParaRPr lang="en-US" sz="3200" cap="none">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2962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4" name="Unvan 3">
            <a:extLst>
              <a:ext uri="{FF2B5EF4-FFF2-40B4-BE49-F238E27FC236}">
                <a16:creationId xmlns:a16="http://schemas.microsoft.com/office/drawing/2014/main" id="{102654E9-C21F-0B10-E8DB-5D627471738B}"/>
              </a:ext>
            </a:extLst>
          </p:cNvPr>
          <p:cNvSpPr txBox="1">
            <a:spLocks noGrp="1"/>
          </p:cNvSpPr>
          <p:nvPr>
            <p:ph type="title"/>
          </p:nvPr>
        </p:nvSpPr>
        <p:spPr>
          <a:xfrm>
            <a:off x="1069848" y="484632"/>
            <a:ext cx="10058400" cy="1609344"/>
          </a:xfrm>
          <a:prstGeom prst="rect">
            <a:avLst/>
          </a:prstGeom>
        </p:spPr>
        <p:txBody>
          <a:bodyPr vert="horz" lIns="91440" tIns="45720" rIns="91440" bIns="45720" rtlCol="0">
            <a:normAutofit/>
          </a:bodyPr>
          <a:lstStyle/>
          <a:p>
            <a:pPr defTabSz="914400">
              <a:spcBef>
                <a:spcPct val="0"/>
              </a:spcBef>
              <a:spcAft>
                <a:spcPts val="600"/>
              </a:spcAft>
            </a:pPr>
            <a:r>
              <a:rPr lang="en-US" sz="3200" cap="none">
                <a:latin typeface="Calibri" panose="020F0502020204030204" pitchFamily="34" charset="0"/>
                <a:ea typeface="Calibri" panose="020F0502020204030204" pitchFamily="34" charset="0"/>
                <a:cs typeface="Calibri" panose="020F0502020204030204" pitchFamily="34" charset="0"/>
              </a:rPr>
              <a:t>Mini </a:t>
            </a:r>
            <a:r>
              <a:rPr lang="en-US" sz="3200" cap="none" err="1">
                <a:latin typeface="Calibri" panose="020F0502020204030204" pitchFamily="34" charset="0"/>
                <a:ea typeface="Calibri" panose="020F0502020204030204" pitchFamily="34" charset="0"/>
                <a:cs typeface="Calibri" panose="020F0502020204030204" pitchFamily="34" charset="0"/>
              </a:rPr>
              <a:t>Haplar</a:t>
            </a:r>
            <a:r>
              <a:rPr lang="tr-TR" sz="3200" cap="none">
                <a:latin typeface="Calibri" panose="020F0502020204030204" pitchFamily="34" charset="0"/>
                <a:ea typeface="Calibri" panose="020F0502020204030204" pitchFamily="34" charset="0"/>
                <a:cs typeface="Calibri" panose="020F0502020204030204" pitchFamily="34" charset="0"/>
              </a:rPr>
              <a:t>  (</a:t>
            </a:r>
            <a:r>
              <a:rPr lang="en-US" sz="3200" cap="none" err="1">
                <a:latin typeface="Calibri" panose="020F0502020204030204" pitchFamily="34" charset="0"/>
                <a:ea typeface="Calibri" panose="020F0502020204030204" pitchFamily="34" charset="0"/>
                <a:cs typeface="Calibri" panose="020F0502020204030204" pitchFamily="34" charset="0"/>
              </a:rPr>
              <a:t>Cerazette</a:t>
            </a:r>
            <a:r>
              <a:rPr lang="en-US" sz="3200" cap="none">
                <a:latin typeface="Calibri" panose="020F0502020204030204" pitchFamily="34" charset="0"/>
                <a:ea typeface="Calibri" panose="020F0502020204030204" pitchFamily="34" charset="0"/>
                <a:cs typeface="Calibri" panose="020F0502020204030204" pitchFamily="34" charset="0"/>
              </a:rPr>
              <a:t> 75 Mcg®</a:t>
            </a:r>
            <a:r>
              <a:rPr lang="tr-TR" sz="3200" cap="none">
                <a:latin typeface="Calibri" panose="020F0502020204030204" pitchFamily="34" charset="0"/>
                <a:ea typeface="Calibri" panose="020F0502020204030204" pitchFamily="34" charset="0"/>
                <a:cs typeface="Calibri" panose="020F0502020204030204" pitchFamily="34" charset="0"/>
              </a:rPr>
              <a:t>)</a:t>
            </a:r>
            <a:r>
              <a:rPr kumimoji="0" lang="en-US" sz="3200" i="0" u="none" strike="noStrike" cap="none" spc="0" normalizeH="0" baseline="30000" noProof="0">
                <a:ln>
                  <a:noFill/>
                </a:ln>
                <a:effectLst/>
                <a:uLnTx/>
                <a:uFillTx/>
                <a:latin typeface="Calibri" panose="020F0502020204030204" pitchFamily="34" charset="0"/>
                <a:ea typeface="Calibri" panose="020F0502020204030204" pitchFamily="34" charset="0"/>
                <a:cs typeface="Calibri" panose="020F0502020204030204" pitchFamily="34" charset="0"/>
              </a:rPr>
              <a:t> </a:t>
            </a:r>
            <a:endParaRPr lang="en-US" sz="3200" cap="none">
              <a:latin typeface="Calibri" panose="020F0502020204030204" pitchFamily="34" charset="0"/>
              <a:ea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1069848" y="2320413"/>
            <a:ext cx="10058400" cy="2866942"/>
          </a:xfrm>
        </p:spPr>
        <p:txBody>
          <a:bodyPr>
            <a:noAutofit/>
          </a:bodyPr>
          <a:lstStyle/>
          <a:p>
            <a:pPr marL="285750">
              <a:lnSpc>
                <a:spcPct val="100000"/>
              </a:lnSpc>
              <a:spcAft>
                <a:spcPts val="600"/>
              </a:spcAft>
            </a:pPr>
            <a:r>
              <a:rPr lang="tr-TR" err="1">
                <a:latin typeface="Calibri" panose="020F0502020204030204" pitchFamily="34" charset="0"/>
                <a:ea typeface="Calibri" panose="020F0502020204030204" pitchFamily="34" charset="0"/>
                <a:cs typeface="Calibri" panose="020F0502020204030204" pitchFamily="34" charset="0"/>
              </a:rPr>
              <a:t>Tubal</a:t>
            </a:r>
            <a:r>
              <a:rPr lang="tr-TR">
                <a:latin typeface="Calibri" panose="020F0502020204030204" pitchFamily="34" charset="0"/>
                <a:ea typeface="Calibri" panose="020F0502020204030204" pitchFamily="34" charset="0"/>
                <a:cs typeface="Calibri" panose="020F0502020204030204" pitchFamily="34" charset="0"/>
              </a:rPr>
              <a:t> hareketi etkileyerek </a:t>
            </a:r>
            <a:r>
              <a:rPr lang="tr-TR" err="1">
                <a:latin typeface="Calibri" panose="020F0502020204030204" pitchFamily="34" charset="0"/>
                <a:ea typeface="Calibri" panose="020F0502020204030204" pitchFamily="34" charset="0"/>
                <a:cs typeface="Calibri" panose="020F0502020204030204" pitchFamily="34" charset="0"/>
              </a:rPr>
              <a:t>implantasyonu</a:t>
            </a:r>
            <a:r>
              <a:rPr lang="tr-TR">
                <a:latin typeface="Calibri" panose="020F0502020204030204" pitchFamily="34" charset="0"/>
                <a:ea typeface="Calibri" panose="020F0502020204030204" pitchFamily="34" charset="0"/>
                <a:cs typeface="Calibri" panose="020F0502020204030204" pitchFamily="34" charset="0"/>
              </a:rPr>
              <a:t> önler</a:t>
            </a:r>
          </a:p>
          <a:p>
            <a:pPr marL="285750">
              <a:lnSpc>
                <a:spcPct val="100000"/>
              </a:lnSpc>
              <a:spcAft>
                <a:spcPts val="600"/>
              </a:spcAft>
            </a:pPr>
            <a:r>
              <a:rPr lang="tr-TR">
                <a:latin typeface="Calibri" panose="020F0502020204030204" pitchFamily="34" charset="0"/>
                <a:ea typeface="Calibri" panose="020F0502020204030204" pitchFamily="34" charset="0"/>
                <a:cs typeface="Calibri" panose="020F0502020204030204" pitchFamily="34" charset="0"/>
              </a:rPr>
              <a:t> </a:t>
            </a:r>
            <a:r>
              <a:rPr lang="tr-TR" err="1">
                <a:latin typeface="Calibri" panose="020F0502020204030204" pitchFamily="34" charset="0"/>
                <a:ea typeface="Calibri" panose="020F0502020204030204" pitchFamily="34" charset="0"/>
                <a:cs typeface="Calibri" panose="020F0502020204030204" pitchFamily="34" charset="0"/>
              </a:rPr>
              <a:t>Endometrium</a:t>
            </a:r>
            <a:r>
              <a:rPr lang="tr-TR">
                <a:latin typeface="Calibri" panose="020F0502020204030204" pitchFamily="34" charset="0"/>
                <a:ea typeface="Calibri" panose="020F0502020204030204" pitchFamily="34" charset="0"/>
                <a:cs typeface="Calibri" panose="020F0502020204030204" pitchFamily="34" charset="0"/>
              </a:rPr>
              <a:t> değişikliklerine yol açar</a:t>
            </a:r>
          </a:p>
          <a:p>
            <a:pPr marL="285750">
              <a:lnSpc>
                <a:spcPct val="100000"/>
              </a:lnSpc>
              <a:spcAft>
                <a:spcPts val="600"/>
              </a:spcAft>
            </a:pPr>
            <a:r>
              <a:rPr lang="tr-TR">
                <a:latin typeface="Calibri" panose="020F0502020204030204" pitchFamily="34" charset="0"/>
                <a:ea typeface="Calibri" panose="020F0502020204030204" pitchFamily="34" charset="0"/>
                <a:cs typeface="Calibri" panose="020F0502020204030204" pitchFamily="34" charset="0"/>
              </a:rPr>
              <a:t>Doğru kullanıldığında % 98 etkilidir</a:t>
            </a:r>
          </a:p>
          <a:p>
            <a:pPr marL="285750">
              <a:lnSpc>
                <a:spcPct val="100000"/>
              </a:lnSpc>
              <a:spcAft>
                <a:spcPts val="600"/>
              </a:spcAft>
            </a:pPr>
            <a:r>
              <a:rPr lang="tr-TR" err="1">
                <a:latin typeface="Calibri" panose="020F0502020204030204" pitchFamily="34" charset="0"/>
                <a:ea typeface="Calibri" panose="020F0502020204030204" pitchFamily="34" charset="0"/>
                <a:cs typeface="Calibri" panose="020F0502020204030204" pitchFamily="34" charset="0"/>
              </a:rPr>
              <a:t>Minihap</a:t>
            </a:r>
            <a:r>
              <a:rPr lang="tr-TR">
                <a:latin typeface="Calibri" panose="020F0502020204030204" pitchFamily="34" charset="0"/>
                <a:ea typeface="Calibri" panose="020F0502020204030204" pitchFamily="34" charset="0"/>
                <a:cs typeface="Calibri" panose="020F0502020204030204" pitchFamily="34" charset="0"/>
              </a:rPr>
              <a:t> ilk yedi gün içinde tam etkili değildir, bu süre içinde ek yöntem (kondom, </a:t>
            </a:r>
            <a:r>
              <a:rPr lang="tr-TR" err="1">
                <a:latin typeface="Calibri" panose="020F0502020204030204" pitchFamily="34" charset="0"/>
                <a:ea typeface="Calibri" panose="020F0502020204030204" pitchFamily="34" charset="0"/>
                <a:cs typeface="Calibri" panose="020F0502020204030204" pitchFamily="34" charset="0"/>
              </a:rPr>
              <a:t>spermisit</a:t>
            </a:r>
            <a:r>
              <a:rPr lang="tr-TR">
                <a:latin typeface="Calibri" panose="020F0502020204030204" pitchFamily="34" charset="0"/>
                <a:ea typeface="Calibri" panose="020F0502020204030204" pitchFamily="34" charset="0"/>
                <a:cs typeface="Calibri" panose="020F0502020204030204" pitchFamily="34" charset="0"/>
              </a:rPr>
              <a:t> vb.) kullanılmalıdır</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08731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09166E-CC0C-6622-016E-7900294934D8}"/>
            </a:ext>
          </a:extLst>
        </p:cNvPr>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8"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0"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4" name="Unvan 3">
            <a:extLst>
              <a:ext uri="{FF2B5EF4-FFF2-40B4-BE49-F238E27FC236}">
                <a16:creationId xmlns:a16="http://schemas.microsoft.com/office/drawing/2014/main" id="{92E6A350-8A8B-1A44-A78A-2C36510D4AA4}"/>
              </a:ext>
            </a:extLst>
          </p:cNvPr>
          <p:cNvSpPr txBox="1">
            <a:spLocks noGrp="1"/>
          </p:cNvSpPr>
          <p:nvPr>
            <p:ph type="title"/>
          </p:nvPr>
        </p:nvSpPr>
        <p:spPr>
          <a:xfrm>
            <a:off x="1069848" y="484632"/>
            <a:ext cx="10058400" cy="1609344"/>
          </a:xfrm>
          <a:prstGeom prst="rect">
            <a:avLst/>
          </a:prstGeom>
        </p:spPr>
        <p:txBody>
          <a:bodyPr vert="horz" lIns="91440" tIns="45720" rIns="91440" bIns="45720" rtlCol="0">
            <a:normAutofit/>
          </a:bodyPr>
          <a:lstStyle/>
          <a:p>
            <a:pPr defTabSz="914400">
              <a:spcBef>
                <a:spcPct val="0"/>
              </a:spcBef>
              <a:spcAft>
                <a:spcPts val="600"/>
              </a:spcAft>
            </a:pPr>
            <a:r>
              <a:rPr lang="en-US" sz="3200" cap="none">
                <a:latin typeface="Calibri" panose="020F0502020204030204" pitchFamily="34" charset="0"/>
                <a:ea typeface="Calibri" panose="020F0502020204030204" pitchFamily="34" charset="0"/>
                <a:cs typeface="Calibri" panose="020F0502020204030204" pitchFamily="34" charset="0"/>
              </a:rPr>
              <a:t>Mini </a:t>
            </a:r>
            <a:r>
              <a:rPr lang="en-US" sz="3200" cap="none" err="1">
                <a:latin typeface="Calibri" panose="020F0502020204030204" pitchFamily="34" charset="0"/>
                <a:ea typeface="Calibri" panose="020F0502020204030204" pitchFamily="34" charset="0"/>
                <a:cs typeface="Calibri" panose="020F0502020204030204" pitchFamily="34" charset="0"/>
              </a:rPr>
              <a:t>Haplar</a:t>
            </a:r>
            <a:r>
              <a:rPr lang="tr-TR" sz="3200" cap="none">
                <a:latin typeface="Calibri" panose="020F0502020204030204" pitchFamily="34" charset="0"/>
                <a:ea typeface="Calibri" panose="020F0502020204030204" pitchFamily="34" charset="0"/>
                <a:cs typeface="Calibri" panose="020F0502020204030204" pitchFamily="34" charset="0"/>
              </a:rPr>
              <a:t>  (</a:t>
            </a:r>
            <a:r>
              <a:rPr lang="en-US" sz="3200" cap="none" err="1">
                <a:latin typeface="Calibri" panose="020F0502020204030204" pitchFamily="34" charset="0"/>
                <a:ea typeface="Calibri" panose="020F0502020204030204" pitchFamily="34" charset="0"/>
                <a:cs typeface="Calibri" panose="020F0502020204030204" pitchFamily="34" charset="0"/>
              </a:rPr>
              <a:t>Cerazette</a:t>
            </a:r>
            <a:r>
              <a:rPr lang="en-US" sz="3200" cap="none">
                <a:latin typeface="Calibri" panose="020F0502020204030204" pitchFamily="34" charset="0"/>
                <a:ea typeface="Calibri" panose="020F0502020204030204" pitchFamily="34" charset="0"/>
                <a:cs typeface="Calibri" panose="020F0502020204030204" pitchFamily="34" charset="0"/>
              </a:rPr>
              <a:t> 75 Mcg®</a:t>
            </a:r>
            <a:r>
              <a:rPr lang="tr-TR" sz="3200" cap="none">
                <a:latin typeface="Calibri" panose="020F0502020204030204" pitchFamily="34" charset="0"/>
                <a:ea typeface="Calibri" panose="020F0502020204030204" pitchFamily="34" charset="0"/>
                <a:cs typeface="Calibri" panose="020F0502020204030204" pitchFamily="34" charset="0"/>
              </a:rPr>
              <a:t>)</a:t>
            </a:r>
            <a:r>
              <a:rPr kumimoji="0" lang="en-US" sz="3200" i="0" u="none" strike="noStrike" cap="none" spc="0" normalizeH="0" baseline="30000" noProof="0">
                <a:ln>
                  <a:noFill/>
                </a:ln>
                <a:effectLst/>
                <a:uLnTx/>
                <a:uFillTx/>
                <a:latin typeface="Calibri" panose="020F0502020204030204" pitchFamily="34" charset="0"/>
                <a:ea typeface="Calibri" panose="020F0502020204030204" pitchFamily="34" charset="0"/>
                <a:cs typeface="Calibri" panose="020F0502020204030204" pitchFamily="34" charset="0"/>
              </a:rPr>
              <a:t> </a:t>
            </a:r>
            <a:endParaRPr lang="en-US" sz="3200" cap="none">
              <a:latin typeface="Calibri" panose="020F0502020204030204" pitchFamily="34" charset="0"/>
              <a:ea typeface="Calibri" panose="020F0502020204030204" pitchFamily="34" charset="0"/>
              <a:cs typeface="Calibri" panose="020F0502020204030204" pitchFamily="34" charset="0"/>
            </a:endParaRPr>
          </a:p>
        </p:txBody>
      </p:sp>
      <p:sp>
        <p:nvSpPr>
          <p:cNvPr id="3" name="İçerik Yer Tutucusu 2">
            <a:extLst>
              <a:ext uri="{FF2B5EF4-FFF2-40B4-BE49-F238E27FC236}">
                <a16:creationId xmlns:a16="http://schemas.microsoft.com/office/drawing/2014/main" id="{A1BB2951-9448-D115-5564-8858AFCB503D}"/>
              </a:ext>
            </a:extLst>
          </p:cNvPr>
          <p:cNvSpPr>
            <a:spLocks noGrp="1"/>
          </p:cNvSpPr>
          <p:nvPr>
            <p:ph idx="1"/>
          </p:nvPr>
        </p:nvSpPr>
        <p:spPr>
          <a:xfrm>
            <a:off x="1069848" y="2320412"/>
            <a:ext cx="10058400" cy="3851787"/>
          </a:xfrm>
        </p:spPr>
        <p:txBody>
          <a:bodyPr>
            <a:normAutofit/>
          </a:bodyPr>
          <a:lstStyle/>
          <a:p>
            <a:pPr marL="285750">
              <a:spcAft>
                <a:spcPts val="600"/>
              </a:spcAft>
            </a:pPr>
            <a:r>
              <a:rPr lang="tr-TR" sz="2100">
                <a:latin typeface="Calibri" panose="020F0502020204030204" pitchFamily="34" charset="0"/>
                <a:ea typeface="Calibri" panose="020F0502020204030204" pitchFamily="34" charset="0"/>
                <a:cs typeface="Calibri" panose="020F0502020204030204" pitchFamily="34" charset="0"/>
              </a:rPr>
              <a:t>Kadın bir hap almadıysa ya da 3 saatten fazla geciktiyse, unuttuğu hapı hatırlar hatırlamaz almalı ve 48 saat süreyle ek bir korunma yöntemi kullanmalıdır</a:t>
            </a:r>
          </a:p>
          <a:p>
            <a:pPr marL="285750">
              <a:spcAft>
                <a:spcPts val="600"/>
              </a:spcAft>
            </a:pPr>
            <a:endParaRPr lang="tr-TR" sz="2100">
              <a:latin typeface="Calibri" panose="020F0502020204030204" pitchFamily="34" charset="0"/>
              <a:ea typeface="Calibri" panose="020F0502020204030204" pitchFamily="34" charset="0"/>
              <a:cs typeface="Calibri" panose="020F0502020204030204" pitchFamily="34" charset="0"/>
            </a:endParaRPr>
          </a:p>
          <a:p>
            <a:pPr marL="285750">
              <a:spcAft>
                <a:spcPts val="600"/>
              </a:spcAft>
            </a:pPr>
            <a:r>
              <a:rPr lang="tr-TR" sz="2100">
                <a:latin typeface="Calibri" panose="020F0502020204030204" pitchFamily="34" charset="0"/>
                <a:ea typeface="Calibri" panose="020F0502020204030204" pitchFamily="34" charset="0"/>
                <a:cs typeface="Calibri" panose="020F0502020204030204" pitchFamily="34" charset="0"/>
              </a:rPr>
              <a:t>İki ya da daha fazla hap almadıysa, iki gün süreyle ikişer hap almalı ve daha sonra günde birer hap almayı sürdürmelidir, bu durumda bir hafta süreyle ek bir korunma yöntemi de kullanmalıdır</a:t>
            </a:r>
          </a:p>
          <a:p>
            <a:endParaRPr lang="tr-TR" sz="2100"/>
          </a:p>
        </p:txBody>
      </p:sp>
      <p:sp>
        <p:nvSpPr>
          <p:cNvPr id="12" name="Oval 1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021572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Dikdörtgen 4"/>
          <p:cNvSpPr/>
          <p:nvPr/>
        </p:nvSpPr>
        <p:spPr>
          <a:xfrm>
            <a:off x="634000" y="484632"/>
            <a:ext cx="7495874" cy="160934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a:blipFill>
                  <a:blip r:embed="rId2">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Deri Altı Implantları</a:t>
            </a:r>
          </a:p>
          <a:p>
            <a:pPr defTabSz="914400">
              <a:lnSpc>
                <a:spcPct val="90000"/>
              </a:lnSpc>
              <a:spcBef>
                <a:spcPct val="0"/>
              </a:spcBef>
            </a:pPr>
            <a:r>
              <a:rPr lang="en-US" sz="4000">
                <a:blipFill>
                  <a:blip r:embed="rId2">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(Norplant)</a:t>
            </a:r>
          </a:p>
        </p:txBody>
      </p:sp>
      <p:sp>
        <p:nvSpPr>
          <p:cNvPr id="4" name="Dikdörtgen 3"/>
          <p:cNvSpPr/>
          <p:nvPr/>
        </p:nvSpPr>
        <p:spPr>
          <a:xfrm>
            <a:off x="634000" y="2446086"/>
            <a:ext cx="7284174" cy="4050792"/>
          </a:xfrm>
          <a:prstGeom prst="rect">
            <a:avLst/>
          </a:prstGeom>
        </p:spPr>
        <p:txBody>
          <a:bodyPr vert="horz" lIns="91440" tIns="45720" rIns="91440" bIns="45720" rtlCol="0">
            <a:normAutofit/>
          </a:bodyPr>
          <a:lstStyle/>
          <a:p>
            <a:pPr marL="285750" indent="-182880" defTabSz="914400">
              <a:lnSpc>
                <a:spcPct val="90000"/>
              </a:lnSpc>
              <a:spcAft>
                <a:spcPts val="600"/>
              </a:spcAft>
              <a:buClr>
                <a:schemeClr val="accent1">
                  <a:lumMod val="75000"/>
                </a:schemeClr>
              </a:buClr>
              <a:buSzPct val="85000"/>
              <a:buFont typeface="Wingdings" pitchFamily="2" charset="2"/>
              <a:buChar char="§"/>
            </a:pPr>
            <a:r>
              <a:rPr lang="en-US" sz="2100">
                <a:latin typeface="Calibri" panose="020F0502020204030204" pitchFamily="34" charset="0"/>
                <a:ea typeface="Calibri" panose="020F0502020204030204" pitchFamily="34" charset="0"/>
                <a:cs typeface="Calibri" panose="020F0502020204030204" pitchFamily="34" charset="0"/>
              </a:rPr>
              <a:t>En yaygın olarak kullanılan implant </a:t>
            </a:r>
          </a:p>
          <a:p>
            <a:pPr marL="285750" indent="-182880" defTabSz="914400">
              <a:lnSpc>
                <a:spcPct val="90000"/>
              </a:lnSpc>
              <a:spcAft>
                <a:spcPts val="600"/>
              </a:spcAft>
              <a:buClr>
                <a:schemeClr val="accent1">
                  <a:lumMod val="75000"/>
                </a:schemeClr>
              </a:buClr>
              <a:buSzPct val="85000"/>
              <a:buFont typeface="Wingdings" pitchFamily="2" charset="2"/>
              <a:buChar char="§"/>
            </a:pPr>
            <a:r>
              <a:rPr lang="en-US" sz="2100">
                <a:latin typeface="Calibri" panose="020F0502020204030204" pitchFamily="34" charset="0"/>
                <a:ea typeface="Calibri" panose="020F0502020204030204" pitchFamily="34" charset="0"/>
                <a:cs typeface="Calibri" panose="020F0502020204030204" pitchFamily="34" charset="0"/>
              </a:rPr>
              <a:t>5 yıl süreyle koruma sağlayan etkili, uzun süreli ve geri dönüşlü bir kontraseptif </a:t>
            </a:r>
          </a:p>
          <a:p>
            <a:pPr marL="285750" indent="-182880" defTabSz="914400">
              <a:lnSpc>
                <a:spcPct val="90000"/>
              </a:lnSpc>
              <a:spcAft>
                <a:spcPts val="600"/>
              </a:spcAft>
              <a:buClr>
                <a:schemeClr val="accent1">
                  <a:lumMod val="75000"/>
                </a:schemeClr>
              </a:buClr>
              <a:buSzPct val="85000"/>
              <a:buFont typeface="Wingdings" pitchFamily="2" charset="2"/>
              <a:buChar char="§"/>
            </a:pPr>
            <a:r>
              <a:rPr lang="en-US" sz="2100">
                <a:latin typeface="Calibri" panose="020F0502020204030204" pitchFamily="34" charset="0"/>
                <a:ea typeface="Calibri" panose="020F0502020204030204" pitchFamily="34" charset="0"/>
                <a:cs typeface="Calibri" panose="020F0502020204030204" pitchFamily="34" charset="0"/>
              </a:rPr>
              <a:t>Levonorgestrel (lng) içeren, 6 silastik kapsülden oluşur  üst kol iç kısmında derialtına cerrahi girişimle yerleştirilir </a:t>
            </a:r>
          </a:p>
          <a:p>
            <a:pPr marL="285750" indent="-182880" defTabSz="914400">
              <a:lnSpc>
                <a:spcPct val="90000"/>
              </a:lnSpc>
              <a:spcAft>
                <a:spcPts val="600"/>
              </a:spcAft>
              <a:buClr>
                <a:schemeClr val="accent1">
                  <a:lumMod val="75000"/>
                </a:schemeClr>
              </a:buClr>
              <a:buSzPct val="85000"/>
              <a:buFont typeface="Wingdings" pitchFamily="2" charset="2"/>
              <a:buChar char="§"/>
            </a:pPr>
            <a:r>
              <a:rPr lang="en-US" sz="2100">
                <a:latin typeface="Calibri" panose="020F0502020204030204" pitchFamily="34" charset="0"/>
                <a:ea typeface="Calibri" panose="020F0502020204030204" pitchFamily="34" charset="0"/>
                <a:cs typeface="Calibri" panose="020F0502020204030204" pitchFamily="34" charset="0"/>
              </a:rPr>
              <a:t>Uygulamadan sonra birkaç saat içinde etki başlar </a:t>
            </a:r>
          </a:p>
          <a:p>
            <a:pPr marL="285750" indent="-182880" defTabSz="914400">
              <a:lnSpc>
                <a:spcPct val="90000"/>
              </a:lnSpc>
              <a:spcAft>
                <a:spcPts val="600"/>
              </a:spcAft>
              <a:buClr>
                <a:schemeClr val="accent1">
                  <a:lumMod val="75000"/>
                </a:schemeClr>
              </a:buClr>
              <a:buSzPct val="85000"/>
              <a:buFont typeface="Wingdings" pitchFamily="2" charset="2"/>
              <a:buChar char="§"/>
            </a:pPr>
            <a:r>
              <a:rPr lang="en-US" sz="2100">
                <a:latin typeface="Calibri" panose="020F0502020204030204" pitchFamily="34" charset="0"/>
                <a:ea typeface="Calibri" panose="020F0502020204030204" pitchFamily="34" charset="0"/>
                <a:cs typeface="Calibri" panose="020F0502020204030204" pitchFamily="34" charset="0"/>
              </a:rPr>
              <a:t>Çıkarıldıktan kısa bir süre sonra doğurganlık geri döner</a:t>
            </a:r>
          </a:p>
          <a:p>
            <a:pPr marL="285750" indent="-182880" defTabSz="914400">
              <a:lnSpc>
                <a:spcPct val="90000"/>
              </a:lnSpc>
              <a:spcAft>
                <a:spcPts val="600"/>
              </a:spcAft>
              <a:buClr>
                <a:schemeClr val="accent1">
                  <a:lumMod val="75000"/>
                </a:schemeClr>
              </a:buClr>
              <a:buSzPct val="85000"/>
              <a:buFont typeface="Wingdings" pitchFamily="2" charset="2"/>
              <a:buChar char="§"/>
            </a:pPr>
            <a:r>
              <a:rPr lang="en-US" sz="2100">
                <a:latin typeface="Calibri" panose="020F0502020204030204" pitchFamily="34" charset="0"/>
                <a:ea typeface="Calibri" panose="020F0502020204030204" pitchFamily="34" charset="0"/>
                <a:cs typeface="Calibri" panose="020F0502020204030204" pitchFamily="34" charset="0"/>
              </a:rPr>
              <a:t>Ovulasyonu baskılar, servikal mukusu kalınlaştırır endometriumu baskılar, tubal motiliteyi azaltır</a:t>
            </a:r>
          </a:p>
        </p:txBody>
      </p:sp>
      <p:pic>
        <p:nvPicPr>
          <p:cNvPr id="1026" name="Picture 2" descr="https://www.ateskarateke.com/wp-content/uploads/2014/03/norplant-227x300.png"/>
          <p:cNvPicPr>
            <a:picLocks noChangeAspect="1" noChangeArrowheads="1"/>
          </p:cNvPicPr>
          <p:nvPr/>
        </p:nvPicPr>
        <p:blipFill>
          <a:blip r:embed="rId3">
            <a:extLst>
              <a:ext uri="{28A0092B-C50C-407E-A947-70E740481C1C}">
                <a14:useLocalDpi xmlns:a14="http://schemas.microsoft.com/office/drawing/2010/main" val="0"/>
              </a:ext>
            </a:extLst>
          </a:blip>
          <a:srcRect t="18905" r="3" b="17773"/>
          <a:stretch/>
        </p:blipFill>
        <p:spPr bwMode="auto">
          <a:xfrm>
            <a:off x="8456189" y="640080"/>
            <a:ext cx="3112997" cy="26051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medscape.com/content/1998/00/40/88/408879/art-wh3061.fig4.jpg"/>
          <p:cNvPicPr>
            <a:picLocks noChangeAspect="1" noChangeArrowheads="1"/>
          </p:cNvPicPr>
          <p:nvPr/>
        </p:nvPicPr>
        <p:blipFill>
          <a:blip r:embed="rId4">
            <a:extLst>
              <a:ext uri="{28A0092B-C50C-407E-A947-70E740481C1C}">
                <a14:useLocalDpi xmlns:a14="http://schemas.microsoft.com/office/drawing/2010/main" val="0"/>
              </a:ext>
            </a:extLst>
          </a:blip>
          <a:srcRect t="480" r="-1" b="-1"/>
          <a:stretch/>
        </p:blipFill>
        <p:spPr bwMode="auto">
          <a:xfrm>
            <a:off x="8456189" y="3423830"/>
            <a:ext cx="3112997" cy="2605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996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942109" y="623453"/>
            <a:ext cx="10492047" cy="547195"/>
          </a:xfrm>
        </p:spPr>
        <p:txBody>
          <a:bodyPr/>
          <a:lstStyle/>
          <a:p>
            <a:r>
              <a:rPr lang="tr-TR" sz="4000" cap="none" dirty="0" err="1">
                <a:latin typeface="Calibri" panose="020F0502020204030204" pitchFamily="34" charset="0"/>
                <a:cs typeface="Calibri" panose="020F0502020204030204" pitchFamily="34" charset="0"/>
              </a:rPr>
              <a:t>Norplant</a:t>
            </a:r>
            <a:r>
              <a:rPr lang="tr-TR" sz="4000" cap="none" dirty="0">
                <a:latin typeface="Calibri" panose="020F0502020204030204" pitchFamily="34" charset="0"/>
                <a:cs typeface="Calibri" panose="020F0502020204030204" pitchFamily="34" charset="0"/>
              </a:rPr>
              <a:t> Ne Zaman Uygulanır?</a:t>
            </a:r>
          </a:p>
        </p:txBody>
      </p:sp>
      <p:sp>
        <p:nvSpPr>
          <p:cNvPr id="3" name="Alt Başlık 2"/>
          <p:cNvSpPr>
            <a:spLocks noGrp="1"/>
          </p:cNvSpPr>
          <p:nvPr>
            <p:ph type="subTitle" idx="1"/>
          </p:nvPr>
        </p:nvSpPr>
        <p:spPr>
          <a:xfrm>
            <a:off x="1249956" y="1839884"/>
            <a:ext cx="8240407" cy="2122516"/>
          </a:xfrm>
        </p:spPr>
        <p:txBody>
          <a:bodyPr>
            <a:noAutofit/>
          </a:bodyPr>
          <a:lstStyle/>
          <a:p>
            <a:pPr marL="342900" indent="-342900">
              <a:buFont typeface="Wingdings" panose="05000000000000000000" pitchFamily="2" charset="2"/>
              <a:buChar char="§"/>
            </a:pPr>
            <a:r>
              <a:rPr lang="tr-TR" sz="2100" dirty="0" err="1">
                <a:latin typeface="Calibri" panose="020F0502020204030204" pitchFamily="34" charset="0"/>
                <a:cs typeface="Calibri" panose="020F0502020204030204" pitchFamily="34" charset="0"/>
              </a:rPr>
              <a:t>Menstruasyon</a:t>
            </a:r>
            <a:r>
              <a:rPr lang="tr-TR" sz="2100" dirty="0">
                <a:latin typeface="Calibri" panose="020F0502020204030204" pitchFamily="34" charset="0"/>
                <a:cs typeface="Calibri" panose="020F0502020204030204" pitchFamily="34" charset="0"/>
              </a:rPr>
              <a:t> sırasında </a:t>
            </a:r>
          </a:p>
          <a:p>
            <a:pPr marL="342900" indent="-342900">
              <a:buFont typeface="Wingdings" panose="05000000000000000000" pitchFamily="2" charset="2"/>
              <a:buChar char="§"/>
            </a:pPr>
            <a:r>
              <a:rPr lang="tr-TR" sz="2100" dirty="0">
                <a:latin typeface="Calibri" panose="020F0502020204030204" pitchFamily="34" charset="0"/>
                <a:cs typeface="Calibri" panose="020F0502020204030204" pitchFamily="34" charset="0"/>
              </a:rPr>
              <a:t>Emziriyorsa doğumdan 6 hafta sonra </a:t>
            </a:r>
          </a:p>
          <a:p>
            <a:pPr marL="342900" indent="-342900">
              <a:buFont typeface="Wingdings" panose="05000000000000000000" pitchFamily="2" charset="2"/>
              <a:buChar char="§"/>
            </a:pPr>
            <a:r>
              <a:rPr lang="tr-TR" sz="2100" dirty="0">
                <a:latin typeface="Calibri" panose="020F0502020204030204" pitchFamily="34" charset="0"/>
                <a:cs typeface="Calibri" panose="020F0502020204030204" pitchFamily="34" charset="0"/>
              </a:rPr>
              <a:t>Emzirmiyorsa doğum sonrası 3-4 hafta içinde </a:t>
            </a:r>
          </a:p>
          <a:p>
            <a:pPr marL="342900" indent="-342900">
              <a:buFont typeface="Wingdings" panose="05000000000000000000" pitchFamily="2" charset="2"/>
              <a:buChar char="§"/>
            </a:pPr>
            <a:r>
              <a:rPr lang="tr-TR" sz="2100" dirty="0">
                <a:latin typeface="Calibri" panose="020F0502020204030204" pitchFamily="34" charset="0"/>
                <a:cs typeface="Calibri" panose="020F0502020204030204" pitchFamily="34" charset="0"/>
              </a:rPr>
              <a:t>Düşük sonrası hemen veya ilk 7 gün içinde</a:t>
            </a:r>
          </a:p>
        </p:txBody>
      </p:sp>
    </p:spTree>
    <p:extLst>
      <p:ext uri="{BB962C8B-B14F-4D97-AF65-F5344CB8AC3E}">
        <p14:creationId xmlns:p14="http://schemas.microsoft.com/office/powerpoint/2010/main" val="1895882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2" name="Oval 11">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p:nvSpPr>
          <p:cNvPr id="4" name="Başlık 1">
            <a:extLst>
              <a:ext uri="{FF2B5EF4-FFF2-40B4-BE49-F238E27FC236}">
                <a16:creationId xmlns:a16="http://schemas.microsoft.com/office/drawing/2014/main" id="{FEE4F147-B7A4-E540-D6EF-21C08CE9BB63}"/>
              </a:ext>
            </a:extLst>
          </p:cNvPr>
          <p:cNvSpPr>
            <a:spLocks noGrp="1"/>
          </p:cNvSpPr>
          <p:nvPr/>
        </p:nvSpPr>
        <p:spPr>
          <a:xfrm>
            <a:off x="1069848" y="484632"/>
            <a:ext cx="10058400" cy="160934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100" b="1" i="0" u="none" kern="1200">
                <a:solidFill>
                  <a:schemeClr val="accent1">
                    <a:lumMod val="50000"/>
                  </a:schemeClr>
                </a:solidFill>
                <a:latin typeface="Arial" pitchFamily="34" charset="0"/>
                <a:ea typeface="+mj-ea"/>
                <a:cs typeface="Arial" pitchFamily="34" charset="0"/>
              </a:defRPr>
            </a:lvl1pPr>
          </a:lstStyle>
          <a:p>
            <a:pPr defTabSz="914400">
              <a:spcAft>
                <a:spcPts val="600"/>
              </a:spcAft>
            </a:pPr>
            <a:r>
              <a:rPr lang="en-US" sz="4400" b="0">
                <a:blipFill>
                  <a:blip r:embed="rId4">
                    <a:extLst>
                      <a:ext uri="{28A0092B-C50C-407E-A947-70E740481C1C}">
                        <a14:useLocalDpi xmlns:a14="http://schemas.microsoft.com/office/drawing/2010/main" val="0"/>
                      </a:ext>
                    </a:extLst>
                  </a:blip>
                  <a:tile tx="6350" ty="-127000" sx="65000" sy="64000" flip="none" algn="tl"/>
                </a:blipFill>
                <a:effectLst/>
                <a:latin typeface="Calibri" panose="020F0502020204030204" pitchFamily="34" charset="0"/>
                <a:ea typeface="Calibri" panose="020F0502020204030204" pitchFamily="34" charset="0"/>
                <a:cs typeface="Calibri" panose="020F0502020204030204" pitchFamily="34" charset="0"/>
              </a:rPr>
              <a:t>Aile Planlaması Danışmanlık Çeşitleri </a:t>
            </a:r>
          </a:p>
        </p:txBody>
      </p:sp>
      <p:sp>
        <p:nvSpPr>
          <p:cNvPr id="14" name="Rectangle 13">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Metin kutusu 2">
            <a:extLst>
              <a:ext uri="{FF2B5EF4-FFF2-40B4-BE49-F238E27FC236}">
                <a16:creationId xmlns:a16="http://schemas.microsoft.com/office/drawing/2014/main" id="{C113D6C4-81C4-41F7-A775-AB26A5D4977A}"/>
              </a:ext>
            </a:extLst>
          </p:cNvPr>
          <p:cNvGraphicFramePr/>
          <p:nvPr>
            <p:extLst>
              <p:ext uri="{D42A27DB-BD31-4B8C-83A1-F6EECF244321}">
                <p14:modId xmlns:p14="http://schemas.microsoft.com/office/powerpoint/2010/main" val="1411085626"/>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67431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955964" y="637309"/>
            <a:ext cx="10187247" cy="741158"/>
          </a:xfrm>
        </p:spPr>
        <p:txBody>
          <a:bodyPr/>
          <a:lstStyle/>
          <a:p>
            <a:r>
              <a:rPr lang="tr-TR" sz="4000" cap="none" dirty="0" err="1">
                <a:latin typeface="Calibri" panose="020F0502020204030204" pitchFamily="34" charset="0"/>
                <a:cs typeface="Calibri" panose="020F0502020204030204" pitchFamily="34" charset="0"/>
              </a:rPr>
              <a:t>Norplant</a:t>
            </a:r>
            <a:r>
              <a:rPr lang="tr-TR" sz="4000" cap="none" dirty="0">
                <a:latin typeface="Calibri" panose="020F0502020204030204" pitchFamily="34" charset="0"/>
                <a:cs typeface="Calibri" panose="020F0502020204030204" pitchFamily="34" charset="0"/>
              </a:rPr>
              <a:t> Kullanılmaması Gereken Durumlar</a:t>
            </a:r>
          </a:p>
        </p:txBody>
      </p:sp>
      <p:sp>
        <p:nvSpPr>
          <p:cNvPr id="3" name="Alt Başlık 2"/>
          <p:cNvSpPr>
            <a:spLocks noGrp="1"/>
          </p:cNvSpPr>
          <p:nvPr>
            <p:ph type="subTitle" idx="1"/>
          </p:nvPr>
        </p:nvSpPr>
        <p:spPr>
          <a:xfrm>
            <a:off x="1069848" y="1544722"/>
            <a:ext cx="10304734" cy="2704408"/>
          </a:xfrm>
        </p:spPr>
        <p:txBody>
          <a:bodyPr>
            <a:noAutofit/>
          </a:bodyPr>
          <a:lstStyle/>
          <a:p>
            <a:pPr marL="342900" indent="-342900">
              <a:lnSpc>
                <a:spcPct val="100000"/>
              </a:lnSpc>
              <a:buFont typeface="Wingdings" panose="05000000000000000000" pitchFamily="2" charset="2"/>
              <a:buChar char="§"/>
            </a:pPr>
            <a:r>
              <a:rPr lang="tr-TR" sz="2000" dirty="0">
                <a:latin typeface="Calibri" panose="020F0502020204030204" pitchFamily="34" charset="0"/>
                <a:cs typeface="Calibri" panose="020F0502020204030204" pitchFamily="34" charset="0"/>
              </a:rPr>
              <a:t>Gebelik kuşkusu </a:t>
            </a:r>
          </a:p>
          <a:p>
            <a:pPr marL="342900" indent="-342900">
              <a:lnSpc>
                <a:spcPct val="100000"/>
              </a:lnSpc>
              <a:buFont typeface="Wingdings" panose="05000000000000000000" pitchFamily="2" charset="2"/>
              <a:buChar char="§"/>
            </a:pPr>
            <a:r>
              <a:rPr lang="tr-TR" sz="2000" dirty="0">
                <a:latin typeface="Calibri" panose="020F0502020204030204" pitchFamily="34" charset="0"/>
                <a:cs typeface="Calibri" panose="020F0502020204030204" pitchFamily="34" charset="0"/>
              </a:rPr>
              <a:t>Tanı konmamış vajinal kanama </a:t>
            </a:r>
          </a:p>
          <a:p>
            <a:pPr marL="342900" indent="-342900">
              <a:lnSpc>
                <a:spcPct val="100000"/>
              </a:lnSpc>
              <a:buFont typeface="Wingdings" panose="05000000000000000000" pitchFamily="2" charset="2"/>
              <a:buChar char="§"/>
            </a:pPr>
            <a:r>
              <a:rPr lang="tr-TR" sz="2000" dirty="0">
                <a:latin typeface="Calibri" panose="020F0502020204030204" pitchFamily="34" charset="0"/>
                <a:cs typeface="Calibri" panose="020F0502020204030204" pitchFamily="34" charset="0"/>
              </a:rPr>
              <a:t>Meme-</a:t>
            </a:r>
            <a:r>
              <a:rPr lang="tr-TR" sz="2000" dirty="0" err="1">
                <a:latin typeface="Calibri" panose="020F0502020204030204" pitchFamily="34" charset="0"/>
                <a:cs typeface="Calibri" panose="020F0502020204030204" pitchFamily="34" charset="0"/>
              </a:rPr>
              <a:t>Ca</a:t>
            </a:r>
            <a:endParaRPr lang="tr-TR" sz="2000" dirty="0">
              <a:latin typeface="Calibri" panose="020F0502020204030204" pitchFamily="34" charset="0"/>
              <a:cs typeface="Calibri" panose="020F0502020204030204" pitchFamily="34" charset="0"/>
            </a:endParaRPr>
          </a:p>
          <a:p>
            <a:pPr marL="342900" indent="-342900">
              <a:lnSpc>
                <a:spcPct val="100000"/>
              </a:lnSpc>
              <a:buFont typeface="Wingdings" panose="05000000000000000000" pitchFamily="2" charset="2"/>
              <a:buChar char="§"/>
            </a:pPr>
            <a:r>
              <a:rPr lang="tr-TR" sz="2000" dirty="0">
                <a:latin typeface="Calibri" panose="020F0502020204030204" pitchFamily="34" charset="0"/>
                <a:cs typeface="Calibri" panose="020F0502020204030204" pitchFamily="34" charset="0"/>
              </a:rPr>
              <a:t>Akut </a:t>
            </a:r>
            <a:r>
              <a:rPr lang="tr-TR" sz="2000" dirty="0" err="1">
                <a:latin typeface="Calibri" panose="020F0502020204030204" pitchFamily="34" charset="0"/>
                <a:cs typeface="Calibri" panose="020F0502020204030204" pitchFamily="34" charset="0"/>
              </a:rPr>
              <a:t>Kc</a:t>
            </a:r>
            <a:r>
              <a:rPr lang="tr-TR" sz="2000" dirty="0">
                <a:latin typeface="Calibri" panose="020F0502020204030204" pitchFamily="34" charset="0"/>
                <a:cs typeface="Calibri" panose="020F0502020204030204" pitchFamily="34" charset="0"/>
              </a:rPr>
              <a:t> Hastalığı</a:t>
            </a:r>
          </a:p>
          <a:p>
            <a:pPr marL="342900" indent="-342900">
              <a:lnSpc>
                <a:spcPct val="100000"/>
              </a:lnSpc>
              <a:buFont typeface="Wingdings" panose="05000000000000000000" pitchFamily="2" charset="2"/>
              <a:buChar char="§"/>
            </a:pPr>
            <a:r>
              <a:rPr lang="tr-TR" sz="2000" dirty="0">
                <a:latin typeface="Calibri" panose="020F0502020204030204" pitchFamily="34" charset="0"/>
                <a:cs typeface="Calibri" panose="020F0502020204030204" pitchFamily="34" charset="0"/>
              </a:rPr>
              <a:t>Ağır </a:t>
            </a:r>
            <a:r>
              <a:rPr lang="tr-TR" sz="2000" dirty="0" err="1">
                <a:latin typeface="Calibri" panose="020F0502020204030204" pitchFamily="34" charset="0"/>
                <a:cs typeface="Calibri" panose="020F0502020204030204" pitchFamily="34" charset="0"/>
              </a:rPr>
              <a:t>Kc</a:t>
            </a:r>
            <a:r>
              <a:rPr lang="tr-TR" sz="2000" dirty="0">
                <a:latin typeface="Calibri" panose="020F0502020204030204" pitchFamily="34" charset="0"/>
                <a:cs typeface="Calibri" panose="020F0502020204030204" pitchFamily="34" charset="0"/>
              </a:rPr>
              <a:t> sirozu </a:t>
            </a:r>
          </a:p>
          <a:p>
            <a:pPr marL="342900" indent="-342900">
              <a:lnSpc>
                <a:spcPct val="100000"/>
              </a:lnSpc>
              <a:buFont typeface="Wingdings" panose="05000000000000000000" pitchFamily="2" charset="2"/>
              <a:buChar char="§"/>
            </a:pPr>
            <a:r>
              <a:rPr lang="tr-TR" sz="2000" err="1">
                <a:latin typeface="Calibri" panose="020F0502020204030204" pitchFamily="34" charset="0"/>
                <a:cs typeface="Calibri" panose="020F0502020204030204" pitchFamily="34" charset="0"/>
              </a:rPr>
              <a:t>Kc</a:t>
            </a:r>
            <a:r>
              <a:rPr lang="tr-TR" sz="2000">
                <a:latin typeface="Calibri" panose="020F0502020204030204" pitchFamily="34" charset="0"/>
                <a:cs typeface="Calibri" panose="020F0502020204030204" pitchFamily="34" charset="0"/>
              </a:rPr>
              <a:t> tümörü</a:t>
            </a:r>
            <a:endParaRPr lang="tr-T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46753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6DAD03-5C16-C0D6-E211-30DE9015269A}"/>
            </a:ext>
          </a:extLst>
        </p:cNvPr>
        <p:cNvGrpSpPr/>
        <p:nvPr/>
      </p:nvGrpSpPr>
      <p:grpSpPr>
        <a:xfrm>
          <a:off x="0" y="0"/>
          <a:ext cx="0" cy="0"/>
          <a:chOff x="0" y="0"/>
          <a:chExt cx="0" cy="0"/>
        </a:xfrm>
      </p:grpSpPr>
      <p:grpSp>
        <p:nvGrpSpPr>
          <p:cNvPr id="63" name="Group 17">
            <a:extLst>
              <a:ext uri="{FF2B5EF4-FFF2-40B4-BE49-F238E27FC236}">
                <a16:creationId xmlns:a16="http://schemas.microsoft.com/office/drawing/2014/main" id="{E8F29087-ACE2-44C3-956E-8BBD2CCF2F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794FE430-BE16-43A5-82D1-EAB0A12FB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69B6F182-333D-4D86-8BC6-081C5A95F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4" name="Rectangle 21">
            <a:extLst>
              <a:ext uri="{FF2B5EF4-FFF2-40B4-BE49-F238E27FC236}">
                <a16:creationId xmlns:a16="http://schemas.microsoft.com/office/drawing/2014/main" id="{9A395A46-1819-40A2-AEA7-F0FDA491C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E2F79BEB-A813-769B-871F-A9D878635AB5}"/>
              </a:ext>
            </a:extLst>
          </p:cNvPr>
          <p:cNvSpPr txBox="1"/>
          <p:nvPr/>
        </p:nvSpPr>
        <p:spPr>
          <a:xfrm>
            <a:off x="644893" y="484632"/>
            <a:ext cx="5168168" cy="12050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Deri </a:t>
            </a:r>
            <a:r>
              <a:rPr lang="en-US" sz="3200" dirty="0" err="1">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Altı</a:t>
            </a:r>
            <a:r>
              <a:rPr lang="en-US" sz="3200"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 </a:t>
            </a:r>
            <a:r>
              <a:rPr lang="tr-TR" sz="3200"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İ</a:t>
            </a:r>
            <a:r>
              <a:rPr lang="en-US" sz="3200" dirty="0" err="1">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mplantları</a:t>
            </a:r>
            <a:endParaRPr lang="tr-TR" sz="3200"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a:p>
            <a:pPr defTabSz="914400">
              <a:lnSpc>
                <a:spcPct val="90000"/>
              </a:lnSpc>
              <a:spcBef>
                <a:spcPct val="0"/>
              </a:spcBef>
              <a:spcAft>
                <a:spcPts val="600"/>
              </a:spcAft>
            </a:pPr>
            <a:r>
              <a:rPr lang="tr-TR" sz="3200"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a:t>
            </a:r>
            <a:r>
              <a:rPr lang="en-US" sz="3200" dirty="0" err="1">
                <a:latin typeface="Calibri" panose="020F0502020204030204" pitchFamily="34" charset="0"/>
                <a:ea typeface="Calibri" panose="020F0502020204030204" pitchFamily="34" charset="0"/>
                <a:cs typeface="Calibri" panose="020F0502020204030204" pitchFamily="34" charset="0"/>
              </a:rPr>
              <a:t>İmplanon</a:t>
            </a:r>
            <a:r>
              <a:rPr lang="en-US" sz="3200" dirty="0">
                <a:latin typeface="Calibri" panose="020F0502020204030204" pitchFamily="34" charset="0"/>
                <a:ea typeface="Calibri" panose="020F0502020204030204" pitchFamily="34" charset="0"/>
                <a:cs typeface="Calibri" panose="020F0502020204030204" pitchFamily="34" charset="0"/>
              </a:rPr>
              <a:t>/</a:t>
            </a:r>
            <a:r>
              <a:rPr lang="en-US" sz="3200" dirty="0" err="1">
                <a:latin typeface="Calibri" panose="020F0502020204030204" pitchFamily="34" charset="0"/>
                <a:ea typeface="Calibri" panose="020F0502020204030204" pitchFamily="34" charset="0"/>
                <a:cs typeface="Calibri" panose="020F0502020204030204" pitchFamily="34" charset="0"/>
              </a:rPr>
              <a:t>nexplanontek</a:t>
            </a:r>
            <a:r>
              <a:rPr lang="en-US" sz="3200" dirty="0">
                <a:latin typeface="Calibri" panose="020F0502020204030204" pitchFamily="34" charset="0"/>
                <a:ea typeface="Calibri" panose="020F0502020204030204" pitchFamily="34" charset="0"/>
                <a:cs typeface="Calibri" panose="020F0502020204030204" pitchFamily="34" charset="0"/>
              </a:rPr>
              <a:t>®</a:t>
            </a:r>
            <a:r>
              <a:rPr lang="tr-TR" sz="3200" dirty="0">
                <a:latin typeface="Calibri" panose="020F0502020204030204" pitchFamily="34" charset="0"/>
                <a:ea typeface="Calibri" panose="020F0502020204030204" pitchFamily="34" charset="0"/>
                <a:cs typeface="Calibri" panose="020F0502020204030204" pitchFamily="34" charset="0"/>
              </a:rPr>
              <a:t>)</a:t>
            </a:r>
            <a:endParaRPr lang="en-US" sz="3200"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p:txBody>
      </p:sp>
      <p:sp>
        <p:nvSpPr>
          <p:cNvPr id="5" name="Metin kutusu 4">
            <a:extLst>
              <a:ext uri="{FF2B5EF4-FFF2-40B4-BE49-F238E27FC236}">
                <a16:creationId xmlns:a16="http://schemas.microsoft.com/office/drawing/2014/main" id="{64F06FF1-6499-9152-F839-8367BA11F28F}"/>
              </a:ext>
            </a:extLst>
          </p:cNvPr>
          <p:cNvSpPr txBox="1"/>
          <p:nvPr/>
        </p:nvSpPr>
        <p:spPr>
          <a:xfrm>
            <a:off x="894702" y="2104313"/>
            <a:ext cx="3955594" cy="3150174"/>
          </a:xfrm>
          <a:prstGeom prst="rect">
            <a:avLst/>
          </a:prstGeom>
        </p:spPr>
        <p:txBody>
          <a:bodyPr vert="horz" lIns="91440" tIns="45720" rIns="91440" bIns="45720" rtlCol="0">
            <a:noAutofit/>
          </a:bodyPr>
          <a:lstStyle/>
          <a:p>
            <a:pPr indent="-182880" defTabSz="914400">
              <a:lnSpc>
                <a:spcPct val="90000"/>
              </a:lnSpc>
              <a:spcAft>
                <a:spcPts val="600"/>
              </a:spcAft>
              <a:buClr>
                <a:schemeClr val="accent1">
                  <a:lumMod val="75000"/>
                </a:schemeClr>
              </a:buClr>
              <a:buSzPct val="85000"/>
              <a:buFont typeface="Wingdings"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E</a:t>
            </a:r>
            <a:r>
              <a:rPr lang="en-US" sz="2100">
                <a:latin typeface="Calibri" panose="020F0502020204030204" pitchFamily="34" charset="0"/>
                <a:ea typeface="Calibri" panose="020F0502020204030204" pitchFamily="34" charset="0"/>
                <a:cs typeface="Calibri" panose="020F0502020204030204" pitchFamily="34" charset="0"/>
              </a:rPr>
              <a:t>tonogestrel içerir</a:t>
            </a:r>
            <a:endParaRPr lang="tr-TR" sz="2100">
              <a:latin typeface="Calibri" panose="020F0502020204030204" pitchFamily="34" charset="0"/>
              <a:ea typeface="Calibri" panose="020F0502020204030204" pitchFamily="34" charset="0"/>
              <a:cs typeface="Calibri" panose="020F0502020204030204" pitchFamily="34" charset="0"/>
            </a:endParaRPr>
          </a:p>
          <a:p>
            <a:pPr indent="-182880" defTabSz="914400">
              <a:lnSpc>
                <a:spcPct val="90000"/>
              </a:lnSpc>
              <a:spcAft>
                <a:spcPts val="600"/>
              </a:spcAft>
              <a:buClr>
                <a:schemeClr val="accent1">
                  <a:lumMod val="75000"/>
                </a:schemeClr>
              </a:buClr>
              <a:buSzPct val="85000"/>
              <a:buFont typeface="Wingdings" pitchFamily="2" charset="2"/>
              <a:buChar char="§"/>
            </a:pPr>
            <a:r>
              <a:rPr lang="en-US" sz="2100">
                <a:latin typeface="Calibri" panose="020F0502020204030204" pitchFamily="34" charset="0"/>
                <a:ea typeface="Calibri" panose="020F0502020204030204" pitchFamily="34" charset="0"/>
                <a:cs typeface="Calibri" panose="020F0502020204030204" pitchFamily="34" charset="0"/>
              </a:rPr>
              <a:t>3 yıl etkili</a:t>
            </a:r>
            <a:endParaRPr lang="tr-TR" sz="2100">
              <a:latin typeface="Calibri" panose="020F0502020204030204" pitchFamily="34" charset="0"/>
              <a:ea typeface="Calibri" panose="020F0502020204030204" pitchFamily="34" charset="0"/>
              <a:cs typeface="Calibri" panose="020F0502020204030204" pitchFamily="34" charset="0"/>
            </a:endParaRPr>
          </a:p>
          <a:p>
            <a:pPr indent="-182880" defTabSz="914400">
              <a:lnSpc>
                <a:spcPct val="90000"/>
              </a:lnSpc>
              <a:spcAft>
                <a:spcPts val="600"/>
              </a:spcAft>
              <a:buClr>
                <a:schemeClr val="accent1">
                  <a:lumMod val="75000"/>
                </a:schemeClr>
              </a:buClr>
              <a:buSzPct val="85000"/>
              <a:buFont typeface="Wingdings"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Estrojen içermez</a:t>
            </a:r>
          </a:p>
          <a:p>
            <a:pPr indent="-182880" defTabSz="914400">
              <a:lnSpc>
                <a:spcPct val="90000"/>
              </a:lnSpc>
              <a:spcAft>
                <a:spcPts val="600"/>
              </a:spcAft>
              <a:buClr>
                <a:schemeClr val="accent1">
                  <a:lumMod val="75000"/>
                </a:schemeClr>
              </a:buClr>
              <a:buSzPct val="85000"/>
              <a:buFont typeface="Wingdings"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Siklusun 1-5. günleri arasında uygulanır,düşükten hemen sonra uygulanabilir</a:t>
            </a:r>
          </a:p>
          <a:p>
            <a:pPr indent="-182880" defTabSz="914400">
              <a:lnSpc>
                <a:spcPct val="90000"/>
              </a:lnSpc>
              <a:spcAft>
                <a:spcPts val="600"/>
              </a:spcAft>
              <a:buClr>
                <a:schemeClr val="accent1">
                  <a:lumMod val="75000"/>
                </a:schemeClr>
              </a:buClr>
              <a:buSzPct val="85000"/>
              <a:buFont typeface="Wingdings"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Gebelik,mevcut meme Ca durumlarında kontrendikedir</a:t>
            </a:r>
          </a:p>
          <a:p>
            <a:pPr indent="-182880" defTabSz="914400">
              <a:lnSpc>
                <a:spcPct val="90000"/>
              </a:lnSpc>
              <a:spcAft>
                <a:spcPts val="600"/>
              </a:spcAft>
              <a:buClr>
                <a:schemeClr val="accent1">
                  <a:lumMod val="75000"/>
                </a:schemeClr>
              </a:buClr>
              <a:buSzPct val="85000"/>
              <a:buFont typeface="Wingdings" pitchFamily="2" charset="2"/>
              <a:buChar char="§"/>
            </a:pPr>
            <a:r>
              <a:rPr lang="tr-TR" sz="2100">
                <a:latin typeface="Calibri" panose="020F0502020204030204" pitchFamily="34" charset="0"/>
                <a:ea typeface="Calibri" panose="020F0502020204030204" pitchFamily="34" charset="0"/>
                <a:cs typeface="Calibri" panose="020F0502020204030204" pitchFamily="34" charset="0"/>
              </a:rPr>
              <a:t>Anne sütüne etkisi yok</a:t>
            </a:r>
          </a:p>
        </p:txBody>
      </p:sp>
      <p:sp>
        <p:nvSpPr>
          <p:cNvPr id="65" name="Rectangle 23">
            <a:extLst>
              <a:ext uri="{FF2B5EF4-FFF2-40B4-BE49-F238E27FC236}">
                <a16:creationId xmlns:a16="http://schemas.microsoft.com/office/drawing/2014/main" id="{28073F59-0172-425F-9B05-99F9F925C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8245" y="321733"/>
            <a:ext cx="2639614" cy="2809908"/>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sim 10">
            <a:extLst>
              <a:ext uri="{FF2B5EF4-FFF2-40B4-BE49-F238E27FC236}">
                <a16:creationId xmlns:a16="http://schemas.microsoft.com/office/drawing/2014/main" id="{A8C7BDD6-77FE-B2D9-CE48-5EC335E55A89}"/>
              </a:ext>
            </a:extLst>
          </p:cNvPr>
          <p:cNvPicPr>
            <a:picLocks noChangeAspect="1"/>
          </p:cNvPicPr>
          <p:nvPr/>
        </p:nvPicPr>
        <p:blipFill>
          <a:blip r:embed="rId6"/>
          <a:stretch>
            <a:fillRect/>
          </a:stretch>
        </p:blipFill>
        <p:spPr>
          <a:xfrm>
            <a:off x="6278245" y="870717"/>
            <a:ext cx="2639614" cy="1811069"/>
          </a:xfrm>
          <a:prstGeom prst="rect">
            <a:avLst/>
          </a:prstGeom>
        </p:spPr>
      </p:pic>
      <p:sp>
        <p:nvSpPr>
          <p:cNvPr id="66" name="Rectangle 25">
            <a:extLst>
              <a:ext uri="{FF2B5EF4-FFF2-40B4-BE49-F238E27FC236}">
                <a16:creationId xmlns:a16="http://schemas.microsoft.com/office/drawing/2014/main" id="{7367BF2E-18B8-45B6-9AE8-D20F15008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103" y="321733"/>
            <a:ext cx="2639614" cy="2809908"/>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Resim 12">
            <a:extLst>
              <a:ext uri="{FF2B5EF4-FFF2-40B4-BE49-F238E27FC236}">
                <a16:creationId xmlns:a16="http://schemas.microsoft.com/office/drawing/2014/main" id="{71EFCA08-5EA1-ACC9-1DE2-B3499773D364}"/>
              </a:ext>
            </a:extLst>
          </p:cNvPr>
          <p:cNvPicPr>
            <a:picLocks noChangeAspect="1"/>
          </p:cNvPicPr>
          <p:nvPr/>
        </p:nvPicPr>
        <p:blipFill>
          <a:blip r:embed="rId7"/>
          <a:stretch>
            <a:fillRect/>
          </a:stretch>
        </p:blipFill>
        <p:spPr>
          <a:xfrm>
            <a:off x="9119256" y="754770"/>
            <a:ext cx="2620460" cy="1927016"/>
          </a:xfrm>
          <a:prstGeom prst="rect">
            <a:avLst/>
          </a:prstGeom>
        </p:spPr>
      </p:pic>
      <p:sp>
        <p:nvSpPr>
          <p:cNvPr id="67" name="Rectangle 27">
            <a:extLst>
              <a:ext uri="{FF2B5EF4-FFF2-40B4-BE49-F238E27FC236}">
                <a16:creationId xmlns:a16="http://schemas.microsoft.com/office/drawing/2014/main" id="{2BF3333D-A3D1-4EF9-9174-C837EDE24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8245" y="3293323"/>
            <a:ext cx="2639614" cy="2809908"/>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sim 8">
            <a:extLst>
              <a:ext uri="{FF2B5EF4-FFF2-40B4-BE49-F238E27FC236}">
                <a16:creationId xmlns:a16="http://schemas.microsoft.com/office/drawing/2014/main" id="{20233DD3-7810-6296-4959-2D37AA14A5CD}"/>
              </a:ext>
            </a:extLst>
          </p:cNvPr>
          <p:cNvPicPr>
            <a:picLocks noChangeAspect="1"/>
          </p:cNvPicPr>
          <p:nvPr/>
        </p:nvPicPr>
        <p:blipFill>
          <a:blip r:embed="rId8"/>
          <a:stretch>
            <a:fillRect/>
          </a:stretch>
        </p:blipFill>
        <p:spPr>
          <a:xfrm>
            <a:off x="6297398" y="3429000"/>
            <a:ext cx="2639614" cy="2558283"/>
          </a:xfrm>
          <a:prstGeom prst="rect">
            <a:avLst/>
          </a:prstGeom>
        </p:spPr>
      </p:pic>
      <p:sp>
        <p:nvSpPr>
          <p:cNvPr id="30" name="Rectangle 29">
            <a:extLst>
              <a:ext uri="{FF2B5EF4-FFF2-40B4-BE49-F238E27FC236}">
                <a16:creationId xmlns:a16="http://schemas.microsoft.com/office/drawing/2014/main" id="{4C7AA4FB-6CE2-4D5C-8CE7-21E300B7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103" y="3293323"/>
            <a:ext cx="2639614" cy="2809908"/>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a:extLst>
              <a:ext uri="{FF2B5EF4-FFF2-40B4-BE49-F238E27FC236}">
                <a16:creationId xmlns:a16="http://schemas.microsoft.com/office/drawing/2014/main" id="{BF4DF3A5-FA53-E490-F27C-74D5202EFF74}"/>
              </a:ext>
            </a:extLst>
          </p:cNvPr>
          <p:cNvPicPr>
            <a:picLocks noChangeAspect="1"/>
          </p:cNvPicPr>
          <p:nvPr/>
        </p:nvPicPr>
        <p:blipFill>
          <a:blip r:embed="rId9"/>
          <a:stretch>
            <a:fillRect/>
          </a:stretch>
        </p:blipFill>
        <p:spPr>
          <a:xfrm>
            <a:off x="9119256" y="3698597"/>
            <a:ext cx="2620460" cy="1964129"/>
          </a:xfrm>
          <a:prstGeom prst="rect">
            <a:avLst/>
          </a:prstGeom>
        </p:spPr>
      </p:pic>
      <p:grpSp>
        <p:nvGrpSpPr>
          <p:cNvPr id="68" name="Group 31">
            <a:extLst>
              <a:ext uri="{FF2B5EF4-FFF2-40B4-BE49-F238E27FC236}">
                <a16:creationId xmlns:a16="http://schemas.microsoft.com/office/drawing/2014/main" id="{E4ED421E-D0CF-4B7D-B4F4-C3197B0271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3" name="Oval 32">
              <a:extLst>
                <a:ext uri="{FF2B5EF4-FFF2-40B4-BE49-F238E27FC236}">
                  <a16:creationId xmlns:a16="http://schemas.microsoft.com/office/drawing/2014/main" id="{102D075B-0C27-429F-A2C1-CDBEC59B54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9" name="Oval 68">
              <a:extLst>
                <a:ext uri="{FF2B5EF4-FFF2-40B4-BE49-F238E27FC236}">
                  <a16:creationId xmlns:a16="http://schemas.microsoft.com/office/drawing/2014/main" id="{0A3F332B-27F0-4FA4-B1B3-E347DC440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793036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65AF9-35F4-4252-419C-40C201F3FD2F}"/>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DC7524A8-C396-0F94-217D-D29E5F92E946}"/>
              </a:ext>
            </a:extLst>
          </p:cNvPr>
          <p:cNvSpPr txBox="1"/>
          <p:nvPr/>
        </p:nvSpPr>
        <p:spPr>
          <a:xfrm>
            <a:off x="6289402" y="1958056"/>
            <a:ext cx="5014703" cy="2431435"/>
          </a:xfrm>
          <a:prstGeom prst="rect">
            <a:avLst/>
          </a:prstGeom>
          <a:noFill/>
        </p:spPr>
        <p:txBody>
          <a:bodyPr wrap="square">
            <a:spAutoFit/>
          </a:bodyPr>
          <a:lstStyle/>
          <a:p>
            <a:pPr marL="285750" indent="-285750">
              <a:buClr>
                <a:schemeClr val="accent2">
                  <a:lumMod val="75000"/>
                </a:schemeClr>
              </a:buClr>
              <a:buFont typeface="Wingdings" panose="05000000000000000000" pitchFamily="2" charset="2"/>
              <a:buChar char="§"/>
            </a:pPr>
            <a:r>
              <a:rPr lang="tr-TR" sz="1900" dirty="0">
                <a:latin typeface="Calibri" panose="020F0502020204030204" pitchFamily="34" charset="0"/>
                <a:ea typeface="Calibri" panose="020F0502020204030204" pitchFamily="34" charset="0"/>
                <a:cs typeface="Calibri" panose="020F0502020204030204" pitchFamily="34" charset="0"/>
              </a:rPr>
              <a:t>Eğitilmiş personel ve uygun malzeme gerekir</a:t>
            </a:r>
          </a:p>
          <a:p>
            <a:pPr marL="285750" indent="-285750">
              <a:buClr>
                <a:schemeClr val="accent2">
                  <a:lumMod val="75000"/>
                </a:schemeClr>
              </a:buClr>
              <a:buFont typeface="Wingdings" panose="05000000000000000000" pitchFamily="2" charset="2"/>
              <a:buChar char="§"/>
            </a:pPr>
            <a:r>
              <a:rPr lang="tr-TR" sz="1900" dirty="0">
                <a:latin typeface="Calibri" panose="020F0502020204030204" pitchFamily="34" charset="0"/>
                <a:ea typeface="Calibri" panose="020F0502020204030204" pitchFamily="34" charset="0"/>
                <a:cs typeface="Calibri" panose="020F0502020204030204" pitchFamily="34" charset="0"/>
              </a:rPr>
              <a:t>Adet düzensizlikleri (</a:t>
            </a:r>
            <a:r>
              <a:rPr lang="tr-TR" sz="1900" dirty="0" err="1">
                <a:latin typeface="Calibri" panose="020F0502020204030204" pitchFamily="34" charset="0"/>
                <a:ea typeface="Calibri" panose="020F0502020204030204" pitchFamily="34" charset="0"/>
                <a:cs typeface="Calibri" panose="020F0502020204030204" pitchFamily="34" charset="0"/>
              </a:rPr>
              <a:t>menometroraji</a:t>
            </a:r>
            <a:r>
              <a:rPr lang="tr-TR" sz="1900" dirty="0">
                <a:latin typeface="Calibri" panose="020F0502020204030204" pitchFamily="34" charset="0"/>
                <a:ea typeface="Calibri" panose="020F0502020204030204" pitchFamily="34" charset="0"/>
                <a:cs typeface="Calibri" panose="020F0502020204030204" pitchFamily="34" charset="0"/>
              </a:rPr>
              <a:t>, </a:t>
            </a:r>
            <a:r>
              <a:rPr lang="tr-TR" sz="1900" dirty="0" err="1">
                <a:latin typeface="Calibri" panose="020F0502020204030204" pitchFamily="34" charset="0"/>
                <a:ea typeface="Calibri" panose="020F0502020204030204" pitchFamily="34" charset="0"/>
                <a:cs typeface="Calibri" panose="020F0502020204030204" pitchFamily="34" charset="0"/>
              </a:rPr>
              <a:t>amenore</a:t>
            </a:r>
            <a:r>
              <a:rPr lang="tr-TR" sz="1900" dirty="0">
                <a:latin typeface="Calibri" panose="020F0502020204030204" pitchFamily="34" charset="0"/>
                <a:ea typeface="Calibri" panose="020F0502020204030204" pitchFamily="34" charset="0"/>
                <a:cs typeface="Calibri" panose="020F0502020204030204" pitchFamily="34" charset="0"/>
              </a:rPr>
              <a:t>, lekelenme) sık görülür</a:t>
            </a:r>
          </a:p>
          <a:p>
            <a:pPr marL="285750" indent="-285750">
              <a:buClr>
                <a:schemeClr val="accent2">
                  <a:lumMod val="75000"/>
                </a:schemeClr>
              </a:buClr>
              <a:buFont typeface="Wingdings" panose="05000000000000000000" pitchFamily="2" charset="2"/>
              <a:buChar char="§"/>
            </a:pPr>
            <a:r>
              <a:rPr lang="tr-TR" sz="1900" dirty="0">
                <a:latin typeface="Calibri" panose="020F0502020204030204" pitchFamily="34" charset="0"/>
                <a:ea typeface="Calibri" panose="020F0502020204030204" pitchFamily="34" charset="0"/>
                <a:cs typeface="Calibri" panose="020F0502020204030204" pitchFamily="34" charset="0"/>
              </a:rPr>
              <a:t>Enjeksiyon yerinde enfeksiyon ve ağrı görülebilir</a:t>
            </a:r>
          </a:p>
          <a:p>
            <a:pPr marL="285750" indent="-285750">
              <a:buClr>
                <a:schemeClr val="accent2">
                  <a:lumMod val="75000"/>
                </a:schemeClr>
              </a:buClr>
              <a:buFont typeface="Wingdings" panose="05000000000000000000" pitchFamily="2" charset="2"/>
              <a:buChar char="§"/>
            </a:pPr>
            <a:r>
              <a:rPr lang="tr-TR" sz="1900">
                <a:latin typeface="Calibri" panose="020F0502020204030204" pitchFamily="34" charset="0"/>
                <a:cs typeface="Calibri" panose="020F0502020204030204" pitchFamily="34" charset="0"/>
              </a:rPr>
              <a:t>Derinin </a:t>
            </a:r>
            <a:r>
              <a:rPr lang="tr-TR" sz="1900" dirty="0">
                <a:latin typeface="Calibri" panose="020F0502020204030204" pitchFamily="34" charset="0"/>
                <a:cs typeface="Calibri" panose="020F0502020204030204" pitchFamily="34" charset="0"/>
              </a:rPr>
              <a:t>altında </a:t>
            </a:r>
            <a:r>
              <a:rPr lang="tr-TR" sz="1900" dirty="0" err="1">
                <a:latin typeface="Calibri" panose="020F0502020204030204" pitchFamily="34" charset="0"/>
                <a:cs typeface="Calibri" panose="020F0502020204030204" pitchFamily="34" charset="0"/>
              </a:rPr>
              <a:t>farkedilebilir</a:t>
            </a:r>
            <a:r>
              <a:rPr lang="tr-TR" sz="1900" dirty="0">
                <a:latin typeface="Calibri" panose="020F0502020204030204" pitchFamily="34" charset="0"/>
                <a:cs typeface="Calibri" panose="020F0502020204030204" pitchFamily="34" charset="0"/>
              </a:rPr>
              <a:t> </a:t>
            </a:r>
          </a:p>
          <a:p>
            <a:pPr marL="285750" indent="-285750">
              <a:buClr>
                <a:schemeClr val="accent2">
                  <a:lumMod val="75000"/>
                </a:schemeClr>
              </a:buClr>
              <a:buFont typeface="Wingdings" panose="05000000000000000000" pitchFamily="2" charset="2"/>
              <a:buChar char="§"/>
            </a:pPr>
            <a:r>
              <a:rPr lang="tr-TR" sz="1900" dirty="0">
                <a:latin typeface="Calibri" panose="020F0502020204030204" pitchFamily="34" charset="0"/>
                <a:cs typeface="Calibri" panose="020F0502020204030204" pitchFamily="34" charset="0"/>
              </a:rPr>
              <a:t>Kullanıcı yöntemi kendi kendine bırakamaz</a:t>
            </a:r>
          </a:p>
          <a:p>
            <a:pPr marL="285750" indent="-285750">
              <a:buClr>
                <a:schemeClr val="accent2">
                  <a:lumMod val="75000"/>
                </a:schemeClr>
              </a:buClr>
              <a:buFont typeface="Wingdings" panose="05000000000000000000" pitchFamily="2" charset="2"/>
              <a:buChar char="§"/>
            </a:pPr>
            <a:endParaRPr lang="tr-TR" sz="1900" dirty="0">
              <a:latin typeface="Calibri" panose="020F0502020204030204" pitchFamily="34" charset="0"/>
              <a:ea typeface="Calibri" panose="020F0502020204030204" pitchFamily="34" charset="0"/>
              <a:cs typeface="Calibri" panose="020F0502020204030204" pitchFamily="34" charset="0"/>
            </a:endParaRPr>
          </a:p>
        </p:txBody>
      </p:sp>
      <p:sp>
        <p:nvSpPr>
          <p:cNvPr id="6" name="Metin kutusu 5">
            <a:extLst>
              <a:ext uri="{FF2B5EF4-FFF2-40B4-BE49-F238E27FC236}">
                <a16:creationId xmlns:a16="http://schemas.microsoft.com/office/drawing/2014/main" id="{234677E3-A2C2-E3E5-A8EE-8444731FC8C3}"/>
              </a:ext>
            </a:extLst>
          </p:cNvPr>
          <p:cNvSpPr txBox="1"/>
          <p:nvPr/>
        </p:nvSpPr>
        <p:spPr>
          <a:xfrm>
            <a:off x="1240323" y="2040020"/>
            <a:ext cx="4916557" cy="1846659"/>
          </a:xfrm>
          <a:prstGeom prst="rect">
            <a:avLst/>
          </a:prstGeom>
          <a:noFill/>
        </p:spPr>
        <p:txBody>
          <a:bodyPr wrap="square">
            <a:spAutoFit/>
          </a:bodyPr>
          <a:lstStyle/>
          <a:p>
            <a:pPr marL="285750" indent="-285750">
              <a:buClr>
                <a:schemeClr val="accent2">
                  <a:lumMod val="75000"/>
                </a:schemeClr>
              </a:buClr>
              <a:buFont typeface="Wingdings" panose="05000000000000000000" pitchFamily="2" charset="2"/>
              <a:buChar char="§"/>
            </a:pPr>
            <a:r>
              <a:rPr lang="tr-TR" sz="1900" dirty="0">
                <a:latin typeface="Calibri" panose="020F0502020204030204" pitchFamily="34" charset="0"/>
                <a:ea typeface="Calibri" panose="020F0502020204030204" pitchFamily="34" charset="0"/>
                <a:cs typeface="Calibri" panose="020F0502020204030204" pitchFamily="34" charset="0"/>
              </a:rPr>
              <a:t>Doğum aralamak için uygun</a:t>
            </a:r>
          </a:p>
          <a:p>
            <a:pPr marL="285750" indent="-285750">
              <a:buClr>
                <a:schemeClr val="accent2">
                  <a:lumMod val="75000"/>
                </a:schemeClr>
              </a:buClr>
              <a:buFont typeface="Wingdings" panose="05000000000000000000" pitchFamily="2" charset="2"/>
              <a:buChar char="§"/>
            </a:pPr>
            <a:r>
              <a:rPr lang="tr-TR" sz="1900" dirty="0">
                <a:latin typeface="Calibri" panose="020F0502020204030204" pitchFamily="34" charset="0"/>
                <a:ea typeface="Calibri" panose="020F0502020204030204" pitchFamily="34" charset="0"/>
                <a:cs typeface="Calibri" panose="020F0502020204030204" pitchFamily="34" charset="0"/>
              </a:rPr>
              <a:t>Kullanımı kolay</a:t>
            </a:r>
          </a:p>
          <a:p>
            <a:pPr marL="285750" indent="-285750">
              <a:buClr>
                <a:schemeClr val="accent2">
                  <a:lumMod val="75000"/>
                </a:schemeClr>
              </a:buClr>
              <a:buFont typeface="Wingdings" panose="05000000000000000000" pitchFamily="2" charset="2"/>
              <a:buChar char="§"/>
            </a:pPr>
            <a:r>
              <a:rPr lang="tr-TR" sz="1900" dirty="0">
                <a:latin typeface="Calibri" panose="020F0502020204030204" pitchFamily="34" charset="0"/>
                <a:ea typeface="Calibri" panose="020F0502020204030204" pitchFamily="34" charset="0"/>
                <a:cs typeface="Calibri" panose="020F0502020204030204" pitchFamily="34" charset="0"/>
              </a:rPr>
              <a:t>Emzirenler kullanabilir</a:t>
            </a:r>
          </a:p>
          <a:p>
            <a:pPr marL="285750" indent="-285750">
              <a:buClr>
                <a:schemeClr val="accent2">
                  <a:lumMod val="75000"/>
                </a:schemeClr>
              </a:buClr>
              <a:buFont typeface="Wingdings" panose="05000000000000000000" pitchFamily="2" charset="2"/>
              <a:buChar char="§"/>
            </a:pPr>
            <a:r>
              <a:rPr lang="tr-TR" sz="1900" dirty="0">
                <a:latin typeface="Calibri" panose="020F0502020204030204" pitchFamily="34" charset="0"/>
                <a:ea typeface="Calibri" panose="020F0502020204030204" pitchFamily="34" charset="0"/>
                <a:cs typeface="Calibri" panose="020F0502020204030204" pitchFamily="34" charset="0"/>
              </a:rPr>
              <a:t>Östrojenin </a:t>
            </a:r>
            <a:r>
              <a:rPr lang="tr-TR" sz="1900" dirty="0" err="1">
                <a:latin typeface="Calibri" panose="020F0502020204030204" pitchFamily="34" charset="0"/>
                <a:ea typeface="Calibri" panose="020F0502020204030204" pitchFamily="34" charset="0"/>
                <a:cs typeface="Calibri" panose="020F0502020204030204" pitchFamily="34" charset="0"/>
              </a:rPr>
              <a:t>kontrendike</a:t>
            </a:r>
            <a:r>
              <a:rPr lang="tr-TR" sz="1900" dirty="0">
                <a:latin typeface="Calibri" panose="020F0502020204030204" pitchFamily="34" charset="0"/>
                <a:ea typeface="Calibri" panose="020F0502020204030204" pitchFamily="34" charset="0"/>
                <a:cs typeface="Calibri" panose="020F0502020204030204" pitchFamily="34" charset="0"/>
              </a:rPr>
              <a:t> olduğu durumlarda kullanabilir</a:t>
            </a:r>
          </a:p>
          <a:p>
            <a:pPr marL="285750" indent="-285750">
              <a:buClr>
                <a:schemeClr val="accent2">
                  <a:lumMod val="75000"/>
                </a:schemeClr>
              </a:buClr>
              <a:buFont typeface="Wingdings" panose="05000000000000000000" pitchFamily="2" charset="2"/>
              <a:buChar char="§"/>
            </a:pPr>
            <a:r>
              <a:rPr lang="tr-TR" sz="1900" dirty="0">
                <a:latin typeface="Calibri" panose="020F0502020204030204" pitchFamily="34" charset="0"/>
                <a:ea typeface="Calibri" panose="020F0502020204030204" pitchFamily="34" charset="0"/>
                <a:cs typeface="Calibri" panose="020F0502020204030204" pitchFamily="34" charset="0"/>
              </a:rPr>
              <a:t>Çıkarılınca doğurganlık hemen geri döner</a:t>
            </a:r>
          </a:p>
        </p:txBody>
      </p:sp>
      <p:sp>
        <p:nvSpPr>
          <p:cNvPr id="7" name="Metin kutusu 6">
            <a:extLst>
              <a:ext uri="{FF2B5EF4-FFF2-40B4-BE49-F238E27FC236}">
                <a16:creationId xmlns:a16="http://schemas.microsoft.com/office/drawing/2014/main" id="{5FB14F8A-7F89-F7F8-1D36-8DBA6AE1C0EC}"/>
              </a:ext>
            </a:extLst>
          </p:cNvPr>
          <p:cNvSpPr txBox="1"/>
          <p:nvPr/>
        </p:nvSpPr>
        <p:spPr>
          <a:xfrm>
            <a:off x="1249017" y="1450008"/>
            <a:ext cx="3485322" cy="523220"/>
          </a:xfrm>
          <a:prstGeom prst="rect">
            <a:avLst/>
          </a:prstGeom>
          <a:noFill/>
        </p:spPr>
        <p:txBody>
          <a:bodyPr wrap="square" rtlCol="0">
            <a:spAutoFit/>
          </a:bodyPr>
          <a:lstStyle/>
          <a:p>
            <a:r>
              <a:rPr lang="tr-TR" sz="2800">
                <a:latin typeface="Calibri" panose="020F0502020204030204" pitchFamily="34" charset="0"/>
                <a:ea typeface="Calibri" panose="020F0502020204030204" pitchFamily="34" charset="0"/>
                <a:cs typeface="Calibri" panose="020F0502020204030204" pitchFamily="34" charset="0"/>
              </a:rPr>
              <a:t>Olumlu</a:t>
            </a:r>
          </a:p>
        </p:txBody>
      </p:sp>
      <p:sp>
        <p:nvSpPr>
          <p:cNvPr id="11" name="Metin kutusu 10">
            <a:extLst>
              <a:ext uri="{FF2B5EF4-FFF2-40B4-BE49-F238E27FC236}">
                <a16:creationId xmlns:a16="http://schemas.microsoft.com/office/drawing/2014/main" id="{52F5FC92-5C64-06E6-4990-1B1575CA11F8}"/>
              </a:ext>
            </a:extLst>
          </p:cNvPr>
          <p:cNvSpPr txBox="1"/>
          <p:nvPr/>
        </p:nvSpPr>
        <p:spPr>
          <a:xfrm>
            <a:off x="7123044" y="1434836"/>
            <a:ext cx="2358887" cy="523220"/>
          </a:xfrm>
          <a:prstGeom prst="rect">
            <a:avLst/>
          </a:prstGeom>
          <a:noFill/>
        </p:spPr>
        <p:txBody>
          <a:bodyPr wrap="square" rtlCol="0">
            <a:spAutoFit/>
          </a:bodyPr>
          <a:lstStyle/>
          <a:p>
            <a:r>
              <a:rPr lang="tr-TR" sz="2800" dirty="0">
                <a:latin typeface="Calibri" panose="020F0502020204030204" pitchFamily="34" charset="0"/>
                <a:ea typeface="Calibri" panose="020F0502020204030204" pitchFamily="34" charset="0"/>
                <a:cs typeface="Calibri" panose="020F0502020204030204" pitchFamily="34" charset="0"/>
              </a:rPr>
              <a:t>Olumsuz</a:t>
            </a:r>
          </a:p>
        </p:txBody>
      </p:sp>
      <p:sp>
        <p:nvSpPr>
          <p:cNvPr id="12" name="Metin kutusu 11">
            <a:extLst>
              <a:ext uri="{FF2B5EF4-FFF2-40B4-BE49-F238E27FC236}">
                <a16:creationId xmlns:a16="http://schemas.microsoft.com/office/drawing/2014/main" id="{E6BAB714-4CD0-59C6-DD07-C30CE05D4F82}"/>
              </a:ext>
            </a:extLst>
          </p:cNvPr>
          <p:cNvSpPr txBox="1"/>
          <p:nvPr/>
        </p:nvSpPr>
        <p:spPr>
          <a:xfrm>
            <a:off x="1046921" y="539450"/>
            <a:ext cx="3889513" cy="584775"/>
          </a:xfrm>
          <a:prstGeom prst="rect">
            <a:avLst/>
          </a:prstGeom>
          <a:noFill/>
        </p:spPr>
        <p:txBody>
          <a:bodyPr wrap="square" rtlCol="0">
            <a:spAutoFit/>
          </a:bodyPr>
          <a:lstStyle/>
          <a:p>
            <a:r>
              <a:rPr lang="tr-TR" sz="3200">
                <a:latin typeface="Calibri" panose="020F0502020204030204" pitchFamily="34" charset="0"/>
                <a:ea typeface="Calibri" panose="020F0502020204030204" pitchFamily="34" charset="0"/>
                <a:cs typeface="Calibri" panose="020F0502020204030204" pitchFamily="34" charset="0"/>
              </a:rPr>
              <a:t>İplantların</a:t>
            </a:r>
          </a:p>
        </p:txBody>
      </p:sp>
      <p:pic>
        <p:nvPicPr>
          <p:cNvPr id="20" name="Resim 19">
            <a:extLst>
              <a:ext uri="{FF2B5EF4-FFF2-40B4-BE49-F238E27FC236}">
                <a16:creationId xmlns:a16="http://schemas.microsoft.com/office/drawing/2014/main" id="{1694DEF7-9777-CA39-A6E2-B48B18D24678}"/>
              </a:ext>
            </a:extLst>
          </p:cNvPr>
          <p:cNvPicPr>
            <a:picLocks noChangeAspect="1"/>
          </p:cNvPicPr>
          <p:nvPr/>
        </p:nvPicPr>
        <p:blipFill>
          <a:blip r:embed="rId2"/>
          <a:stretch>
            <a:fillRect/>
          </a:stretch>
        </p:blipFill>
        <p:spPr>
          <a:xfrm>
            <a:off x="935423" y="3993599"/>
            <a:ext cx="1881869" cy="2320257"/>
          </a:xfrm>
          <a:prstGeom prst="rect">
            <a:avLst/>
          </a:prstGeom>
          <a:ln>
            <a:noFill/>
          </a:ln>
          <a:effectLst>
            <a:outerShdw blurRad="190500" algn="tl" rotWithShape="0">
              <a:srgbClr val="000000">
                <a:alpha val="70000"/>
              </a:srgbClr>
            </a:outerShdw>
          </a:effectLst>
        </p:spPr>
      </p:pic>
      <p:pic>
        <p:nvPicPr>
          <p:cNvPr id="22" name="Resim 21">
            <a:extLst>
              <a:ext uri="{FF2B5EF4-FFF2-40B4-BE49-F238E27FC236}">
                <a16:creationId xmlns:a16="http://schemas.microsoft.com/office/drawing/2014/main" id="{D28054CB-898A-572D-4FDB-538B2ADD1686}"/>
              </a:ext>
            </a:extLst>
          </p:cNvPr>
          <p:cNvPicPr>
            <a:picLocks noChangeAspect="1"/>
          </p:cNvPicPr>
          <p:nvPr/>
        </p:nvPicPr>
        <p:blipFill>
          <a:blip r:embed="rId3"/>
          <a:stretch>
            <a:fillRect/>
          </a:stretch>
        </p:blipFill>
        <p:spPr>
          <a:xfrm>
            <a:off x="9315676" y="4031125"/>
            <a:ext cx="1822174" cy="22965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251565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E2E063-EC72-0E9D-EB19-2F47857D0F0E}"/>
            </a:ext>
          </a:extLst>
        </p:cNvPr>
        <p:cNvGrpSpPr/>
        <p:nvPr/>
      </p:nvGrpSpPr>
      <p:grpSpPr>
        <a:xfrm>
          <a:off x="0" y="0"/>
          <a:ext cx="0" cy="0"/>
          <a:chOff x="0" y="0"/>
          <a:chExt cx="0" cy="0"/>
        </a:xfrm>
      </p:grpSpPr>
      <p:grpSp>
        <p:nvGrpSpPr>
          <p:cNvPr id="8" name="Group 10">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13" name="Oval 12">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p:nvSpPr>
          <p:cNvPr id="5" name="Metin kutusu 4">
            <a:extLst>
              <a:ext uri="{FF2B5EF4-FFF2-40B4-BE49-F238E27FC236}">
                <a16:creationId xmlns:a16="http://schemas.microsoft.com/office/drawing/2014/main" id="{EEF04CAC-C72C-4ABF-D734-C5E81153394E}"/>
              </a:ext>
            </a:extLst>
          </p:cNvPr>
          <p:cNvSpPr txBox="1"/>
          <p:nvPr/>
        </p:nvSpPr>
        <p:spPr>
          <a:xfrm>
            <a:off x="1066800" y="179832"/>
            <a:ext cx="10058400" cy="160934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Yalnız Progestin </a:t>
            </a:r>
            <a:r>
              <a:rPr lang="tr-TR" sz="32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İ</a:t>
            </a:r>
            <a:r>
              <a:rPr lang="en-US" sz="320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çeren Hormonal Kontraseptifler</a:t>
            </a:r>
          </a:p>
        </p:txBody>
      </p:sp>
      <p:sp>
        <p:nvSpPr>
          <p:cNvPr id="15" name="Rectangle 14">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Metin kutusu 3">
            <a:extLst>
              <a:ext uri="{FF2B5EF4-FFF2-40B4-BE49-F238E27FC236}">
                <a16:creationId xmlns:a16="http://schemas.microsoft.com/office/drawing/2014/main" id="{F471B598-AF91-B529-38D3-28BA21BAC765}"/>
              </a:ext>
            </a:extLst>
          </p:cNvPr>
          <p:cNvGraphicFramePr/>
          <p:nvPr>
            <p:extLst>
              <p:ext uri="{D42A27DB-BD31-4B8C-83A1-F6EECF244321}">
                <p14:modId xmlns:p14="http://schemas.microsoft.com/office/powerpoint/2010/main" val="2644053505"/>
              </p:ext>
            </p:extLst>
          </p:nvPr>
        </p:nvGraphicFramePr>
        <p:xfrm>
          <a:off x="1066800" y="1789176"/>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569206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29E17A-DC19-D896-AAD5-C4B4C79A05B4}"/>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69" name="Oval 68">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tr-TR"/>
            </a:p>
          </p:txBody>
        </p:sp>
        <p:sp>
          <p:nvSpPr>
            <p:cNvPr id="70" name="Oval 69">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tr-TR"/>
            </a:p>
          </p:txBody>
        </p:sp>
      </p:grpSp>
      <p:sp useBgFill="1">
        <p:nvSpPr>
          <p:cNvPr id="72" name="Rectangle 71">
            <a:extLst>
              <a:ext uri="{FF2B5EF4-FFF2-40B4-BE49-F238E27FC236}">
                <a16:creationId xmlns:a16="http://schemas.microsoft.com/office/drawing/2014/main" id="{9C9664EF-0D74-4781-B4B4-646A93B50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54C0CC2-F056-47AD-A361-F33F5EE97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useBgFill="1">
        <p:nvSpPr>
          <p:cNvPr id="76" name="Rectangle 75">
            <a:extLst>
              <a:ext uri="{FF2B5EF4-FFF2-40B4-BE49-F238E27FC236}">
                <a16:creationId xmlns:a16="http://schemas.microsoft.com/office/drawing/2014/main" id="{CD560C9F-7A8F-4FBA-BD3A-EB75B62E4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paralel, diyagram, baskı, basma işlemi içeren bir resim&#10;&#10;Açıklama otomatik olarak oluşturuldu">
            <a:extLst>
              <a:ext uri="{FF2B5EF4-FFF2-40B4-BE49-F238E27FC236}">
                <a16:creationId xmlns:a16="http://schemas.microsoft.com/office/drawing/2014/main" id="{537D0DCD-232D-3DAD-9887-D8FDE02F7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011" y="480059"/>
            <a:ext cx="11237977" cy="5897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78741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7F7D3F-ADE2-0338-8584-8AD3DE550CDF}"/>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69EEB088-2343-E49F-26FF-94B47DE2B443}"/>
              </a:ext>
            </a:extLst>
          </p:cNvPr>
          <p:cNvSpPr txBox="1"/>
          <p:nvPr/>
        </p:nvSpPr>
        <p:spPr>
          <a:xfrm>
            <a:off x="771326" y="1572091"/>
            <a:ext cx="5191759" cy="1219679"/>
          </a:xfrm>
          <a:prstGeom prst="rect">
            <a:avLst/>
          </a:prstGeom>
        </p:spPr>
        <p:txBody>
          <a:bodyPr vert="horz" lIns="91440" tIns="45720" rIns="91440" bIns="45720" rtlCol="0" anchor="t">
            <a:normAutofit/>
          </a:bodyPr>
          <a:lstStyle/>
          <a:p>
            <a:pPr defTabSz="914400">
              <a:lnSpc>
                <a:spcPct val="80000"/>
              </a:lnSpc>
              <a:spcBef>
                <a:spcPct val="0"/>
              </a:spcBef>
              <a:spcAft>
                <a:spcPts val="600"/>
              </a:spcAft>
            </a:pPr>
            <a:r>
              <a:rPr lang="en-US" sz="5400">
                <a:blipFill dpi="0" rotWithShape="1">
                  <a:blip r:embed="rId2"/>
                  <a:srcRect/>
                  <a:tile tx="6350" ty="-127000" sx="65000" sy="64000" flip="none" algn="tl"/>
                </a:blipFill>
                <a:latin typeface="Calibri" panose="020F0502020204030204" pitchFamily="34" charset="0"/>
                <a:ea typeface="Calibri" panose="020F0502020204030204" pitchFamily="34" charset="0"/>
                <a:cs typeface="Calibri" panose="020F0502020204030204" pitchFamily="34" charset="0"/>
              </a:rPr>
              <a:t>Sonuç</a:t>
            </a:r>
            <a:endParaRPr lang="tr-TR" sz="5400">
              <a:blipFill dpi="0" rotWithShape="1">
                <a:blip r:embed="rId2"/>
                <a:srcRect/>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a:p>
            <a:pPr defTabSz="914400">
              <a:lnSpc>
                <a:spcPct val="80000"/>
              </a:lnSpc>
              <a:spcBef>
                <a:spcPct val="0"/>
              </a:spcBef>
              <a:spcAft>
                <a:spcPts val="600"/>
              </a:spcAft>
            </a:pPr>
            <a:endParaRPr lang="en-US" sz="5400">
              <a:blipFill dpi="0" rotWithShape="1">
                <a:blip r:embed="rId2"/>
                <a:srcRect/>
                <a:tile tx="6350" ty="-127000" sx="65000" sy="64000" flip="none" algn="tl"/>
              </a:blipFill>
              <a:latin typeface="Calibri" panose="020F0502020204030204" pitchFamily="34" charset="0"/>
              <a:ea typeface="Calibri" panose="020F0502020204030204" pitchFamily="34" charset="0"/>
              <a:cs typeface="Calibri" panose="020F0502020204030204" pitchFamily="34" charset="0"/>
            </a:endParaRPr>
          </a:p>
        </p:txBody>
      </p:sp>
      <p:sp>
        <p:nvSpPr>
          <p:cNvPr id="3" name="Alt Başlık 2">
            <a:extLst>
              <a:ext uri="{FF2B5EF4-FFF2-40B4-BE49-F238E27FC236}">
                <a16:creationId xmlns:a16="http://schemas.microsoft.com/office/drawing/2014/main" id="{FF3A7EC2-A6DF-21C7-51DC-03D7864AC7FE}"/>
              </a:ext>
            </a:extLst>
          </p:cNvPr>
          <p:cNvSpPr>
            <a:spLocks noGrp="1"/>
          </p:cNvSpPr>
          <p:nvPr>
            <p:ph type="subTitle" idx="1"/>
          </p:nvPr>
        </p:nvSpPr>
        <p:spPr>
          <a:xfrm>
            <a:off x="459900" y="2916180"/>
            <a:ext cx="6278877" cy="3579254"/>
          </a:xfrm>
        </p:spPr>
        <p:txBody>
          <a:bodyPr vert="horz" lIns="91440" tIns="45720" rIns="91440" bIns="45720" rtlCol="0" anchor="b">
            <a:noAutofit/>
          </a:bodyPr>
          <a:lstStyle/>
          <a:p>
            <a:pPr marL="342900" indent="-342900">
              <a:lnSpc>
                <a:spcPct val="100000"/>
              </a:lnSpc>
              <a:spcBef>
                <a:spcPts val="0"/>
              </a:spcBef>
              <a:buFont typeface="Wingdings" panose="05000000000000000000" pitchFamily="2" charset="2"/>
              <a:buChar char="§"/>
            </a:pPr>
            <a:r>
              <a:rPr lang="en-US" sz="2100">
                <a:latin typeface="Calibri" panose="020F0502020204030204" pitchFamily="34" charset="0"/>
                <a:ea typeface="Calibri" panose="020F0502020204030204" pitchFamily="34" charset="0"/>
                <a:cs typeface="Calibri" panose="020F0502020204030204" pitchFamily="34" charset="0"/>
              </a:rPr>
              <a:t>Yöntem seçimi kişiye özel olmalı</a:t>
            </a:r>
            <a:r>
              <a:rPr lang="tr-TR" sz="2100">
                <a:latin typeface="Calibri" panose="020F0502020204030204" pitchFamily="34" charset="0"/>
                <a:ea typeface="Calibri" panose="020F0502020204030204" pitchFamily="34" charset="0"/>
                <a:cs typeface="Calibri" panose="020F0502020204030204" pitchFamily="34" charset="0"/>
              </a:rPr>
              <a:t>dır</a:t>
            </a:r>
          </a:p>
          <a:p>
            <a:pPr marL="342900" indent="-342900">
              <a:lnSpc>
                <a:spcPct val="100000"/>
              </a:lnSpc>
              <a:spcBef>
                <a:spcPts val="0"/>
              </a:spcBef>
              <a:buFont typeface="Wingdings" panose="05000000000000000000" pitchFamily="2" charset="2"/>
              <a:buChar char="§"/>
            </a:pPr>
            <a:r>
              <a:rPr lang="en-US" sz="2100">
                <a:latin typeface="Calibri" panose="020F0502020204030204" pitchFamily="34" charset="0"/>
                <a:ea typeface="Calibri" panose="020F0502020204030204" pitchFamily="34" charset="0"/>
                <a:cs typeface="Calibri" panose="020F0502020204030204" pitchFamily="34" charset="0"/>
              </a:rPr>
              <a:t>Yöntemle ilgili kişinin bireysel ihtiyaçları göz</a:t>
            </a:r>
            <a:r>
              <a:rPr lang="tr-TR" sz="2100">
                <a:latin typeface="Calibri" panose="020F0502020204030204" pitchFamily="34" charset="0"/>
                <a:ea typeface="Calibri" panose="020F0502020204030204" pitchFamily="34" charset="0"/>
                <a:cs typeface="Calibri" panose="020F0502020204030204" pitchFamily="34" charset="0"/>
              </a:rPr>
              <a:t> </a:t>
            </a:r>
            <a:r>
              <a:rPr lang="en-US" sz="2100">
                <a:latin typeface="Calibri" panose="020F0502020204030204" pitchFamily="34" charset="0"/>
                <a:ea typeface="Calibri" panose="020F0502020204030204" pitchFamily="34" charset="0"/>
                <a:cs typeface="Calibri" panose="020F0502020204030204" pitchFamily="34" charset="0"/>
              </a:rPr>
              <a:t>önüne alınarak yöntem sunulmalı</a:t>
            </a:r>
            <a:r>
              <a:rPr lang="tr-TR" sz="2100">
                <a:latin typeface="Calibri" panose="020F0502020204030204" pitchFamily="34" charset="0"/>
                <a:ea typeface="Calibri" panose="020F0502020204030204" pitchFamily="34" charset="0"/>
                <a:cs typeface="Calibri" panose="020F0502020204030204" pitchFamily="34" charset="0"/>
              </a:rPr>
              <a:t>dır</a:t>
            </a:r>
          </a:p>
          <a:p>
            <a:pPr marL="342900" indent="-342900">
              <a:lnSpc>
                <a:spcPct val="100000"/>
              </a:lnSpc>
              <a:spcBef>
                <a:spcPts val="0"/>
              </a:spcBef>
              <a:buFont typeface="Wingdings" panose="05000000000000000000" pitchFamily="2" charset="2"/>
              <a:buChar char="§"/>
            </a:pPr>
            <a:r>
              <a:rPr lang="en-US" sz="2100">
                <a:latin typeface="Calibri" panose="020F0502020204030204" pitchFamily="34" charset="0"/>
                <a:ea typeface="Calibri" panose="020F0502020204030204" pitchFamily="34" charset="0"/>
                <a:cs typeface="Calibri" panose="020F0502020204030204" pitchFamily="34" charset="0"/>
              </a:rPr>
              <a:t>Yan etki, soru, yöntem değişikliği istemi varsa her zaman rahatlıkla başvuru olanağı sunulmalı</a:t>
            </a:r>
            <a:r>
              <a:rPr lang="tr-TR" sz="2100">
                <a:latin typeface="Calibri" panose="020F0502020204030204" pitchFamily="34" charset="0"/>
                <a:ea typeface="Calibri" panose="020F0502020204030204" pitchFamily="34" charset="0"/>
                <a:cs typeface="Calibri" panose="020F0502020204030204" pitchFamily="34" charset="0"/>
              </a:rPr>
              <a:t>dır</a:t>
            </a:r>
          </a:p>
          <a:p>
            <a:pPr marL="342900" indent="-342900">
              <a:lnSpc>
                <a:spcPct val="100000"/>
              </a:lnSpc>
              <a:spcBef>
                <a:spcPts val="0"/>
              </a:spcBef>
              <a:buFont typeface="Wingdings" panose="05000000000000000000" pitchFamily="2" charset="2"/>
              <a:buChar char="§"/>
            </a:pPr>
            <a:r>
              <a:rPr lang="en-US" sz="2100">
                <a:latin typeface="Calibri" panose="020F0502020204030204" pitchFamily="34" charset="0"/>
                <a:ea typeface="Calibri" panose="020F0502020204030204" pitchFamily="34" charset="0"/>
                <a:cs typeface="Calibri" panose="020F0502020204030204" pitchFamily="34" charset="0"/>
              </a:rPr>
              <a:t>Yöntemi bırakmadan önce mutlaka başvurması istenmeli</a:t>
            </a:r>
            <a:r>
              <a:rPr lang="tr-TR" sz="2100">
                <a:latin typeface="Calibri" panose="020F0502020204030204" pitchFamily="34" charset="0"/>
                <a:ea typeface="Calibri" panose="020F0502020204030204" pitchFamily="34" charset="0"/>
                <a:cs typeface="Calibri" panose="020F0502020204030204" pitchFamily="34" charset="0"/>
              </a:rPr>
              <a:t>dir</a:t>
            </a:r>
          </a:p>
          <a:p>
            <a:pPr marL="342900" indent="-342900">
              <a:lnSpc>
                <a:spcPct val="100000"/>
              </a:lnSpc>
              <a:spcBef>
                <a:spcPts val="0"/>
              </a:spcBef>
              <a:buFont typeface="Wingdings" panose="05000000000000000000" pitchFamily="2" charset="2"/>
              <a:buChar char="§"/>
            </a:pPr>
            <a:endParaRPr lang="tr-TR" sz="210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0000"/>
              </a:lnSpc>
              <a:spcBef>
                <a:spcPts val="0"/>
              </a:spcBef>
              <a:buFont typeface="Wingdings" panose="05000000000000000000" pitchFamily="2" charset="2"/>
              <a:buChar char="Ø"/>
            </a:pPr>
            <a:r>
              <a:rPr lang="en-US" sz="2100">
                <a:latin typeface="Calibri" panose="020F0502020204030204" pitchFamily="34" charset="0"/>
                <a:ea typeface="Calibri" panose="020F0502020204030204" pitchFamily="34" charset="0"/>
                <a:cs typeface="Calibri" panose="020F0502020204030204" pitchFamily="34" charset="0"/>
              </a:rPr>
              <a:t>Başarılı danışmanlık yöntemden duyulan memnuniyeti arttırarak yöntem başarısını devamlılığını olumlu etkiler...</a:t>
            </a:r>
          </a:p>
        </p:txBody>
      </p:sp>
      <p:sp>
        <p:nvSpPr>
          <p:cNvPr id="24" name="Rectangle 23">
            <a:extLst>
              <a:ext uri="{FF2B5EF4-FFF2-40B4-BE49-F238E27FC236}">
                <a16:creationId xmlns:a16="http://schemas.microsoft.com/office/drawing/2014/main" id="{34DBF680-FBD0-4394-A076-AD549E2DB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2631257"/>
            <a:ext cx="4846320" cy="5486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8" name="Picture 17" descr="Grafikte kalemin açılı görüntüsü">
            <a:extLst>
              <a:ext uri="{FF2B5EF4-FFF2-40B4-BE49-F238E27FC236}">
                <a16:creationId xmlns:a16="http://schemas.microsoft.com/office/drawing/2014/main" id="{E25064B1-9286-89C7-EAC6-6C25F3E9B78D}"/>
              </a:ext>
            </a:extLst>
          </p:cNvPr>
          <p:cNvPicPr>
            <a:picLocks noChangeAspect="1"/>
          </p:cNvPicPr>
          <p:nvPr/>
        </p:nvPicPr>
        <p:blipFill>
          <a:blip r:embed="rId5"/>
          <a:srcRect l="710" r="38176"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6" name="Freeform: Shape 25">
            <a:extLst>
              <a:ext uri="{FF2B5EF4-FFF2-40B4-BE49-F238E27FC236}">
                <a16:creationId xmlns:a16="http://schemas.microsoft.com/office/drawing/2014/main" id="{025516A9-A197-45C0-A7C3-D8D04C443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6">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727442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081" name="Rectangle 308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083" name="Rectangle 308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grpSp>
        <p:nvGrpSpPr>
          <p:cNvPr id="3085" name="Group 308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086" name="Oval 308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tr-TR"/>
            </a:p>
          </p:txBody>
        </p:sp>
        <p:sp>
          <p:nvSpPr>
            <p:cNvPr id="3087" name="Oval 308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tr-TR"/>
            </a:p>
          </p:txBody>
        </p:sp>
      </p:grpSp>
      <p:sp>
        <p:nvSpPr>
          <p:cNvPr id="3089" name="Rectangle 308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Yardımcı Üreme Teknikleri ve Aile Planlaması Yöntemleri">
            <a:extLst>
              <a:ext uri="{FF2B5EF4-FFF2-40B4-BE49-F238E27FC236}">
                <a16:creationId xmlns:a16="http://schemas.microsoft.com/office/drawing/2014/main" id="{8402E2D9-BA36-74E6-0BE1-6687BED7E0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921" r="4969"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91" name="Rectangle 309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Rectangle 309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8">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etin kutusu 2">
            <a:extLst>
              <a:ext uri="{FF2B5EF4-FFF2-40B4-BE49-F238E27FC236}">
                <a16:creationId xmlns:a16="http://schemas.microsoft.com/office/drawing/2014/main" id="{6AAF0F40-9602-EB5F-801E-861B267BB190}"/>
              </a:ext>
            </a:extLst>
          </p:cNvPr>
          <p:cNvSpPr txBox="1"/>
          <p:nvPr/>
        </p:nvSpPr>
        <p:spPr>
          <a:xfrm>
            <a:off x="1853393" y="496938"/>
            <a:ext cx="4216476" cy="916123"/>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400" cap="all">
                <a:solidFill>
                  <a:srgbClr val="FFFFFF"/>
                </a:solidFill>
                <a:latin typeface="Calibri" panose="020F0502020204030204" pitchFamily="34" charset="0"/>
                <a:ea typeface="Calibri" panose="020F0502020204030204" pitchFamily="34" charset="0"/>
                <a:cs typeface="Calibri" panose="020F0502020204030204" pitchFamily="34" charset="0"/>
              </a:rPr>
              <a:t>TEŞEKKÜRLER…</a:t>
            </a:r>
          </a:p>
        </p:txBody>
      </p:sp>
    </p:spTree>
    <p:extLst>
      <p:ext uri="{BB962C8B-B14F-4D97-AF65-F5344CB8AC3E}">
        <p14:creationId xmlns:p14="http://schemas.microsoft.com/office/powerpoint/2010/main" val="8942945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gökyüzü, kitap, bina, mimari içeren bir resim&#10;&#10;Açıklama otomatik olarak oluşturuldu">
            <a:extLst>
              <a:ext uri="{FF2B5EF4-FFF2-40B4-BE49-F238E27FC236}">
                <a16:creationId xmlns:a16="http://schemas.microsoft.com/office/drawing/2014/main" id="{41DFED21-DF89-6B59-0C68-909B8E290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462" r="6205"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49893F9C-2E34-A054-B481-F4445E184D28}"/>
              </a:ext>
            </a:extLst>
          </p:cNvPr>
          <p:cNvSpPr txBox="1"/>
          <p:nvPr/>
        </p:nvSpPr>
        <p:spPr>
          <a:xfrm>
            <a:off x="1166388" y="1460727"/>
            <a:ext cx="8169767" cy="2354491"/>
          </a:xfrm>
          <a:prstGeom prst="rect">
            <a:avLst/>
          </a:prstGeom>
          <a:noFill/>
        </p:spPr>
        <p:txBody>
          <a:bodyPr wrap="square">
            <a:spAutoFit/>
          </a:bodyPr>
          <a:lstStyle/>
          <a:p>
            <a:pPr marL="342900" indent="-342900">
              <a:buClr>
                <a:schemeClr val="accent1">
                  <a:lumMod val="75000"/>
                </a:schemeClr>
              </a:buClr>
              <a:buFont typeface="Wingdings" panose="05000000000000000000" pitchFamily="2" charset="2"/>
              <a:buChar char="§"/>
            </a:pPr>
            <a:r>
              <a:rPr lang="tr-TR" sz="2100" b="0" i="0">
                <a:effectLst/>
                <a:latin typeface="Segoe UI" panose="020B0502040204020203" pitchFamily="34" charset="0"/>
              </a:rPr>
              <a:t>Contraception_Policy_Atlas_Europe2023.pdf</a:t>
            </a:r>
          </a:p>
          <a:p>
            <a:pPr marL="342900" indent="-342900">
              <a:buClr>
                <a:schemeClr val="accent1">
                  <a:lumMod val="75000"/>
                </a:schemeClr>
              </a:buClr>
              <a:buFont typeface="Wingdings" panose="05000000000000000000" pitchFamily="2" charset="2"/>
              <a:buChar char="§"/>
            </a:pPr>
            <a:r>
              <a:rPr lang="tr-TR" sz="2100" b="0" i="0">
                <a:effectLst/>
                <a:latin typeface="Segoe UI" panose="020B0502040204020203" pitchFamily="34" charset="0"/>
              </a:rPr>
              <a:t>TNSA2018_ana_Rapor_compressed.pdf</a:t>
            </a:r>
          </a:p>
          <a:p>
            <a:pPr marL="342900" indent="-342900">
              <a:buClr>
                <a:schemeClr val="accent1">
                  <a:lumMod val="75000"/>
                </a:schemeClr>
              </a:buClr>
              <a:buFont typeface="Wingdings" panose="05000000000000000000" pitchFamily="2" charset="2"/>
              <a:buChar char="§"/>
            </a:pPr>
            <a:r>
              <a:rPr lang="tr-TR" sz="2100">
                <a:latin typeface="Segoe UI" panose="020B0502040204020203" pitchFamily="34" charset="0"/>
              </a:rPr>
              <a:t>Aile hekimliği sık görülen hastalıklar reçeteleme rehberi</a:t>
            </a:r>
          </a:p>
          <a:p>
            <a:pPr marL="342900" indent="-342900">
              <a:buClr>
                <a:schemeClr val="accent1">
                  <a:lumMod val="75000"/>
                </a:schemeClr>
              </a:buClr>
              <a:buFont typeface="Wingdings" panose="05000000000000000000" pitchFamily="2" charset="2"/>
              <a:buChar char="§"/>
            </a:pPr>
            <a:r>
              <a:rPr lang="tr-TR" sz="2100">
                <a:latin typeface="Segoe UI" panose="020B0502040204020203" pitchFamily="34" charset="0"/>
              </a:rPr>
              <a:t>https://www.uptodate.com</a:t>
            </a:r>
          </a:p>
          <a:p>
            <a:pPr marL="342900" indent="-342900">
              <a:buClr>
                <a:schemeClr val="accent1">
                  <a:lumMod val="75000"/>
                </a:schemeClr>
              </a:buClr>
              <a:buFont typeface="Wingdings" panose="05000000000000000000" pitchFamily="2" charset="2"/>
              <a:buChar char="§"/>
            </a:pPr>
            <a:endParaRPr lang="tr-TR" sz="2100">
              <a:latin typeface="Segoe UI" panose="020B0502040204020203" pitchFamily="34" charset="0"/>
            </a:endParaRPr>
          </a:p>
          <a:p>
            <a:pPr marL="342900" indent="-342900">
              <a:buClr>
                <a:schemeClr val="accent1">
                  <a:lumMod val="75000"/>
                </a:schemeClr>
              </a:buClr>
              <a:buFont typeface="Wingdings" panose="05000000000000000000" pitchFamily="2" charset="2"/>
              <a:buChar char="§"/>
            </a:pPr>
            <a:endParaRPr lang="tr-TR" sz="2100" b="0" i="0">
              <a:effectLst/>
              <a:latin typeface="Segoe UI" panose="020B0502040204020203" pitchFamily="34" charset="0"/>
            </a:endParaRPr>
          </a:p>
          <a:p>
            <a:pPr marL="342900" indent="-342900">
              <a:buClr>
                <a:schemeClr val="accent1">
                  <a:lumMod val="75000"/>
                </a:schemeClr>
              </a:buClr>
              <a:buFont typeface="Wingdings" panose="05000000000000000000" pitchFamily="2" charset="2"/>
              <a:buChar char="§"/>
            </a:pPr>
            <a:endParaRPr lang="tr-TR" sz="2100"/>
          </a:p>
        </p:txBody>
      </p:sp>
      <p:sp>
        <p:nvSpPr>
          <p:cNvPr id="5" name="Metin kutusu 4">
            <a:extLst>
              <a:ext uri="{FF2B5EF4-FFF2-40B4-BE49-F238E27FC236}">
                <a16:creationId xmlns:a16="http://schemas.microsoft.com/office/drawing/2014/main" id="{819AD445-6AC1-6886-CDDC-0A584463F1EF}"/>
              </a:ext>
            </a:extLst>
          </p:cNvPr>
          <p:cNvSpPr txBox="1"/>
          <p:nvPr/>
        </p:nvSpPr>
        <p:spPr>
          <a:xfrm>
            <a:off x="1226024" y="354842"/>
            <a:ext cx="2797791" cy="923330"/>
          </a:xfrm>
          <a:prstGeom prst="rect">
            <a:avLst/>
          </a:prstGeom>
          <a:noFill/>
        </p:spPr>
        <p:txBody>
          <a:bodyPr wrap="square" rtlCol="0">
            <a:spAutoFit/>
          </a:bodyPr>
          <a:lstStyle/>
          <a:p>
            <a:r>
              <a:rPr lang="tr-TR" sz="5400">
                <a:latin typeface="Calibri" panose="020F0502020204030204" pitchFamily="34" charset="0"/>
                <a:ea typeface="Calibri" panose="020F0502020204030204" pitchFamily="34" charset="0"/>
                <a:cs typeface="Calibri" panose="020F0502020204030204" pitchFamily="34" charset="0"/>
              </a:rPr>
              <a:t>Kaynakça</a:t>
            </a:r>
          </a:p>
        </p:txBody>
      </p:sp>
    </p:spTree>
    <p:extLst>
      <p:ext uri="{BB962C8B-B14F-4D97-AF65-F5344CB8AC3E}">
        <p14:creationId xmlns:p14="http://schemas.microsoft.com/office/powerpoint/2010/main" val="319631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B90FDD8-868E-4EAF-8FED-488EC09DC6DA}"/>
              </a:ext>
            </a:extLst>
          </p:cNvPr>
          <p:cNvSpPr txBox="1"/>
          <p:nvPr/>
        </p:nvSpPr>
        <p:spPr>
          <a:xfrm>
            <a:off x="646043" y="302359"/>
            <a:ext cx="11108635" cy="6247864"/>
          </a:xfrm>
          <a:prstGeom prst="rect">
            <a:avLst/>
          </a:prstGeom>
          <a:noFill/>
        </p:spPr>
        <p:txBody>
          <a:bodyPr wrap="square">
            <a:spAutoFit/>
          </a:bodyPr>
          <a:lstStyle/>
          <a:p>
            <a:pPr marL="82296">
              <a:buSzPct val="100000"/>
            </a:pPr>
            <a:r>
              <a:rPr lang="tr-TR" sz="1800" b="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tr-TR" sz="2600" b="1">
                <a:solidFill>
                  <a:schemeClr val="accent2"/>
                </a:solidFill>
                <a:effectLst/>
                <a:latin typeface="Calibri" panose="020F0502020204030204" pitchFamily="34" charset="0"/>
                <a:ea typeface="Calibri" panose="020F0502020204030204" pitchFamily="34" charset="0"/>
                <a:cs typeface="Calibri" panose="020F0502020204030204" pitchFamily="34" charset="0"/>
              </a:rPr>
              <a:t>Genel Danışmanlık</a:t>
            </a:r>
          </a:p>
          <a:p>
            <a:pPr marL="368046" indent="-285750">
              <a:buClr>
                <a:schemeClr val="accent1">
                  <a:lumMod val="75000"/>
                </a:schemeClr>
              </a:buClr>
              <a:buSzPct val="100000"/>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AP yöntem kullanmak için başvuran kişiye “</a:t>
            </a:r>
            <a:r>
              <a:rPr lang="tr-TR" sz="2000" b="1">
                <a:latin typeface="Calibri" panose="020F0502020204030204" pitchFamily="34" charset="0"/>
                <a:ea typeface="Calibri" panose="020F0502020204030204" pitchFamily="34" charset="0"/>
                <a:cs typeface="Calibri" panose="020F0502020204030204" pitchFamily="34" charset="0"/>
              </a:rPr>
              <a:t>yöntem seçmeden önce</a:t>
            </a:r>
            <a:r>
              <a:rPr lang="tr-TR" sz="2000">
                <a:latin typeface="Calibri" panose="020F0502020204030204" pitchFamily="34" charset="0"/>
                <a:ea typeface="Calibri" panose="020F0502020204030204" pitchFamily="34" charset="0"/>
                <a:cs typeface="Calibri" panose="020F0502020204030204" pitchFamily="34" charset="0"/>
              </a:rPr>
              <a:t>” sunulan hizmettir</a:t>
            </a:r>
          </a:p>
          <a:p>
            <a:pPr marL="368046" indent="-285750">
              <a:buClr>
                <a:schemeClr val="accent1">
                  <a:lumMod val="75000"/>
                </a:schemeClr>
              </a:buClr>
              <a:buSzPct val="100000"/>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Aile planlaması yöntemleri hakkında bilgi verilmesini sağlar </a:t>
            </a:r>
          </a:p>
          <a:p>
            <a:pPr marL="368046" indent="-285750">
              <a:buClr>
                <a:schemeClr val="accent1">
                  <a:lumMod val="75000"/>
                </a:schemeClr>
              </a:buClr>
              <a:buSzPct val="100000"/>
              <a:buFont typeface="Wingdings" panose="05000000000000000000" pitchFamily="2" charset="2"/>
              <a:buChar char="§"/>
            </a:pPr>
            <a:r>
              <a:rPr lang="tr-TR" sz="2000" b="1">
                <a:latin typeface="Calibri" panose="020F0502020204030204" pitchFamily="34" charset="0"/>
                <a:ea typeface="Calibri" panose="020F0502020204030204" pitchFamily="34" charset="0"/>
                <a:cs typeface="Calibri" panose="020F0502020204030204" pitchFamily="34" charset="0"/>
              </a:rPr>
              <a:t>Başvuran kendisine uygun bir kontraseptif yöntemi seçer </a:t>
            </a:r>
          </a:p>
          <a:p>
            <a:pPr marL="368046" indent="-285750">
              <a:buClr>
                <a:schemeClr val="accent1">
                  <a:lumMod val="75000"/>
                </a:schemeClr>
              </a:buClr>
              <a:buSzPct val="100000"/>
              <a:buFont typeface="Wingdings" panose="05000000000000000000" pitchFamily="2" charset="2"/>
              <a:buChar char="§"/>
            </a:pPr>
            <a:endParaRPr lang="tr-TR" b="1">
              <a:latin typeface="Calibri" panose="020F0502020204030204" pitchFamily="34" charset="0"/>
              <a:ea typeface="Calibri" panose="020F0502020204030204" pitchFamily="34" charset="0"/>
              <a:cs typeface="Calibri" panose="020F0502020204030204" pitchFamily="34" charset="0"/>
            </a:endParaRPr>
          </a:p>
          <a:p>
            <a:endParaRPr lang="tr-TR" sz="2600" b="1">
              <a:latin typeface="Calibri" panose="020F0502020204030204" pitchFamily="34" charset="0"/>
              <a:ea typeface="Calibri" panose="020F0502020204030204" pitchFamily="34" charset="0"/>
              <a:cs typeface="Calibri" panose="020F0502020204030204" pitchFamily="34" charset="0"/>
            </a:endParaRPr>
          </a:p>
          <a:p>
            <a:r>
              <a:rPr lang="tr-TR" sz="2600" b="1">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tr-TR" sz="2600" b="1">
                <a:solidFill>
                  <a:schemeClr val="accent2"/>
                </a:solidFill>
                <a:effectLst/>
                <a:latin typeface="Calibri" panose="020F0502020204030204" pitchFamily="34" charset="0"/>
                <a:ea typeface="Calibri" panose="020F0502020204030204" pitchFamily="34" charset="0"/>
                <a:cs typeface="Calibri" panose="020F0502020204030204" pitchFamily="34" charset="0"/>
              </a:rPr>
              <a:t>Yönteme Özel Danışmanlık</a:t>
            </a:r>
          </a:p>
          <a:p>
            <a:pPr marL="285750" indent="-285750">
              <a:buClr>
                <a:schemeClr val="accent1">
                  <a:lumMod val="75000"/>
                </a:schemeClr>
              </a:buClr>
              <a:buFont typeface="Wingdings" panose="05000000000000000000" pitchFamily="2" charset="2"/>
              <a:buChar char="§"/>
            </a:pPr>
            <a:r>
              <a:rPr lang="tr-TR" sz="2000" b="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tr-TR" sz="2000">
                <a:latin typeface="Calibri" panose="020F0502020204030204" pitchFamily="34" charset="0"/>
                <a:ea typeface="Calibri" panose="020F0502020204030204" pitchFamily="34" charset="0"/>
                <a:cs typeface="Calibri" panose="020F0502020204030204" pitchFamily="34" charset="0"/>
              </a:rPr>
              <a:t>Başvuran kişinin kullanmaya karar verdiği yöntemle ilgili olarak yapılan danışmanlıktır</a:t>
            </a:r>
          </a:p>
          <a:p>
            <a:pPr marL="285750" indent="-28575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 Belli bir kontraseptif yöntemin uygulanmasından </a:t>
            </a:r>
            <a:r>
              <a:rPr lang="tr-TR" sz="2000" b="1">
                <a:latin typeface="Calibri" panose="020F0502020204030204" pitchFamily="34" charset="0"/>
                <a:ea typeface="Calibri" panose="020F0502020204030204" pitchFamily="34" charset="0"/>
                <a:cs typeface="Calibri" panose="020F0502020204030204" pitchFamily="34" charset="0"/>
              </a:rPr>
              <a:t>hemen önce </a:t>
            </a:r>
            <a:r>
              <a:rPr lang="tr-TR" sz="2000">
                <a:latin typeface="Calibri" panose="020F0502020204030204" pitchFamily="34" charset="0"/>
                <a:ea typeface="Calibri" panose="020F0502020204030204" pitchFamily="34" charset="0"/>
                <a:cs typeface="Calibri" panose="020F0502020204030204" pitchFamily="34" charset="0"/>
              </a:rPr>
              <a:t>ve </a:t>
            </a:r>
            <a:r>
              <a:rPr lang="tr-TR" sz="2000" b="1">
                <a:latin typeface="Calibri" panose="020F0502020204030204" pitchFamily="34" charset="0"/>
                <a:ea typeface="Calibri" panose="020F0502020204030204" pitchFamily="34" charset="0"/>
                <a:cs typeface="Calibri" panose="020F0502020204030204" pitchFamily="34" charset="0"/>
              </a:rPr>
              <a:t>hemen sonra </a:t>
            </a:r>
            <a:r>
              <a:rPr lang="tr-TR" sz="2000">
                <a:latin typeface="Calibri" panose="020F0502020204030204" pitchFamily="34" charset="0"/>
                <a:ea typeface="Calibri" panose="020F0502020204030204" pitchFamily="34" charset="0"/>
                <a:cs typeface="Calibri" panose="020F0502020204030204" pitchFamily="34" charset="0"/>
              </a:rPr>
              <a:t>yapılan  danışmanlıktır</a:t>
            </a:r>
          </a:p>
          <a:p>
            <a:pPr marL="285750" indent="-285750">
              <a:buClr>
                <a:schemeClr val="accent1">
                  <a:lumMod val="75000"/>
                </a:schemeClr>
              </a:buClr>
              <a:buFont typeface="Wingdings" panose="05000000000000000000" pitchFamily="2" charset="2"/>
              <a:buChar char="§"/>
            </a:pPr>
            <a:r>
              <a:rPr lang="tr-TR" sz="2000">
                <a:latin typeface="Calibri" panose="020F0502020204030204" pitchFamily="34" charset="0"/>
                <a:ea typeface="Calibri" panose="020F0502020204030204" pitchFamily="34" charset="0"/>
                <a:cs typeface="Calibri" panose="020F0502020204030204" pitchFamily="34" charset="0"/>
              </a:rPr>
              <a:t> Bu süreç, </a:t>
            </a:r>
            <a:r>
              <a:rPr lang="tr-TR" sz="2000" b="1">
                <a:latin typeface="Calibri" panose="020F0502020204030204" pitchFamily="34" charset="0"/>
                <a:ea typeface="Calibri" panose="020F0502020204030204" pitchFamily="34" charset="0"/>
                <a:cs typeface="Calibri" panose="020F0502020204030204" pitchFamily="34" charset="0"/>
              </a:rPr>
              <a:t>bir kontraseptif yöntemin önseçimi </a:t>
            </a:r>
            <a:r>
              <a:rPr lang="tr-TR" sz="2000">
                <a:latin typeface="Calibri" panose="020F0502020204030204" pitchFamily="34" charset="0"/>
                <a:ea typeface="Calibri" panose="020F0502020204030204" pitchFamily="34" charset="0"/>
                <a:cs typeface="Calibri" panose="020F0502020204030204" pitchFamily="34" charset="0"/>
              </a:rPr>
              <a:t>ile sonuçlanır</a:t>
            </a:r>
          </a:p>
          <a:p>
            <a:pPr marL="285750" indent="-285750">
              <a:buClr>
                <a:schemeClr val="accent1">
                  <a:lumMod val="75000"/>
                </a:schemeClr>
              </a:buClr>
              <a:buFont typeface="Wingdings" panose="05000000000000000000" pitchFamily="2" charset="2"/>
              <a:buChar char="§"/>
            </a:pPr>
            <a:endParaRPr lang="tr-TR">
              <a:latin typeface="Calibri" panose="020F0502020204030204" pitchFamily="34" charset="0"/>
              <a:ea typeface="Calibri" panose="020F0502020204030204" pitchFamily="34" charset="0"/>
              <a:cs typeface="Calibri" panose="020F0502020204030204" pitchFamily="34" charset="0"/>
            </a:endParaRPr>
          </a:p>
          <a:p>
            <a:endParaRPr lang="tr-TR" sz="2600">
              <a:latin typeface="Calibri" panose="020F0502020204030204" pitchFamily="34" charset="0"/>
              <a:ea typeface="Calibri" panose="020F0502020204030204" pitchFamily="34" charset="0"/>
              <a:cs typeface="Calibri" panose="020F0502020204030204" pitchFamily="34" charset="0"/>
            </a:endParaRPr>
          </a:p>
          <a:p>
            <a:r>
              <a:rPr lang="tr-TR" sz="2600" b="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tr-TR" sz="2600" b="1">
                <a:solidFill>
                  <a:schemeClr val="accent2"/>
                </a:solidFill>
                <a:effectLst/>
                <a:latin typeface="Calibri" panose="020F0502020204030204" pitchFamily="34" charset="0"/>
                <a:ea typeface="Calibri" panose="020F0502020204030204" pitchFamily="34" charset="0"/>
                <a:cs typeface="Calibri" panose="020F0502020204030204" pitchFamily="34" charset="0"/>
              </a:rPr>
              <a:t>İzlem Danışmanlığı </a:t>
            </a:r>
          </a:p>
          <a:p>
            <a:pPr marL="285750" indent="-285750">
              <a:buClr>
                <a:schemeClr val="accent1">
                  <a:lumMod val="75000"/>
                </a:schemeClr>
              </a:buClr>
              <a:buFont typeface="Wingdings" panose="05000000000000000000" pitchFamily="2" charset="2"/>
              <a:buChar char="§"/>
            </a:pPr>
            <a:r>
              <a:rPr lang="tr-TR" sz="2000" b="0" i="0">
                <a:solidFill>
                  <a:srgbClr val="040C28"/>
                </a:solidFill>
                <a:effectLst/>
                <a:latin typeface="Google Sans"/>
              </a:rPr>
              <a:t>Aile planlaması yöntemi kullanan kişinin yöntemden kaynaklanan sorunlarını çözmeye ve yöntem    kullanımının sürdürülmesine yönelik verilen danışmanlıktır</a:t>
            </a:r>
            <a:endParaRPr lang="tr-TR" sz="200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
            </a:pPr>
            <a:r>
              <a:rPr lang="tr-TR" sz="2000" b="1">
                <a:latin typeface="Calibri" panose="020F0502020204030204" pitchFamily="34" charset="0"/>
                <a:ea typeface="Calibri" panose="020F0502020204030204" pitchFamily="34" charset="0"/>
                <a:cs typeface="Calibri" panose="020F0502020204030204" pitchFamily="34" charset="0"/>
              </a:rPr>
              <a:t>Her kadın, yılda en az bir kez genel muayeneden geçerek izlem danışmanlığı verilmelidir</a:t>
            </a:r>
          </a:p>
          <a:p>
            <a:endParaRPr lang="tr-TR" sz="1800">
              <a:latin typeface="Calibri" panose="020F0502020204030204" pitchFamily="34" charset="0"/>
              <a:ea typeface="Calibri" panose="020F0502020204030204" pitchFamily="34" charset="0"/>
              <a:cs typeface="Calibri" panose="020F0502020204030204" pitchFamily="34" charset="0"/>
            </a:endParaRPr>
          </a:p>
          <a:p>
            <a:endParaRPr lang="tr-TR" sz="1800">
              <a:latin typeface="Calibri" panose="020F0502020204030204" pitchFamily="34" charset="0"/>
              <a:ea typeface="Calibri" panose="020F0502020204030204" pitchFamily="34" charset="0"/>
              <a:cs typeface="Calibri" panose="020F0502020204030204" pitchFamily="34" charset="0"/>
            </a:endParaRPr>
          </a:p>
          <a:p>
            <a:endParaRPr lang="tr-TR"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7991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5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useBgFill="1">
        <p:nvSpPr>
          <p:cNvPr id="6" name="Rectangle 10">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032F9AF2-EFBC-FC7D-BD99-244F8C23A53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35847" y="697044"/>
            <a:ext cx="5120303" cy="525187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4766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ahta Yazı">
  <a:themeElements>
    <a:clrScheme name="Tahta Yazı">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ahta Yazı">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ahta Yazı">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87E26A3-0F11-444E-A073-E8B573C4EE99}">
  <we:reference id="wa200005566" version="3.0.0.2" store="tr-TR"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Tahta Yazı</Template>
  <TotalTime>1852</TotalTime>
  <Words>3494</Words>
  <Application>Microsoft Office PowerPoint</Application>
  <PresentationFormat>Geniş ekran</PresentationFormat>
  <Paragraphs>593</Paragraphs>
  <Slides>77</Slides>
  <Notes>5</Notes>
  <HiddenSlides>0</HiddenSlides>
  <MMClips>0</MMClips>
  <ScaleCrop>false</ScaleCrop>
  <HeadingPairs>
    <vt:vector size="4" baseType="variant">
      <vt:variant>
        <vt:lpstr>Tema</vt:lpstr>
      </vt:variant>
      <vt:variant>
        <vt:i4>1</vt:i4>
      </vt:variant>
      <vt:variant>
        <vt:lpstr>Slayt Başlıkları</vt:lpstr>
      </vt:variant>
      <vt:variant>
        <vt:i4>77</vt:i4>
      </vt:variant>
    </vt:vector>
  </HeadingPairs>
  <TitlesOfParts>
    <vt:vector size="78" baseType="lpstr">
      <vt:lpstr>Tahta Yazı</vt:lpstr>
      <vt:lpstr>KONTRASEPSİyON </vt:lpstr>
      <vt:lpstr>Amaç </vt:lpstr>
      <vt:lpstr>Öğrenİm hedefleri </vt:lpstr>
      <vt:lpstr>PowerPoint Sunusu</vt:lpstr>
      <vt:lpstr>PowerPoint Sunusu</vt:lpstr>
      <vt:lpstr>PowerPoint Sunusu</vt:lpstr>
      <vt:lpstr>PowerPoint Sunusu</vt:lpstr>
      <vt:lpstr>PowerPoint Sunusu</vt:lpstr>
      <vt:lpstr>PowerPoint Sunusu</vt:lpstr>
      <vt:lpstr>Hedef </vt:lpstr>
      <vt:lpstr>PowerPoint Sunusu</vt:lpstr>
      <vt:lpstr>PowerPoint Sunusu</vt:lpstr>
      <vt:lpstr>PowerPoint Sunusu</vt:lpstr>
      <vt:lpstr>PowerPoint Sunusu</vt:lpstr>
      <vt:lpstr>PowerPoint Sunusu</vt:lpstr>
      <vt:lpstr>PowerPoint Sunusu</vt:lpstr>
      <vt:lpstr>PowerPoint Sunusu</vt:lpstr>
      <vt:lpstr>DSÖ Gebeliği Önleyici Yöntem Kullanımı İçin Tıbbi Uygunluk Kriterleri Çarkı (2009)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Cerrahi Sterilizasyon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Mini Haplar  (Cerazette 75 Mcg®) </vt:lpstr>
      <vt:lpstr>Mini Haplar  (Cerazette 75 Mcg®) </vt:lpstr>
      <vt:lpstr>PowerPoint Sunusu</vt:lpstr>
      <vt:lpstr>Norplant Ne Zaman Uygulanır?</vt:lpstr>
      <vt:lpstr>Norplant Kullanılmaması Gereken Durumlar</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KONTRASEPSİyON </dc:title>
  <dc:creator>Esra Kılıçlı</dc:creator>
  <cp:lastModifiedBy>Esra Kılıçlı</cp:lastModifiedBy>
  <cp:revision>20</cp:revision>
  <dcterms:created xsi:type="dcterms:W3CDTF">2024-12-21T16:48:54Z</dcterms:created>
  <dcterms:modified xsi:type="dcterms:W3CDTF">2025-01-02T06:29:15Z</dcterms:modified>
</cp:coreProperties>
</file>