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2519997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6" d="100"/>
          <a:sy n="16" d="100"/>
        </p:scale>
        <p:origin x="259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302386"/>
            <a:ext cx="21419979" cy="1127975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8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0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1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5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077332"/>
            <a:ext cx="21734978" cy="13477201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1682033"/>
            <a:ext cx="21734978" cy="7087342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1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724969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7942328"/>
            <a:ext cx="10660769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1834740"/>
            <a:ext cx="10660769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7942328"/>
            <a:ext cx="10713272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1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1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2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4664905"/>
            <a:ext cx="12757487" cy="23024494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8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4664905"/>
            <a:ext cx="12757487" cy="23024494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724969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7201A7-B469-40A0-8BFA-3CB6E5F3BC11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0029347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7511BD-F771-4CD7-A86E-87C11C53A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4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">
            <a:extLst>
              <a:ext uri="{FF2B5EF4-FFF2-40B4-BE49-F238E27FC236}">
                <a16:creationId xmlns:a16="http://schemas.microsoft.com/office/drawing/2014/main" id="{EF44D9A4-ECE2-60A6-30D3-BBCE7F6507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36"/>
          <a:stretch/>
        </p:blipFill>
        <p:spPr bwMode="auto">
          <a:xfrm>
            <a:off x="0" y="0"/>
            <a:ext cx="25199975" cy="3239928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Resim 34">
            <a:extLst>
              <a:ext uri="{FF2B5EF4-FFF2-40B4-BE49-F238E27FC236}">
                <a16:creationId xmlns:a16="http://schemas.microsoft.com/office/drawing/2014/main" id="{6D23BC63-2A56-B0F8-BFF1-A9AAB5DB3E1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</a:blip>
          <a:stretch>
            <a:fillRect/>
          </a:stretch>
        </p:blipFill>
        <p:spPr>
          <a:xfrm>
            <a:off x="7129432" y="250096"/>
            <a:ext cx="10653891" cy="2802328"/>
          </a:xfrm>
          <a:prstGeom prst="rect">
            <a:avLst/>
          </a:prstGeom>
        </p:spPr>
      </p:pic>
      <p:sp>
        <p:nvSpPr>
          <p:cNvPr id="50" name="Dikdörtgen 49">
            <a:extLst>
              <a:ext uri="{FF2B5EF4-FFF2-40B4-BE49-F238E27FC236}">
                <a16:creationId xmlns:a16="http://schemas.microsoft.com/office/drawing/2014/main" id="{2D44479C-9D16-B775-92E3-9082F5C2C082}"/>
              </a:ext>
            </a:extLst>
          </p:cNvPr>
          <p:cNvSpPr/>
          <p:nvPr/>
        </p:nvSpPr>
        <p:spPr>
          <a:xfrm>
            <a:off x="1051560" y="8423586"/>
            <a:ext cx="11183570" cy="869365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CF7EB97F-F534-4782-613B-2C6B74F6668E}"/>
              </a:ext>
            </a:extLst>
          </p:cNvPr>
          <p:cNvSpPr txBox="1"/>
          <p:nvPr/>
        </p:nvSpPr>
        <p:spPr>
          <a:xfrm>
            <a:off x="1051559" y="3209695"/>
            <a:ext cx="23096855" cy="230832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7200" b="1" dirty="0">
                <a:ln w="12700">
                  <a:solidFill>
                    <a:sysClr val="windowText" lastClr="000000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urme Geometric Sans 1" panose="020B0500020000000000" pitchFamily="34" charset="-94"/>
              </a:rPr>
              <a:t>2024-2025 EĞİTİM-ÖĞRETİM DÖNEMİ</a:t>
            </a:r>
          </a:p>
          <a:p>
            <a:pPr algn="ctr"/>
            <a:r>
              <a:rPr lang="tr-TR" sz="7200" b="1" dirty="0">
                <a:ln w="12700">
                  <a:solidFill>
                    <a:sysClr val="windowText" lastClr="000000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urme Geometric Sans 1" panose="020B0500020000000000" pitchFamily="34" charset="-94"/>
              </a:rPr>
              <a:t>GELENEKSEL PROJE PAZARI ETKİNLİĞİ</a:t>
            </a:r>
          </a:p>
        </p:txBody>
      </p:sp>
      <p:sp>
        <p:nvSpPr>
          <p:cNvPr id="38" name="Metin kutusu 37">
            <a:extLst>
              <a:ext uri="{FF2B5EF4-FFF2-40B4-BE49-F238E27FC236}">
                <a16:creationId xmlns:a16="http://schemas.microsoft.com/office/drawing/2014/main" id="{775B1E4B-314E-6592-92B2-81C43FDE32B7}"/>
              </a:ext>
            </a:extLst>
          </p:cNvPr>
          <p:cNvSpPr txBox="1"/>
          <p:nvPr/>
        </p:nvSpPr>
        <p:spPr>
          <a:xfrm>
            <a:off x="5698473" y="8745163"/>
            <a:ext cx="26019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urme Geometric Sans 1" panose="020B0500020000000000" pitchFamily="34" charset="-94"/>
              </a:rPr>
              <a:t>ÖZET</a:t>
            </a:r>
            <a:endParaRPr lang="en-US" sz="7200" b="1" dirty="0">
              <a:latin typeface="Hurme Geometric Sans 1" panose="020B0500020000000000" pitchFamily="34" charset="-94"/>
            </a:endParaRPr>
          </a:p>
        </p:txBody>
      </p:sp>
      <p:sp>
        <p:nvSpPr>
          <p:cNvPr id="52" name="Dikdörtgen 51">
            <a:extLst>
              <a:ext uri="{FF2B5EF4-FFF2-40B4-BE49-F238E27FC236}">
                <a16:creationId xmlns:a16="http://schemas.microsoft.com/office/drawing/2014/main" id="{DC13C459-99EF-6F48-B2FA-4FE4BF1E56A3}"/>
              </a:ext>
            </a:extLst>
          </p:cNvPr>
          <p:cNvSpPr/>
          <p:nvPr/>
        </p:nvSpPr>
        <p:spPr>
          <a:xfrm>
            <a:off x="1051560" y="29700321"/>
            <a:ext cx="23096854" cy="246559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Metin kutusu 42">
            <a:extLst>
              <a:ext uri="{FF2B5EF4-FFF2-40B4-BE49-F238E27FC236}">
                <a16:creationId xmlns:a16="http://schemas.microsoft.com/office/drawing/2014/main" id="{4337D81F-0B71-271B-CA7C-EF45E3C1EC3A}"/>
              </a:ext>
            </a:extLst>
          </p:cNvPr>
          <p:cNvSpPr txBox="1"/>
          <p:nvPr/>
        </p:nvSpPr>
        <p:spPr>
          <a:xfrm>
            <a:off x="1065802" y="10231963"/>
            <a:ext cx="111835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200" kern="100" dirty="0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BU BÖLÜM TOPLAMDA 100 KELİMEYİ GEÇMEYECEK ŞEKİLDE HAZIRLANMALIDIR: METİN BÜYÜKLÜĞÜ 32 PUNTO OLACAKTIR. YAZI TİPİ </a:t>
            </a:r>
            <a:r>
              <a:rPr lang="tr-TR" sz="3200" kern="100" dirty="0" err="1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Hurme</a:t>
            </a:r>
            <a:r>
              <a:rPr lang="tr-TR" sz="3200" kern="100" dirty="0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tr-TR" sz="3200" kern="100" dirty="0" err="1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Geometric</a:t>
            </a:r>
            <a:r>
              <a:rPr lang="tr-TR" sz="3200" kern="100" dirty="0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tr-TR" sz="3200" kern="100" dirty="0" err="1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Sans</a:t>
            </a:r>
            <a:r>
              <a:rPr lang="tr-TR" sz="3200" kern="100" dirty="0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 1 olacaktır.</a:t>
            </a:r>
            <a:endParaRPr lang="en-US" sz="3200" dirty="0">
              <a:latin typeface="Hurme Geometric Sans 1" panose="020B0500020000000000" pitchFamily="34" charset="-94"/>
            </a:endParaRPr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99568D1D-D137-A147-1FA3-C3CF78F67B95}"/>
              </a:ext>
            </a:extLst>
          </p:cNvPr>
          <p:cNvSpPr/>
          <p:nvPr/>
        </p:nvSpPr>
        <p:spPr>
          <a:xfrm>
            <a:off x="12495046" y="8423585"/>
            <a:ext cx="11639128" cy="1808085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Metin kutusu 45">
            <a:extLst>
              <a:ext uri="{FF2B5EF4-FFF2-40B4-BE49-F238E27FC236}">
                <a16:creationId xmlns:a16="http://schemas.microsoft.com/office/drawing/2014/main" id="{9D9D40EC-E747-B549-A682-8AD12CC67CCC}"/>
              </a:ext>
            </a:extLst>
          </p:cNvPr>
          <p:cNvSpPr txBox="1"/>
          <p:nvPr/>
        </p:nvSpPr>
        <p:spPr>
          <a:xfrm>
            <a:off x="15863034" y="8745162"/>
            <a:ext cx="52341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urme Geometric Sans 1" panose="020B0500020000000000" pitchFamily="34" charset="-94"/>
              </a:rPr>
              <a:t>SONUÇLAR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urme Geometric Sans 1" panose="020B0500020000000000" pitchFamily="34" charset="-94"/>
            </a:endParaRPr>
          </a:p>
        </p:txBody>
      </p:sp>
      <p:sp>
        <p:nvSpPr>
          <p:cNvPr id="47" name="Metin kutusu 46">
            <a:extLst>
              <a:ext uri="{FF2B5EF4-FFF2-40B4-BE49-F238E27FC236}">
                <a16:creationId xmlns:a16="http://schemas.microsoft.com/office/drawing/2014/main" id="{343D3ECE-C940-3413-FAD9-F121C806D56F}"/>
              </a:ext>
            </a:extLst>
          </p:cNvPr>
          <p:cNvSpPr txBox="1"/>
          <p:nvPr/>
        </p:nvSpPr>
        <p:spPr>
          <a:xfrm>
            <a:off x="12599987" y="10191581"/>
            <a:ext cx="11361981" cy="143731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3200" kern="100" dirty="0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BU BÖLÜMDE PROJE KAPSAMINDA ELDE EDİLEN SONUÇLAR PAYLAŞILACAKTIR. GEREKİYORSA GÖRSELLER DE EKLENEBİLİR.</a:t>
            </a: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tr-TR" sz="3200" kern="100" dirty="0">
              <a:solidFill>
                <a:srgbClr val="FF0000"/>
              </a:solidFill>
              <a:latin typeface="Hurme Geometric Sans 1" panose="020B0500020000000000" pitchFamily="34" charset="-94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solidFill>
                <a:srgbClr val="FF0000"/>
              </a:solidFill>
              <a:latin typeface="Hurme Geometric Sans 1" panose="020B0500020000000000" pitchFamily="34" charset="-94"/>
            </a:endParaRPr>
          </a:p>
        </p:txBody>
      </p:sp>
      <p:sp>
        <p:nvSpPr>
          <p:cNvPr id="48" name="Metin kutusu 47">
            <a:extLst>
              <a:ext uri="{FF2B5EF4-FFF2-40B4-BE49-F238E27FC236}">
                <a16:creationId xmlns:a16="http://schemas.microsoft.com/office/drawing/2014/main" id="{87C30A33-E9B5-BE96-87B9-CCD3E01D27C5}"/>
              </a:ext>
            </a:extLst>
          </p:cNvPr>
          <p:cNvSpPr txBox="1"/>
          <p:nvPr/>
        </p:nvSpPr>
        <p:spPr>
          <a:xfrm>
            <a:off x="1051560" y="5856066"/>
            <a:ext cx="23096854" cy="120032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72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Hurme Geometric Sans 1" panose="020B0500020000000000" pitchFamily="34" charset="-94"/>
              </a:rPr>
              <a:t>PROJE BAŞLIĞI BURAYA YAZILACAK (72nk)</a:t>
            </a:r>
            <a:endParaRPr lang="en-US" sz="72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51" name="Dikdörtgen 50">
            <a:extLst>
              <a:ext uri="{FF2B5EF4-FFF2-40B4-BE49-F238E27FC236}">
                <a16:creationId xmlns:a16="http://schemas.microsoft.com/office/drawing/2014/main" id="{A43A4ECE-1AB6-6E87-150B-63990D00419A}"/>
              </a:ext>
            </a:extLst>
          </p:cNvPr>
          <p:cNvSpPr/>
          <p:nvPr/>
        </p:nvSpPr>
        <p:spPr>
          <a:xfrm>
            <a:off x="1051560" y="17288476"/>
            <a:ext cx="11183570" cy="921596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Metin kutusu 39">
            <a:extLst>
              <a:ext uri="{FF2B5EF4-FFF2-40B4-BE49-F238E27FC236}">
                <a16:creationId xmlns:a16="http://schemas.microsoft.com/office/drawing/2014/main" id="{69D46EBA-247C-2D12-2203-FAA7E5FB9D0A}"/>
              </a:ext>
            </a:extLst>
          </p:cNvPr>
          <p:cNvSpPr txBox="1"/>
          <p:nvPr/>
        </p:nvSpPr>
        <p:spPr>
          <a:xfrm>
            <a:off x="1811178" y="17487147"/>
            <a:ext cx="102803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urme Geometric Sans 1" panose="020B0500020000000000" pitchFamily="34" charset="-94"/>
              </a:rPr>
              <a:t>AMAÇ/ÖZGÜN DEĞER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urme Geometric Sans 1" panose="020B0500020000000000" pitchFamily="34" charset="-94"/>
            </a:endParaRPr>
          </a:p>
        </p:txBody>
      </p:sp>
      <p:sp>
        <p:nvSpPr>
          <p:cNvPr id="44" name="Metin kutusu 43">
            <a:extLst>
              <a:ext uri="{FF2B5EF4-FFF2-40B4-BE49-F238E27FC236}">
                <a16:creationId xmlns:a16="http://schemas.microsoft.com/office/drawing/2014/main" id="{6D266E89-D3A1-09F6-9060-58B936D1E49F}"/>
              </a:ext>
            </a:extLst>
          </p:cNvPr>
          <p:cNvSpPr txBox="1"/>
          <p:nvPr/>
        </p:nvSpPr>
        <p:spPr>
          <a:xfrm>
            <a:off x="1065802" y="19057383"/>
            <a:ext cx="111693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200" kern="100" dirty="0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BU BÖLÜM TOPLAMDA 100 KELİMEYİ GEÇMEYECEK ŞEKİLDE HAZIRLANMALIDIR: METİN BÜYÜKLÜĞÜ 32 PUNTO OLACAKTIR. YAZI TİPİ </a:t>
            </a:r>
            <a:r>
              <a:rPr lang="tr-TR" sz="3200" kern="100" dirty="0" err="1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Hurme</a:t>
            </a:r>
            <a:r>
              <a:rPr lang="tr-TR" sz="3200" kern="100" dirty="0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tr-TR" sz="3200" kern="100" dirty="0" err="1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Geometric</a:t>
            </a:r>
            <a:r>
              <a:rPr lang="tr-TR" sz="3200" kern="100" dirty="0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tr-TR" sz="3200" kern="100" dirty="0" err="1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Sans</a:t>
            </a:r>
            <a:r>
              <a:rPr lang="tr-TR" sz="3200" kern="100" dirty="0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 1 olacaktır.</a:t>
            </a:r>
            <a:endParaRPr lang="en-US" sz="3200" dirty="0">
              <a:latin typeface="Hurme Geometric Sans 1" panose="020B0500020000000000" pitchFamily="34" charset="-94"/>
            </a:endParaRPr>
          </a:p>
        </p:txBody>
      </p:sp>
      <p:sp>
        <p:nvSpPr>
          <p:cNvPr id="54" name="Metin kutusu 53">
            <a:extLst>
              <a:ext uri="{FF2B5EF4-FFF2-40B4-BE49-F238E27FC236}">
                <a16:creationId xmlns:a16="http://schemas.microsoft.com/office/drawing/2014/main" id="{6C635FEB-237A-5E4C-9214-8A069BD5D844}"/>
              </a:ext>
            </a:extLst>
          </p:cNvPr>
          <p:cNvSpPr txBox="1"/>
          <p:nvPr/>
        </p:nvSpPr>
        <p:spPr>
          <a:xfrm>
            <a:off x="1065802" y="7286015"/>
            <a:ext cx="23082612" cy="83099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4800" b="1" spc="50" dirty="0">
                <a:ln w="9525" cmpd="sng">
                  <a:solidFill>
                    <a:schemeClr val="bg2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Hurme Geometric Sans 1" panose="020B0500020000000000" pitchFamily="34" charset="-94"/>
              </a:rPr>
              <a:t>PROJE EKİBİ BURAYA YAZILACAK (48 </a:t>
            </a:r>
            <a:r>
              <a:rPr lang="tr-TR" sz="4800" b="1" spc="50" dirty="0" err="1">
                <a:ln w="9525" cmpd="sng">
                  <a:solidFill>
                    <a:schemeClr val="bg2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Hurme Geometric Sans 1" panose="020B0500020000000000" pitchFamily="34" charset="-94"/>
              </a:rPr>
              <a:t>nk</a:t>
            </a:r>
            <a:r>
              <a:rPr lang="tr-TR" sz="4800" b="1" spc="50" dirty="0">
                <a:ln w="9525" cmpd="sng">
                  <a:solidFill>
                    <a:schemeClr val="bg2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Hurme Geometric Sans 1" panose="020B0500020000000000" pitchFamily="34" charset="-94"/>
              </a:rPr>
              <a:t>)</a:t>
            </a:r>
            <a:endParaRPr lang="en-US" sz="4800" b="1" spc="50" dirty="0">
              <a:ln w="9525" cmpd="sng">
                <a:solidFill>
                  <a:schemeClr val="bg2"/>
                </a:solidFill>
                <a:prstDash val="solid"/>
              </a:ln>
              <a:solidFill>
                <a:sysClr val="windowText" lastClr="00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5" name="Dikdörtgen 54">
            <a:extLst>
              <a:ext uri="{FF2B5EF4-FFF2-40B4-BE49-F238E27FC236}">
                <a16:creationId xmlns:a16="http://schemas.microsoft.com/office/drawing/2014/main" id="{D36A23C3-1456-4939-FF25-A7F36D6B1156}"/>
              </a:ext>
            </a:extLst>
          </p:cNvPr>
          <p:cNvSpPr/>
          <p:nvPr/>
        </p:nvSpPr>
        <p:spPr>
          <a:xfrm>
            <a:off x="1080042" y="26647897"/>
            <a:ext cx="23054132" cy="28735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Metin kutusu 55">
            <a:extLst>
              <a:ext uri="{FF2B5EF4-FFF2-40B4-BE49-F238E27FC236}">
                <a16:creationId xmlns:a16="http://schemas.microsoft.com/office/drawing/2014/main" id="{AD074551-3F6A-334E-6B25-CA9A25AC684B}"/>
              </a:ext>
            </a:extLst>
          </p:cNvPr>
          <p:cNvSpPr txBox="1"/>
          <p:nvPr/>
        </p:nvSpPr>
        <p:spPr>
          <a:xfrm>
            <a:off x="2836180" y="26874351"/>
            <a:ext cx="185534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urme Geometric Sans 1" panose="020B0500020000000000" pitchFamily="34" charset="-94"/>
              </a:rPr>
              <a:t>DESTEK ALINAN KURULUŞ/KURULUŞLAR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urme Geometric Sans 1" panose="020B0500020000000000" pitchFamily="34" charset="-94"/>
            </a:endParaRPr>
          </a:p>
        </p:txBody>
      </p:sp>
      <p:sp>
        <p:nvSpPr>
          <p:cNvPr id="57" name="Metin kutusu 56">
            <a:extLst>
              <a:ext uri="{FF2B5EF4-FFF2-40B4-BE49-F238E27FC236}">
                <a16:creationId xmlns:a16="http://schemas.microsoft.com/office/drawing/2014/main" id="{87649021-3FD5-659D-5E7E-91DB803C94C7}"/>
              </a:ext>
            </a:extLst>
          </p:cNvPr>
          <p:cNvSpPr txBox="1"/>
          <p:nvPr/>
        </p:nvSpPr>
        <p:spPr>
          <a:xfrm>
            <a:off x="1272807" y="28259471"/>
            <a:ext cx="2213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200" kern="100" dirty="0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Bu bölümde TÜBİTAK, TUSAŞ, KTÜ BAP gibi projenin yürütülmesi için destekleyen kurum ya da kurumların bilgileri paylaşılacak ve ilgili kurumlara teşekkür edilecektir.</a:t>
            </a:r>
          </a:p>
        </p:txBody>
      </p:sp>
      <p:sp>
        <p:nvSpPr>
          <p:cNvPr id="58" name="Metin kutusu 57">
            <a:extLst>
              <a:ext uri="{FF2B5EF4-FFF2-40B4-BE49-F238E27FC236}">
                <a16:creationId xmlns:a16="http://schemas.microsoft.com/office/drawing/2014/main" id="{2506EFCE-DB40-38D7-7868-9CAFC1F6E9F2}"/>
              </a:ext>
            </a:extLst>
          </p:cNvPr>
          <p:cNvSpPr txBox="1"/>
          <p:nvPr/>
        </p:nvSpPr>
        <p:spPr>
          <a:xfrm>
            <a:off x="9290869" y="29686254"/>
            <a:ext cx="59170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urme Geometric Sans 1" panose="020B0500020000000000" pitchFamily="34" charset="-94"/>
              </a:rPr>
              <a:t>KAYNAKLAR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urme Geometric Sans 1" panose="020B0500020000000000" pitchFamily="34" charset="-94"/>
            </a:endParaRPr>
          </a:p>
        </p:txBody>
      </p:sp>
      <p:sp>
        <p:nvSpPr>
          <p:cNvPr id="59" name="Metin kutusu 58">
            <a:extLst>
              <a:ext uri="{FF2B5EF4-FFF2-40B4-BE49-F238E27FC236}">
                <a16:creationId xmlns:a16="http://schemas.microsoft.com/office/drawing/2014/main" id="{366A6A4C-1A1B-07A4-BE0C-4010EB19C77C}"/>
              </a:ext>
            </a:extLst>
          </p:cNvPr>
          <p:cNvSpPr txBox="1"/>
          <p:nvPr/>
        </p:nvSpPr>
        <p:spPr>
          <a:xfrm>
            <a:off x="1287048" y="30824951"/>
            <a:ext cx="2213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kern="100" dirty="0">
                <a:effectLst/>
                <a:latin typeface="Hurme Geometric Sans 1" panose="020B0500020000000000" pitchFamily="34" charset="-94"/>
                <a:ea typeface="Aptos" panose="020B0004020202020204" pitchFamily="34" charset="0"/>
                <a:cs typeface="Times New Roman" panose="02020603050405020304" pitchFamily="18" charset="0"/>
              </a:rPr>
              <a:t>KAYNAKLAR BURAYA YAZILABİLİR (18 PUNTO).</a:t>
            </a:r>
          </a:p>
        </p:txBody>
      </p:sp>
    </p:spTree>
    <p:extLst>
      <p:ext uri="{BB962C8B-B14F-4D97-AF65-F5344CB8AC3E}">
        <p14:creationId xmlns:p14="http://schemas.microsoft.com/office/powerpoint/2010/main" val="86742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126</Words>
  <Application>Microsoft Office PowerPoint</Application>
  <PresentationFormat>Özel</PresentationFormat>
  <Paragraphs>37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Hurme Geometric Sans 1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SERHATCANBERK AKCAY</dc:creator>
  <cp:lastModifiedBy>SERHATCANBERK AKCAY</cp:lastModifiedBy>
  <cp:revision>2</cp:revision>
  <dcterms:created xsi:type="dcterms:W3CDTF">2025-06-02T07:06:57Z</dcterms:created>
  <dcterms:modified xsi:type="dcterms:W3CDTF">2025-06-02T07:27:30Z</dcterms:modified>
</cp:coreProperties>
</file>