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4"/>
  </p:notesMasterIdLst>
  <p:sldIdLst>
    <p:sldId id="257" r:id="rId2"/>
    <p:sldId id="260" r:id="rId3"/>
    <p:sldId id="261" r:id="rId4"/>
    <p:sldId id="263" r:id="rId5"/>
    <p:sldId id="262" r:id="rId6"/>
    <p:sldId id="284" r:id="rId7"/>
    <p:sldId id="281" r:id="rId8"/>
    <p:sldId id="259" r:id="rId9"/>
    <p:sldId id="274" r:id="rId10"/>
    <p:sldId id="282" r:id="rId11"/>
    <p:sldId id="283" r:id="rId12"/>
    <p:sldId id="285" r:id="rId13"/>
  </p:sldIdLst>
  <p:sldSz cx="10691813" cy="75596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1">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D9D"/>
    <a:srgbClr val="6C7F7F"/>
    <a:srgbClr val="00426A"/>
    <a:srgbClr val="879E9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754"/>
  </p:normalViewPr>
  <p:slideViewPr>
    <p:cSldViewPr snapToGrid="0" snapToObjects="1">
      <p:cViewPr>
        <p:scale>
          <a:sx n="94" d="100"/>
          <a:sy n="94" d="100"/>
        </p:scale>
        <p:origin x="682" y="-115"/>
      </p:cViewPr>
      <p:guideLst>
        <p:guide orient="horz" pos="2381"/>
        <p:guide pos="336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788634-A7F1-C643-B564-C94DD047EDB1}" type="datetimeFigureOut">
              <a:rPr lang="tr-TR" smtClean="0"/>
              <a:t>12.02.2025</a:t>
            </a:fld>
            <a:endParaRPr lang="tr-TR"/>
          </a:p>
        </p:txBody>
      </p:sp>
      <p:sp>
        <p:nvSpPr>
          <p:cNvPr id="4" name="Slayt Resmi Yer Tutucusu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1DDCA-473F-3846-918E-364A15EF59AB}" type="slidenum">
              <a:rPr lang="tr-TR" smtClean="0"/>
              <a:t>‹#›</a:t>
            </a:fld>
            <a:endParaRPr lang="tr-TR"/>
          </a:p>
        </p:txBody>
      </p:sp>
    </p:spTree>
    <p:extLst>
      <p:ext uri="{BB962C8B-B14F-4D97-AF65-F5344CB8AC3E}">
        <p14:creationId xmlns:p14="http://schemas.microsoft.com/office/powerpoint/2010/main" val="2818108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DDB1DDCA-473F-3846-918E-364A15EF59AB}" type="slidenum">
              <a:rPr lang="tr-TR" smtClean="0"/>
              <a:t>4</a:t>
            </a:fld>
            <a:endParaRPr lang="tr-TR"/>
          </a:p>
        </p:txBody>
      </p:sp>
    </p:spTree>
    <p:extLst>
      <p:ext uri="{BB962C8B-B14F-4D97-AF65-F5344CB8AC3E}">
        <p14:creationId xmlns:p14="http://schemas.microsoft.com/office/powerpoint/2010/main" val="4247109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801886" y="1237197"/>
            <a:ext cx="9088041" cy="2631887"/>
          </a:xfrm>
        </p:spPr>
        <p:txBody>
          <a:bodyPr anchor="b"/>
          <a:lstStyle>
            <a:lvl1pPr algn="ctr">
              <a:defRPr sz="6614"/>
            </a:lvl1pPr>
          </a:lstStyle>
          <a:p>
            <a:r>
              <a:rPr lang="tr-TR"/>
              <a:t>Asıl başlık stilini düzenlemek için tıklayın</a:t>
            </a:r>
            <a:endParaRPr lang="en-US" dirty="0"/>
          </a:p>
        </p:txBody>
      </p:sp>
      <p:sp>
        <p:nvSpPr>
          <p:cNvPr id="3" name="Subtitle 2"/>
          <p:cNvSpPr>
            <a:spLocks noGrp="1"/>
          </p:cNvSpPr>
          <p:nvPr>
            <p:ph type="subTitle" idx="1"/>
          </p:nvPr>
        </p:nvSpPr>
        <p:spPr>
          <a:xfrm>
            <a:off x="1336477" y="3970580"/>
            <a:ext cx="8018860"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4DB54A17-F16D-1D49-B84A-ED6CE61D3E0C}" type="datetimeFigureOut">
              <a:rPr lang="tr-TR" smtClean="0"/>
              <a:t>12.02.2025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2471601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DB54A17-F16D-1D49-B84A-ED6CE61D3E0C}" type="datetimeFigureOut">
              <a:rPr lang="tr-TR" smtClean="0"/>
              <a:t>12.02.2025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3944238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51329" y="402483"/>
            <a:ext cx="2305422" cy="6406475"/>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735063" y="402483"/>
            <a:ext cx="6782619" cy="6406475"/>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DB54A17-F16D-1D49-B84A-ED6CE61D3E0C}" type="datetimeFigureOut">
              <a:rPr lang="tr-TR" smtClean="0"/>
              <a:t>12.02.2025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27669669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4DB54A17-F16D-1D49-B84A-ED6CE61D3E0C}" type="datetimeFigureOut">
              <a:rPr lang="tr-TR" smtClean="0"/>
              <a:t>12.02.2025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4260186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729494" y="1884671"/>
            <a:ext cx="9221689" cy="3144614"/>
          </a:xfrm>
        </p:spPr>
        <p:txBody>
          <a:bodyPr anchor="b"/>
          <a:lstStyle>
            <a:lvl1pPr>
              <a:defRPr sz="6614"/>
            </a:lvl1pPr>
          </a:lstStyle>
          <a:p>
            <a:r>
              <a:rPr lang="tr-TR"/>
              <a:t>Asıl başlık stilini düzenlemek için tıklayın</a:t>
            </a:r>
            <a:endParaRPr lang="en-US" dirty="0"/>
          </a:p>
        </p:txBody>
      </p:sp>
      <p:sp>
        <p:nvSpPr>
          <p:cNvPr id="3" name="Text Placeholder 2"/>
          <p:cNvSpPr>
            <a:spLocks noGrp="1"/>
          </p:cNvSpPr>
          <p:nvPr>
            <p:ph type="body" idx="1"/>
          </p:nvPr>
        </p:nvSpPr>
        <p:spPr>
          <a:xfrm>
            <a:off x="729494" y="5059035"/>
            <a:ext cx="9221689" cy="1653678"/>
          </a:xfrm>
        </p:spPr>
        <p:txBody>
          <a:bodyPr/>
          <a:lstStyle>
            <a:lvl1pPr marL="0" indent="0">
              <a:buNone/>
              <a:defRPr sz="2646">
                <a:solidFill>
                  <a:schemeClr val="tx1"/>
                </a:solidFill>
              </a:defRPr>
            </a:lvl1pPr>
            <a:lvl2pPr marL="503972" indent="0">
              <a:buNone/>
              <a:defRPr sz="2205">
                <a:solidFill>
                  <a:schemeClr val="tx1">
                    <a:tint val="75000"/>
                  </a:schemeClr>
                </a:solidFill>
              </a:defRPr>
            </a:lvl2pPr>
            <a:lvl3pPr marL="1007943" indent="0">
              <a:buNone/>
              <a:defRPr sz="1984">
                <a:solidFill>
                  <a:schemeClr val="tx1">
                    <a:tint val="75000"/>
                  </a:schemeClr>
                </a:solidFill>
              </a:defRPr>
            </a:lvl3pPr>
            <a:lvl4pPr marL="1511915" indent="0">
              <a:buNone/>
              <a:defRPr sz="1764">
                <a:solidFill>
                  <a:schemeClr val="tx1">
                    <a:tint val="75000"/>
                  </a:schemeClr>
                </a:solidFill>
              </a:defRPr>
            </a:lvl4pPr>
            <a:lvl5pPr marL="2015886" indent="0">
              <a:buNone/>
              <a:defRPr sz="1764">
                <a:solidFill>
                  <a:schemeClr val="tx1">
                    <a:tint val="75000"/>
                  </a:schemeClr>
                </a:solidFill>
              </a:defRPr>
            </a:lvl5pPr>
            <a:lvl6pPr marL="2519858" indent="0">
              <a:buNone/>
              <a:defRPr sz="1764">
                <a:solidFill>
                  <a:schemeClr val="tx1">
                    <a:tint val="75000"/>
                  </a:schemeClr>
                </a:solidFill>
              </a:defRPr>
            </a:lvl6pPr>
            <a:lvl7pPr marL="3023829" indent="0">
              <a:buNone/>
              <a:defRPr sz="1764">
                <a:solidFill>
                  <a:schemeClr val="tx1">
                    <a:tint val="75000"/>
                  </a:schemeClr>
                </a:solidFill>
              </a:defRPr>
            </a:lvl7pPr>
            <a:lvl8pPr marL="3527801" indent="0">
              <a:buNone/>
              <a:defRPr sz="1764">
                <a:solidFill>
                  <a:schemeClr val="tx1">
                    <a:tint val="75000"/>
                  </a:schemeClr>
                </a:solidFill>
              </a:defRPr>
            </a:lvl8pPr>
            <a:lvl9pPr marL="4031772" indent="0">
              <a:buNone/>
              <a:defRPr sz="1764">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4DB54A17-F16D-1D49-B84A-ED6CE61D3E0C}" type="datetimeFigureOut">
              <a:rPr lang="tr-TR" smtClean="0"/>
              <a:t>12.02.2025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2593200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735062" y="2012414"/>
            <a:ext cx="4544021" cy="479654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412730" y="2012414"/>
            <a:ext cx="4544021" cy="4796544"/>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4DB54A17-F16D-1D49-B84A-ED6CE61D3E0C}" type="datetimeFigureOut">
              <a:rPr lang="tr-TR" smtClean="0"/>
              <a:t>12.02.2025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334622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736455" y="402484"/>
            <a:ext cx="9221689" cy="1461188"/>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736456" y="1853171"/>
            <a:ext cx="4523137"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tr-TR"/>
              <a:t>Asıl metin stillerini düzenlemek için tıklayın</a:t>
            </a:r>
          </a:p>
        </p:txBody>
      </p:sp>
      <p:sp>
        <p:nvSpPr>
          <p:cNvPr id="4" name="Content Placeholder 3"/>
          <p:cNvSpPr>
            <a:spLocks noGrp="1"/>
          </p:cNvSpPr>
          <p:nvPr>
            <p:ph sz="half" idx="2"/>
          </p:nvPr>
        </p:nvSpPr>
        <p:spPr>
          <a:xfrm>
            <a:off x="736456" y="2761381"/>
            <a:ext cx="4523137" cy="4061576"/>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412731" y="1853171"/>
            <a:ext cx="4545413" cy="908210"/>
          </a:xfrm>
        </p:spPr>
        <p:txBody>
          <a:bodyPr anchor="b"/>
          <a:lstStyle>
            <a:lvl1pPr marL="0" indent="0">
              <a:buNone/>
              <a:defRPr sz="2646" b="1"/>
            </a:lvl1pPr>
            <a:lvl2pPr marL="503972" indent="0">
              <a:buNone/>
              <a:defRPr sz="2205" b="1"/>
            </a:lvl2pPr>
            <a:lvl3pPr marL="1007943" indent="0">
              <a:buNone/>
              <a:defRPr sz="1984" b="1"/>
            </a:lvl3pPr>
            <a:lvl4pPr marL="1511915" indent="0">
              <a:buNone/>
              <a:defRPr sz="1764" b="1"/>
            </a:lvl4pPr>
            <a:lvl5pPr marL="2015886" indent="0">
              <a:buNone/>
              <a:defRPr sz="1764" b="1"/>
            </a:lvl5pPr>
            <a:lvl6pPr marL="2519858" indent="0">
              <a:buNone/>
              <a:defRPr sz="1764" b="1"/>
            </a:lvl6pPr>
            <a:lvl7pPr marL="3023829" indent="0">
              <a:buNone/>
              <a:defRPr sz="1764" b="1"/>
            </a:lvl7pPr>
            <a:lvl8pPr marL="3527801" indent="0">
              <a:buNone/>
              <a:defRPr sz="1764" b="1"/>
            </a:lvl8pPr>
            <a:lvl9pPr marL="4031772" indent="0">
              <a:buNone/>
              <a:defRPr sz="1764" b="1"/>
            </a:lvl9pPr>
          </a:lstStyle>
          <a:p>
            <a:pPr lvl="0"/>
            <a:r>
              <a:rPr lang="tr-TR"/>
              <a:t>Asıl metin stillerini düzenlemek için tıklayın</a:t>
            </a:r>
          </a:p>
        </p:txBody>
      </p:sp>
      <p:sp>
        <p:nvSpPr>
          <p:cNvPr id="6" name="Content Placeholder 5"/>
          <p:cNvSpPr>
            <a:spLocks noGrp="1"/>
          </p:cNvSpPr>
          <p:nvPr>
            <p:ph sz="quarter" idx="4"/>
          </p:nvPr>
        </p:nvSpPr>
        <p:spPr>
          <a:xfrm>
            <a:off x="5412731" y="2761381"/>
            <a:ext cx="4545413" cy="4061576"/>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4DB54A17-F16D-1D49-B84A-ED6CE61D3E0C}" type="datetimeFigureOut">
              <a:rPr lang="tr-TR" smtClean="0"/>
              <a:t>12.02.2025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1174490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4DB54A17-F16D-1D49-B84A-ED6CE61D3E0C}" type="datetimeFigureOut">
              <a:rPr lang="tr-TR" smtClean="0"/>
              <a:t>12.02.2025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33940317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B54A17-F16D-1D49-B84A-ED6CE61D3E0C}" type="datetimeFigureOut">
              <a:rPr lang="tr-TR" smtClean="0"/>
              <a:t>12.02.2025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411605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tr-TR"/>
              <a:t>Asıl başlık stilini düzenlemek için tıklayın</a:t>
            </a:r>
            <a:endParaRPr lang="en-US" dirty="0"/>
          </a:p>
        </p:txBody>
      </p:sp>
      <p:sp>
        <p:nvSpPr>
          <p:cNvPr id="3" name="Content Placeholder 2"/>
          <p:cNvSpPr>
            <a:spLocks noGrp="1"/>
          </p:cNvSpPr>
          <p:nvPr>
            <p:ph idx="1"/>
          </p:nvPr>
        </p:nvSpPr>
        <p:spPr>
          <a:xfrm>
            <a:off x="4545413" y="1088455"/>
            <a:ext cx="5412730"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DB54A17-F16D-1D49-B84A-ED6CE61D3E0C}" type="datetimeFigureOut">
              <a:rPr lang="tr-TR" smtClean="0"/>
              <a:t>12.02.2025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3869021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736455" y="503978"/>
            <a:ext cx="3448388" cy="1763924"/>
          </a:xfrm>
        </p:spPr>
        <p:txBody>
          <a:bodyPr anchor="b"/>
          <a:lstStyle>
            <a:lvl1pPr>
              <a:defRPr sz="3527"/>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545413" y="1088455"/>
            <a:ext cx="5412730" cy="5372269"/>
          </a:xfrm>
        </p:spPr>
        <p:txBody>
          <a:bodyPr anchor="t"/>
          <a:lstStyle>
            <a:lvl1pPr marL="0" indent="0">
              <a:buNone/>
              <a:defRPr sz="3527"/>
            </a:lvl1pPr>
            <a:lvl2pPr marL="503972" indent="0">
              <a:buNone/>
              <a:defRPr sz="3086"/>
            </a:lvl2pPr>
            <a:lvl3pPr marL="1007943" indent="0">
              <a:buNone/>
              <a:defRPr sz="2646"/>
            </a:lvl3pPr>
            <a:lvl4pPr marL="1511915" indent="0">
              <a:buNone/>
              <a:defRPr sz="2205"/>
            </a:lvl4pPr>
            <a:lvl5pPr marL="2015886" indent="0">
              <a:buNone/>
              <a:defRPr sz="2205"/>
            </a:lvl5pPr>
            <a:lvl6pPr marL="2519858" indent="0">
              <a:buNone/>
              <a:defRPr sz="2205"/>
            </a:lvl6pPr>
            <a:lvl7pPr marL="3023829" indent="0">
              <a:buNone/>
              <a:defRPr sz="2205"/>
            </a:lvl7pPr>
            <a:lvl8pPr marL="3527801" indent="0">
              <a:buNone/>
              <a:defRPr sz="2205"/>
            </a:lvl8pPr>
            <a:lvl9pPr marL="4031772" indent="0">
              <a:buNone/>
              <a:defRPr sz="2205"/>
            </a:lvl9pPr>
          </a:lstStyle>
          <a:p>
            <a:r>
              <a:rPr lang="tr-TR"/>
              <a:t>Resim eklemek için simgeye tıklayın</a:t>
            </a:r>
            <a:endParaRPr lang="en-US" dirty="0"/>
          </a:p>
        </p:txBody>
      </p:sp>
      <p:sp>
        <p:nvSpPr>
          <p:cNvPr id="4" name="Text Placeholder 3"/>
          <p:cNvSpPr>
            <a:spLocks noGrp="1"/>
          </p:cNvSpPr>
          <p:nvPr>
            <p:ph type="body" sz="half" idx="2"/>
          </p:nvPr>
        </p:nvSpPr>
        <p:spPr>
          <a:xfrm>
            <a:off x="736455" y="2267902"/>
            <a:ext cx="3448388"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4DB54A17-F16D-1D49-B84A-ED6CE61D3E0C}" type="datetimeFigureOut">
              <a:rPr lang="tr-TR" smtClean="0"/>
              <a:t>12.02.2025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590FDC9B-7325-174C-8C9F-B520DA679D73}" type="slidenum">
              <a:rPr lang="tr-TR" smtClean="0"/>
              <a:t>‹#›</a:t>
            </a:fld>
            <a:endParaRPr lang="tr-TR"/>
          </a:p>
        </p:txBody>
      </p:sp>
    </p:spTree>
    <p:extLst>
      <p:ext uri="{BB962C8B-B14F-4D97-AF65-F5344CB8AC3E}">
        <p14:creationId xmlns:p14="http://schemas.microsoft.com/office/powerpoint/2010/main" val="23960083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35062" y="402484"/>
            <a:ext cx="9221689" cy="1461188"/>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735062" y="2012414"/>
            <a:ext cx="9221689" cy="4796544"/>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735062" y="7006700"/>
            <a:ext cx="2405658"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4DB54A17-F16D-1D49-B84A-ED6CE61D3E0C}" type="datetimeFigureOut">
              <a:rPr lang="tr-TR" smtClean="0"/>
              <a:t>12.02.2025</a:t>
            </a:fld>
            <a:endParaRPr lang="tr-TR"/>
          </a:p>
        </p:txBody>
      </p:sp>
      <p:sp>
        <p:nvSpPr>
          <p:cNvPr id="5" name="Footer Placeholder 4"/>
          <p:cNvSpPr>
            <a:spLocks noGrp="1"/>
          </p:cNvSpPr>
          <p:nvPr>
            <p:ph type="ftr" sz="quarter" idx="3"/>
          </p:nvPr>
        </p:nvSpPr>
        <p:spPr>
          <a:xfrm>
            <a:off x="3541663" y="7006700"/>
            <a:ext cx="3608487"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7551093" y="7006700"/>
            <a:ext cx="2405658"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590FDC9B-7325-174C-8C9F-B520DA679D73}" type="slidenum">
              <a:rPr lang="tr-TR" smtClean="0"/>
              <a:t>‹#›</a:t>
            </a:fld>
            <a:endParaRPr lang="tr-TR"/>
          </a:p>
        </p:txBody>
      </p:sp>
    </p:spTree>
    <p:extLst>
      <p:ext uri="{BB962C8B-B14F-4D97-AF65-F5344CB8AC3E}">
        <p14:creationId xmlns:p14="http://schemas.microsoft.com/office/powerpoint/2010/main" val="30942327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07943"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6" indent="-251986" algn="l" defTabSz="1007943"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57" indent="-251986" algn="l" defTabSz="1007943"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29" indent="-251986" algn="l" defTabSz="1007943"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00"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72"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44"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15"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787"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58" indent="-251986" algn="l" defTabSz="1007943"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43" rtl="0" eaLnBrk="1" latinLnBrk="0" hangingPunct="1">
        <a:defRPr sz="1984" kern="1200">
          <a:solidFill>
            <a:schemeClr val="tx1"/>
          </a:solidFill>
          <a:latin typeface="+mn-lt"/>
          <a:ea typeface="+mn-ea"/>
          <a:cs typeface="+mn-cs"/>
        </a:defRPr>
      </a:lvl1pPr>
      <a:lvl2pPr marL="503972" algn="l" defTabSz="1007943" rtl="0" eaLnBrk="1" latinLnBrk="0" hangingPunct="1">
        <a:defRPr sz="1984" kern="1200">
          <a:solidFill>
            <a:schemeClr val="tx1"/>
          </a:solidFill>
          <a:latin typeface="+mn-lt"/>
          <a:ea typeface="+mn-ea"/>
          <a:cs typeface="+mn-cs"/>
        </a:defRPr>
      </a:lvl2pPr>
      <a:lvl3pPr marL="1007943" algn="l" defTabSz="1007943" rtl="0" eaLnBrk="1" latinLnBrk="0" hangingPunct="1">
        <a:defRPr sz="1984" kern="1200">
          <a:solidFill>
            <a:schemeClr val="tx1"/>
          </a:solidFill>
          <a:latin typeface="+mn-lt"/>
          <a:ea typeface="+mn-ea"/>
          <a:cs typeface="+mn-cs"/>
        </a:defRPr>
      </a:lvl3pPr>
      <a:lvl4pPr marL="1511915" algn="l" defTabSz="1007943" rtl="0" eaLnBrk="1" latinLnBrk="0" hangingPunct="1">
        <a:defRPr sz="1984" kern="1200">
          <a:solidFill>
            <a:schemeClr val="tx1"/>
          </a:solidFill>
          <a:latin typeface="+mn-lt"/>
          <a:ea typeface="+mn-ea"/>
          <a:cs typeface="+mn-cs"/>
        </a:defRPr>
      </a:lvl4pPr>
      <a:lvl5pPr marL="2015886" algn="l" defTabSz="1007943" rtl="0" eaLnBrk="1" latinLnBrk="0" hangingPunct="1">
        <a:defRPr sz="1984" kern="1200">
          <a:solidFill>
            <a:schemeClr val="tx1"/>
          </a:solidFill>
          <a:latin typeface="+mn-lt"/>
          <a:ea typeface="+mn-ea"/>
          <a:cs typeface="+mn-cs"/>
        </a:defRPr>
      </a:lvl5pPr>
      <a:lvl6pPr marL="2519858" algn="l" defTabSz="1007943" rtl="0" eaLnBrk="1" latinLnBrk="0" hangingPunct="1">
        <a:defRPr sz="1984" kern="1200">
          <a:solidFill>
            <a:schemeClr val="tx1"/>
          </a:solidFill>
          <a:latin typeface="+mn-lt"/>
          <a:ea typeface="+mn-ea"/>
          <a:cs typeface="+mn-cs"/>
        </a:defRPr>
      </a:lvl6pPr>
      <a:lvl7pPr marL="3023829" algn="l" defTabSz="1007943" rtl="0" eaLnBrk="1" latinLnBrk="0" hangingPunct="1">
        <a:defRPr sz="1984" kern="1200">
          <a:solidFill>
            <a:schemeClr val="tx1"/>
          </a:solidFill>
          <a:latin typeface="+mn-lt"/>
          <a:ea typeface="+mn-ea"/>
          <a:cs typeface="+mn-cs"/>
        </a:defRPr>
      </a:lvl7pPr>
      <a:lvl8pPr marL="3527801" algn="l" defTabSz="1007943" rtl="0" eaLnBrk="1" latinLnBrk="0" hangingPunct="1">
        <a:defRPr sz="1984" kern="1200">
          <a:solidFill>
            <a:schemeClr val="tx1"/>
          </a:solidFill>
          <a:latin typeface="+mn-lt"/>
          <a:ea typeface="+mn-ea"/>
          <a:cs typeface="+mn-cs"/>
        </a:defRPr>
      </a:lvl8pPr>
      <a:lvl9pPr marL="4031772" algn="l" defTabSz="1007943"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C6367667-5246-F94E-A14E-41E2156D8D13}"/>
              </a:ext>
            </a:extLst>
          </p:cNvPr>
          <p:cNvSpPr/>
          <p:nvPr/>
        </p:nvSpPr>
        <p:spPr>
          <a:xfrm>
            <a:off x="-1" y="2519837"/>
            <a:ext cx="10692000" cy="2520000"/>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9765250D-551F-5844-85F6-BF0D14579999}"/>
              </a:ext>
            </a:extLst>
          </p:cNvPr>
          <p:cNvSpPr txBox="1"/>
          <p:nvPr/>
        </p:nvSpPr>
        <p:spPr>
          <a:xfrm>
            <a:off x="1" y="3025785"/>
            <a:ext cx="10691812" cy="1508105"/>
          </a:xfrm>
          <a:prstGeom prst="rect">
            <a:avLst/>
          </a:prstGeom>
        </p:spPr>
        <p:txBody>
          <a:bodyPr wrap="square" rtlCol="0">
            <a:spAutoFit/>
          </a:bodyPr>
          <a:lstStyle/>
          <a:p>
            <a:pPr algn="ctr" defTabSz="360000"/>
            <a:r>
              <a:rPr lang="tr-TR" sz="2400" dirty="0">
                <a:solidFill>
                  <a:schemeClr val="bg1"/>
                </a:solidFill>
                <a:latin typeface="Avenir Medium" panose="02000503020000020003" pitchFamily="2" charset="0"/>
              </a:rPr>
              <a:t>2024-2025 Akademik Yılı Güz Dönemi</a:t>
            </a:r>
            <a:endParaRPr lang="tr-TR" sz="1600" dirty="0">
              <a:solidFill>
                <a:schemeClr val="bg1"/>
              </a:solidFill>
              <a:latin typeface="Avenir Medium" panose="02000503020000020003" pitchFamily="2" charset="0"/>
            </a:endParaRPr>
          </a:p>
          <a:p>
            <a:pPr algn="ctr" defTabSz="360000"/>
            <a:r>
              <a:rPr lang="tr-TR" sz="2400" b="1" dirty="0">
                <a:solidFill>
                  <a:schemeClr val="bg1"/>
                </a:solidFill>
                <a:latin typeface="Avenir Heavy" panose="02000503020000020003" pitchFamily="2" charset="0"/>
              </a:rPr>
              <a:t>SBP2021 Planlama Stüdyosu 3 </a:t>
            </a:r>
          </a:p>
          <a:p>
            <a:pPr algn="ctr" defTabSz="360000"/>
            <a:endParaRPr lang="tr-TR" sz="1600" dirty="0">
              <a:solidFill>
                <a:schemeClr val="bg1"/>
              </a:solidFill>
              <a:latin typeface="Avenir Medium" panose="02000503020000020003" pitchFamily="2" charset="0"/>
            </a:endParaRPr>
          </a:p>
          <a:p>
            <a:pPr algn="ctr" defTabSz="360000"/>
            <a:r>
              <a:rPr lang="tr-TR" sz="2800" b="1" dirty="0">
                <a:solidFill>
                  <a:schemeClr val="bg1"/>
                </a:solidFill>
                <a:latin typeface="Avenir Black" panose="02000503020000020003" pitchFamily="2" charset="0"/>
              </a:rPr>
              <a:t>PROJE ÖRNEKLERİ</a:t>
            </a:r>
          </a:p>
        </p:txBody>
      </p:sp>
      <p:pic>
        <p:nvPicPr>
          <p:cNvPr id="3" name="Resim 2">
            <a:extLst>
              <a:ext uri="{FF2B5EF4-FFF2-40B4-BE49-F238E27FC236}">
                <a16:creationId xmlns:a16="http://schemas.microsoft.com/office/drawing/2014/main" id="{F497067C-9F1D-6347-9219-67C800CA7024}"/>
              </a:ext>
            </a:extLst>
          </p:cNvPr>
          <p:cNvPicPr>
            <a:picLocks noChangeAspect="1"/>
          </p:cNvPicPr>
          <p:nvPr/>
        </p:nvPicPr>
        <p:blipFill>
          <a:blip r:embed="rId2"/>
          <a:stretch>
            <a:fillRect/>
          </a:stretch>
        </p:blipFill>
        <p:spPr>
          <a:xfrm>
            <a:off x="7262813" y="0"/>
            <a:ext cx="3429000" cy="1409700"/>
          </a:xfrm>
          <a:prstGeom prst="rect">
            <a:avLst/>
          </a:prstGeom>
        </p:spPr>
      </p:pic>
    </p:spTree>
    <p:extLst>
      <p:ext uri="{BB962C8B-B14F-4D97-AF65-F5344CB8AC3E}">
        <p14:creationId xmlns:p14="http://schemas.microsoft.com/office/powerpoint/2010/main" val="1111691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5A2413-BBF8-FCB4-AAE0-0F92BFB3DDE1}"/>
            </a:ext>
          </a:extLst>
        </p:cNvPr>
        <p:cNvGrpSpPr/>
        <p:nvPr/>
      </p:nvGrpSpPr>
      <p:grpSpPr>
        <a:xfrm>
          <a:off x="0" y="0"/>
          <a:ext cx="0" cy="0"/>
          <a:chOff x="0" y="0"/>
          <a:chExt cx="0" cy="0"/>
        </a:xfrm>
      </p:grpSpPr>
      <p:sp>
        <p:nvSpPr>
          <p:cNvPr id="10" name="Dikdörtgen 9">
            <a:extLst>
              <a:ext uri="{FF2B5EF4-FFF2-40B4-BE49-F238E27FC236}">
                <a16:creationId xmlns:a16="http://schemas.microsoft.com/office/drawing/2014/main" id="{AD945CC3-EB0B-359C-913B-A4BED37BB38B}"/>
              </a:ext>
            </a:extLst>
          </p:cNvPr>
          <p:cNvSpPr/>
          <p:nvPr/>
        </p:nvSpPr>
        <p:spPr>
          <a:xfrm>
            <a:off x="0" y="-3614"/>
            <a:ext cx="10691813" cy="901685"/>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168829FF-BC74-E90D-A2F6-6B46A5C87982}"/>
              </a:ext>
            </a:extLst>
          </p:cNvPr>
          <p:cNvSpPr txBox="1"/>
          <p:nvPr/>
        </p:nvSpPr>
        <p:spPr>
          <a:xfrm>
            <a:off x="359999" y="0"/>
            <a:ext cx="10331813" cy="707886"/>
          </a:xfrm>
          <a:prstGeom prst="rect">
            <a:avLst/>
          </a:prstGeom>
        </p:spPr>
        <p:txBody>
          <a:bodyPr wrap="square" rtlCol="0">
            <a:spAutoFit/>
          </a:bodyPr>
          <a:lstStyle/>
          <a:p>
            <a:pPr defTabSz="360000"/>
            <a:r>
              <a:rPr lang="tr-TR" sz="1000" dirty="0">
                <a:solidFill>
                  <a:schemeClr val="bg1"/>
                </a:solidFill>
                <a:latin typeface="Avenir Medium" panose="02000503020000020003" pitchFamily="2" charset="0"/>
              </a:rPr>
              <a:t>Öğrenciler:	</a:t>
            </a:r>
            <a:r>
              <a:rPr lang="tr-TR" sz="1000" b="1" dirty="0">
                <a:solidFill>
                  <a:schemeClr val="bg1"/>
                </a:solidFill>
                <a:latin typeface="Avenir Medium" panose="02000503020000020003" pitchFamily="2" charset="0"/>
              </a:rPr>
              <a:t> Kerem Kaan AKGÜL, Senanur SAYDAM, Ali ŞAHİNOĞLU </a:t>
            </a:r>
          </a:p>
          <a:p>
            <a:pPr defTabSz="360000"/>
            <a:r>
              <a:rPr lang="tr-TR" sz="1000" dirty="0">
                <a:solidFill>
                  <a:schemeClr val="bg1"/>
                </a:solidFill>
                <a:latin typeface="Avenir Medium" panose="02000503020000020003" pitchFamily="2" charset="0"/>
              </a:rPr>
              <a:t>Çalışma Alanı:	Pazar / Rize</a:t>
            </a:r>
          </a:p>
          <a:p>
            <a:pPr marL="12700" defTabSz="360000"/>
            <a:r>
              <a:rPr lang="tr-TR" sz="1000" dirty="0">
                <a:solidFill>
                  <a:schemeClr val="bg1"/>
                </a:solidFill>
                <a:latin typeface="Avenir Medium" panose="02000503020000020003" pitchFamily="2" charset="0"/>
              </a:rPr>
              <a:t>Konu:		Eşik Sentezi</a:t>
            </a:r>
          </a:p>
          <a:p>
            <a:pPr defTabSz="360000"/>
            <a:r>
              <a:rPr lang="tr-TR" sz="1000" dirty="0">
                <a:solidFill>
                  <a:schemeClr val="bg1"/>
                </a:solidFill>
                <a:latin typeface="Avenir Medium" panose="02000503020000020003" pitchFamily="2" charset="0"/>
              </a:rPr>
              <a:t>Ölçek:		1/5000</a:t>
            </a:r>
          </a:p>
        </p:txBody>
      </p:sp>
      <p:pic>
        <p:nvPicPr>
          <p:cNvPr id="3" name="Resim 2" descr="metin, diyagram, harita içeren bir resim&#10;&#10;Yapay zeka tarafından oluşturulan içerik yanlış olabilir.">
            <a:extLst>
              <a:ext uri="{FF2B5EF4-FFF2-40B4-BE49-F238E27FC236}">
                <a16:creationId xmlns:a16="http://schemas.microsoft.com/office/drawing/2014/main" id="{6CA8CA06-37AC-0E8E-1578-429CBC7C3739}"/>
              </a:ext>
            </a:extLst>
          </p:cNvPr>
          <p:cNvPicPr>
            <a:picLocks noChangeAspect="1"/>
          </p:cNvPicPr>
          <p:nvPr/>
        </p:nvPicPr>
        <p:blipFill>
          <a:blip r:embed="rId2"/>
          <a:srcRect t="15165" b="11538"/>
          <a:stretch/>
        </p:blipFill>
        <p:spPr>
          <a:xfrm>
            <a:off x="475" y="1146412"/>
            <a:ext cx="10690863" cy="5540991"/>
          </a:xfrm>
          <a:prstGeom prst="rect">
            <a:avLst/>
          </a:prstGeom>
        </p:spPr>
      </p:pic>
    </p:spTree>
    <p:extLst>
      <p:ext uri="{BB962C8B-B14F-4D97-AF65-F5344CB8AC3E}">
        <p14:creationId xmlns:p14="http://schemas.microsoft.com/office/powerpoint/2010/main" val="1760210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2381E-BBE3-48D3-1793-015288CFF6FD}"/>
            </a:ext>
          </a:extLst>
        </p:cNvPr>
        <p:cNvGrpSpPr/>
        <p:nvPr/>
      </p:nvGrpSpPr>
      <p:grpSpPr>
        <a:xfrm>
          <a:off x="0" y="0"/>
          <a:ext cx="0" cy="0"/>
          <a:chOff x="0" y="0"/>
          <a:chExt cx="0" cy="0"/>
        </a:xfrm>
      </p:grpSpPr>
      <p:sp>
        <p:nvSpPr>
          <p:cNvPr id="10" name="Dikdörtgen 9">
            <a:extLst>
              <a:ext uri="{FF2B5EF4-FFF2-40B4-BE49-F238E27FC236}">
                <a16:creationId xmlns:a16="http://schemas.microsoft.com/office/drawing/2014/main" id="{86917A3D-D586-BA92-40C2-41FB8E4A3753}"/>
              </a:ext>
            </a:extLst>
          </p:cNvPr>
          <p:cNvSpPr/>
          <p:nvPr/>
        </p:nvSpPr>
        <p:spPr>
          <a:xfrm>
            <a:off x="0" y="-3614"/>
            <a:ext cx="10691813" cy="901685"/>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24BC9BCF-2FC8-8EE7-ADB4-D53985379956}"/>
              </a:ext>
            </a:extLst>
          </p:cNvPr>
          <p:cNvSpPr txBox="1"/>
          <p:nvPr/>
        </p:nvSpPr>
        <p:spPr>
          <a:xfrm>
            <a:off x="359999" y="0"/>
            <a:ext cx="10331813" cy="707886"/>
          </a:xfrm>
          <a:prstGeom prst="rect">
            <a:avLst/>
          </a:prstGeom>
        </p:spPr>
        <p:txBody>
          <a:bodyPr wrap="square" rtlCol="0">
            <a:spAutoFit/>
          </a:bodyPr>
          <a:lstStyle/>
          <a:p>
            <a:pPr defTabSz="360000"/>
            <a:r>
              <a:rPr lang="tr-TR" sz="1000" dirty="0">
                <a:solidFill>
                  <a:schemeClr val="bg1"/>
                </a:solidFill>
                <a:latin typeface="Avenir Medium" panose="02000503020000020003" pitchFamily="2" charset="0"/>
              </a:rPr>
              <a:t>Öğrenciler:	</a:t>
            </a:r>
            <a:r>
              <a:rPr lang="tr-TR" sz="1000" b="1" dirty="0">
                <a:solidFill>
                  <a:schemeClr val="bg1"/>
                </a:solidFill>
                <a:latin typeface="Avenir Medium" panose="02000503020000020003" pitchFamily="2" charset="0"/>
              </a:rPr>
              <a:t> Kerem Kaan AKGÜL, Senanur SAYDAM, Ali ŞAHİNOĞLU </a:t>
            </a:r>
          </a:p>
          <a:p>
            <a:pPr defTabSz="360000"/>
            <a:r>
              <a:rPr lang="tr-TR" sz="1000" dirty="0">
                <a:solidFill>
                  <a:schemeClr val="bg1"/>
                </a:solidFill>
                <a:latin typeface="Avenir Medium" panose="02000503020000020003" pitchFamily="2" charset="0"/>
              </a:rPr>
              <a:t>Çalışma Alanı:	Pazar / Rize</a:t>
            </a:r>
          </a:p>
          <a:p>
            <a:pPr marL="12700" defTabSz="360000"/>
            <a:r>
              <a:rPr lang="tr-TR" sz="1000" dirty="0">
                <a:solidFill>
                  <a:schemeClr val="bg1"/>
                </a:solidFill>
                <a:latin typeface="Avenir Medium" panose="02000503020000020003" pitchFamily="2" charset="0"/>
              </a:rPr>
              <a:t>Konu:		Bilgi Paftası</a:t>
            </a:r>
          </a:p>
          <a:p>
            <a:pPr defTabSz="360000"/>
            <a:r>
              <a:rPr lang="tr-TR" sz="1000" dirty="0">
                <a:solidFill>
                  <a:schemeClr val="bg1"/>
                </a:solidFill>
                <a:latin typeface="Avenir Medium" panose="02000503020000020003" pitchFamily="2" charset="0"/>
              </a:rPr>
              <a:t>Ölçek:		1/5000</a:t>
            </a:r>
          </a:p>
        </p:txBody>
      </p:sp>
      <p:pic>
        <p:nvPicPr>
          <p:cNvPr id="3" name="Resim 2" descr="metin, harita, diyagram, plan içeren bir resim&#10;&#10;Yapay zeka tarafından oluşturulan içerik yanlış olabilir.">
            <a:extLst>
              <a:ext uri="{FF2B5EF4-FFF2-40B4-BE49-F238E27FC236}">
                <a16:creationId xmlns:a16="http://schemas.microsoft.com/office/drawing/2014/main" id="{7EF45806-057A-CDA4-808C-B8D69A17931B}"/>
              </a:ext>
            </a:extLst>
          </p:cNvPr>
          <p:cNvPicPr>
            <a:picLocks noChangeAspect="1"/>
          </p:cNvPicPr>
          <p:nvPr/>
        </p:nvPicPr>
        <p:blipFill>
          <a:blip r:embed="rId2"/>
          <a:srcRect t="13901" b="11357"/>
          <a:stretch/>
        </p:blipFill>
        <p:spPr>
          <a:xfrm>
            <a:off x="475" y="1269242"/>
            <a:ext cx="10690863" cy="5650173"/>
          </a:xfrm>
          <a:prstGeom prst="rect">
            <a:avLst/>
          </a:prstGeom>
        </p:spPr>
      </p:pic>
    </p:spTree>
    <p:extLst>
      <p:ext uri="{BB962C8B-B14F-4D97-AF65-F5344CB8AC3E}">
        <p14:creationId xmlns:p14="http://schemas.microsoft.com/office/powerpoint/2010/main" val="3349988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45C0D-77D3-5C51-980C-04B4F8D24311}"/>
            </a:ext>
          </a:extLst>
        </p:cNvPr>
        <p:cNvGrpSpPr/>
        <p:nvPr/>
      </p:nvGrpSpPr>
      <p:grpSpPr>
        <a:xfrm>
          <a:off x="0" y="0"/>
          <a:ext cx="0" cy="0"/>
          <a:chOff x="0" y="0"/>
          <a:chExt cx="0" cy="0"/>
        </a:xfrm>
      </p:grpSpPr>
      <p:sp>
        <p:nvSpPr>
          <p:cNvPr id="10" name="Dikdörtgen 9">
            <a:extLst>
              <a:ext uri="{FF2B5EF4-FFF2-40B4-BE49-F238E27FC236}">
                <a16:creationId xmlns:a16="http://schemas.microsoft.com/office/drawing/2014/main" id="{81FBBDBE-3CA7-2438-8B55-31BA08222777}"/>
              </a:ext>
            </a:extLst>
          </p:cNvPr>
          <p:cNvSpPr/>
          <p:nvPr/>
        </p:nvSpPr>
        <p:spPr>
          <a:xfrm>
            <a:off x="0" y="-3614"/>
            <a:ext cx="10691813" cy="901685"/>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Metin kutusu 3">
            <a:extLst>
              <a:ext uri="{FF2B5EF4-FFF2-40B4-BE49-F238E27FC236}">
                <a16:creationId xmlns:a16="http://schemas.microsoft.com/office/drawing/2014/main" id="{4304EDE4-B003-3AA6-1C1F-ADB102D9154A}"/>
              </a:ext>
            </a:extLst>
          </p:cNvPr>
          <p:cNvSpPr txBox="1"/>
          <p:nvPr/>
        </p:nvSpPr>
        <p:spPr>
          <a:xfrm>
            <a:off x="359999" y="0"/>
            <a:ext cx="10331813" cy="707886"/>
          </a:xfrm>
          <a:prstGeom prst="rect">
            <a:avLst/>
          </a:prstGeom>
        </p:spPr>
        <p:txBody>
          <a:bodyPr wrap="square" rtlCol="0">
            <a:spAutoFit/>
          </a:bodyPr>
          <a:lstStyle/>
          <a:p>
            <a:pPr defTabSz="360000"/>
            <a:r>
              <a:rPr lang="tr-TR" sz="1000" dirty="0">
                <a:solidFill>
                  <a:schemeClr val="bg1"/>
                </a:solidFill>
                <a:latin typeface="Avenir Medium" panose="02000503020000020003" pitchFamily="2" charset="0"/>
              </a:rPr>
              <a:t>Öğrenciler:	</a:t>
            </a:r>
            <a:r>
              <a:rPr lang="tr-TR" sz="1000" b="1" dirty="0">
                <a:solidFill>
                  <a:schemeClr val="bg1"/>
                </a:solidFill>
                <a:latin typeface="Avenir Medium" panose="02000503020000020003" pitchFamily="2" charset="0"/>
              </a:rPr>
              <a:t> Kerem Kaan AKGÜL, Senanur SAYDAM, Ali ŞAHİNOĞLU </a:t>
            </a:r>
          </a:p>
          <a:p>
            <a:pPr defTabSz="360000"/>
            <a:r>
              <a:rPr lang="tr-TR" sz="1000" dirty="0">
                <a:solidFill>
                  <a:schemeClr val="bg1"/>
                </a:solidFill>
                <a:latin typeface="Avenir Medium" panose="02000503020000020003" pitchFamily="2" charset="0"/>
              </a:rPr>
              <a:t>Çalışma Alanı:	Pazar / Rize</a:t>
            </a:r>
          </a:p>
          <a:p>
            <a:pPr marL="12700" defTabSz="360000"/>
            <a:r>
              <a:rPr lang="tr-TR" sz="1000" dirty="0">
                <a:solidFill>
                  <a:schemeClr val="bg1"/>
                </a:solidFill>
                <a:latin typeface="Avenir Medium" panose="02000503020000020003" pitchFamily="2" charset="0"/>
              </a:rPr>
              <a:t>Konu:		Nazım İmar Planı</a:t>
            </a:r>
          </a:p>
          <a:p>
            <a:pPr defTabSz="360000"/>
            <a:r>
              <a:rPr lang="tr-TR" sz="1000" dirty="0">
                <a:solidFill>
                  <a:schemeClr val="bg1"/>
                </a:solidFill>
                <a:latin typeface="Avenir Medium" panose="02000503020000020003" pitchFamily="2" charset="0"/>
              </a:rPr>
              <a:t>Ölçek:		1/5000</a:t>
            </a:r>
          </a:p>
        </p:txBody>
      </p:sp>
      <p:pic>
        <p:nvPicPr>
          <p:cNvPr id="3" name="Resim 2" descr="metin, harita, diyagram, plan içeren bir resim&#10;&#10;Yapay zeka tarafından oluşturulan içerik yanlış olabilir.">
            <a:extLst>
              <a:ext uri="{FF2B5EF4-FFF2-40B4-BE49-F238E27FC236}">
                <a16:creationId xmlns:a16="http://schemas.microsoft.com/office/drawing/2014/main" id="{3D88EAEB-13C5-707D-F918-C4280BDE26A9}"/>
              </a:ext>
            </a:extLst>
          </p:cNvPr>
          <p:cNvPicPr>
            <a:picLocks noChangeAspect="1"/>
          </p:cNvPicPr>
          <p:nvPr/>
        </p:nvPicPr>
        <p:blipFill>
          <a:blip r:embed="rId2"/>
          <a:srcRect t="13721" b="13705"/>
          <a:stretch/>
        </p:blipFill>
        <p:spPr>
          <a:xfrm>
            <a:off x="475" y="1037231"/>
            <a:ext cx="10690863" cy="5486400"/>
          </a:xfrm>
          <a:prstGeom prst="rect">
            <a:avLst/>
          </a:prstGeom>
        </p:spPr>
      </p:pic>
    </p:spTree>
    <p:extLst>
      <p:ext uri="{BB962C8B-B14F-4D97-AF65-F5344CB8AC3E}">
        <p14:creationId xmlns:p14="http://schemas.microsoft.com/office/powerpoint/2010/main" val="3167674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C6367667-5246-F94E-A14E-41E2156D8D13}"/>
              </a:ext>
            </a:extLst>
          </p:cNvPr>
          <p:cNvSpPr/>
          <p:nvPr/>
        </p:nvSpPr>
        <p:spPr>
          <a:xfrm>
            <a:off x="0" y="1080000"/>
            <a:ext cx="10691813" cy="720000"/>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9765250D-551F-5844-85F6-BF0D14579999}"/>
              </a:ext>
            </a:extLst>
          </p:cNvPr>
          <p:cNvSpPr txBox="1"/>
          <p:nvPr/>
        </p:nvSpPr>
        <p:spPr>
          <a:xfrm>
            <a:off x="360000" y="1194719"/>
            <a:ext cx="10331813" cy="523220"/>
          </a:xfrm>
          <a:prstGeom prst="rect">
            <a:avLst/>
          </a:prstGeom>
        </p:spPr>
        <p:txBody>
          <a:bodyPr wrap="square" rtlCol="0">
            <a:spAutoFit/>
          </a:bodyPr>
          <a:lstStyle/>
          <a:p>
            <a:pPr defTabSz="360000"/>
            <a:r>
              <a:rPr lang="tr-TR" sz="2800" b="1" dirty="0">
                <a:solidFill>
                  <a:schemeClr val="bg1"/>
                </a:solidFill>
                <a:latin typeface="Avenir Black" panose="02000503020000020003" pitchFamily="2" charset="0"/>
              </a:rPr>
              <a:t>İÇİNDEKİLER</a:t>
            </a:r>
          </a:p>
        </p:txBody>
      </p:sp>
      <p:sp>
        <p:nvSpPr>
          <p:cNvPr id="5" name="Metin kutusu 4">
            <a:extLst>
              <a:ext uri="{FF2B5EF4-FFF2-40B4-BE49-F238E27FC236}">
                <a16:creationId xmlns:a16="http://schemas.microsoft.com/office/drawing/2014/main" id="{9B72FF34-3902-B749-AF03-FD28E1B652EF}"/>
              </a:ext>
            </a:extLst>
          </p:cNvPr>
          <p:cNvSpPr txBox="1"/>
          <p:nvPr/>
        </p:nvSpPr>
        <p:spPr>
          <a:xfrm>
            <a:off x="360000" y="2160000"/>
            <a:ext cx="10331813" cy="1631216"/>
          </a:xfrm>
          <a:prstGeom prst="rect">
            <a:avLst/>
          </a:prstGeom>
        </p:spPr>
        <p:txBody>
          <a:bodyPr wrap="square" rtlCol="0">
            <a:spAutoFit/>
          </a:bodyPr>
          <a:lstStyle/>
          <a:p>
            <a:pPr defTabSz="360000"/>
            <a:r>
              <a:rPr lang="tr-TR" sz="2000" i="1" dirty="0">
                <a:solidFill>
                  <a:srgbClr val="879E9D"/>
                </a:solidFill>
                <a:latin typeface="Avenir Heavy" panose="02000503020000020003" pitchFamily="2" charset="0"/>
              </a:rPr>
              <a:t>Önsöz</a:t>
            </a:r>
          </a:p>
          <a:p>
            <a:pPr defTabSz="360000"/>
            <a:endParaRPr lang="tr-TR" sz="2000" i="1" dirty="0">
              <a:solidFill>
                <a:srgbClr val="879E9D"/>
              </a:solidFill>
              <a:latin typeface="Avenir Heavy" panose="02000503020000020003" pitchFamily="2" charset="0"/>
            </a:endParaRPr>
          </a:p>
          <a:p>
            <a:pPr defTabSz="360000"/>
            <a:r>
              <a:rPr lang="tr-TR" sz="2000" i="1" dirty="0">
                <a:solidFill>
                  <a:srgbClr val="879E9D"/>
                </a:solidFill>
                <a:latin typeface="Avenir Heavy" panose="02000503020000020003" pitchFamily="2" charset="0"/>
              </a:rPr>
              <a:t>Stüdyo Üyeleri</a:t>
            </a:r>
          </a:p>
          <a:p>
            <a:pPr defTabSz="360000"/>
            <a:endParaRPr lang="tr-TR" sz="2000" i="1" dirty="0">
              <a:solidFill>
                <a:srgbClr val="879E9D"/>
              </a:solidFill>
              <a:latin typeface="Avenir Heavy" panose="02000503020000020003" pitchFamily="2" charset="0"/>
            </a:endParaRPr>
          </a:p>
          <a:p>
            <a:pPr defTabSz="360000"/>
            <a:r>
              <a:rPr lang="tr-TR" sz="2000" i="1" dirty="0">
                <a:solidFill>
                  <a:srgbClr val="879E9D"/>
                </a:solidFill>
                <a:latin typeface="Avenir Heavy" panose="02000503020000020003" pitchFamily="2" charset="0"/>
              </a:rPr>
              <a:t>Proje Örnekleri</a:t>
            </a:r>
          </a:p>
        </p:txBody>
      </p:sp>
      <p:sp>
        <p:nvSpPr>
          <p:cNvPr id="8" name="İçerik Yer Tutucusu 19">
            <a:extLst>
              <a:ext uri="{FF2B5EF4-FFF2-40B4-BE49-F238E27FC236}">
                <a16:creationId xmlns:a16="http://schemas.microsoft.com/office/drawing/2014/main" id="{72A856DC-88E6-1A4B-B6F7-8F7C96B9C82A}"/>
              </a:ext>
            </a:extLst>
          </p:cNvPr>
          <p:cNvSpPr>
            <a:spLocks noGrp="1"/>
          </p:cNvSpPr>
          <p:nvPr>
            <p:ph sz="half" idx="1"/>
          </p:nvPr>
        </p:nvSpPr>
        <p:spPr>
          <a:xfrm>
            <a:off x="360000" y="4043363"/>
            <a:ext cx="9972000" cy="3156637"/>
          </a:xfrm>
          <a:ln w="28575">
            <a:noFill/>
          </a:ln>
        </p:spPr>
        <p:txBody>
          <a:bodyPr>
            <a:normAutofit/>
          </a:bodyPr>
          <a:lstStyle/>
          <a:p>
            <a:pPr marL="0" indent="0" algn="just">
              <a:buNone/>
            </a:pPr>
            <a:endParaRPr lang="tr-TR" sz="1600" i="1" dirty="0">
              <a:solidFill>
                <a:srgbClr val="FF0000"/>
              </a:solidFill>
              <a:latin typeface="Avenir" panose="02000503020000020003" pitchFamily="2" charset="0"/>
            </a:endParaRPr>
          </a:p>
          <a:p>
            <a:pPr marL="0" indent="0" algn="just">
              <a:buNone/>
            </a:pPr>
            <a:endParaRPr lang="tr-TR" sz="1600" i="1" dirty="0">
              <a:solidFill>
                <a:srgbClr val="FF0000"/>
              </a:solidFill>
              <a:latin typeface="Avenir" panose="02000503020000020003" pitchFamily="2" charset="0"/>
            </a:endParaRPr>
          </a:p>
          <a:p>
            <a:pPr marL="0" indent="0" algn="just">
              <a:buNone/>
            </a:pPr>
            <a:endParaRPr lang="tr-TR" sz="1600" i="1" dirty="0">
              <a:solidFill>
                <a:srgbClr val="FF0000"/>
              </a:solidFill>
              <a:latin typeface="Avenir" panose="02000503020000020003" pitchFamily="2" charset="0"/>
            </a:endParaRPr>
          </a:p>
        </p:txBody>
      </p:sp>
    </p:spTree>
    <p:extLst>
      <p:ext uri="{BB962C8B-B14F-4D97-AF65-F5344CB8AC3E}">
        <p14:creationId xmlns:p14="http://schemas.microsoft.com/office/powerpoint/2010/main" val="3634232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C6367667-5246-F94E-A14E-41E2156D8D13}"/>
              </a:ext>
            </a:extLst>
          </p:cNvPr>
          <p:cNvSpPr/>
          <p:nvPr/>
        </p:nvSpPr>
        <p:spPr>
          <a:xfrm>
            <a:off x="0" y="1080000"/>
            <a:ext cx="10691813" cy="720000"/>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9765250D-551F-5844-85F6-BF0D14579999}"/>
              </a:ext>
            </a:extLst>
          </p:cNvPr>
          <p:cNvSpPr txBox="1"/>
          <p:nvPr/>
        </p:nvSpPr>
        <p:spPr>
          <a:xfrm>
            <a:off x="360000" y="1194719"/>
            <a:ext cx="10331813" cy="523220"/>
          </a:xfrm>
          <a:prstGeom prst="rect">
            <a:avLst/>
          </a:prstGeom>
        </p:spPr>
        <p:txBody>
          <a:bodyPr wrap="square" rtlCol="0">
            <a:spAutoFit/>
          </a:bodyPr>
          <a:lstStyle/>
          <a:p>
            <a:pPr defTabSz="360000"/>
            <a:r>
              <a:rPr lang="tr-TR" sz="2800" b="1" dirty="0">
                <a:solidFill>
                  <a:schemeClr val="bg1"/>
                </a:solidFill>
                <a:latin typeface="Avenir Black" panose="02000503020000020003" pitchFamily="2" charset="0"/>
              </a:rPr>
              <a:t>ÖNSÖZ</a:t>
            </a:r>
          </a:p>
        </p:txBody>
      </p:sp>
      <p:sp>
        <p:nvSpPr>
          <p:cNvPr id="7" name="İçerik Yer Tutucusu 19">
            <a:extLst>
              <a:ext uri="{FF2B5EF4-FFF2-40B4-BE49-F238E27FC236}">
                <a16:creationId xmlns:a16="http://schemas.microsoft.com/office/drawing/2014/main" id="{39422587-FF7A-0B48-AA1F-2B8FDC1770E0}"/>
              </a:ext>
            </a:extLst>
          </p:cNvPr>
          <p:cNvSpPr>
            <a:spLocks noGrp="1"/>
          </p:cNvSpPr>
          <p:nvPr>
            <p:ph sz="half" idx="1"/>
          </p:nvPr>
        </p:nvSpPr>
        <p:spPr>
          <a:xfrm>
            <a:off x="360000" y="2160000"/>
            <a:ext cx="9972000" cy="5040000"/>
          </a:xfrm>
          <a:ln w="28575">
            <a:noFill/>
          </a:ln>
        </p:spPr>
        <p:txBody>
          <a:bodyPr>
            <a:normAutofit/>
          </a:bodyPr>
          <a:lstStyle/>
          <a:p>
            <a:pPr marL="0" indent="0" algn="just">
              <a:buNone/>
            </a:pPr>
            <a:endParaRPr lang="tr-TR" sz="1600" dirty="0">
              <a:solidFill>
                <a:srgbClr val="FF0000"/>
              </a:solidFill>
              <a:latin typeface="Avenir" panose="02000503020000020003" pitchFamily="2" charset="0"/>
            </a:endParaRPr>
          </a:p>
          <a:p>
            <a:pPr marL="0" indent="0" algn="just">
              <a:buNone/>
            </a:pPr>
            <a:r>
              <a:rPr lang="tr-TR" sz="1600" dirty="0">
                <a:solidFill>
                  <a:srgbClr val="6C7F7F"/>
                </a:solidFill>
                <a:latin typeface="Avenir" panose="02000503020000020003" pitchFamily="2" charset="0"/>
              </a:rPr>
              <a:t>Çalışma alanı olarak Karadeniz Bölgesi’nin coğrafi özelliklerini taşıyan Rize İlinin Pazar İlçesi belirlenmiştir. İl merkezine 37 km mesafede bulunan Pazarın doğusunda Ardeşen, batısında Çayeli, güneyinde Çamlıhemşin ile Hemşin, kuzeyinde ise Karadeniz ile çevrilidir. 2024 yılı TÜİK verilerine göre Pazar İlçesi’nin köy nüfusu 14,053, şehir nüfusu 17,723 ve toplam nüfusu 31,776’dır.</a:t>
            </a:r>
          </a:p>
          <a:p>
            <a:pPr marL="0" indent="0" algn="just">
              <a:buNone/>
            </a:pPr>
            <a:r>
              <a:rPr lang="tr-TR" sz="1600" dirty="0">
                <a:solidFill>
                  <a:srgbClr val="6C7F7F"/>
                </a:solidFill>
                <a:latin typeface="Avenir" panose="02000503020000020003" pitchFamily="2" charset="0"/>
              </a:rPr>
              <a:t>ŞBP 2021 Planlama Stüdyosu – III dersi kapsamında, öğrencilerin planlama sürecini deneyimlemesi hedeflenmiştir. Dönem boyunca, iki kişilik gruplar halinde çalışarak birlikte çalışma alışkanlığı kazanmaları amaçlanmıştır. Süreç; analiz, sentez, üst ölçekli gelişim şeması ve nazım imar planı aşamalarından oluşmuştur. Proje kapsamında bir kent ve etki alanının fiziksel, sosyal, ekonomik ve algısal özellikleri analiz edilmiştir. Yerleşmenin mevcut durumu, kaynakları, potansiyelleri ve kısıtlılıkları değerlendirilmiş; gelişme vizyonu, amaçlar ve araçlar tanımlanarak plan senaryoları geliştirilmiş ve incelenmiştir. Son aşamada Planlama Grupları gelişme senaryolarına uygun olarak Pazar İlçesi’nin kentsel alanına yönelik 1/5000 ölçekli nazım imar planı çalışmaları tamamlanmıştır. </a:t>
            </a:r>
          </a:p>
          <a:p>
            <a:pPr marL="0" indent="0" algn="just">
              <a:buNone/>
            </a:pPr>
            <a:endParaRPr lang="tr-TR" sz="1600" dirty="0">
              <a:solidFill>
                <a:srgbClr val="6C7F7F"/>
              </a:solidFill>
              <a:latin typeface="Avenir" panose="02000503020000020003" pitchFamily="2" charset="0"/>
            </a:endParaRPr>
          </a:p>
          <a:p>
            <a:pPr marL="0" indent="0" algn="just">
              <a:buNone/>
            </a:pPr>
            <a:r>
              <a:rPr lang="tr-TR" sz="1600" dirty="0">
                <a:solidFill>
                  <a:srgbClr val="6C7F7F"/>
                </a:solidFill>
                <a:latin typeface="Avenir" panose="02000503020000020003" pitchFamily="2" charset="0"/>
              </a:rPr>
              <a:t>SBP 2021 Planlama Stüdyosu III – 2024-2025 Güz Yarıyılı Akademik Kadrosu</a:t>
            </a:r>
          </a:p>
        </p:txBody>
      </p:sp>
    </p:spTree>
    <p:extLst>
      <p:ext uri="{BB962C8B-B14F-4D97-AF65-F5344CB8AC3E}">
        <p14:creationId xmlns:p14="http://schemas.microsoft.com/office/powerpoint/2010/main" val="2720067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C6367667-5246-F94E-A14E-41E2156D8D13}"/>
              </a:ext>
            </a:extLst>
          </p:cNvPr>
          <p:cNvSpPr/>
          <p:nvPr/>
        </p:nvSpPr>
        <p:spPr>
          <a:xfrm>
            <a:off x="0" y="1080000"/>
            <a:ext cx="10691813" cy="720000"/>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9765250D-551F-5844-85F6-BF0D14579999}"/>
              </a:ext>
            </a:extLst>
          </p:cNvPr>
          <p:cNvSpPr txBox="1"/>
          <p:nvPr/>
        </p:nvSpPr>
        <p:spPr>
          <a:xfrm>
            <a:off x="360000" y="1194719"/>
            <a:ext cx="10331813" cy="523220"/>
          </a:xfrm>
          <a:prstGeom prst="rect">
            <a:avLst/>
          </a:prstGeom>
        </p:spPr>
        <p:txBody>
          <a:bodyPr wrap="square" rtlCol="0">
            <a:spAutoFit/>
          </a:bodyPr>
          <a:lstStyle/>
          <a:p>
            <a:pPr defTabSz="360000"/>
            <a:r>
              <a:rPr lang="tr-TR" sz="2800" b="1" dirty="0">
                <a:solidFill>
                  <a:schemeClr val="bg1"/>
                </a:solidFill>
                <a:latin typeface="Avenir Black" panose="02000503020000020003" pitchFamily="2" charset="0"/>
              </a:rPr>
              <a:t>STÜDYO ÜYELERİ</a:t>
            </a:r>
          </a:p>
        </p:txBody>
      </p:sp>
      <p:sp>
        <p:nvSpPr>
          <p:cNvPr id="12" name="Metin kutusu 11">
            <a:extLst>
              <a:ext uri="{FF2B5EF4-FFF2-40B4-BE49-F238E27FC236}">
                <a16:creationId xmlns:a16="http://schemas.microsoft.com/office/drawing/2014/main" id="{5B748BB0-EC8E-EE4B-849B-B80B04A42AF9}"/>
              </a:ext>
            </a:extLst>
          </p:cNvPr>
          <p:cNvSpPr txBox="1"/>
          <p:nvPr/>
        </p:nvSpPr>
        <p:spPr>
          <a:xfrm>
            <a:off x="138406" y="1980000"/>
            <a:ext cx="2669593" cy="1384995"/>
          </a:xfrm>
          <a:prstGeom prst="rect">
            <a:avLst/>
          </a:prstGeom>
          <a:noFill/>
        </p:spPr>
        <p:txBody>
          <a:bodyPr wrap="square" rtlCol="0">
            <a:spAutoFit/>
          </a:bodyPr>
          <a:lstStyle/>
          <a:p>
            <a:r>
              <a:rPr lang="tr-TR" sz="1400" i="1" dirty="0">
                <a:solidFill>
                  <a:srgbClr val="6C7F7F"/>
                </a:solidFill>
                <a:latin typeface="Avenir" panose="02000503020000020003" pitchFamily="2" charset="0"/>
              </a:rPr>
              <a:t>Prof.. Dr. Ersin TÜRK (Koordinatör)</a:t>
            </a:r>
          </a:p>
          <a:p>
            <a:r>
              <a:rPr lang="tr-TR" sz="1400" i="1" dirty="0">
                <a:solidFill>
                  <a:srgbClr val="6C7F7F"/>
                </a:solidFill>
                <a:latin typeface="Avenir" panose="02000503020000020003" pitchFamily="2" charset="0"/>
              </a:rPr>
              <a:t>Prof. Dr. Aygün ERDOĞAN</a:t>
            </a:r>
          </a:p>
          <a:p>
            <a:r>
              <a:rPr lang="tr-TR" sz="1400" i="1" dirty="0">
                <a:solidFill>
                  <a:srgbClr val="6C7F7F"/>
                </a:solidFill>
                <a:latin typeface="Avenir" panose="02000503020000020003" pitchFamily="2" charset="0"/>
              </a:rPr>
              <a:t>Dr. Öğr. Üyesi Gökhan Hüseyin ERKAN </a:t>
            </a:r>
          </a:p>
          <a:p>
            <a:r>
              <a:rPr lang="tr-TR" sz="1400" i="1" dirty="0">
                <a:solidFill>
                  <a:srgbClr val="6C7F7F"/>
                </a:solidFill>
                <a:latin typeface="Avenir" panose="02000503020000020003" pitchFamily="2" charset="0"/>
              </a:rPr>
              <a:t>Öğr. Gör. Uğur KASIMOĞLU</a:t>
            </a:r>
          </a:p>
          <a:p>
            <a:r>
              <a:rPr lang="tr-TR" sz="1400" i="1" dirty="0">
                <a:solidFill>
                  <a:srgbClr val="6C7F7F"/>
                </a:solidFill>
                <a:latin typeface="Avenir" panose="02000503020000020003" pitchFamily="2" charset="0"/>
              </a:rPr>
              <a:t>Arş. Gör. Buket KÖSA</a:t>
            </a:r>
          </a:p>
        </p:txBody>
      </p:sp>
      <p:sp>
        <p:nvSpPr>
          <p:cNvPr id="13" name="Metin kutusu 12">
            <a:extLst>
              <a:ext uri="{FF2B5EF4-FFF2-40B4-BE49-F238E27FC236}">
                <a16:creationId xmlns:a16="http://schemas.microsoft.com/office/drawing/2014/main" id="{5B748BB0-EC8E-EE4B-849B-B80B04A42AF9}"/>
              </a:ext>
            </a:extLst>
          </p:cNvPr>
          <p:cNvSpPr txBox="1"/>
          <p:nvPr/>
        </p:nvSpPr>
        <p:spPr>
          <a:xfrm>
            <a:off x="2808000" y="1980000"/>
            <a:ext cx="2448000" cy="5632311"/>
          </a:xfrm>
          <a:prstGeom prst="rect">
            <a:avLst/>
          </a:prstGeom>
          <a:noFill/>
        </p:spPr>
        <p:txBody>
          <a:bodyPr wrap="square" rtlCol="0">
            <a:spAutoFit/>
          </a:bodyPr>
          <a:lstStyle/>
          <a:p>
            <a:r>
              <a:rPr lang="tr-TR" sz="1200" i="1" dirty="0">
                <a:solidFill>
                  <a:srgbClr val="6C7F7F"/>
                </a:solidFill>
                <a:latin typeface="Avenir" panose="02000503020000020003" pitchFamily="2" charset="0"/>
              </a:rPr>
              <a:t>YUNUS EMRE ERTEN</a:t>
            </a:r>
          </a:p>
          <a:p>
            <a:r>
              <a:rPr lang="tr-TR" sz="1200" i="1" dirty="0">
                <a:solidFill>
                  <a:srgbClr val="6C7F7F"/>
                </a:solidFill>
                <a:latin typeface="Avenir" panose="02000503020000020003" pitchFamily="2" charset="0"/>
              </a:rPr>
              <a:t>ADEM TULUNOĞLU</a:t>
            </a:r>
          </a:p>
          <a:p>
            <a:r>
              <a:rPr lang="tr-TR" sz="1200" i="1" dirty="0">
                <a:solidFill>
                  <a:srgbClr val="6C7F7F"/>
                </a:solidFill>
                <a:latin typeface="Avenir" panose="02000503020000020003" pitchFamily="2" charset="0"/>
              </a:rPr>
              <a:t>OSMAN ERSİN KESİMAL</a:t>
            </a:r>
          </a:p>
          <a:p>
            <a:r>
              <a:rPr lang="tr-TR" sz="1200" i="1" dirty="0">
                <a:solidFill>
                  <a:srgbClr val="6C7F7F"/>
                </a:solidFill>
                <a:latin typeface="Avenir" panose="02000503020000020003" pitchFamily="2" charset="0"/>
              </a:rPr>
              <a:t>KAAN AYDIN</a:t>
            </a:r>
          </a:p>
          <a:p>
            <a:r>
              <a:rPr lang="tr-TR" sz="1200" i="1" dirty="0">
                <a:solidFill>
                  <a:srgbClr val="6C7F7F"/>
                </a:solidFill>
                <a:latin typeface="Avenir" panose="02000503020000020003" pitchFamily="2" charset="0"/>
              </a:rPr>
              <a:t>ECE ÇOLAK</a:t>
            </a:r>
          </a:p>
          <a:p>
            <a:r>
              <a:rPr lang="tr-TR" sz="1200" i="1" dirty="0">
                <a:solidFill>
                  <a:srgbClr val="6C7F7F"/>
                </a:solidFill>
                <a:latin typeface="Avenir" panose="02000503020000020003" pitchFamily="2" charset="0"/>
              </a:rPr>
              <a:t>ZEYNEP ATASOY</a:t>
            </a:r>
          </a:p>
          <a:p>
            <a:r>
              <a:rPr lang="tr-TR" sz="1200" i="1" dirty="0">
                <a:solidFill>
                  <a:srgbClr val="6C7F7F"/>
                </a:solidFill>
                <a:latin typeface="Avenir" panose="02000503020000020003" pitchFamily="2" charset="0"/>
              </a:rPr>
              <a:t>SUDE UZUN</a:t>
            </a:r>
          </a:p>
          <a:p>
            <a:r>
              <a:rPr lang="tr-TR" sz="1200" i="1" dirty="0">
                <a:solidFill>
                  <a:srgbClr val="6C7F7F"/>
                </a:solidFill>
                <a:latin typeface="Avenir" panose="02000503020000020003" pitchFamily="2" charset="0"/>
              </a:rPr>
              <a:t>ILGIT KÜÇÜK</a:t>
            </a:r>
          </a:p>
          <a:p>
            <a:r>
              <a:rPr lang="tr-TR" sz="1200" i="1" dirty="0">
                <a:solidFill>
                  <a:srgbClr val="6C7F7F"/>
                </a:solidFill>
                <a:latin typeface="Avenir" panose="02000503020000020003" pitchFamily="2" charset="0"/>
              </a:rPr>
              <a:t>EYLÜL YÜZÜGÜLER</a:t>
            </a:r>
          </a:p>
          <a:p>
            <a:r>
              <a:rPr lang="tr-TR" sz="1200" i="1" dirty="0">
                <a:solidFill>
                  <a:srgbClr val="6C7F7F"/>
                </a:solidFill>
                <a:latin typeface="Avenir" panose="02000503020000020003" pitchFamily="2" charset="0"/>
              </a:rPr>
              <a:t>NESLİHAN DELİLOĞLU</a:t>
            </a:r>
          </a:p>
          <a:p>
            <a:r>
              <a:rPr lang="tr-TR" sz="1200" i="1" dirty="0">
                <a:solidFill>
                  <a:srgbClr val="6C7F7F"/>
                </a:solidFill>
                <a:latin typeface="Avenir" panose="02000503020000020003" pitchFamily="2" charset="0"/>
              </a:rPr>
              <a:t>GÜLCE TEKELİOĞLU</a:t>
            </a:r>
          </a:p>
          <a:p>
            <a:r>
              <a:rPr lang="tr-TR" sz="1200" i="1" dirty="0">
                <a:solidFill>
                  <a:srgbClr val="6C7F7F"/>
                </a:solidFill>
                <a:latin typeface="Avenir" panose="02000503020000020003" pitchFamily="2" charset="0"/>
              </a:rPr>
              <a:t>AYÇA TÜRKOĞLU</a:t>
            </a:r>
          </a:p>
          <a:p>
            <a:r>
              <a:rPr lang="tr-TR" sz="1200" i="1" dirty="0">
                <a:solidFill>
                  <a:srgbClr val="6C7F7F"/>
                </a:solidFill>
                <a:latin typeface="Avenir" panose="02000503020000020003" pitchFamily="2" charset="0"/>
              </a:rPr>
              <a:t>YUSUF KANTEKİN</a:t>
            </a:r>
          </a:p>
          <a:p>
            <a:r>
              <a:rPr lang="tr-TR" sz="1200" i="1" dirty="0">
                <a:solidFill>
                  <a:srgbClr val="6C7F7F"/>
                </a:solidFill>
                <a:latin typeface="Avenir" panose="02000503020000020003" pitchFamily="2" charset="0"/>
              </a:rPr>
              <a:t>HAKAN AŞAN</a:t>
            </a:r>
          </a:p>
          <a:p>
            <a:r>
              <a:rPr lang="tr-TR" sz="1200" i="1" dirty="0">
                <a:solidFill>
                  <a:srgbClr val="6C7F7F"/>
                </a:solidFill>
                <a:latin typeface="Avenir" panose="02000503020000020003" pitchFamily="2" charset="0"/>
              </a:rPr>
              <a:t>SUDE KARAGÖZ</a:t>
            </a:r>
          </a:p>
          <a:p>
            <a:r>
              <a:rPr lang="tr-TR" sz="1200" i="1" dirty="0">
                <a:solidFill>
                  <a:srgbClr val="6C7F7F"/>
                </a:solidFill>
                <a:latin typeface="Avenir" panose="02000503020000020003" pitchFamily="2" charset="0"/>
              </a:rPr>
              <a:t>SEZİM ARALBAEVA</a:t>
            </a:r>
          </a:p>
          <a:p>
            <a:r>
              <a:rPr lang="tr-TR" sz="1200" i="1" dirty="0">
                <a:solidFill>
                  <a:srgbClr val="6C7F7F"/>
                </a:solidFill>
                <a:latin typeface="Avenir" panose="02000503020000020003" pitchFamily="2" charset="0"/>
              </a:rPr>
              <a:t>İBRAHİM YILMAZ</a:t>
            </a:r>
          </a:p>
          <a:p>
            <a:r>
              <a:rPr lang="tr-TR" sz="1200" i="1" dirty="0">
                <a:solidFill>
                  <a:srgbClr val="6C7F7F"/>
                </a:solidFill>
                <a:latin typeface="Avenir" panose="02000503020000020003" pitchFamily="2" charset="0"/>
              </a:rPr>
              <a:t>HALİTCAN DEDE</a:t>
            </a:r>
          </a:p>
          <a:p>
            <a:r>
              <a:rPr lang="tr-TR" sz="1200" i="1" dirty="0">
                <a:solidFill>
                  <a:srgbClr val="6C7F7F"/>
                </a:solidFill>
                <a:latin typeface="Avenir" panose="02000503020000020003" pitchFamily="2" charset="0"/>
              </a:rPr>
              <a:t>EGEMEN ATEŞ</a:t>
            </a:r>
          </a:p>
          <a:p>
            <a:r>
              <a:rPr lang="tr-TR" sz="1200" i="1" dirty="0">
                <a:solidFill>
                  <a:srgbClr val="6C7F7F"/>
                </a:solidFill>
                <a:latin typeface="Avenir" panose="02000503020000020003" pitchFamily="2" charset="0"/>
              </a:rPr>
              <a:t>ATANER ÖNER</a:t>
            </a:r>
          </a:p>
          <a:p>
            <a:r>
              <a:rPr lang="tr-TR" sz="1200" i="1" dirty="0">
                <a:solidFill>
                  <a:srgbClr val="6C7F7F"/>
                </a:solidFill>
                <a:latin typeface="Avenir" panose="02000503020000020003" pitchFamily="2" charset="0"/>
              </a:rPr>
              <a:t>AKİF AKYÜZ</a:t>
            </a:r>
          </a:p>
          <a:p>
            <a:r>
              <a:rPr lang="tr-TR" sz="1200" i="1" dirty="0">
                <a:solidFill>
                  <a:srgbClr val="6C7F7F"/>
                </a:solidFill>
                <a:latin typeface="Avenir" panose="02000503020000020003" pitchFamily="2" charset="0"/>
              </a:rPr>
              <a:t>ÖMER FARUK ŞAHİN</a:t>
            </a:r>
          </a:p>
          <a:p>
            <a:r>
              <a:rPr lang="tr-TR" sz="1200" i="1" dirty="0">
                <a:solidFill>
                  <a:srgbClr val="6C7F7F"/>
                </a:solidFill>
                <a:latin typeface="Avenir" panose="02000503020000020003" pitchFamily="2" charset="0"/>
              </a:rPr>
              <a:t>ZEYNEP GÖKBEL</a:t>
            </a:r>
          </a:p>
          <a:p>
            <a:r>
              <a:rPr lang="tr-TR" sz="1200" i="1" dirty="0">
                <a:solidFill>
                  <a:srgbClr val="6C7F7F"/>
                </a:solidFill>
                <a:latin typeface="Avenir" panose="02000503020000020003" pitchFamily="2" charset="0"/>
              </a:rPr>
              <a:t>RÜMEYSA ÜSTÜNDAĞ</a:t>
            </a:r>
          </a:p>
          <a:p>
            <a:r>
              <a:rPr lang="tr-TR" sz="1200" i="1" dirty="0">
                <a:solidFill>
                  <a:srgbClr val="6C7F7F"/>
                </a:solidFill>
                <a:latin typeface="Avenir" panose="02000503020000020003" pitchFamily="2" charset="0"/>
              </a:rPr>
              <a:t>HELİN MUTLU</a:t>
            </a:r>
          </a:p>
          <a:p>
            <a:r>
              <a:rPr lang="tr-TR" sz="1200" i="1" dirty="0">
                <a:solidFill>
                  <a:srgbClr val="6C7F7F"/>
                </a:solidFill>
                <a:latin typeface="Avenir" panose="02000503020000020003" pitchFamily="2" charset="0"/>
              </a:rPr>
              <a:t>MELİKE SUDE DEMİR</a:t>
            </a:r>
          </a:p>
          <a:p>
            <a:r>
              <a:rPr lang="tr-TR" sz="1200" i="1" dirty="0">
                <a:solidFill>
                  <a:srgbClr val="6C7F7F"/>
                </a:solidFill>
                <a:latin typeface="Avenir" panose="02000503020000020003" pitchFamily="2" charset="0"/>
              </a:rPr>
              <a:t>NURCAN ÇAĞLA GENÇER</a:t>
            </a:r>
          </a:p>
          <a:p>
            <a:r>
              <a:rPr lang="tr-TR" sz="1200" i="1" dirty="0">
                <a:solidFill>
                  <a:srgbClr val="6C7F7F"/>
                </a:solidFill>
                <a:latin typeface="Avenir" panose="02000503020000020003" pitchFamily="2" charset="0"/>
              </a:rPr>
              <a:t>SİMAY ÖZTÜRK</a:t>
            </a:r>
          </a:p>
          <a:p>
            <a:endParaRPr lang="tr-TR" sz="1200" i="1" dirty="0">
              <a:solidFill>
                <a:srgbClr val="6C7F7F"/>
              </a:solidFill>
              <a:latin typeface="Avenir" panose="02000503020000020003" pitchFamily="2" charset="0"/>
            </a:endParaRPr>
          </a:p>
          <a:p>
            <a:endParaRPr lang="tr-TR" sz="1200" i="1" dirty="0">
              <a:solidFill>
                <a:srgbClr val="6C7F7F"/>
              </a:solidFill>
              <a:latin typeface="Avenir" panose="02000503020000020003" pitchFamily="2" charset="0"/>
            </a:endParaRPr>
          </a:p>
        </p:txBody>
      </p:sp>
      <p:sp>
        <p:nvSpPr>
          <p:cNvPr id="15" name="Metin kutusu 14">
            <a:extLst>
              <a:ext uri="{FF2B5EF4-FFF2-40B4-BE49-F238E27FC236}">
                <a16:creationId xmlns:a16="http://schemas.microsoft.com/office/drawing/2014/main" id="{5B748BB0-EC8E-EE4B-849B-B80B04A42AF9}"/>
              </a:ext>
            </a:extLst>
          </p:cNvPr>
          <p:cNvSpPr txBox="1"/>
          <p:nvPr/>
        </p:nvSpPr>
        <p:spPr>
          <a:xfrm>
            <a:off x="5525905" y="1980000"/>
            <a:ext cx="2992944" cy="4339650"/>
          </a:xfrm>
          <a:prstGeom prst="rect">
            <a:avLst/>
          </a:prstGeom>
          <a:noFill/>
        </p:spPr>
        <p:txBody>
          <a:bodyPr wrap="square" rtlCol="0">
            <a:spAutoFit/>
          </a:bodyPr>
          <a:lstStyle/>
          <a:p>
            <a:r>
              <a:rPr lang="tr-TR" sz="1200" i="1" dirty="0">
                <a:solidFill>
                  <a:srgbClr val="6C7F7F"/>
                </a:solidFill>
                <a:latin typeface="Avenir" panose="02000503020000020003" pitchFamily="2" charset="0"/>
              </a:rPr>
              <a:t>EDA ÇİNKILIÇ</a:t>
            </a:r>
          </a:p>
          <a:p>
            <a:r>
              <a:rPr lang="tr-TR" sz="1200" i="1" dirty="0">
                <a:solidFill>
                  <a:srgbClr val="6C7F7F"/>
                </a:solidFill>
                <a:latin typeface="Avenir" panose="02000503020000020003" pitchFamily="2" charset="0"/>
              </a:rPr>
              <a:t>ÖZDEN ERGÜN</a:t>
            </a:r>
          </a:p>
          <a:p>
            <a:r>
              <a:rPr lang="tr-TR" sz="1200" i="1" dirty="0">
                <a:solidFill>
                  <a:srgbClr val="6C7F7F"/>
                </a:solidFill>
                <a:latin typeface="Avenir" panose="02000503020000020003" pitchFamily="2" charset="0"/>
              </a:rPr>
              <a:t>BELİZ CANSIN DEMİR</a:t>
            </a:r>
          </a:p>
          <a:p>
            <a:r>
              <a:rPr lang="tr-TR" sz="1200" i="1" dirty="0">
                <a:solidFill>
                  <a:srgbClr val="6C7F7F"/>
                </a:solidFill>
                <a:latin typeface="Avenir" panose="02000503020000020003" pitchFamily="2" charset="0"/>
              </a:rPr>
              <a:t>TUĞÇE DEMİREL</a:t>
            </a:r>
          </a:p>
          <a:p>
            <a:r>
              <a:rPr lang="tr-TR" sz="1200" i="1" dirty="0">
                <a:solidFill>
                  <a:srgbClr val="6C7F7F"/>
                </a:solidFill>
                <a:latin typeface="Avenir" panose="02000503020000020003" pitchFamily="2" charset="0"/>
              </a:rPr>
              <a:t>KEREM KAAN AKGÜL</a:t>
            </a:r>
          </a:p>
          <a:p>
            <a:r>
              <a:rPr lang="tr-TR" sz="1200" i="1" dirty="0">
                <a:solidFill>
                  <a:srgbClr val="6C7F7F"/>
                </a:solidFill>
                <a:latin typeface="Avenir" panose="02000503020000020003" pitchFamily="2" charset="0"/>
              </a:rPr>
              <a:t>ALİ ŞAHİNOĞLU</a:t>
            </a:r>
          </a:p>
          <a:p>
            <a:r>
              <a:rPr lang="tr-TR" sz="1200" i="1" dirty="0">
                <a:solidFill>
                  <a:srgbClr val="6C7F7F"/>
                </a:solidFill>
                <a:latin typeface="Avenir" panose="02000503020000020003" pitchFamily="2" charset="0"/>
              </a:rPr>
              <a:t>SENANUR SAYDAM</a:t>
            </a:r>
          </a:p>
          <a:p>
            <a:r>
              <a:rPr lang="tr-TR" sz="1200" i="1" dirty="0">
                <a:solidFill>
                  <a:srgbClr val="6C7F7F"/>
                </a:solidFill>
                <a:latin typeface="Avenir" panose="02000503020000020003" pitchFamily="2" charset="0"/>
              </a:rPr>
              <a:t>HATİCE FIÇICI</a:t>
            </a:r>
          </a:p>
          <a:p>
            <a:r>
              <a:rPr lang="tr-TR" sz="1200" i="1" dirty="0">
                <a:solidFill>
                  <a:srgbClr val="6C7F7F"/>
                </a:solidFill>
                <a:latin typeface="Avenir" panose="02000503020000020003" pitchFamily="2" charset="0"/>
              </a:rPr>
              <a:t>İREM FURUNCU</a:t>
            </a:r>
          </a:p>
          <a:p>
            <a:r>
              <a:rPr lang="tr-TR" sz="1200" i="1" dirty="0">
                <a:solidFill>
                  <a:srgbClr val="6C7F7F"/>
                </a:solidFill>
                <a:latin typeface="Avenir" panose="02000503020000020003" pitchFamily="2" charset="0"/>
              </a:rPr>
              <a:t>RECEP TAYYİP KAPLAN</a:t>
            </a:r>
          </a:p>
          <a:p>
            <a:r>
              <a:rPr lang="tr-TR" sz="1200" i="1" dirty="0">
                <a:solidFill>
                  <a:srgbClr val="6C7F7F"/>
                </a:solidFill>
                <a:latin typeface="Avenir" panose="02000503020000020003" pitchFamily="2" charset="0"/>
              </a:rPr>
              <a:t>ZEHRA CEREN TEKEL</a:t>
            </a:r>
          </a:p>
          <a:p>
            <a:r>
              <a:rPr lang="tr-TR" sz="1200" i="1" dirty="0">
                <a:solidFill>
                  <a:srgbClr val="6C7F7F"/>
                </a:solidFill>
                <a:latin typeface="Avenir" panose="02000503020000020003" pitchFamily="2" charset="0"/>
              </a:rPr>
              <a:t>BEYZA OPÇİN</a:t>
            </a:r>
          </a:p>
          <a:p>
            <a:r>
              <a:rPr lang="tr-TR" sz="1200" i="1" dirty="0">
                <a:solidFill>
                  <a:srgbClr val="6C7F7F"/>
                </a:solidFill>
                <a:latin typeface="Avenir" panose="02000503020000020003" pitchFamily="2" charset="0"/>
              </a:rPr>
              <a:t>ELİF ALEYNA BIÇAK</a:t>
            </a:r>
          </a:p>
          <a:p>
            <a:r>
              <a:rPr lang="tr-TR" sz="1200" i="1" dirty="0">
                <a:solidFill>
                  <a:srgbClr val="6C7F7F"/>
                </a:solidFill>
                <a:latin typeface="Avenir" panose="02000503020000020003" pitchFamily="2" charset="0"/>
              </a:rPr>
              <a:t>ABDULSAMET AYAZOĞLU</a:t>
            </a:r>
          </a:p>
          <a:p>
            <a:r>
              <a:rPr lang="tr-TR" sz="1200" i="1" dirty="0">
                <a:solidFill>
                  <a:srgbClr val="6C7F7F"/>
                </a:solidFill>
                <a:latin typeface="Avenir" panose="02000503020000020003" pitchFamily="2" charset="0"/>
              </a:rPr>
              <a:t>ABDULKADİR UZUN</a:t>
            </a:r>
          </a:p>
          <a:p>
            <a:r>
              <a:rPr lang="tr-TR" sz="1200" i="1" dirty="0">
                <a:solidFill>
                  <a:srgbClr val="6C7F7F"/>
                </a:solidFill>
                <a:latin typeface="Avenir" panose="02000503020000020003" pitchFamily="2" charset="0"/>
              </a:rPr>
              <a:t>SEMA NUR ÇETİN</a:t>
            </a:r>
          </a:p>
          <a:p>
            <a:r>
              <a:rPr lang="tr-TR" sz="1200" i="1" dirty="0">
                <a:solidFill>
                  <a:srgbClr val="6C7F7F"/>
                </a:solidFill>
                <a:latin typeface="Avenir" panose="02000503020000020003" pitchFamily="2" charset="0"/>
              </a:rPr>
              <a:t>ALEYNA PORTAKAL</a:t>
            </a:r>
          </a:p>
          <a:p>
            <a:r>
              <a:rPr lang="tr-TR" sz="1200" i="1" dirty="0">
                <a:solidFill>
                  <a:srgbClr val="6C7F7F"/>
                </a:solidFill>
                <a:latin typeface="Avenir" panose="02000503020000020003" pitchFamily="2" charset="0"/>
              </a:rPr>
              <a:t>ÖZLEM KANDEMİR</a:t>
            </a:r>
          </a:p>
          <a:p>
            <a:r>
              <a:rPr lang="tr-TR" sz="1200" i="1" dirty="0">
                <a:solidFill>
                  <a:srgbClr val="6C7F7F"/>
                </a:solidFill>
                <a:latin typeface="Avenir" panose="02000503020000020003" pitchFamily="2" charset="0"/>
              </a:rPr>
              <a:t>ZEYNEP HACIİSLAMOĞLU</a:t>
            </a:r>
          </a:p>
          <a:p>
            <a:r>
              <a:rPr lang="tr-TR" sz="1200" i="1" dirty="0">
                <a:solidFill>
                  <a:srgbClr val="6C7F7F"/>
                </a:solidFill>
                <a:latin typeface="Avenir" panose="02000503020000020003" pitchFamily="2" charset="0"/>
              </a:rPr>
              <a:t>RÜMEYSA CANIM</a:t>
            </a:r>
          </a:p>
          <a:p>
            <a:r>
              <a:rPr lang="tr-TR" sz="1200" i="1" dirty="0">
                <a:solidFill>
                  <a:srgbClr val="6C7F7F"/>
                </a:solidFill>
                <a:latin typeface="Avenir" panose="02000503020000020003" pitchFamily="2" charset="0"/>
              </a:rPr>
              <a:t>NİSA MOR</a:t>
            </a:r>
          </a:p>
          <a:p>
            <a:r>
              <a:rPr lang="tr-TR" sz="1200" i="1" dirty="0">
                <a:solidFill>
                  <a:srgbClr val="6C7F7F"/>
                </a:solidFill>
                <a:latin typeface="Avenir" panose="02000503020000020003" pitchFamily="2" charset="0"/>
              </a:rPr>
              <a:t>ŞEYMANUR ŞENKAYA</a:t>
            </a:r>
          </a:p>
          <a:p>
            <a:r>
              <a:rPr lang="tr-TR" sz="1200" i="1" dirty="0">
                <a:solidFill>
                  <a:srgbClr val="6C7F7F"/>
                </a:solidFill>
                <a:latin typeface="Avenir" panose="02000503020000020003" pitchFamily="2" charset="0"/>
              </a:rPr>
              <a:t> </a:t>
            </a:r>
          </a:p>
        </p:txBody>
      </p:sp>
    </p:spTree>
    <p:extLst>
      <p:ext uri="{BB962C8B-B14F-4D97-AF65-F5344CB8AC3E}">
        <p14:creationId xmlns:p14="http://schemas.microsoft.com/office/powerpoint/2010/main" val="1979693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ikdörtgen 5">
            <a:extLst>
              <a:ext uri="{FF2B5EF4-FFF2-40B4-BE49-F238E27FC236}">
                <a16:creationId xmlns:a16="http://schemas.microsoft.com/office/drawing/2014/main" id="{C6367667-5246-F94E-A14E-41E2156D8D13}"/>
              </a:ext>
            </a:extLst>
          </p:cNvPr>
          <p:cNvSpPr/>
          <p:nvPr/>
        </p:nvSpPr>
        <p:spPr>
          <a:xfrm>
            <a:off x="0" y="1080000"/>
            <a:ext cx="10691813" cy="720000"/>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9765250D-551F-5844-85F6-BF0D14579999}"/>
              </a:ext>
            </a:extLst>
          </p:cNvPr>
          <p:cNvSpPr txBox="1"/>
          <p:nvPr/>
        </p:nvSpPr>
        <p:spPr>
          <a:xfrm>
            <a:off x="360000" y="1194719"/>
            <a:ext cx="10331813" cy="523220"/>
          </a:xfrm>
          <a:prstGeom prst="rect">
            <a:avLst/>
          </a:prstGeom>
        </p:spPr>
        <p:txBody>
          <a:bodyPr wrap="square" rtlCol="0">
            <a:spAutoFit/>
          </a:bodyPr>
          <a:lstStyle/>
          <a:p>
            <a:pPr defTabSz="360000"/>
            <a:r>
              <a:rPr lang="tr-TR" sz="2800" b="1" dirty="0">
                <a:solidFill>
                  <a:schemeClr val="bg1"/>
                </a:solidFill>
                <a:latin typeface="Avenir Black" panose="02000503020000020003" pitchFamily="2" charset="0"/>
              </a:rPr>
              <a:t>PROJE ÖRNEKLERİ</a:t>
            </a:r>
          </a:p>
        </p:txBody>
      </p:sp>
    </p:spTree>
    <p:extLst>
      <p:ext uri="{BB962C8B-B14F-4D97-AF65-F5344CB8AC3E}">
        <p14:creationId xmlns:p14="http://schemas.microsoft.com/office/powerpoint/2010/main" val="1167840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4F6F9-476D-B2B2-BDA5-3748DF992AB3}"/>
            </a:ext>
          </a:extLst>
        </p:cNvPr>
        <p:cNvGrpSpPr/>
        <p:nvPr/>
      </p:nvGrpSpPr>
      <p:grpSpPr>
        <a:xfrm>
          <a:off x="0" y="0"/>
          <a:ext cx="0" cy="0"/>
          <a:chOff x="0" y="0"/>
          <a:chExt cx="0" cy="0"/>
        </a:xfrm>
      </p:grpSpPr>
      <p:sp>
        <p:nvSpPr>
          <p:cNvPr id="10" name="Dikdörtgen 9">
            <a:extLst>
              <a:ext uri="{FF2B5EF4-FFF2-40B4-BE49-F238E27FC236}">
                <a16:creationId xmlns:a16="http://schemas.microsoft.com/office/drawing/2014/main" id="{8BB03A44-5ACD-7F50-25EB-A5ECC92BB131}"/>
              </a:ext>
            </a:extLst>
          </p:cNvPr>
          <p:cNvSpPr/>
          <p:nvPr/>
        </p:nvSpPr>
        <p:spPr>
          <a:xfrm>
            <a:off x="0" y="-3614"/>
            <a:ext cx="10691813" cy="901685"/>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7375E413-A97D-EEE7-C3B5-7B4D259573AF}"/>
              </a:ext>
            </a:extLst>
          </p:cNvPr>
          <p:cNvSpPr txBox="1"/>
          <p:nvPr/>
        </p:nvSpPr>
        <p:spPr>
          <a:xfrm>
            <a:off x="359999" y="0"/>
            <a:ext cx="10331813" cy="707886"/>
          </a:xfrm>
          <a:prstGeom prst="rect">
            <a:avLst/>
          </a:prstGeom>
        </p:spPr>
        <p:txBody>
          <a:bodyPr wrap="square" rtlCol="0">
            <a:spAutoFit/>
          </a:bodyPr>
          <a:lstStyle/>
          <a:p>
            <a:pPr defTabSz="360000"/>
            <a:r>
              <a:rPr lang="tr-TR" sz="1000" dirty="0">
                <a:solidFill>
                  <a:schemeClr val="bg1"/>
                </a:solidFill>
                <a:latin typeface="Avenir Medium" panose="02000503020000020003" pitchFamily="2" charset="0"/>
              </a:rPr>
              <a:t>Öğrenciler:	</a:t>
            </a:r>
            <a:r>
              <a:rPr lang="tr-TR" sz="1000" b="1" dirty="0">
                <a:solidFill>
                  <a:schemeClr val="bg1"/>
                </a:solidFill>
                <a:latin typeface="Avenir Medium" panose="02000503020000020003" pitchFamily="2" charset="0"/>
              </a:rPr>
              <a:t>Sezim ARALBAEVA, Sude KARAGÖZ</a:t>
            </a:r>
          </a:p>
          <a:p>
            <a:pPr defTabSz="360000"/>
            <a:r>
              <a:rPr lang="tr-TR" sz="1000" dirty="0">
                <a:solidFill>
                  <a:schemeClr val="bg1"/>
                </a:solidFill>
                <a:latin typeface="Avenir Medium" panose="02000503020000020003" pitchFamily="2" charset="0"/>
              </a:rPr>
              <a:t>Çalışma Alanı:	Pazar / Rize</a:t>
            </a:r>
          </a:p>
          <a:p>
            <a:pPr marL="12700" defTabSz="360000"/>
            <a:r>
              <a:rPr lang="tr-TR" sz="1000" dirty="0">
                <a:solidFill>
                  <a:schemeClr val="bg1"/>
                </a:solidFill>
                <a:latin typeface="Avenir Medium" panose="02000503020000020003" pitchFamily="2" charset="0"/>
              </a:rPr>
              <a:t>Konu:		Yerleşilebilirlik Analizi</a:t>
            </a:r>
          </a:p>
          <a:p>
            <a:pPr defTabSz="360000"/>
            <a:r>
              <a:rPr lang="tr-TR" sz="1000" dirty="0">
                <a:solidFill>
                  <a:schemeClr val="bg1"/>
                </a:solidFill>
                <a:latin typeface="Avenir Medium" panose="02000503020000020003" pitchFamily="2" charset="0"/>
              </a:rPr>
              <a:t>Ölçek:		1/5000</a:t>
            </a:r>
          </a:p>
        </p:txBody>
      </p:sp>
      <p:pic>
        <p:nvPicPr>
          <p:cNvPr id="5" name="Resim 4" descr="metin, harita, ekran görüntüsü içeren bir resim&#10;&#10;Yapay zeka tarafından oluşturulan içerik yanlış olabilir.">
            <a:extLst>
              <a:ext uri="{FF2B5EF4-FFF2-40B4-BE49-F238E27FC236}">
                <a16:creationId xmlns:a16="http://schemas.microsoft.com/office/drawing/2014/main" id="{CF9F2AC9-6C71-75AB-8EDD-E2B67B7F6692}"/>
              </a:ext>
            </a:extLst>
          </p:cNvPr>
          <p:cNvPicPr>
            <a:picLocks noChangeAspect="1"/>
          </p:cNvPicPr>
          <p:nvPr/>
        </p:nvPicPr>
        <p:blipFill>
          <a:blip r:embed="rId2"/>
          <a:srcRect t="11870" b="11258"/>
          <a:stretch/>
        </p:blipFill>
        <p:spPr>
          <a:xfrm>
            <a:off x="0" y="1261965"/>
            <a:ext cx="10691813" cy="5810639"/>
          </a:xfrm>
          <a:prstGeom prst="rect">
            <a:avLst/>
          </a:prstGeom>
        </p:spPr>
      </p:pic>
    </p:spTree>
    <p:extLst>
      <p:ext uri="{BB962C8B-B14F-4D97-AF65-F5344CB8AC3E}">
        <p14:creationId xmlns:p14="http://schemas.microsoft.com/office/powerpoint/2010/main" val="3669939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5C66F-61B3-6441-2A07-3C4E6B5CB81F}"/>
            </a:ext>
          </a:extLst>
        </p:cNvPr>
        <p:cNvGrpSpPr/>
        <p:nvPr/>
      </p:nvGrpSpPr>
      <p:grpSpPr>
        <a:xfrm>
          <a:off x="0" y="0"/>
          <a:ext cx="0" cy="0"/>
          <a:chOff x="0" y="0"/>
          <a:chExt cx="0" cy="0"/>
        </a:xfrm>
      </p:grpSpPr>
      <p:sp>
        <p:nvSpPr>
          <p:cNvPr id="10" name="Dikdörtgen 9">
            <a:extLst>
              <a:ext uri="{FF2B5EF4-FFF2-40B4-BE49-F238E27FC236}">
                <a16:creationId xmlns:a16="http://schemas.microsoft.com/office/drawing/2014/main" id="{A1A6055B-FC1F-A003-9AC4-8BFADC6A39CE}"/>
              </a:ext>
            </a:extLst>
          </p:cNvPr>
          <p:cNvSpPr/>
          <p:nvPr/>
        </p:nvSpPr>
        <p:spPr>
          <a:xfrm>
            <a:off x="0" y="-3614"/>
            <a:ext cx="10691813" cy="901685"/>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D98AAD2C-F10C-E5FE-CD50-D9E0A3B4F89E}"/>
              </a:ext>
            </a:extLst>
          </p:cNvPr>
          <p:cNvSpPr txBox="1"/>
          <p:nvPr/>
        </p:nvSpPr>
        <p:spPr>
          <a:xfrm>
            <a:off x="359999" y="0"/>
            <a:ext cx="10331813" cy="707886"/>
          </a:xfrm>
          <a:prstGeom prst="rect">
            <a:avLst/>
          </a:prstGeom>
        </p:spPr>
        <p:txBody>
          <a:bodyPr wrap="square" rtlCol="0">
            <a:spAutoFit/>
          </a:bodyPr>
          <a:lstStyle/>
          <a:p>
            <a:pPr defTabSz="360000"/>
            <a:r>
              <a:rPr lang="tr-TR" sz="1000" dirty="0">
                <a:solidFill>
                  <a:schemeClr val="bg1"/>
                </a:solidFill>
                <a:latin typeface="Avenir Medium" panose="02000503020000020003" pitchFamily="2" charset="0"/>
              </a:rPr>
              <a:t>Öğrenciler:	</a:t>
            </a:r>
            <a:r>
              <a:rPr lang="tr-TR" sz="1000" b="1" dirty="0">
                <a:solidFill>
                  <a:schemeClr val="bg1"/>
                </a:solidFill>
                <a:latin typeface="Avenir Medium" panose="02000503020000020003" pitchFamily="2" charset="0"/>
              </a:rPr>
              <a:t>Sezim ARALBAEVA, Sude KARAGÖZ</a:t>
            </a:r>
          </a:p>
          <a:p>
            <a:pPr defTabSz="360000"/>
            <a:r>
              <a:rPr lang="tr-TR" sz="1000" dirty="0">
                <a:solidFill>
                  <a:schemeClr val="bg1"/>
                </a:solidFill>
                <a:latin typeface="Avenir Medium" panose="02000503020000020003" pitchFamily="2" charset="0"/>
              </a:rPr>
              <a:t>Çalışma Alanı:	Pazar / Rize</a:t>
            </a:r>
          </a:p>
          <a:p>
            <a:pPr marL="12700" defTabSz="360000"/>
            <a:r>
              <a:rPr lang="tr-TR" sz="1000" dirty="0">
                <a:solidFill>
                  <a:schemeClr val="bg1"/>
                </a:solidFill>
                <a:latin typeface="Avenir Medium" panose="02000503020000020003" pitchFamily="2" charset="0"/>
              </a:rPr>
              <a:t>Konu:		Eşik Sentezi</a:t>
            </a:r>
          </a:p>
          <a:p>
            <a:pPr defTabSz="360000"/>
            <a:r>
              <a:rPr lang="tr-TR" sz="1000" dirty="0">
                <a:solidFill>
                  <a:schemeClr val="bg1"/>
                </a:solidFill>
                <a:latin typeface="Avenir Medium" panose="02000503020000020003" pitchFamily="2" charset="0"/>
              </a:rPr>
              <a:t>Ölçek:		1/5000</a:t>
            </a:r>
          </a:p>
        </p:txBody>
      </p:sp>
      <p:pic>
        <p:nvPicPr>
          <p:cNvPr id="7" name="İçerik Yer Tutucusu 6" descr="metin, diyagram, harita içeren bir resim&#10;&#10;Yapay zeka tarafından oluşturulan içerik yanlış olabilir.">
            <a:extLst>
              <a:ext uri="{FF2B5EF4-FFF2-40B4-BE49-F238E27FC236}">
                <a16:creationId xmlns:a16="http://schemas.microsoft.com/office/drawing/2014/main" id="{184CBCF7-2F4D-ECEB-3735-C5DAE072491D}"/>
              </a:ext>
            </a:extLst>
          </p:cNvPr>
          <p:cNvPicPr>
            <a:picLocks noGrp="1" noChangeAspect="1"/>
          </p:cNvPicPr>
          <p:nvPr>
            <p:ph sz="half" idx="1"/>
          </p:nvPr>
        </p:nvPicPr>
        <p:blipFill>
          <a:blip r:embed="rId2"/>
          <a:srcRect t="13232" b="12965"/>
          <a:stretch/>
        </p:blipFill>
        <p:spPr>
          <a:xfrm>
            <a:off x="0" y="1474237"/>
            <a:ext cx="10658200" cy="5561046"/>
          </a:xfrm>
        </p:spPr>
      </p:pic>
    </p:spTree>
    <p:extLst>
      <p:ext uri="{BB962C8B-B14F-4D97-AF65-F5344CB8AC3E}">
        <p14:creationId xmlns:p14="http://schemas.microsoft.com/office/powerpoint/2010/main" val="18267610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764462DE-AAF9-464E-9113-A0D37AEE060E}"/>
              </a:ext>
            </a:extLst>
          </p:cNvPr>
          <p:cNvSpPr/>
          <p:nvPr/>
        </p:nvSpPr>
        <p:spPr>
          <a:xfrm>
            <a:off x="0" y="-3614"/>
            <a:ext cx="10691813" cy="901685"/>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4" name="Metin kutusu 13">
            <a:extLst>
              <a:ext uri="{FF2B5EF4-FFF2-40B4-BE49-F238E27FC236}">
                <a16:creationId xmlns:a16="http://schemas.microsoft.com/office/drawing/2014/main" id="{9765250D-551F-5844-85F6-BF0D14579999}"/>
              </a:ext>
            </a:extLst>
          </p:cNvPr>
          <p:cNvSpPr txBox="1"/>
          <p:nvPr/>
        </p:nvSpPr>
        <p:spPr>
          <a:xfrm>
            <a:off x="359999" y="0"/>
            <a:ext cx="10331813" cy="707886"/>
          </a:xfrm>
          <a:prstGeom prst="rect">
            <a:avLst/>
          </a:prstGeom>
        </p:spPr>
        <p:txBody>
          <a:bodyPr wrap="square" rtlCol="0">
            <a:spAutoFit/>
          </a:bodyPr>
          <a:lstStyle/>
          <a:p>
            <a:pPr defTabSz="360000"/>
            <a:r>
              <a:rPr lang="tr-TR" sz="1000" dirty="0">
                <a:solidFill>
                  <a:schemeClr val="bg1"/>
                </a:solidFill>
                <a:latin typeface="Avenir Medium" panose="02000503020000020003" pitchFamily="2" charset="0"/>
              </a:rPr>
              <a:t>Öğrenciler:	</a:t>
            </a:r>
            <a:r>
              <a:rPr lang="tr-TR" sz="1000" b="1" dirty="0">
                <a:solidFill>
                  <a:schemeClr val="bg1"/>
                </a:solidFill>
                <a:latin typeface="Avenir Medium" panose="02000503020000020003" pitchFamily="2" charset="0"/>
              </a:rPr>
              <a:t>Sezim ARALBAEVA, Sude KARAGÖZ</a:t>
            </a:r>
          </a:p>
          <a:p>
            <a:pPr defTabSz="360000"/>
            <a:r>
              <a:rPr lang="tr-TR" sz="1000" dirty="0">
                <a:solidFill>
                  <a:schemeClr val="bg1"/>
                </a:solidFill>
                <a:latin typeface="Avenir Medium" panose="02000503020000020003" pitchFamily="2" charset="0"/>
              </a:rPr>
              <a:t>Çalışma Alanı:	Pazar / Rize</a:t>
            </a:r>
          </a:p>
          <a:p>
            <a:pPr marL="12700" defTabSz="360000"/>
            <a:r>
              <a:rPr lang="tr-TR" sz="1000" dirty="0">
                <a:solidFill>
                  <a:schemeClr val="bg1"/>
                </a:solidFill>
                <a:latin typeface="Avenir Medium" panose="02000503020000020003" pitchFamily="2" charset="0"/>
              </a:rPr>
              <a:t>Konu:		Bilgi Paftası</a:t>
            </a:r>
          </a:p>
          <a:p>
            <a:pPr defTabSz="360000"/>
            <a:r>
              <a:rPr lang="tr-TR" sz="1000" dirty="0">
                <a:solidFill>
                  <a:schemeClr val="bg1"/>
                </a:solidFill>
                <a:latin typeface="Avenir Medium" panose="02000503020000020003" pitchFamily="2" charset="0"/>
              </a:rPr>
              <a:t>Ölçek:		1/5000</a:t>
            </a:r>
          </a:p>
        </p:txBody>
      </p:sp>
      <p:pic>
        <p:nvPicPr>
          <p:cNvPr id="7" name="Resim 6" descr="metin, harita, ekran görüntüsü, diyagram içeren bir resim&#10;&#10;Yapay zeka tarafından oluşturulan içerik yanlış olabilir.">
            <a:extLst>
              <a:ext uri="{FF2B5EF4-FFF2-40B4-BE49-F238E27FC236}">
                <a16:creationId xmlns:a16="http://schemas.microsoft.com/office/drawing/2014/main" id="{8CA506E5-FE99-166E-B674-25DD02B95BBB}"/>
              </a:ext>
            </a:extLst>
          </p:cNvPr>
          <p:cNvPicPr>
            <a:picLocks noChangeAspect="1"/>
          </p:cNvPicPr>
          <p:nvPr/>
        </p:nvPicPr>
        <p:blipFill>
          <a:blip r:embed="rId2"/>
          <a:srcRect t="13696" b="11746"/>
          <a:stretch/>
        </p:blipFill>
        <p:spPr>
          <a:xfrm>
            <a:off x="0" y="1324946"/>
            <a:ext cx="10691813" cy="5635691"/>
          </a:xfrm>
          <a:prstGeom prst="rect">
            <a:avLst/>
          </a:prstGeom>
        </p:spPr>
      </p:pic>
    </p:spTree>
    <p:extLst>
      <p:ext uri="{BB962C8B-B14F-4D97-AF65-F5344CB8AC3E}">
        <p14:creationId xmlns:p14="http://schemas.microsoft.com/office/powerpoint/2010/main" val="13578579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kdörtgen 9">
            <a:extLst>
              <a:ext uri="{FF2B5EF4-FFF2-40B4-BE49-F238E27FC236}">
                <a16:creationId xmlns:a16="http://schemas.microsoft.com/office/drawing/2014/main" id="{764462DE-AAF9-464E-9113-A0D37AEE060E}"/>
              </a:ext>
            </a:extLst>
          </p:cNvPr>
          <p:cNvSpPr/>
          <p:nvPr/>
        </p:nvSpPr>
        <p:spPr>
          <a:xfrm>
            <a:off x="0" y="-3614"/>
            <a:ext cx="10691813" cy="901685"/>
          </a:xfrm>
          <a:prstGeom prst="rect">
            <a:avLst/>
          </a:prstGeom>
          <a:solidFill>
            <a:srgbClr val="879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 name="Metin kutusu 1">
            <a:extLst>
              <a:ext uri="{FF2B5EF4-FFF2-40B4-BE49-F238E27FC236}">
                <a16:creationId xmlns:a16="http://schemas.microsoft.com/office/drawing/2014/main" id="{37D57ADD-62CB-B154-5AD3-70222E5EA907}"/>
              </a:ext>
            </a:extLst>
          </p:cNvPr>
          <p:cNvSpPr txBox="1"/>
          <p:nvPr/>
        </p:nvSpPr>
        <p:spPr>
          <a:xfrm>
            <a:off x="359999" y="0"/>
            <a:ext cx="10331813" cy="707886"/>
          </a:xfrm>
          <a:prstGeom prst="rect">
            <a:avLst/>
          </a:prstGeom>
        </p:spPr>
        <p:txBody>
          <a:bodyPr wrap="square" rtlCol="0">
            <a:spAutoFit/>
          </a:bodyPr>
          <a:lstStyle/>
          <a:p>
            <a:pPr defTabSz="360000"/>
            <a:r>
              <a:rPr lang="tr-TR" sz="1000" dirty="0">
                <a:solidFill>
                  <a:schemeClr val="bg1"/>
                </a:solidFill>
                <a:latin typeface="Avenir Medium" panose="02000503020000020003" pitchFamily="2" charset="0"/>
              </a:rPr>
              <a:t>Öğrenciler:	</a:t>
            </a:r>
            <a:r>
              <a:rPr lang="tr-TR" sz="1000" b="1" dirty="0">
                <a:solidFill>
                  <a:schemeClr val="bg1"/>
                </a:solidFill>
                <a:latin typeface="Avenir Medium" panose="02000503020000020003" pitchFamily="2" charset="0"/>
              </a:rPr>
              <a:t>Sezim ARALBAEVA, Sude KARAGÖZ</a:t>
            </a:r>
          </a:p>
          <a:p>
            <a:pPr defTabSz="360000"/>
            <a:r>
              <a:rPr lang="tr-TR" sz="1000" dirty="0">
                <a:solidFill>
                  <a:schemeClr val="bg1"/>
                </a:solidFill>
                <a:latin typeface="Avenir Medium" panose="02000503020000020003" pitchFamily="2" charset="0"/>
              </a:rPr>
              <a:t>Çalışma Alanı:	Pazar / Rize</a:t>
            </a:r>
          </a:p>
          <a:p>
            <a:pPr marL="12700" defTabSz="360000"/>
            <a:r>
              <a:rPr lang="tr-TR" sz="1000" dirty="0">
                <a:solidFill>
                  <a:schemeClr val="bg1"/>
                </a:solidFill>
                <a:latin typeface="Avenir Medium" panose="02000503020000020003" pitchFamily="2" charset="0"/>
              </a:rPr>
              <a:t>Konu:		Nazım İmar Planı</a:t>
            </a:r>
          </a:p>
          <a:p>
            <a:pPr defTabSz="360000"/>
            <a:r>
              <a:rPr lang="tr-TR" sz="1000" dirty="0">
                <a:solidFill>
                  <a:schemeClr val="bg1"/>
                </a:solidFill>
                <a:latin typeface="Avenir Medium" panose="02000503020000020003" pitchFamily="2" charset="0"/>
              </a:rPr>
              <a:t>Ölçek:		1/5000</a:t>
            </a:r>
          </a:p>
        </p:txBody>
      </p:sp>
      <p:pic>
        <p:nvPicPr>
          <p:cNvPr id="4" name="Resim 3" descr="metin, harita, diyagram, ekran görüntüsü içeren bir resim&#10;&#10;Yapay zeka tarafından oluşturulan içerik yanlış olabilir.">
            <a:extLst>
              <a:ext uri="{FF2B5EF4-FFF2-40B4-BE49-F238E27FC236}">
                <a16:creationId xmlns:a16="http://schemas.microsoft.com/office/drawing/2014/main" id="{77002788-8351-395E-FF74-1C9BC854D08D}"/>
              </a:ext>
            </a:extLst>
          </p:cNvPr>
          <p:cNvPicPr>
            <a:picLocks noChangeAspect="1"/>
          </p:cNvPicPr>
          <p:nvPr/>
        </p:nvPicPr>
        <p:blipFill>
          <a:blip r:embed="rId2"/>
          <a:stretch>
            <a:fillRect/>
          </a:stretch>
        </p:blipFill>
        <p:spPr>
          <a:xfrm>
            <a:off x="0" y="1488968"/>
            <a:ext cx="10691813" cy="5346850"/>
          </a:xfrm>
          <a:prstGeom prst="rect">
            <a:avLst/>
          </a:prstGeom>
        </p:spPr>
      </p:pic>
    </p:spTree>
    <p:extLst>
      <p:ext uri="{BB962C8B-B14F-4D97-AF65-F5344CB8AC3E}">
        <p14:creationId xmlns:p14="http://schemas.microsoft.com/office/powerpoint/2010/main" val="2429795923"/>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536</TotalTime>
  <Words>546</Words>
  <Application>Microsoft Office PowerPoint</Application>
  <PresentationFormat>Özel</PresentationFormat>
  <Paragraphs>104</Paragraphs>
  <Slides>12</Slides>
  <Notes>1</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12</vt:i4>
      </vt:variant>
    </vt:vector>
  </HeadingPairs>
  <TitlesOfParts>
    <vt:vector size="20" baseType="lpstr">
      <vt:lpstr>Arial</vt:lpstr>
      <vt:lpstr>Avenir</vt:lpstr>
      <vt:lpstr>Avenir Black</vt:lpstr>
      <vt:lpstr>Avenir Heavy</vt:lpstr>
      <vt:lpstr>Avenir Medium</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EMREHAN OZCAN</dc:creator>
  <cp:lastModifiedBy>Buket Kösa</cp:lastModifiedBy>
  <cp:revision>39</cp:revision>
  <dcterms:created xsi:type="dcterms:W3CDTF">2022-01-24T14:07:17Z</dcterms:created>
  <dcterms:modified xsi:type="dcterms:W3CDTF">2025-02-12T13:15:24Z</dcterms:modified>
</cp:coreProperties>
</file>