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0.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2.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3.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4.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5.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6.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7.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8.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9.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0.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1.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2.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3.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4.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5.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6.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7.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8.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9.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30.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31.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40" r:id="rId2"/>
    <p:sldMasterId id="2147483853" r:id="rId3"/>
    <p:sldMasterId id="2147483862" r:id="rId4"/>
    <p:sldMasterId id="2147483871" r:id="rId5"/>
    <p:sldMasterId id="2147483889" r:id="rId6"/>
    <p:sldMasterId id="2147483898" r:id="rId7"/>
    <p:sldMasterId id="2147483907" r:id="rId8"/>
    <p:sldMasterId id="2147483929" r:id="rId9"/>
    <p:sldMasterId id="2147483938" r:id="rId10"/>
    <p:sldMasterId id="2147483947" r:id="rId11"/>
    <p:sldMasterId id="2147483956" r:id="rId12"/>
    <p:sldMasterId id="2147483965" r:id="rId13"/>
    <p:sldMasterId id="2147483974" r:id="rId14"/>
    <p:sldMasterId id="2147483987" r:id="rId15"/>
    <p:sldMasterId id="2147484000" r:id="rId16"/>
    <p:sldMasterId id="2147484013" r:id="rId17"/>
    <p:sldMasterId id="2147484026" r:id="rId18"/>
    <p:sldMasterId id="2147484039" r:id="rId19"/>
    <p:sldMasterId id="2147484052" r:id="rId20"/>
    <p:sldMasterId id="2147484065" r:id="rId21"/>
    <p:sldMasterId id="2147484078" r:id="rId22"/>
    <p:sldMasterId id="2147484091" r:id="rId23"/>
    <p:sldMasterId id="2147484104" r:id="rId24"/>
    <p:sldMasterId id="2147484117" r:id="rId25"/>
    <p:sldMasterId id="2147484139" r:id="rId26"/>
    <p:sldMasterId id="2147484148" r:id="rId27"/>
    <p:sldMasterId id="2147484157" r:id="rId28"/>
    <p:sldMasterId id="2147484166" r:id="rId29"/>
    <p:sldMasterId id="2147484175" r:id="rId30"/>
    <p:sldMasterId id="2147484184" r:id="rId31"/>
    <p:sldMasterId id="2147484193" r:id="rId32"/>
    <p:sldMasterId id="2147484202" r:id="rId33"/>
  </p:sldMasterIdLst>
  <p:notesMasterIdLst>
    <p:notesMasterId r:id="rId149"/>
  </p:notesMasterIdLst>
  <p:handoutMasterIdLst>
    <p:handoutMasterId r:id="rId150"/>
  </p:handoutMasterIdLst>
  <p:sldIdLst>
    <p:sldId id="344" r:id="rId34"/>
    <p:sldId id="488" r:id="rId35"/>
    <p:sldId id="489" r:id="rId36"/>
    <p:sldId id="490" r:id="rId37"/>
    <p:sldId id="491" r:id="rId38"/>
    <p:sldId id="265" r:id="rId39"/>
    <p:sldId id="427" r:id="rId40"/>
    <p:sldId id="276" r:id="rId41"/>
    <p:sldId id="277" r:id="rId42"/>
    <p:sldId id="482" r:id="rId43"/>
    <p:sldId id="483" r:id="rId44"/>
    <p:sldId id="484" r:id="rId45"/>
    <p:sldId id="278" r:id="rId46"/>
    <p:sldId id="347" r:id="rId47"/>
    <p:sldId id="425" r:id="rId48"/>
    <p:sldId id="268" r:id="rId49"/>
    <p:sldId id="349" r:id="rId50"/>
    <p:sldId id="350" r:id="rId51"/>
    <p:sldId id="426" r:id="rId52"/>
    <p:sldId id="478" r:id="rId53"/>
    <p:sldId id="496" r:id="rId54"/>
    <p:sldId id="429" r:id="rId55"/>
    <p:sldId id="480" r:id="rId56"/>
    <p:sldId id="432" r:id="rId57"/>
    <p:sldId id="433" r:id="rId58"/>
    <p:sldId id="434" r:id="rId59"/>
    <p:sldId id="436" r:id="rId60"/>
    <p:sldId id="437" r:id="rId61"/>
    <p:sldId id="439" r:id="rId62"/>
    <p:sldId id="440" r:id="rId63"/>
    <p:sldId id="442" r:id="rId64"/>
    <p:sldId id="443" r:id="rId65"/>
    <p:sldId id="441" r:id="rId66"/>
    <p:sldId id="444" r:id="rId67"/>
    <p:sldId id="493" r:id="rId68"/>
    <p:sldId id="446" r:id="rId69"/>
    <p:sldId id="447" r:id="rId70"/>
    <p:sldId id="448" r:id="rId71"/>
    <p:sldId id="494" r:id="rId72"/>
    <p:sldId id="449" r:id="rId73"/>
    <p:sldId id="468" r:id="rId74"/>
    <p:sldId id="469" r:id="rId75"/>
    <p:sldId id="470" r:id="rId76"/>
    <p:sldId id="472" r:id="rId77"/>
    <p:sldId id="473" r:id="rId78"/>
    <p:sldId id="474" r:id="rId79"/>
    <p:sldId id="475" r:id="rId80"/>
    <p:sldId id="476" r:id="rId81"/>
    <p:sldId id="302" r:id="rId82"/>
    <p:sldId id="360" r:id="rId83"/>
    <p:sldId id="362" r:id="rId84"/>
    <p:sldId id="363" r:id="rId85"/>
    <p:sldId id="364" r:id="rId86"/>
    <p:sldId id="365" r:id="rId87"/>
    <p:sldId id="369" r:id="rId88"/>
    <p:sldId id="368" r:id="rId89"/>
    <p:sldId id="306" r:id="rId90"/>
    <p:sldId id="371" r:id="rId91"/>
    <p:sldId id="307" r:id="rId92"/>
    <p:sldId id="372" r:id="rId93"/>
    <p:sldId id="450" r:id="rId94"/>
    <p:sldId id="467" r:id="rId95"/>
    <p:sldId id="481" r:id="rId96"/>
    <p:sldId id="397" r:id="rId97"/>
    <p:sldId id="308" r:id="rId98"/>
    <p:sldId id="398" r:id="rId99"/>
    <p:sldId id="311" r:id="rId100"/>
    <p:sldId id="399" r:id="rId101"/>
    <p:sldId id="309" r:id="rId102"/>
    <p:sldId id="451" r:id="rId103"/>
    <p:sldId id="376" r:id="rId104"/>
    <p:sldId id="327" r:id="rId105"/>
    <p:sldId id="421" r:id="rId106"/>
    <p:sldId id="453" r:id="rId107"/>
    <p:sldId id="454" r:id="rId108"/>
    <p:sldId id="455" r:id="rId109"/>
    <p:sldId id="329" r:id="rId110"/>
    <p:sldId id="457" r:id="rId111"/>
    <p:sldId id="456" r:id="rId112"/>
    <p:sldId id="323" r:id="rId113"/>
    <p:sldId id="379" r:id="rId114"/>
    <p:sldId id="378" r:id="rId115"/>
    <p:sldId id="485" r:id="rId116"/>
    <p:sldId id="458" r:id="rId117"/>
    <p:sldId id="459" r:id="rId118"/>
    <p:sldId id="460" r:id="rId119"/>
    <p:sldId id="461" r:id="rId120"/>
    <p:sldId id="495" r:id="rId121"/>
    <p:sldId id="380" r:id="rId122"/>
    <p:sldId id="381" r:id="rId123"/>
    <p:sldId id="382" r:id="rId124"/>
    <p:sldId id="462" r:id="rId125"/>
    <p:sldId id="318" r:id="rId126"/>
    <p:sldId id="390" r:id="rId127"/>
    <p:sldId id="319" r:id="rId128"/>
    <p:sldId id="464" r:id="rId129"/>
    <p:sldId id="466" r:id="rId130"/>
    <p:sldId id="320" r:id="rId131"/>
    <p:sldId id="321" r:id="rId132"/>
    <p:sldId id="486" r:id="rId133"/>
    <p:sldId id="487" r:id="rId134"/>
    <p:sldId id="314" r:id="rId135"/>
    <p:sldId id="400" r:id="rId136"/>
    <p:sldId id="402" r:id="rId137"/>
    <p:sldId id="316" r:id="rId138"/>
    <p:sldId id="317" r:id="rId139"/>
    <p:sldId id="405" r:id="rId140"/>
    <p:sldId id="333" r:id="rId141"/>
    <p:sldId id="407" r:id="rId142"/>
    <p:sldId id="408" r:id="rId143"/>
    <p:sldId id="409" r:id="rId144"/>
    <p:sldId id="410" r:id="rId145"/>
    <p:sldId id="414" r:id="rId146"/>
    <p:sldId id="492" r:id="rId147"/>
    <p:sldId id="343" r:id="rId1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9" autoAdjust="0"/>
  </p:normalViewPr>
  <p:slideViewPr>
    <p:cSldViewPr snapToGrid="0">
      <p:cViewPr>
        <p:scale>
          <a:sx n="91" d="100"/>
          <a:sy n="91" d="100"/>
        </p:scale>
        <p:origin x="-534" y="-72"/>
      </p:cViewPr>
      <p:guideLst>
        <p:guide orient="horz" pos="2160"/>
        <p:guide pos="3840"/>
      </p:guideLst>
    </p:cSldViewPr>
  </p:slideViewPr>
  <p:outlineViewPr>
    <p:cViewPr>
      <p:scale>
        <a:sx n="33" d="100"/>
        <a:sy n="33" d="100"/>
      </p:scale>
      <p:origin x="0" y="80436"/>
    </p:cViewPr>
  </p:outlineViewPr>
  <p:notesTextViewPr>
    <p:cViewPr>
      <p:scale>
        <a:sx n="1" d="1"/>
        <a:sy n="1" d="1"/>
      </p:scale>
      <p:origin x="0" y="0"/>
    </p:cViewPr>
  </p:notesTextViewPr>
  <p:sorterViewPr>
    <p:cViewPr>
      <p:scale>
        <a:sx n="100" d="100"/>
        <a:sy n="100" d="100"/>
      </p:scale>
      <p:origin x="0" y="36024"/>
    </p:cViewPr>
  </p:sorterViewPr>
  <p:notesViewPr>
    <p:cSldViewPr snapToGrid="0">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5.xml"/><Relationship Id="rId117" Type="http://schemas.openxmlformats.org/officeDocument/2006/relationships/slide" Target="slides/slide84.xml"/><Relationship Id="rId21" Type="http://schemas.openxmlformats.org/officeDocument/2006/relationships/slideMaster" Target="slideMasters/slideMaster20.xml"/><Relationship Id="rId42" Type="http://schemas.openxmlformats.org/officeDocument/2006/relationships/slide" Target="slides/slide9.xml"/><Relationship Id="rId47" Type="http://schemas.openxmlformats.org/officeDocument/2006/relationships/slide" Target="slides/slide14.xml"/><Relationship Id="rId63" Type="http://schemas.openxmlformats.org/officeDocument/2006/relationships/slide" Target="slides/slide30.xml"/><Relationship Id="rId68" Type="http://schemas.openxmlformats.org/officeDocument/2006/relationships/slide" Target="slides/slide35.xml"/><Relationship Id="rId84" Type="http://schemas.openxmlformats.org/officeDocument/2006/relationships/slide" Target="slides/slide51.xml"/><Relationship Id="rId89" Type="http://schemas.openxmlformats.org/officeDocument/2006/relationships/slide" Target="slides/slide56.xml"/><Relationship Id="rId112" Type="http://schemas.openxmlformats.org/officeDocument/2006/relationships/slide" Target="slides/slide79.xml"/><Relationship Id="rId133" Type="http://schemas.openxmlformats.org/officeDocument/2006/relationships/slide" Target="slides/slide100.xml"/><Relationship Id="rId138" Type="http://schemas.openxmlformats.org/officeDocument/2006/relationships/slide" Target="slides/slide105.xml"/><Relationship Id="rId154" Type="http://schemas.openxmlformats.org/officeDocument/2006/relationships/tableStyles" Target="tableStyles.xml"/><Relationship Id="rId16" Type="http://schemas.openxmlformats.org/officeDocument/2006/relationships/slideMaster" Target="slideMasters/slideMaster15.xml"/><Relationship Id="rId107" Type="http://schemas.openxmlformats.org/officeDocument/2006/relationships/slide" Target="slides/slide74.xml"/><Relationship Id="rId11" Type="http://schemas.openxmlformats.org/officeDocument/2006/relationships/slideMaster" Target="slideMasters/slideMaster10.xml"/><Relationship Id="rId32" Type="http://schemas.openxmlformats.org/officeDocument/2006/relationships/slideMaster" Target="slideMasters/slideMaster31.xml"/><Relationship Id="rId37" Type="http://schemas.openxmlformats.org/officeDocument/2006/relationships/slide" Target="slides/slide4.xml"/><Relationship Id="rId53" Type="http://schemas.openxmlformats.org/officeDocument/2006/relationships/slide" Target="slides/slide20.xml"/><Relationship Id="rId58" Type="http://schemas.openxmlformats.org/officeDocument/2006/relationships/slide" Target="slides/slide25.xml"/><Relationship Id="rId74" Type="http://schemas.openxmlformats.org/officeDocument/2006/relationships/slide" Target="slides/slide41.xml"/><Relationship Id="rId79" Type="http://schemas.openxmlformats.org/officeDocument/2006/relationships/slide" Target="slides/slide46.xml"/><Relationship Id="rId102" Type="http://schemas.openxmlformats.org/officeDocument/2006/relationships/slide" Target="slides/slide69.xml"/><Relationship Id="rId123" Type="http://schemas.openxmlformats.org/officeDocument/2006/relationships/slide" Target="slides/slide90.xml"/><Relationship Id="rId128" Type="http://schemas.openxmlformats.org/officeDocument/2006/relationships/slide" Target="slides/slide95.xml"/><Relationship Id="rId144" Type="http://schemas.openxmlformats.org/officeDocument/2006/relationships/slide" Target="slides/slide111.xml"/><Relationship Id="rId149" Type="http://schemas.openxmlformats.org/officeDocument/2006/relationships/notesMaster" Target="notesMasters/notesMaster1.xml"/><Relationship Id="rId5" Type="http://schemas.openxmlformats.org/officeDocument/2006/relationships/slideMaster" Target="slideMasters/slideMaster4.xml"/><Relationship Id="rId90" Type="http://schemas.openxmlformats.org/officeDocument/2006/relationships/slide" Target="slides/slide57.xml"/><Relationship Id="rId95" Type="http://schemas.openxmlformats.org/officeDocument/2006/relationships/slide" Target="slides/slide62.xml"/><Relationship Id="rId22" Type="http://schemas.openxmlformats.org/officeDocument/2006/relationships/slideMaster" Target="slideMasters/slideMaster21.xml"/><Relationship Id="rId27" Type="http://schemas.openxmlformats.org/officeDocument/2006/relationships/slideMaster" Target="slideMasters/slideMaster26.xml"/><Relationship Id="rId43" Type="http://schemas.openxmlformats.org/officeDocument/2006/relationships/slide" Target="slides/slide10.xml"/><Relationship Id="rId48" Type="http://schemas.openxmlformats.org/officeDocument/2006/relationships/slide" Target="slides/slide15.xml"/><Relationship Id="rId64" Type="http://schemas.openxmlformats.org/officeDocument/2006/relationships/slide" Target="slides/slide31.xml"/><Relationship Id="rId69" Type="http://schemas.openxmlformats.org/officeDocument/2006/relationships/slide" Target="slides/slide36.xml"/><Relationship Id="rId113" Type="http://schemas.openxmlformats.org/officeDocument/2006/relationships/slide" Target="slides/slide80.xml"/><Relationship Id="rId118" Type="http://schemas.openxmlformats.org/officeDocument/2006/relationships/slide" Target="slides/slide85.xml"/><Relationship Id="rId134" Type="http://schemas.openxmlformats.org/officeDocument/2006/relationships/slide" Target="slides/slide101.xml"/><Relationship Id="rId139" Type="http://schemas.openxmlformats.org/officeDocument/2006/relationships/slide" Target="slides/slide106.xml"/><Relationship Id="rId80" Type="http://schemas.openxmlformats.org/officeDocument/2006/relationships/slide" Target="slides/slide47.xml"/><Relationship Id="rId85" Type="http://schemas.openxmlformats.org/officeDocument/2006/relationships/slide" Target="slides/slide52.xml"/><Relationship Id="rId150" Type="http://schemas.openxmlformats.org/officeDocument/2006/relationships/handoutMaster" Target="handoutMasters/handoutMaster1.xml"/><Relationship Id="rId12" Type="http://schemas.openxmlformats.org/officeDocument/2006/relationships/slideMaster" Target="slideMasters/slideMaster11.xml"/><Relationship Id="rId17" Type="http://schemas.openxmlformats.org/officeDocument/2006/relationships/slideMaster" Target="slideMasters/slideMaster16.xml"/><Relationship Id="rId25" Type="http://schemas.openxmlformats.org/officeDocument/2006/relationships/slideMaster" Target="slideMasters/slideMaster24.xml"/><Relationship Id="rId33" Type="http://schemas.openxmlformats.org/officeDocument/2006/relationships/slideMaster" Target="slideMasters/slideMaster32.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103" Type="http://schemas.openxmlformats.org/officeDocument/2006/relationships/slide" Target="slides/slide70.xml"/><Relationship Id="rId108" Type="http://schemas.openxmlformats.org/officeDocument/2006/relationships/slide" Target="slides/slide75.xml"/><Relationship Id="rId116" Type="http://schemas.openxmlformats.org/officeDocument/2006/relationships/slide" Target="slides/slide83.xml"/><Relationship Id="rId124" Type="http://schemas.openxmlformats.org/officeDocument/2006/relationships/slide" Target="slides/slide91.xml"/><Relationship Id="rId129" Type="http://schemas.openxmlformats.org/officeDocument/2006/relationships/slide" Target="slides/slide96.xml"/><Relationship Id="rId137" Type="http://schemas.openxmlformats.org/officeDocument/2006/relationships/slide" Target="slides/slide104.xml"/><Relationship Id="rId20" Type="http://schemas.openxmlformats.org/officeDocument/2006/relationships/slideMaster" Target="slideMasters/slideMaster19.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slide" Target="slides/slide37.xml"/><Relationship Id="rId75" Type="http://schemas.openxmlformats.org/officeDocument/2006/relationships/slide" Target="slides/slide42.xml"/><Relationship Id="rId83" Type="http://schemas.openxmlformats.org/officeDocument/2006/relationships/slide" Target="slides/slide50.xml"/><Relationship Id="rId88" Type="http://schemas.openxmlformats.org/officeDocument/2006/relationships/slide" Target="slides/slide55.xml"/><Relationship Id="rId91" Type="http://schemas.openxmlformats.org/officeDocument/2006/relationships/slide" Target="slides/slide58.xml"/><Relationship Id="rId96" Type="http://schemas.openxmlformats.org/officeDocument/2006/relationships/slide" Target="slides/slide63.xml"/><Relationship Id="rId111" Type="http://schemas.openxmlformats.org/officeDocument/2006/relationships/slide" Target="slides/slide78.xml"/><Relationship Id="rId132" Type="http://schemas.openxmlformats.org/officeDocument/2006/relationships/slide" Target="slides/slide99.xml"/><Relationship Id="rId140" Type="http://schemas.openxmlformats.org/officeDocument/2006/relationships/slide" Target="slides/slide107.xml"/><Relationship Id="rId145" Type="http://schemas.openxmlformats.org/officeDocument/2006/relationships/slide" Target="slides/slide112.xml"/><Relationship Id="rId15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Master" Target="slideMasters/slideMaster14.xml"/><Relationship Id="rId23" Type="http://schemas.openxmlformats.org/officeDocument/2006/relationships/slideMaster" Target="slideMasters/slideMaster22.xml"/><Relationship Id="rId28" Type="http://schemas.openxmlformats.org/officeDocument/2006/relationships/slideMaster" Target="slideMasters/slideMaster27.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106" Type="http://schemas.openxmlformats.org/officeDocument/2006/relationships/slide" Target="slides/slide73.xml"/><Relationship Id="rId114" Type="http://schemas.openxmlformats.org/officeDocument/2006/relationships/slide" Target="slides/slide81.xml"/><Relationship Id="rId119" Type="http://schemas.openxmlformats.org/officeDocument/2006/relationships/slide" Target="slides/slide86.xml"/><Relationship Id="rId127" Type="http://schemas.openxmlformats.org/officeDocument/2006/relationships/slide" Target="slides/slide94.xml"/><Relationship Id="rId10" Type="http://schemas.openxmlformats.org/officeDocument/2006/relationships/slideMaster" Target="slideMasters/slideMaster9.xml"/><Relationship Id="rId31" Type="http://schemas.openxmlformats.org/officeDocument/2006/relationships/slideMaster" Target="slideMasters/slideMaster30.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slide" Target="slides/slide40.xml"/><Relationship Id="rId78" Type="http://schemas.openxmlformats.org/officeDocument/2006/relationships/slide" Target="slides/slide45.xml"/><Relationship Id="rId81" Type="http://schemas.openxmlformats.org/officeDocument/2006/relationships/slide" Target="slides/slide48.xml"/><Relationship Id="rId86" Type="http://schemas.openxmlformats.org/officeDocument/2006/relationships/slide" Target="slides/slide53.xml"/><Relationship Id="rId94" Type="http://schemas.openxmlformats.org/officeDocument/2006/relationships/slide" Target="slides/slide61.xml"/><Relationship Id="rId99" Type="http://schemas.openxmlformats.org/officeDocument/2006/relationships/slide" Target="slides/slide66.xml"/><Relationship Id="rId101" Type="http://schemas.openxmlformats.org/officeDocument/2006/relationships/slide" Target="slides/slide68.xml"/><Relationship Id="rId122" Type="http://schemas.openxmlformats.org/officeDocument/2006/relationships/slide" Target="slides/slide89.xml"/><Relationship Id="rId130" Type="http://schemas.openxmlformats.org/officeDocument/2006/relationships/slide" Target="slides/slide97.xml"/><Relationship Id="rId135" Type="http://schemas.openxmlformats.org/officeDocument/2006/relationships/slide" Target="slides/slide102.xml"/><Relationship Id="rId143" Type="http://schemas.openxmlformats.org/officeDocument/2006/relationships/slide" Target="slides/slide110.xml"/><Relationship Id="rId148" Type="http://schemas.openxmlformats.org/officeDocument/2006/relationships/slide" Target="slides/slide115.xml"/><Relationship Id="rId151"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3" Type="http://schemas.openxmlformats.org/officeDocument/2006/relationships/slideMaster" Target="slideMasters/slideMaster12.xml"/><Relationship Id="rId18" Type="http://schemas.openxmlformats.org/officeDocument/2006/relationships/slideMaster" Target="slideMasters/slideMaster17.xml"/><Relationship Id="rId39" Type="http://schemas.openxmlformats.org/officeDocument/2006/relationships/slide" Target="slides/slide6.xml"/><Relationship Id="rId109" Type="http://schemas.openxmlformats.org/officeDocument/2006/relationships/slide" Target="slides/slide76.xml"/><Relationship Id="rId34" Type="http://schemas.openxmlformats.org/officeDocument/2006/relationships/slide" Target="slides/slide1.xml"/><Relationship Id="rId50" Type="http://schemas.openxmlformats.org/officeDocument/2006/relationships/slide" Target="slides/slide17.xml"/><Relationship Id="rId55" Type="http://schemas.openxmlformats.org/officeDocument/2006/relationships/slide" Target="slides/slide22.xml"/><Relationship Id="rId76" Type="http://schemas.openxmlformats.org/officeDocument/2006/relationships/slide" Target="slides/slide43.xml"/><Relationship Id="rId97" Type="http://schemas.openxmlformats.org/officeDocument/2006/relationships/slide" Target="slides/slide64.xml"/><Relationship Id="rId104" Type="http://schemas.openxmlformats.org/officeDocument/2006/relationships/slide" Target="slides/slide71.xml"/><Relationship Id="rId120" Type="http://schemas.openxmlformats.org/officeDocument/2006/relationships/slide" Target="slides/slide87.xml"/><Relationship Id="rId125" Type="http://schemas.openxmlformats.org/officeDocument/2006/relationships/slide" Target="slides/slide92.xml"/><Relationship Id="rId141" Type="http://schemas.openxmlformats.org/officeDocument/2006/relationships/slide" Target="slides/slide108.xml"/><Relationship Id="rId146" Type="http://schemas.openxmlformats.org/officeDocument/2006/relationships/slide" Target="slides/slide113.xml"/><Relationship Id="rId7" Type="http://schemas.openxmlformats.org/officeDocument/2006/relationships/slideMaster" Target="slideMasters/slideMaster6.xml"/><Relationship Id="rId71" Type="http://schemas.openxmlformats.org/officeDocument/2006/relationships/slide" Target="slides/slide38.xml"/><Relationship Id="rId92" Type="http://schemas.openxmlformats.org/officeDocument/2006/relationships/slide" Target="slides/slide59.xml"/><Relationship Id="rId2" Type="http://schemas.openxmlformats.org/officeDocument/2006/relationships/slideMaster" Target="slideMasters/slideMaster1.xml"/><Relationship Id="rId29" Type="http://schemas.openxmlformats.org/officeDocument/2006/relationships/slideMaster" Target="slideMasters/slideMaster28.xml"/><Relationship Id="rId24" Type="http://schemas.openxmlformats.org/officeDocument/2006/relationships/slideMaster" Target="slideMasters/slideMaster23.xml"/><Relationship Id="rId40" Type="http://schemas.openxmlformats.org/officeDocument/2006/relationships/slide" Target="slides/slide7.xml"/><Relationship Id="rId45" Type="http://schemas.openxmlformats.org/officeDocument/2006/relationships/slide" Target="slides/slide12.xml"/><Relationship Id="rId66" Type="http://schemas.openxmlformats.org/officeDocument/2006/relationships/slide" Target="slides/slide33.xml"/><Relationship Id="rId87" Type="http://schemas.openxmlformats.org/officeDocument/2006/relationships/slide" Target="slides/slide54.xml"/><Relationship Id="rId110" Type="http://schemas.openxmlformats.org/officeDocument/2006/relationships/slide" Target="slides/slide77.xml"/><Relationship Id="rId115" Type="http://schemas.openxmlformats.org/officeDocument/2006/relationships/slide" Target="slides/slide82.xml"/><Relationship Id="rId131" Type="http://schemas.openxmlformats.org/officeDocument/2006/relationships/slide" Target="slides/slide98.xml"/><Relationship Id="rId136" Type="http://schemas.openxmlformats.org/officeDocument/2006/relationships/slide" Target="slides/slide103.xml"/><Relationship Id="rId61" Type="http://schemas.openxmlformats.org/officeDocument/2006/relationships/slide" Target="slides/slide28.xml"/><Relationship Id="rId82" Type="http://schemas.openxmlformats.org/officeDocument/2006/relationships/slide" Target="slides/slide49.xml"/><Relationship Id="rId152" Type="http://schemas.openxmlformats.org/officeDocument/2006/relationships/viewProps" Target="viewProps.xml"/><Relationship Id="rId19" Type="http://schemas.openxmlformats.org/officeDocument/2006/relationships/slideMaster" Target="slideMasters/slideMaster18.xml"/><Relationship Id="rId14" Type="http://schemas.openxmlformats.org/officeDocument/2006/relationships/slideMaster" Target="slideMasters/slideMaster13.xml"/><Relationship Id="rId30" Type="http://schemas.openxmlformats.org/officeDocument/2006/relationships/slideMaster" Target="slideMasters/slideMaster29.xml"/><Relationship Id="rId35" Type="http://schemas.openxmlformats.org/officeDocument/2006/relationships/slide" Target="slides/slide2.xml"/><Relationship Id="rId56" Type="http://schemas.openxmlformats.org/officeDocument/2006/relationships/slide" Target="slides/slide23.xml"/><Relationship Id="rId77" Type="http://schemas.openxmlformats.org/officeDocument/2006/relationships/slide" Target="slides/slide44.xml"/><Relationship Id="rId100" Type="http://schemas.openxmlformats.org/officeDocument/2006/relationships/slide" Target="slides/slide67.xml"/><Relationship Id="rId105" Type="http://schemas.openxmlformats.org/officeDocument/2006/relationships/slide" Target="slides/slide72.xml"/><Relationship Id="rId126" Type="http://schemas.openxmlformats.org/officeDocument/2006/relationships/slide" Target="slides/slide93.xml"/><Relationship Id="rId147" Type="http://schemas.openxmlformats.org/officeDocument/2006/relationships/slide" Target="slides/slide114.xml"/><Relationship Id="rId8" Type="http://schemas.openxmlformats.org/officeDocument/2006/relationships/slideMaster" Target="slideMasters/slideMaster7.xml"/><Relationship Id="rId51" Type="http://schemas.openxmlformats.org/officeDocument/2006/relationships/slide" Target="slides/slide18.xml"/><Relationship Id="rId72" Type="http://schemas.openxmlformats.org/officeDocument/2006/relationships/slide" Target="slides/slide39.xml"/><Relationship Id="rId93" Type="http://schemas.openxmlformats.org/officeDocument/2006/relationships/slide" Target="slides/slide60.xml"/><Relationship Id="rId98" Type="http://schemas.openxmlformats.org/officeDocument/2006/relationships/slide" Target="slides/slide65.xml"/><Relationship Id="rId121" Type="http://schemas.openxmlformats.org/officeDocument/2006/relationships/slide" Target="slides/slide88.xml"/><Relationship Id="rId142" Type="http://schemas.openxmlformats.org/officeDocument/2006/relationships/slide" Target="slides/slide109.xml"/><Relationship Id="rId3" Type="http://schemas.openxmlformats.org/officeDocument/2006/relationships/slideMaster" Target="slideMasters/slideMaster2.xml"/></Relationships>
</file>

<file path=ppt/diagrams/_rels/data2.xml.rels><?xml version="1.0" encoding="UTF-8" standalone="yes"?>
<Relationships xmlns="http://schemas.openxmlformats.org/package/2006/relationships"><Relationship Id="rId1" Type="http://schemas.openxmlformats.org/officeDocument/2006/relationships/hyperlink" Target="YETERL&#304;K%202014/5018%20cetveller.docx"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YETERL&#304;K%202014/5018%20cetveller.doc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D17067-1CB5-4348-93F0-3D84C75CE787}" type="doc">
      <dgm:prSet loTypeId="urn:microsoft.com/office/officeart/2005/8/layout/hList6" loCatId="list" qsTypeId="urn:microsoft.com/office/officeart/2005/8/quickstyle/simple1" qsCatId="simple" csTypeId="urn:microsoft.com/office/officeart/2005/8/colors/accent1_2" csCatId="accent1"/>
      <dgm:spPr/>
      <dgm:t>
        <a:bodyPr/>
        <a:lstStyle/>
        <a:p>
          <a:endParaRPr lang="tr-TR"/>
        </a:p>
      </dgm:t>
    </dgm:pt>
    <dgm:pt modelId="{C70F9440-B66C-4BB5-92A4-D82171543690}">
      <dgm:prSet/>
      <dgm:spPr/>
      <dgm:t>
        <a:bodyPr/>
        <a:lstStyle/>
        <a:p>
          <a:pPr rtl="0"/>
          <a:r>
            <a:rPr lang="tr-TR" dirty="0" smtClean="0"/>
            <a:t>Merkezi yönetim kapsamındaki kamu idareleri, </a:t>
          </a:r>
          <a:endParaRPr lang="tr-TR" dirty="0"/>
        </a:p>
      </dgm:t>
    </dgm:pt>
    <dgm:pt modelId="{3AEEE206-F808-4D89-A5F8-7B6BF3A1F7CD}" type="parTrans" cxnId="{19E15395-4A10-43CA-A0B3-58CEF299B2E7}">
      <dgm:prSet/>
      <dgm:spPr/>
      <dgm:t>
        <a:bodyPr/>
        <a:lstStyle/>
        <a:p>
          <a:endParaRPr lang="tr-TR"/>
        </a:p>
      </dgm:t>
    </dgm:pt>
    <dgm:pt modelId="{60BA4BFB-6C40-43C9-872C-5E8BCD09D460}" type="sibTrans" cxnId="{19E15395-4A10-43CA-A0B3-58CEF299B2E7}">
      <dgm:prSet/>
      <dgm:spPr/>
      <dgm:t>
        <a:bodyPr/>
        <a:lstStyle/>
        <a:p>
          <a:endParaRPr lang="tr-TR"/>
        </a:p>
      </dgm:t>
    </dgm:pt>
    <dgm:pt modelId="{472D3884-577A-43CF-9CEC-A713B0683605}">
      <dgm:prSet/>
      <dgm:spPr/>
      <dgm:t>
        <a:bodyPr/>
        <a:lstStyle/>
        <a:p>
          <a:pPr rtl="0"/>
          <a:r>
            <a:rPr lang="tr-TR" dirty="0" smtClean="0"/>
            <a:t>Sosyal güvenlik kurumları </a:t>
          </a:r>
          <a:endParaRPr lang="tr-TR" dirty="0"/>
        </a:p>
      </dgm:t>
    </dgm:pt>
    <dgm:pt modelId="{F30308D2-A6AA-48BD-8C8B-5426733B3773}" type="parTrans" cxnId="{6AE697C2-49DE-49E8-B7F7-0351073980A2}">
      <dgm:prSet/>
      <dgm:spPr/>
      <dgm:t>
        <a:bodyPr/>
        <a:lstStyle/>
        <a:p>
          <a:endParaRPr lang="tr-TR"/>
        </a:p>
      </dgm:t>
    </dgm:pt>
    <dgm:pt modelId="{A80BD30D-4F71-4DFD-9A18-F70C0BB9B0BB}" type="sibTrans" cxnId="{6AE697C2-49DE-49E8-B7F7-0351073980A2}">
      <dgm:prSet/>
      <dgm:spPr/>
      <dgm:t>
        <a:bodyPr/>
        <a:lstStyle/>
        <a:p>
          <a:endParaRPr lang="tr-TR"/>
        </a:p>
      </dgm:t>
    </dgm:pt>
    <dgm:pt modelId="{347A56DB-A980-49DA-A2C8-4939EB3F3C43}">
      <dgm:prSet/>
      <dgm:spPr/>
      <dgm:t>
        <a:bodyPr/>
        <a:lstStyle/>
        <a:p>
          <a:pPr rtl="0"/>
          <a:r>
            <a:rPr lang="tr-TR" dirty="0" smtClean="0"/>
            <a:t>Mahallî idarelerden </a:t>
          </a:r>
          <a:endParaRPr lang="tr-TR" dirty="0"/>
        </a:p>
      </dgm:t>
    </dgm:pt>
    <dgm:pt modelId="{BE921E8C-9AA6-4DFC-832F-783C4ADBF3F2}" type="parTrans" cxnId="{25DFB01F-02DB-41CA-9002-C5161FCE002A}">
      <dgm:prSet/>
      <dgm:spPr/>
      <dgm:t>
        <a:bodyPr/>
        <a:lstStyle/>
        <a:p>
          <a:endParaRPr lang="tr-TR"/>
        </a:p>
      </dgm:t>
    </dgm:pt>
    <dgm:pt modelId="{60896745-5C1C-46DB-B868-E70F10454A0F}" type="sibTrans" cxnId="{25DFB01F-02DB-41CA-9002-C5161FCE002A}">
      <dgm:prSet/>
      <dgm:spPr/>
      <dgm:t>
        <a:bodyPr/>
        <a:lstStyle/>
        <a:p>
          <a:endParaRPr lang="tr-TR"/>
        </a:p>
      </dgm:t>
    </dgm:pt>
    <dgm:pt modelId="{3AF14686-B745-4024-82F2-57F1FE6918EB}" type="pres">
      <dgm:prSet presAssocID="{6DD17067-1CB5-4348-93F0-3D84C75CE787}" presName="Name0" presStyleCnt="0">
        <dgm:presLayoutVars>
          <dgm:dir/>
          <dgm:resizeHandles val="exact"/>
        </dgm:presLayoutVars>
      </dgm:prSet>
      <dgm:spPr/>
      <dgm:t>
        <a:bodyPr/>
        <a:lstStyle/>
        <a:p>
          <a:endParaRPr lang="tr-TR"/>
        </a:p>
      </dgm:t>
    </dgm:pt>
    <dgm:pt modelId="{9F21B45B-2F4E-4B7C-A315-23E471DF5B07}" type="pres">
      <dgm:prSet presAssocID="{C70F9440-B66C-4BB5-92A4-D82171543690}" presName="node" presStyleLbl="node1" presStyleIdx="0" presStyleCnt="3">
        <dgm:presLayoutVars>
          <dgm:bulletEnabled val="1"/>
        </dgm:presLayoutVars>
      </dgm:prSet>
      <dgm:spPr/>
      <dgm:t>
        <a:bodyPr/>
        <a:lstStyle/>
        <a:p>
          <a:endParaRPr lang="tr-TR"/>
        </a:p>
      </dgm:t>
    </dgm:pt>
    <dgm:pt modelId="{191A85D5-DE7B-4A42-820D-E3C38C640807}" type="pres">
      <dgm:prSet presAssocID="{60BA4BFB-6C40-43C9-872C-5E8BCD09D460}" presName="sibTrans" presStyleCnt="0"/>
      <dgm:spPr/>
    </dgm:pt>
    <dgm:pt modelId="{14A89441-5ED9-4149-B899-697C4EC75D89}" type="pres">
      <dgm:prSet presAssocID="{472D3884-577A-43CF-9CEC-A713B0683605}" presName="node" presStyleLbl="node1" presStyleIdx="1" presStyleCnt="3">
        <dgm:presLayoutVars>
          <dgm:bulletEnabled val="1"/>
        </dgm:presLayoutVars>
      </dgm:prSet>
      <dgm:spPr/>
      <dgm:t>
        <a:bodyPr/>
        <a:lstStyle/>
        <a:p>
          <a:endParaRPr lang="tr-TR"/>
        </a:p>
      </dgm:t>
    </dgm:pt>
    <dgm:pt modelId="{B7FE4002-7D8B-4F6D-B46A-D66CC43967D1}" type="pres">
      <dgm:prSet presAssocID="{A80BD30D-4F71-4DFD-9A18-F70C0BB9B0BB}" presName="sibTrans" presStyleCnt="0"/>
      <dgm:spPr/>
    </dgm:pt>
    <dgm:pt modelId="{8F5B7F12-30A5-4CF7-8D0B-D3D488F5F000}" type="pres">
      <dgm:prSet presAssocID="{347A56DB-A980-49DA-A2C8-4939EB3F3C43}" presName="node" presStyleLbl="node1" presStyleIdx="2" presStyleCnt="3" custLinFactNeighborX="45205" custLinFactNeighborY="-535">
        <dgm:presLayoutVars>
          <dgm:bulletEnabled val="1"/>
        </dgm:presLayoutVars>
      </dgm:prSet>
      <dgm:spPr/>
      <dgm:t>
        <a:bodyPr/>
        <a:lstStyle/>
        <a:p>
          <a:endParaRPr lang="tr-TR"/>
        </a:p>
      </dgm:t>
    </dgm:pt>
  </dgm:ptLst>
  <dgm:cxnLst>
    <dgm:cxn modelId="{6AE697C2-49DE-49E8-B7F7-0351073980A2}" srcId="{6DD17067-1CB5-4348-93F0-3D84C75CE787}" destId="{472D3884-577A-43CF-9CEC-A713B0683605}" srcOrd="1" destOrd="0" parTransId="{F30308D2-A6AA-48BD-8C8B-5426733B3773}" sibTransId="{A80BD30D-4F71-4DFD-9A18-F70C0BB9B0BB}"/>
    <dgm:cxn modelId="{D7C21A69-63A4-4873-A607-C1CB06FBF933}" type="presOf" srcId="{472D3884-577A-43CF-9CEC-A713B0683605}" destId="{14A89441-5ED9-4149-B899-697C4EC75D89}" srcOrd="0" destOrd="0" presId="urn:microsoft.com/office/officeart/2005/8/layout/hList6"/>
    <dgm:cxn modelId="{25DFB01F-02DB-41CA-9002-C5161FCE002A}" srcId="{6DD17067-1CB5-4348-93F0-3D84C75CE787}" destId="{347A56DB-A980-49DA-A2C8-4939EB3F3C43}" srcOrd="2" destOrd="0" parTransId="{BE921E8C-9AA6-4DFC-832F-783C4ADBF3F2}" sibTransId="{60896745-5C1C-46DB-B868-E70F10454A0F}"/>
    <dgm:cxn modelId="{7A52AD45-69AB-402D-9C66-8E7DF62A5DF5}" type="presOf" srcId="{6DD17067-1CB5-4348-93F0-3D84C75CE787}" destId="{3AF14686-B745-4024-82F2-57F1FE6918EB}" srcOrd="0" destOrd="0" presId="urn:microsoft.com/office/officeart/2005/8/layout/hList6"/>
    <dgm:cxn modelId="{F6FDCADD-FAD6-4CF8-8EDE-D31F56F97618}" type="presOf" srcId="{C70F9440-B66C-4BB5-92A4-D82171543690}" destId="{9F21B45B-2F4E-4B7C-A315-23E471DF5B07}" srcOrd="0" destOrd="0" presId="urn:microsoft.com/office/officeart/2005/8/layout/hList6"/>
    <dgm:cxn modelId="{19E15395-4A10-43CA-A0B3-58CEF299B2E7}" srcId="{6DD17067-1CB5-4348-93F0-3D84C75CE787}" destId="{C70F9440-B66C-4BB5-92A4-D82171543690}" srcOrd="0" destOrd="0" parTransId="{3AEEE206-F808-4D89-A5F8-7B6BF3A1F7CD}" sibTransId="{60BA4BFB-6C40-43C9-872C-5E8BCD09D460}"/>
    <dgm:cxn modelId="{39766434-FFA8-4030-B67E-50BFE19EB951}" type="presOf" srcId="{347A56DB-A980-49DA-A2C8-4939EB3F3C43}" destId="{8F5B7F12-30A5-4CF7-8D0B-D3D488F5F000}" srcOrd="0" destOrd="0" presId="urn:microsoft.com/office/officeart/2005/8/layout/hList6"/>
    <dgm:cxn modelId="{71EC4423-39CF-42FB-938C-6A155FA9AE73}" type="presParOf" srcId="{3AF14686-B745-4024-82F2-57F1FE6918EB}" destId="{9F21B45B-2F4E-4B7C-A315-23E471DF5B07}" srcOrd="0" destOrd="0" presId="urn:microsoft.com/office/officeart/2005/8/layout/hList6"/>
    <dgm:cxn modelId="{8ED8CBD0-35AC-4A80-8750-B72670A61D6A}" type="presParOf" srcId="{3AF14686-B745-4024-82F2-57F1FE6918EB}" destId="{191A85D5-DE7B-4A42-820D-E3C38C640807}" srcOrd="1" destOrd="0" presId="urn:microsoft.com/office/officeart/2005/8/layout/hList6"/>
    <dgm:cxn modelId="{B586F941-2A81-4963-8C52-5F0DD1610918}" type="presParOf" srcId="{3AF14686-B745-4024-82F2-57F1FE6918EB}" destId="{14A89441-5ED9-4149-B899-697C4EC75D89}" srcOrd="2" destOrd="0" presId="urn:microsoft.com/office/officeart/2005/8/layout/hList6"/>
    <dgm:cxn modelId="{6F8C44A0-371D-449D-A582-FFABEA4F7B2F}" type="presParOf" srcId="{3AF14686-B745-4024-82F2-57F1FE6918EB}" destId="{B7FE4002-7D8B-4F6D-B46A-D66CC43967D1}" srcOrd="3" destOrd="0" presId="urn:microsoft.com/office/officeart/2005/8/layout/hList6"/>
    <dgm:cxn modelId="{4ABD860D-96AF-49B7-8CC2-B667F4CB3EEB}" type="presParOf" srcId="{3AF14686-B745-4024-82F2-57F1FE6918EB}" destId="{8F5B7F12-30A5-4CF7-8D0B-D3D488F5F000}"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9490BA-6C23-400F-9F35-AF31D89C250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A944D496-D00F-424D-B74A-682D9326550A}">
      <dgm:prSet custT="1"/>
      <dgm:spPr/>
      <dgm:t>
        <a:bodyPr/>
        <a:lstStyle/>
        <a:p>
          <a:pPr rtl="0"/>
          <a:r>
            <a:rPr lang="tr-TR" sz="2000" dirty="0" smtClean="0"/>
            <a:t>MÜSTEŞAR (MİLLİ SAVUNMA BAKANLIĞINDA BAKAN)</a:t>
          </a:r>
          <a:endParaRPr lang="tr-TR" sz="2000" dirty="0"/>
        </a:p>
      </dgm:t>
    </dgm:pt>
    <dgm:pt modelId="{4C9621F8-81D9-4CAD-8A47-7A69A1406F7C}" type="parTrans" cxnId="{F6B8DE66-83EA-4868-99B0-628DEB4E44ED}">
      <dgm:prSet/>
      <dgm:spPr/>
      <dgm:t>
        <a:bodyPr/>
        <a:lstStyle/>
        <a:p>
          <a:endParaRPr lang="tr-TR" sz="2000"/>
        </a:p>
      </dgm:t>
    </dgm:pt>
    <dgm:pt modelId="{A43675F8-9E92-48DB-99E1-8ACD9BC9099F}" type="sibTrans" cxnId="{F6B8DE66-83EA-4868-99B0-628DEB4E44ED}">
      <dgm:prSet/>
      <dgm:spPr/>
      <dgm:t>
        <a:bodyPr/>
        <a:lstStyle/>
        <a:p>
          <a:endParaRPr lang="tr-TR" sz="2000"/>
        </a:p>
      </dgm:t>
    </dgm:pt>
    <dgm:pt modelId="{FCB869D7-4225-47BD-9E26-230F7F353FC0}">
      <dgm:prSet custT="1"/>
      <dgm:spPr/>
      <dgm:t>
        <a:bodyPr/>
        <a:lstStyle/>
        <a:p>
          <a:pPr rtl="0"/>
          <a:r>
            <a:rPr lang="tr-TR" sz="2000" dirty="0" smtClean="0"/>
            <a:t>EN ÜST YÖNETİCİ</a:t>
          </a:r>
          <a:endParaRPr lang="tr-TR" sz="2000" dirty="0"/>
        </a:p>
      </dgm:t>
    </dgm:pt>
    <dgm:pt modelId="{79AF056B-058A-496A-ACEC-0016D96C689D}" type="parTrans" cxnId="{EBF92322-4F25-4087-BD50-8E07448E0682}">
      <dgm:prSet/>
      <dgm:spPr/>
      <dgm:t>
        <a:bodyPr/>
        <a:lstStyle/>
        <a:p>
          <a:endParaRPr lang="tr-TR" sz="2000"/>
        </a:p>
      </dgm:t>
    </dgm:pt>
    <dgm:pt modelId="{F6DEBAE2-21B9-4BCC-9165-CE06992F0B7D}" type="sibTrans" cxnId="{EBF92322-4F25-4087-BD50-8E07448E0682}">
      <dgm:prSet/>
      <dgm:spPr/>
      <dgm:t>
        <a:bodyPr/>
        <a:lstStyle/>
        <a:p>
          <a:endParaRPr lang="tr-TR" sz="2000"/>
        </a:p>
      </dgm:t>
    </dgm:pt>
    <dgm:pt modelId="{306299DF-6CC4-4566-B8D0-E9A71910268A}">
      <dgm:prSet custT="1"/>
      <dgm:spPr/>
      <dgm:t>
        <a:bodyPr/>
        <a:lstStyle/>
        <a:p>
          <a:pPr rtl="0"/>
          <a:r>
            <a:rPr lang="tr-TR" sz="2000" dirty="0" smtClean="0"/>
            <a:t>REKTÖR</a:t>
          </a:r>
          <a:endParaRPr lang="tr-TR" sz="2000" dirty="0"/>
        </a:p>
      </dgm:t>
    </dgm:pt>
    <dgm:pt modelId="{84395900-4627-42CB-89EB-6765B1F8D0D3}" type="parTrans" cxnId="{FBA8FA4B-04EA-4FC3-9307-4956D889524F}">
      <dgm:prSet/>
      <dgm:spPr/>
      <dgm:t>
        <a:bodyPr/>
        <a:lstStyle/>
        <a:p>
          <a:endParaRPr lang="tr-TR" sz="2000"/>
        </a:p>
      </dgm:t>
    </dgm:pt>
    <dgm:pt modelId="{E7BB8231-3478-4393-A67F-2FDB69ED347A}" type="sibTrans" cxnId="{FBA8FA4B-04EA-4FC3-9307-4956D889524F}">
      <dgm:prSet/>
      <dgm:spPr/>
      <dgm:t>
        <a:bodyPr/>
        <a:lstStyle/>
        <a:p>
          <a:endParaRPr lang="tr-TR" sz="2000"/>
        </a:p>
      </dgm:t>
    </dgm:pt>
    <dgm:pt modelId="{C930CCC3-6714-4ECA-BCA0-9CABE1831508}">
      <dgm:prSet custT="1"/>
      <dgm:spPr/>
      <dgm:t>
        <a:bodyPr/>
        <a:lstStyle/>
        <a:p>
          <a:pPr rtl="0"/>
          <a:r>
            <a:rPr lang="tr-TR" sz="2000" dirty="0" smtClean="0"/>
            <a:t>VALİ</a:t>
          </a:r>
          <a:endParaRPr lang="tr-TR" sz="2000" dirty="0"/>
        </a:p>
      </dgm:t>
    </dgm:pt>
    <dgm:pt modelId="{B2F6490C-DE8F-4B0C-82D3-4C33FF463CD1}" type="parTrans" cxnId="{1F238E2E-58B1-46BB-9080-562D22199DD8}">
      <dgm:prSet/>
      <dgm:spPr/>
      <dgm:t>
        <a:bodyPr/>
        <a:lstStyle/>
        <a:p>
          <a:endParaRPr lang="tr-TR" sz="2000"/>
        </a:p>
      </dgm:t>
    </dgm:pt>
    <dgm:pt modelId="{C6D77A06-C81E-4295-9F1E-7337BBE85DD5}" type="sibTrans" cxnId="{1F238E2E-58B1-46BB-9080-562D22199DD8}">
      <dgm:prSet/>
      <dgm:spPr/>
      <dgm:t>
        <a:bodyPr/>
        <a:lstStyle/>
        <a:p>
          <a:endParaRPr lang="tr-TR" sz="2000"/>
        </a:p>
      </dgm:t>
    </dgm:pt>
    <dgm:pt modelId="{07B11034-C93B-47C6-886A-68F8E66CD72A}">
      <dgm:prSet custT="1"/>
      <dgm:spPr/>
      <dgm:t>
        <a:bodyPr/>
        <a:lstStyle/>
        <a:p>
          <a:pPr rtl="0"/>
          <a:r>
            <a:rPr lang="tr-TR" sz="2000" dirty="0" smtClean="0"/>
            <a:t>BELEDİYE BAŞKANI</a:t>
          </a:r>
          <a:endParaRPr lang="tr-TR" sz="2000" dirty="0"/>
        </a:p>
      </dgm:t>
    </dgm:pt>
    <dgm:pt modelId="{09A8F5BF-B72F-4F77-A490-6A06EC615B94}" type="parTrans" cxnId="{286131CD-8DC5-4533-93DB-C0832B690FA9}">
      <dgm:prSet/>
      <dgm:spPr/>
      <dgm:t>
        <a:bodyPr/>
        <a:lstStyle/>
        <a:p>
          <a:endParaRPr lang="tr-TR" sz="2000"/>
        </a:p>
      </dgm:t>
    </dgm:pt>
    <dgm:pt modelId="{82CFB460-0EC0-48EC-A59F-F2EA52608C25}" type="sibTrans" cxnId="{286131CD-8DC5-4533-93DB-C0832B690FA9}">
      <dgm:prSet/>
      <dgm:spPr/>
      <dgm:t>
        <a:bodyPr/>
        <a:lstStyle/>
        <a:p>
          <a:endParaRPr lang="tr-TR" sz="2000"/>
        </a:p>
      </dgm:t>
    </dgm:pt>
    <dgm:pt modelId="{317EB53C-A2EC-49AE-A9A9-41319BBC3D95}">
      <dgm:prSet custT="1"/>
      <dgm:spPr/>
      <dgm:t>
        <a:bodyPr/>
        <a:lstStyle/>
        <a:p>
          <a:pPr rtl="0"/>
          <a:r>
            <a:rPr lang="tr-TR" sz="2000" dirty="0" smtClean="0"/>
            <a:t>EN ÜST YÖNETİCİ</a:t>
          </a:r>
          <a:endParaRPr lang="tr-TR" sz="2000" dirty="0"/>
        </a:p>
      </dgm:t>
    </dgm:pt>
    <dgm:pt modelId="{14C824A1-B287-4EF1-AD55-CADA09999E7C}" type="parTrans" cxnId="{8F5AC89F-F18B-438A-923E-5718A2221318}">
      <dgm:prSet/>
      <dgm:spPr/>
      <dgm:t>
        <a:bodyPr/>
        <a:lstStyle/>
        <a:p>
          <a:endParaRPr lang="tr-TR" sz="2000"/>
        </a:p>
      </dgm:t>
    </dgm:pt>
    <dgm:pt modelId="{A719565D-B233-4A77-BE60-0084FF0224E0}" type="sibTrans" cxnId="{8F5AC89F-F18B-438A-923E-5718A2221318}">
      <dgm:prSet/>
      <dgm:spPr/>
      <dgm:t>
        <a:bodyPr/>
        <a:lstStyle/>
        <a:p>
          <a:endParaRPr lang="tr-TR" sz="2000"/>
        </a:p>
      </dgm:t>
    </dgm:pt>
    <dgm:pt modelId="{50A40D1A-A8C0-4FE4-BA4B-DC63A3442705}">
      <dgm:prSet custT="1"/>
      <dgm:spPr/>
      <dgm:t>
        <a:bodyPr/>
        <a:lstStyle/>
        <a:p>
          <a:pPr rtl="0"/>
          <a:r>
            <a:rPr lang="tr-TR" sz="2000" dirty="0" smtClean="0"/>
            <a:t>GENEL MÜDÜR</a:t>
          </a:r>
          <a:endParaRPr lang="tr-TR" sz="2000" dirty="0"/>
        </a:p>
      </dgm:t>
    </dgm:pt>
    <dgm:pt modelId="{CA7DD287-6044-434F-84B7-65912EA64132}" type="parTrans" cxnId="{1F0CF997-FC23-4ADF-9E81-994ACC9379A6}">
      <dgm:prSet/>
      <dgm:spPr/>
      <dgm:t>
        <a:bodyPr/>
        <a:lstStyle/>
        <a:p>
          <a:endParaRPr lang="tr-TR" sz="2000"/>
        </a:p>
      </dgm:t>
    </dgm:pt>
    <dgm:pt modelId="{17A3FB4D-1959-4500-B904-222CF16B9195}" type="sibTrans" cxnId="{1F0CF997-FC23-4ADF-9E81-994ACC9379A6}">
      <dgm:prSet/>
      <dgm:spPr/>
      <dgm:t>
        <a:bodyPr/>
        <a:lstStyle/>
        <a:p>
          <a:endParaRPr lang="tr-TR" sz="2000"/>
        </a:p>
      </dgm:t>
    </dgm:pt>
    <dgm:pt modelId="{AC7E53F1-7D37-40CD-BC3A-582083A5EAFC}">
      <dgm:prSet custT="1"/>
      <dgm:spPr/>
      <dgm:t>
        <a:bodyPr/>
        <a:lstStyle/>
        <a:p>
          <a:pPr rtl="0"/>
          <a:r>
            <a:rPr lang="tr-TR" sz="2000" dirty="0" smtClean="0"/>
            <a:t>BİRLİK BAŞKANI</a:t>
          </a:r>
          <a:endParaRPr lang="tr-TR" sz="2000" dirty="0"/>
        </a:p>
      </dgm:t>
    </dgm:pt>
    <dgm:pt modelId="{5BCFEDCF-EED4-44D8-A145-5ED98610A4FF}" type="parTrans" cxnId="{73EBBEAE-B733-4BD0-A162-68E99E2A1D1F}">
      <dgm:prSet/>
      <dgm:spPr/>
      <dgm:t>
        <a:bodyPr/>
        <a:lstStyle/>
        <a:p>
          <a:endParaRPr lang="tr-TR" sz="2000"/>
        </a:p>
      </dgm:t>
    </dgm:pt>
    <dgm:pt modelId="{07DCF165-E848-4651-8CAE-00C20114635F}" type="sibTrans" cxnId="{73EBBEAE-B733-4BD0-A162-68E99E2A1D1F}">
      <dgm:prSet/>
      <dgm:spPr/>
      <dgm:t>
        <a:bodyPr/>
        <a:lstStyle/>
        <a:p>
          <a:endParaRPr lang="tr-TR" sz="2000"/>
        </a:p>
      </dgm:t>
    </dgm:pt>
    <dgm:pt modelId="{3730FB34-3EA1-4726-8962-5CD94AF4BB8F}" type="pres">
      <dgm:prSet presAssocID="{FD9490BA-6C23-400F-9F35-AF31D89C2502}" presName="linear" presStyleCnt="0">
        <dgm:presLayoutVars>
          <dgm:animLvl val="lvl"/>
          <dgm:resizeHandles val="exact"/>
        </dgm:presLayoutVars>
      </dgm:prSet>
      <dgm:spPr/>
      <dgm:t>
        <a:bodyPr/>
        <a:lstStyle/>
        <a:p>
          <a:endParaRPr lang="tr-TR"/>
        </a:p>
      </dgm:t>
    </dgm:pt>
    <dgm:pt modelId="{D8EF4EB7-D84E-453A-BC50-7E7F9906DD94}" type="pres">
      <dgm:prSet presAssocID="{A944D496-D00F-424D-B74A-682D9326550A}" presName="parentText" presStyleLbl="node1" presStyleIdx="0" presStyleCnt="8">
        <dgm:presLayoutVars>
          <dgm:chMax val="0"/>
          <dgm:bulletEnabled val="1"/>
        </dgm:presLayoutVars>
      </dgm:prSet>
      <dgm:spPr/>
      <dgm:t>
        <a:bodyPr/>
        <a:lstStyle/>
        <a:p>
          <a:endParaRPr lang="tr-TR"/>
        </a:p>
      </dgm:t>
    </dgm:pt>
    <dgm:pt modelId="{1CE06979-AF3F-4144-A2A0-8DB49486F983}" type="pres">
      <dgm:prSet presAssocID="{A43675F8-9E92-48DB-99E1-8ACD9BC9099F}" presName="spacer" presStyleCnt="0"/>
      <dgm:spPr/>
    </dgm:pt>
    <dgm:pt modelId="{0A326204-F397-45AC-B59A-E33B419B1267}" type="pres">
      <dgm:prSet presAssocID="{FCB869D7-4225-47BD-9E26-230F7F353FC0}" presName="parentText" presStyleLbl="node1" presStyleIdx="1" presStyleCnt="8">
        <dgm:presLayoutVars>
          <dgm:chMax val="0"/>
          <dgm:bulletEnabled val="1"/>
        </dgm:presLayoutVars>
      </dgm:prSet>
      <dgm:spPr/>
      <dgm:t>
        <a:bodyPr/>
        <a:lstStyle/>
        <a:p>
          <a:endParaRPr lang="tr-TR"/>
        </a:p>
      </dgm:t>
    </dgm:pt>
    <dgm:pt modelId="{618F3A15-5876-41AD-AA46-62438CD441EB}" type="pres">
      <dgm:prSet presAssocID="{F6DEBAE2-21B9-4BCC-9165-CE06992F0B7D}" presName="spacer" presStyleCnt="0"/>
      <dgm:spPr/>
    </dgm:pt>
    <dgm:pt modelId="{DAA28984-7884-4510-A934-BBC947C0A9EB}" type="pres">
      <dgm:prSet presAssocID="{306299DF-6CC4-4566-B8D0-E9A71910268A}" presName="parentText" presStyleLbl="node1" presStyleIdx="2" presStyleCnt="8">
        <dgm:presLayoutVars>
          <dgm:chMax val="0"/>
          <dgm:bulletEnabled val="1"/>
        </dgm:presLayoutVars>
      </dgm:prSet>
      <dgm:spPr/>
      <dgm:t>
        <a:bodyPr/>
        <a:lstStyle/>
        <a:p>
          <a:endParaRPr lang="tr-TR"/>
        </a:p>
      </dgm:t>
    </dgm:pt>
    <dgm:pt modelId="{53550E6E-2E8D-4F3D-9FB0-5464E20352C7}" type="pres">
      <dgm:prSet presAssocID="{E7BB8231-3478-4393-A67F-2FDB69ED347A}" presName="spacer" presStyleCnt="0"/>
      <dgm:spPr/>
    </dgm:pt>
    <dgm:pt modelId="{16488EFA-2515-468A-B4B3-2F3DD89BDF34}" type="pres">
      <dgm:prSet presAssocID="{C930CCC3-6714-4ECA-BCA0-9CABE1831508}" presName="parentText" presStyleLbl="node1" presStyleIdx="3" presStyleCnt="8">
        <dgm:presLayoutVars>
          <dgm:chMax val="0"/>
          <dgm:bulletEnabled val="1"/>
        </dgm:presLayoutVars>
      </dgm:prSet>
      <dgm:spPr/>
      <dgm:t>
        <a:bodyPr/>
        <a:lstStyle/>
        <a:p>
          <a:endParaRPr lang="tr-TR"/>
        </a:p>
      </dgm:t>
    </dgm:pt>
    <dgm:pt modelId="{A9FB0152-99B5-49B8-B92C-EBA42E655457}" type="pres">
      <dgm:prSet presAssocID="{C6D77A06-C81E-4295-9F1E-7337BBE85DD5}" presName="spacer" presStyleCnt="0"/>
      <dgm:spPr/>
    </dgm:pt>
    <dgm:pt modelId="{AC11E4C9-27D3-49F6-BC70-5EF8B3EF66A0}" type="pres">
      <dgm:prSet presAssocID="{07B11034-C93B-47C6-886A-68F8E66CD72A}" presName="parentText" presStyleLbl="node1" presStyleIdx="4" presStyleCnt="8">
        <dgm:presLayoutVars>
          <dgm:chMax val="0"/>
          <dgm:bulletEnabled val="1"/>
        </dgm:presLayoutVars>
      </dgm:prSet>
      <dgm:spPr/>
      <dgm:t>
        <a:bodyPr/>
        <a:lstStyle/>
        <a:p>
          <a:endParaRPr lang="tr-TR"/>
        </a:p>
      </dgm:t>
    </dgm:pt>
    <dgm:pt modelId="{BDA9194F-D200-45B8-917D-F3200AAB8786}" type="pres">
      <dgm:prSet presAssocID="{82CFB460-0EC0-48EC-A59F-F2EA52608C25}" presName="spacer" presStyleCnt="0"/>
      <dgm:spPr/>
    </dgm:pt>
    <dgm:pt modelId="{24BEEC56-0E16-4352-AF6D-336E2C9BD5F7}" type="pres">
      <dgm:prSet presAssocID="{317EB53C-A2EC-49AE-A9A9-41319BBC3D95}" presName="parentText" presStyleLbl="node1" presStyleIdx="5" presStyleCnt="8">
        <dgm:presLayoutVars>
          <dgm:chMax val="0"/>
          <dgm:bulletEnabled val="1"/>
        </dgm:presLayoutVars>
      </dgm:prSet>
      <dgm:spPr/>
      <dgm:t>
        <a:bodyPr/>
        <a:lstStyle/>
        <a:p>
          <a:endParaRPr lang="tr-TR"/>
        </a:p>
      </dgm:t>
    </dgm:pt>
    <dgm:pt modelId="{F2E41073-2C02-4D12-BBFA-64AD14FC552D}" type="pres">
      <dgm:prSet presAssocID="{A719565D-B233-4A77-BE60-0084FF0224E0}" presName="spacer" presStyleCnt="0"/>
      <dgm:spPr/>
    </dgm:pt>
    <dgm:pt modelId="{45E8EAD1-D1AD-4EDA-9C2E-86908A63C3DE}" type="pres">
      <dgm:prSet presAssocID="{50A40D1A-A8C0-4FE4-BA4B-DC63A3442705}" presName="parentText" presStyleLbl="node1" presStyleIdx="6" presStyleCnt="8">
        <dgm:presLayoutVars>
          <dgm:chMax val="0"/>
          <dgm:bulletEnabled val="1"/>
        </dgm:presLayoutVars>
      </dgm:prSet>
      <dgm:spPr/>
      <dgm:t>
        <a:bodyPr/>
        <a:lstStyle/>
        <a:p>
          <a:endParaRPr lang="tr-TR"/>
        </a:p>
      </dgm:t>
    </dgm:pt>
    <dgm:pt modelId="{36C3D6D8-055F-4F07-9253-036262F15C45}" type="pres">
      <dgm:prSet presAssocID="{17A3FB4D-1959-4500-B904-222CF16B9195}" presName="spacer" presStyleCnt="0"/>
      <dgm:spPr/>
    </dgm:pt>
    <dgm:pt modelId="{5E36BE97-93D5-4E0C-B4F6-E3F245F1DBC0}" type="pres">
      <dgm:prSet presAssocID="{AC7E53F1-7D37-40CD-BC3A-582083A5EAFC}" presName="parentText" presStyleLbl="node1" presStyleIdx="7" presStyleCnt="8">
        <dgm:presLayoutVars>
          <dgm:chMax val="0"/>
          <dgm:bulletEnabled val="1"/>
        </dgm:presLayoutVars>
      </dgm:prSet>
      <dgm:spPr/>
      <dgm:t>
        <a:bodyPr/>
        <a:lstStyle/>
        <a:p>
          <a:endParaRPr lang="tr-TR"/>
        </a:p>
      </dgm:t>
    </dgm:pt>
  </dgm:ptLst>
  <dgm:cxnLst>
    <dgm:cxn modelId="{FB38A639-4DA0-46CA-878F-8688634044E2}" type="presOf" srcId="{A944D496-D00F-424D-B74A-682D9326550A}" destId="{D8EF4EB7-D84E-453A-BC50-7E7F9906DD94}" srcOrd="0" destOrd="0" presId="urn:microsoft.com/office/officeart/2005/8/layout/vList2"/>
    <dgm:cxn modelId="{18B1CF97-9BAC-416C-B501-E1AB7656A77C}" type="presOf" srcId="{FCB869D7-4225-47BD-9E26-230F7F353FC0}" destId="{0A326204-F397-45AC-B59A-E33B419B1267}" srcOrd="0" destOrd="0" presId="urn:microsoft.com/office/officeart/2005/8/layout/vList2"/>
    <dgm:cxn modelId="{74FB34D4-5CF3-44F8-B0EA-6DDC2BFD0817}" type="presOf" srcId="{317EB53C-A2EC-49AE-A9A9-41319BBC3D95}" destId="{24BEEC56-0E16-4352-AF6D-336E2C9BD5F7}" srcOrd="0" destOrd="0" presId="urn:microsoft.com/office/officeart/2005/8/layout/vList2"/>
    <dgm:cxn modelId="{51C67E3F-EA82-48F8-8C18-038E2B3A6AEF}" type="presOf" srcId="{07B11034-C93B-47C6-886A-68F8E66CD72A}" destId="{AC11E4C9-27D3-49F6-BC70-5EF8B3EF66A0}" srcOrd="0" destOrd="0" presId="urn:microsoft.com/office/officeart/2005/8/layout/vList2"/>
    <dgm:cxn modelId="{FBA8FA4B-04EA-4FC3-9307-4956D889524F}" srcId="{FD9490BA-6C23-400F-9F35-AF31D89C2502}" destId="{306299DF-6CC4-4566-B8D0-E9A71910268A}" srcOrd="2" destOrd="0" parTransId="{84395900-4627-42CB-89EB-6765B1F8D0D3}" sibTransId="{E7BB8231-3478-4393-A67F-2FDB69ED347A}"/>
    <dgm:cxn modelId="{FAA08B38-4C28-408A-AE00-C6572ECD3CD9}" type="presOf" srcId="{306299DF-6CC4-4566-B8D0-E9A71910268A}" destId="{DAA28984-7884-4510-A934-BBC947C0A9EB}" srcOrd="0" destOrd="0" presId="urn:microsoft.com/office/officeart/2005/8/layout/vList2"/>
    <dgm:cxn modelId="{73EBBEAE-B733-4BD0-A162-68E99E2A1D1F}" srcId="{FD9490BA-6C23-400F-9F35-AF31D89C2502}" destId="{AC7E53F1-7D37-40CD-BC3A-582083A5EAFC}" srcOrd="7" destOrd="0" parTransId="{5BCFEDCF-EED4-44D8-A145-5ED98610A4FF}" sibTransId="{07DCF165-E848-4651-8CAE-00C20114635F}"/>
    <dgm:cxn modelId="{8B4E1BC2-79D1-4F63-9AB6-D2B8C7A0FAE6}" type="presOf" srcId="{50A40D1A-A8C0-4FE4-BA4B-DC63A3442705}" destId="{45E8EAD1-D1AD-4EDA-9C2E-86908A63C3DE}" srcOrd="0" destOrd="0" presId="urn:microsoft.com/office/officeart/2005/8/layout/vList2"/>
    <dgm:cxn modelId="{1F0CF997-FC23-4ADF-9E81-994ACC9379A6}" srcId="{FD9490BA-6C23-400F-9F35-AF31D89C2502}" destId="{50A40D1A-A8C0-4FE4-BA4B-DC63A3442705}" srcOrd="6" destOrd="0" parTransId="{CA7DD287-6044-434F-84B7-65912EA64132}" sibTransId="{17A3FB4D-1959-4500-B904-222CF16B9195}"/>
    <dgm:cxn modelId="{286131CD-8DC5-4533-93DB-C0832B690FA9}" srcId="{FD9490BA-6C23-400F-9F35-AF31D89C2502}" destId="{07B11034-C93B-47C6-886A-68F8E66CD72A}" srcOrd="4" destOrd="0" parTransId="{09A8F5BF-B72F-4F77-A490-6A06EC615B94}" sibTransId="{82CFB460-0EC0-48EC-A59F-F2EA52608C25}"/>
    <dgm:cxn modelId="{8F5AC89F-F18B-438A-923E-5718A2221318}" srcId="{FD9490BA-6C23-400F-9F35-AF31D89C2502}" destId="{317EB53C-A2EC-49AE-A9A9-41319BBC3D95}" srcOrd="5" destOrd="0" parTransId="{14C824A1-B287-4EF1-AD55-CADA09999E7C}" sibTransId="{A719565D-B233-4A77-BE60-0084FF0224E0}"/>
    <dgm:cxn modelId="{BCB5D255-7159-4EEB-B425-89E0914E0135}" type="presOf" srcId="{C930CCC3-6714-4ECA-BCA0-9CABE1831508}" destId="{16488EFA-2515-468A-B4B3-2F3DD89BDF34}" srcOrd="0" destOrd="0" presId="urn:microsoft.com/office/officeart/2005/8/layout/vList2"/>
    <dgm:cxn modelId="{B25FD95C-D088-4344-9E3E-B42716E3BD84}" type="presOf" srcId="{AC7E53F1-7D37-40CD-BC3A-582083A5EAFC}" destId="{5E36BE97-93D5-4E0C-B4F6-E3F245F1DBC0}" srcOrd="0" destOrd="0" presId="urn:microsoft.com/office/officeart/2005/8/layout/vList2"/>
    <dgm:cxn modelId="{F6B8DE66-83EA-4868-99B0-628DEB4E44ED}" srcId="{FD9490BA-6C23-400F-9F35-AF31D89C2502}" destId="{A944D496-D00F-424D-B74A-682D9326550A}" srcOrd="0" destOrd="0" parTransId="{4C9621F8-81D9-4CAD-8A47-7A69A1406F7C}" sibTransId="{A43675F8-9E92-48DB-99E1-8ACD9BC9099F}"/>
    <dgm:cxn modelId="{E9CDB715-D50A-4D58-BE14-0D71622175C5}" type="presOf" srcId="{FD9490BA-6C23-400F-9F35-AF31D89C2502}" destId="{3730FB34-3EA1-4726-8962-5CD94AF4BB8F}" srcOrd="0" destOrd="0" presId="urn:microsoft.com/office/officeart/2005/8/layout/vList2"/>
    <dgm:cxn modelId="{1F238E2E-58B1-46BB-9080-562D22199DD8}" srcId="{FD9490BA-6C23-400F-9F35-AF31D89C2502}" destId="{C930CCC3-6714-4ECA-BCA0-9CABE1831508}" srcOrd="3" destOrd="0" parTransId="{B2F6490C-DE8F-4B0C-82D3-4C33FF463CD1}" sibTransId="{C6D77A06-C81E-4295-9F1E-7337BBE85DD5}"/>
    <dgm:cxn modelId="{EBF92322-4F25-4087-BD50-8E07448E0682}" srcId="{FD9490BA-6C23-400F-9F35-AF31D89C2502}" destId="{FCB869D7-4225-47BD-9E26-230F7F353FC0}" srcOrd="1" destOrd="0" parTransId="{79AF056B-058A-496A-ACEC-0016D96C689D}" sibTransId="{F6DEBAE2-21B9-4BCC-9165-CE06992F0B7D}"/>
    <dgm:cxn modelId="{0AF8C454-6EC9-412E-859B-2A328A719AD7}" type="presParOf" srcId="{3730FB34-3EA1-4726-8962-5CD94AF4BB8F}" destId="{D8EF4EB7-D84E-453A-BC50-7E7F9906DD94}" srcOrd="0" destOrd="0" presId="urn:microsoft.com/office/officeart/2005/8/layout/vList2"/>
    <dgm:cxn modelId="{01B5D02E-F13C-4C7F-A0C6-BB1C530CF579}" type="presParOf" srcId="{3730FB34-3EA1-4726-8962-5CD94AF4BB8F}" destId="{1CE06979-AF3F-4144-A2A0-8DB49486F983}" srcOrd="1" destOrd="0" presId="urn:microsoft.com/office/officeart/2005/8/layout/vList2"/>
    <dgm:cxn modelId="{3E173B7A-C681-43FC-958A-F4B170734C88}" type="presParOf" srcId="{3730FB34-3EA1-4726-8962-5CD94AF4BB8F}" destId="{0A326204-F397-45AC-B59A-E33B419B1267}" srcOrd="2" destOrd="0" presId="urn:microsoft.com/office/officeart/2005/8/layout/vList2"/>
    <dgm:cxn modelId="{FD9C2B23-A407-4798-978F-ABC1BB52B7D9}" type="presParOf" srcId="{3730FB34-3EA1-4726-8962-5CD94AF4BB8F}" destId="{618F3A15-5876-41AD-AA46-62438CD441EB}" srcOrd="3" destOrd="0" presId="urn:microsoft.com/office/officeart/2005/8/layout/vList2"/>
    <dgm:cxn modelId="{6DC5867D-8AC7-4A50-9588-55AD8E345AA3}" type="presParOf" srcId="{3730FB34-3EA1-4726-8962-5CD94AF4BB8F}" destId="{DAA28984-7884-4510-A934-BBC947C0A9EB}" srcOrd="4" destOrd="0" presId="urn:microsoft.com/office/officeart/2005/8/layout/vList2"/>
    <dgm:cxn modelId="{5CA0F973-875E-4D09-AE48-0E75B0EF4F5C}" type="presParOf" srcId="{3730FB34-3EA1-4726-8962-5CD94AF4BB8F}" destId="{53550E6E-2E8D-4F3D-9FB0-5464E20352C7}" srcOrd="5" destOrd="0" presId="urn:microsoft.com/office/officeart/2005/8/layout/vList2"/>
    <dgm:cxn modelId="{0D74A8CD-5065-483F-894C-7DB338A1565E}" type="presParOf" srcId="{3730FB34-3EA1-4726-8962-5CD94AF4BB8F}" destId="{16488EFA-2515-468A-B4B3-2F3DD89BDF34}" srcOrd="6" destOrd="0" presId="urn:microsoft.com/office/officeart/2005/8/layout/vList2"/>
    <dgm:cxn modelId="{FA291446-7307-4316-91C8-9EFE49AD6921}" type="presParOf" srcId="{3730FB34-3EA1-4726-8962-5CD94AF4BB8F}" destId="{A9FB0152-99B5-49B8-B92C-EBA42E655457}" srcOrd="7" destOrd="0" presId="urn:microsoft.com/office/officeart/2005/8/layout/vList2"/>
    <dgm:cxn modelId="{0596F9FD-B976-4EA4-8145-2DD42417E604}" type="presParOf" srcId="{3730FB34-3EA1-4726-8962-5CD94AF4BB8F}" destId="{AC11E4C9-27D3-49F6-BC70-5EF8B3EF66A0}" srcOrd="8" destOrd="0" presId="urn:microsoft.com/office/officeart/2005/8/layout/vList2"/>
    <dgm:cxn modelId="{8A55E4F7-CC6D-42D0-A9A7-A6F8AE289677}" type="presParOf" srcId="{3730FB34-3EA1-4726-8962-5CD94AF4BB8F}" destId="{BDA9194F-D200-45B8-917D-F3200AAB8786}" srcOrd="9" destOrd="0" presId="urn:microsoft.com/office/officeart/2005/8/layout/vList2"/>
    <dgm:cxn modelId="{7C906E86-CEBC-4B35-A039-0DA122B8E5FD}" type="presParOf" srcId="{3730FB34-3EA1-4726-8962-5CD94AF4BB8F}" destId="{24BEEC56-0E16-4352-AF6D-336E2C9BD5F7}" srcOrd="10" destOrd="0" presId="urn:microsoft.com/office/officeart/2005/8/layout/vList2"/>
    <dgm:cxn modelId="{4FA650D1-3F51-42AD-8EE6-DB9F0C6C39A4}" type="presParOf" srcId="{3730FB34-3EA1-4726-8962-5CD94AF4BB8F}" destId="{F2E41073-2C02-4D12-BBFA-64AD14FC552D}" srcOrd="11" destOrd="0" presId="urn:microsoft.com/office/officeart/2005/8/layout/vList2"/>
    <dgm:cxn modelId="{53147BF5-4D85-4861-B315-2D5FDA348637}" type="presParOf" srcId="{3730FB34-3EA1-4726-8962-5CD94AF4BB8F}" destId="{45E8EAD1-D1AD-4EDA-9C2E-86908A63C3DE}" srcOrd="12" destOrd="0" presId="urn:microsoft.com/office/officeart/2005/8/layout/vList2"/>
    <dgm:cxn modelId="{598F3F41-B808-42CF-8F6B-A9E331514A3B}" type="presParOf" srcId="{3730FB34-3EA1-4726-8962-5CD94AF4BB8F}" destId="{36C3D6D8-055F-4F07-9253-036262F15C45}" srcOrd="13" destOrd="0" presId="urn:microsoft.com/office/officeart/2005/8/layout/vList2"/>
    <dgm:cxn modelId="{56AF0B28-CCC3-4772-8C72-6AD18DB620C8}" type="presParOf" srcId="{3730FB34-3EA1-4726-8962-5CD94AF4BB8F}" destId="{5E36BE97-93D5-4E0C-B4F6-E3F245F1DBC0}" srcOrd="1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109F5F4-A2D9-42F5-9055-22DFA47754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EBBDEE4-0918-48BF-A455-657AA9D01566}">
      <dgm:prSet custT="1"/>
      <dgm:spPr/>
      <dgm:t>
        <a:bodyPr/>
        <a:lstStyle/>
        <a:p>
          <a:pPr rtl="0"/>
          <a:r>
            <a:rPr lang="tr-TR" sz="2800" u="sng" dirty="0" smtClean="0"/>
            <a:t>Bütçelerinin</a:t>
          </a:r>
          <a:r>
            <a:rPr lang="tr-TR" sz="2800" b="1" dirty="0" smtClean="0"/>
            <a:t> </a:t>
          </a:r>
          <a:r>
            <a:rPr lang="tr-TR" sz="2800" dirty="0" smtClean="0"/>
            <a:t>kalkınma planına, kurumun stratejik plan ve performans programına uygun hazırlanması ve uygulanmasından,</a:t>
          </a:r>
          <a:endParaRPr lang="tr-TR" sz="2800" dirty="0"/>
        </a:p>
      </dgm:t>
    </dgm:pt>
    <dgm:pt modelId="{EBA0533B-3A11-4A3A-AFDC-3BE0564410B5}" type="parTrans" cxnId="{8E420E83-523E-41CD-8D47-70FCB883A8C6}">
      <dgm:prSet/>
      <dgm:spPr/>
      <dgm:t>
        <a:bodyPr/>
        <a:lstStyle/>
        <a:p>
          <a:endParaRPr lang="tr-TR"/>
        </a:p>
      </dgm:t>
    </dgm:pt>
    <dgm:pt modelId="{303AE703-EA54-4ACD-B439-C28E5683343A}" type="sibTrans" cxnId="{8E420E83-523E-41CD-8D47-70FCB883A8C6}">
      <dgm:prSet/>
      <dgm:spPr/>
      <dgm:t>
        <a:bodyPr/>
        <a:lstStyle/>
        <a:p>
          <a:endParaRPr lang="tr-TR"/>
        </a:p>
      </dgm:t>
    </dgm:pt>
    <dgm:pt modelId="{EB97442F-D918-4C5B-A99C-BFA6671B611C}">
      <dgm:prSet custT="1"/>
      <dgm:spPr/>
      <dgm:t>
        <a:bodyPr/>
        <a:lstStyle/>
        <a:p>
          <a:pPr rtl="0"/>
          <a:r>
            <a:rPr lang="tr-TR" sz="2800" dirty="0" smtClean="0"/>
            <a:t>Sorumlulukları altındaki </a:t>
          </a:r>
          <a:r>
            <a:rPr lang="tr-TR" sz="2800" u="sng" dirty="0" smtClean="0"/>
            <a:t>kaynakların</a:t>
          </a:r>
          <a:r>
            <a:rPr lang="tr-TR" sz="2800" dirty="0" smtClean="0"/>
            <a:t>;</a:t>
          </a:r>
          <a:endParaRPr lang="tr-TR" sz="2800" dirty="0"/>
        </a:p>
      </dgm:t>
    </dgm:pt>
    <dgm:pt modelId="{CBB64559-355B-4365-8B8C-084E8305B37D}" type="parTrans" cxnId="{DE8F0A6E-C0D8-43F7-8768-209123CDD084}">
      <dgm:prSet/>
      <dgm:spPr/>
      <dgm:t>
        <a:bodyPr/>
        <a:lstStyle/>
        <a:p>
          <a:endParaRPr lang="tr-TR"/>
        </a:p>
      </dgm:t>
    </dgm:pt>
    <dgm:pt modelId="{8932EF2D-8D91-4586-8278-7618011FFB6C}" type="sibTrans" cxnId="{DE8F0A6E-C0D8-43F7-8768-209123CDD084}">
      <dgm:prSet/>
      <dgm:spPr/>
      <dgm:t>
        <a:bodyPr/>
        <a:lstStyle/>
        <a:p>
          <a:endParaRPr lang="tr-TR"/>
        </a:p>
      </dgm:t>
    </dgm:pt>
    <dgm:pt modelId="{CAA131C6-F348-4348-B9DF-F9BD589B9184}">
      <dgm:prSet custT="1"/>
      <dgm:spPr/>
      <dgm:t>
        <a:bodyPr/>
        <a:lstStyle/>
        <a:p>
          <a:pPr rtl="0"/>
          <a:r>
            <a:rPr lang="tr-TR" sz="2400" b="1" smtClean="0"/>
            <a:t>etkili, </a:t>
          </a:r>
          <a:endParaRPr lang="tr-TR" sz="2400"/>
        </a:p>
      </dgm:t>
    </dgm:pt>
    <dgm:pt modelId="{6C6BA3B8-FAA0-43B4-80E5-B26F8CDA8CC5}" type="parTrans" cxnId="{13F302A8-E462-4A57-ACF8-7C797E9D2B48}">
      <dgm:prSet/>
      <dgm:spPr/>
      <dgm:t>
        <a:bodyPr/>
        <a:lstStyle/>
        <a:p>
          <a:endParaRPr lang="tr-TR"/>
        </a:p>
      </dgm:t>
    </dgm:pt>
    <dgm:pt modelId="{28365EBF-409C-44F6-82E3-9BB912744246}" type="sibTrans" cxnId="{13F302A8-E462-4A57-ACF8-7C797E9D2B48}">
      <dgm:prSet/>
      <dgm:spPr/>
      <dgm:t>
        <a:bodyPr/>
        <a:lstStyle/>
        <a:p>
          <a:endParaRPr lang="tr-TR"/>
        </a:p>
      </dgm:t>
    </dgm:pt>
    <dgm:pt modelId="{3B2E4912-7131-4121-B65E-01CC462BC187}">
      <dgm:prSet custT="1"/>
      <dgm:spPr/>
      <dgm:t>
        <a:bodyPr/>
        <a:lstStyle/>
        <a:p>
          <a:pPr rtl="0"/>
          <a:r>
            <a:rPr lang="tr-TR" sz="2400" b="1" smtClean="0"/>
            <a:t>ekonomik ve </a:t>
          </a:r>
          <a:endParaRPr lang="tr-TR" sz="2400"/>
        </a:p>
      </dgm:t>
    </dgm:pt>
    <dgm:pt modelId="{EE097C78-810A-4BC3-9BD9-67926607CC03}" type="parTrans" cxnId="{80499429-8278-4FD6-B2D9-D0487CC91E4B}">
      <dgm:prSet/>
      <dgm:spPr/>
      <dgm:t>
        <a:bodyPr/>
        <a:lstStyle/>
        <a:p>
          <a:endParaRPr lang="tr-TR"/>
        </a:p>
      </dgm:t>
    </dgm:pt>
    <dgm:pt modelId="{EAF98C6C-E175-4554-A7B5-4A3EE7519765}" type="sibTrans" cxnId="{80499429-8278-4FD6-B2D9-D0487CC91E4B}">
      <dgm:prSet/>
      <dgm:spPr/>
      <dgm:t>
        <a:bodyPr/>
        <a:lstStyle/>
        <a:p>
          <a:endParaRPr lang="tr-TR"/>
        </a:p>
      </dgm:t>
    </dgm:pt>
    <dgm:pt modelId="{89C3358B-B398-4CA0-823F-D6A4E16325B9}">
      <dgm:prSet custT="1"/>
      <dgm:spPr/>
      <dgm:t>
        <a:bodyPr/>
        <a:lstStyle/>
        <a:p>
          <a:pPr rtl="0"/>
          <a:r>
            <a:rPr lang="tr-TR" sz="2400" b="1" smtClean="0"/>
            <a:t>verimli</a:t>
          </a:r>
          <a:r>
            <a:rPr lang="tr-TR" sz="2400" smtClean="0"/>
            <a:t> </a:t>
          </a:r>
          <a:endParaRPr lang="tr-TR" sz="2400"/>
        </a:p>
      </dgm:t>
    </dgm:pt>
    <dgm:pt modelId="{EE63236B-55AC-486C-B2D7-349CECC406F0}" type="parTrans" cxnId="{0D1BD62E-58CD-445C-BA77-6AB1BF978855}">
      <dgm:prSet/>
      <dgm:spPr/>
      <dgm:t>
        <a:bodyPr/>
        <a:lstStyle/>
        <a:p>
          <a:endParaRPr lang="tr-TR"/>
        </a:p>
      </dgm:t>
    </dgm:pt>
    <dgm:pt modelId="{CE86DF3F-3427-4914-9662-1BC4252454A8}" type="sibTrans" cxnId="{0D1BD62E-58CD-445C-BA77-6AB1BF978855}">
      <dgm:prSet/>
      <dgm:spPr/>
      <dgm:t>
        <a:bodyPr/>
        <a:lstStyle/>
        <a:p>
          <a:endParaRPr lang="tr-TR"/>
        </a:p>
      </dgm:t>
    </dgm:pt>
    <dgm:pt modelId="{7B888A5D-43A1-472B-BD0A-D3432B7AF7C1}">
      <dgm:prSet custT="1"/>
      <dgm:spPr/>
      <dgm:t>
        <a:bodyPr/>
        <a:lstStyle/>
        <a:p>
          <a:pPr rtl="0"/>
          <a:r>
            <a:rPr lang="tr-TR" sz="2800" dirty="0" smtClean="0"/>
            <a:t>şekilde elde edilmesi ve kullanımını sağlamaktan,</a:t>
          </a:r>
          <a:endParaRPr lang="tr-TR" sz="2800" dirty="0"/>
        </a:p>
      </dgm:t>
    </dgm:pt>
    <dgm:pt modelId="{43EF34D7-ADF3-42F5-B8BF-F0D0B34E7BF1}" type="parTrans" cxnId="{53815B6B-DC03-43EF-854C-B5035DD8E759}">
      <dgm:prSet/>
      <dgm:spPr/>
      <dgm:t>
        <a:bodyPr/>
        <a:lstStyle/>
        <a:p>
          <a:endParaRPr lang="tr-TR"/>
        </a:p>
      </dgm:t>
    </dgm:pt>
    <dgm:pt modelId="{1B467F61-1871-492E-B208-6C4F9A400BB6}" type="sibTrans" cxnId="{53815B6B-DC03-43EF-854C-B5035DD8E759}">
      <dgm:prSet/>
      <dgm:spPr/>
      <dgm:t>
        <a:bodyPr/>
        <a:lstStyle/>
        <a:p>
          <a:endParaRPr lang="tr-TR"/>
        </a:p>
      </dgm:t>
    </dgm:pt>
    <dgm:pt modelId="{456E7CDD-6507-458B-BD8C-85E21B4C5B06}" type="pres">
      <dgm:prSet presAssocID="{D109F5F4-A2D9-42F5-9055-22DFA4775412}" presName="linear" presStyleCnt="0">
        <dgm:presLayoutVars>
          <dgm:animLvl val="lvl"/>
          <dgm:resizeHandles val="exact"/>
        </dgm:presLayoutVars>
      </dgm:prSet>
      <dgm:spPr/>
      <dgm:t>
        <a:bodyPr/>
        <a:lstStyle/>
        <a:p>
          <a:endParaRPr lang="tr-TR"/>
        </a:p>
      </dgm:t>
    </dgm:pt>
    <dgm:pt modelId="{777BBC64-1FE9-4D88-805F-29E014E39981}" type="pres">
      <dgm:prSet presAssocID="{3EBBDEE4-0918-48BF-A455-657AA9D01566}" presName="parentText" presStyleLbl="node1" presStyleIdx="0" presStyleCnt="3" custScaleX="99632" custScaleY="118113">
        <dgm:presLayoutVars>
          <dgm:chMax val="0"/>
          <dgm:bulletEnabled val="1"/>
        </dgm:presLayoutVars>
      </dgm:prSet>
      <dgm:spPr/>
      <dgm:t>
        <a:bodyPr/>
        <a:lstStyle/>
        <a:p>
          <a:endParaRPr lang="tr-TR"/>
        </a:p>
      </dgm:t>
    </dgm:pt>
    <dgm:pt modelId="{C419003E-7DDD-486F-85D6-EBC132D2F6B4}" type="pres">
      <dgm:prSet presAssocID="{303AE703-EA54-4ACD-B439-C28E5683343A}" presName="spacer" presStyleCnt="0"/>
      <dgm:spPr/>
    </dgm:pt>
    <dgm:pt modelId="{74515D5E-A243-43D1-A410-EC1D6FB8BEF8}" type="pres">
      <dgm:prSet presAssocID="{EB97442F-D918-4C5B-A99C-BFA6671B611C}" presName="parentText" presStyleLbl="node1" presStyleIdx="1" presStyleCnt="3" custScaleX="100000">
        <dgm:presLayoutVars>
          <dgm:chMax val="0"/>
          <dgm:bulletEnabled val="1"/>
        </dgm:presLayoutVars>
      </dgm:prSet>
      <dgm:spPr/>
      <dgm:t>
        <a:bodyPr/>
        <a:lstStyle/>
        <a:p>
          <a:endParaRPr lang="tr-TR"/>
        </a:p>
      </dgm:t>
    </dgm:pt>
    <dgm:pt modelId="{C23BCB4E-E7B1-4B3F-A3C9-546F29EC8940}" type="pres">
      <dgm:prSet presAssocID="{EB97442F-D918-4C5B-A99C-BFA6671B611C}" presName="childText" presStyleLbl="revTx" presStyleIdx="0" presStyleCnt="1">
        <dgm:presLayoutVars>
          <dgm:bulletEnabled val="1"/>
        </dgm:presLayoutVars>
      </dgm:prSet>
      <dgm:spPr/>
      <dgm:t>
        <a:bodyPr/>
        <a:lstStyle/>
        <a:p>
          <a:endParaRPr lang="tr-TR"/>
        </a:p>
      </dgm:t>
    </dgm:pt>
    <dgm:pt modelId="{165A9255-20CC-45B6-A06B-365E35DEA0C2}" type="pres">
      <dgm:prSet presAssocID="{7B888A5D-43A1-472B-BD0A-D3432B7AF7C1}" presName="parentText" presStyleLbl="node1" presStyleIdx="2" presStyleCnt="3">
        <dgm:presLayoutVars>
          <dgm:chMax val="0"/>
          <dgm:bulletEnabled val="1"/>
        </dgm:presLayoutVars>
      </dgm:prSet>
      <dgm:spPr/>
      <dgm:t>
        <a:bodyPr/>
        <a:lstStyle/>
        <a:p>
          <a:endParaRPr lang="tr-TR"/>
        </a:p>
      </dgm:t>
    </dgm:pt>
  </dgm:ptLst>
  <dgm:cxnLst>
    <dgm:cxn modelId="{13F302A8-E462-4A57-ACF8-7C797E9D2B48}" srcId="{EB97442F-D918-4C5B-A99C-BFA6671B611C}" destId="{CAA131C6-F348-4348-B9DF-F9BD589B9184}" srcOrd="0" destOrd="0" parTransId="{6C6BA3B8-FAA0-43B4-80E5-B26F8CDA8CC5}" sibTransId="{28365EBF-409C-44F6-82E3-9BB912744246}"/>
    <dgm:cxn modelId="{3549234D-442C-4475-943E-8DEE8A86728D}" type="presOf" srcId="{89C3358B-B398-4CA0-823F-D6A4E16325B9}" destId="{C23BCB4E-E7B1-4B3F-A3C9-546F29EC8940}" srcOrd="0" destOrd="2" presId="urn:microsoft.com/office/officeart/2005/8/layout/vList2"/>
    <dgm:cxn modelId="{80499429-8278-4FD6-B2D9-D0487CC91E4B}" srcId="{EB97442F-D918-4C5B-A99C-BFA6671B611C}" destId="{3B2E4912-7131-4121-B65E-01CC462BC187}" srcOrd="1" destOrd="0" parTransId="{EE097C78-810A-4BC3-9BD9-67926607CC03}" sibTransId="{EAF98C6C-E175-4554-A7B5-4A3EE7519765}"/>
    <dgm:cxn modelId="{6946ECB1-1F87-44E5-BD0A-C86452B4690A}" type="presOf" srcId="{D109F5F4-A2D9-42F5-9055-22DFA4775412}" destId="{456E7CDD-6507-458B-BD8C-85E21B4C5B06}" srcOrd="0" destOrd="0" presId="urn:microsoft.com/office/officeart/2005/8/layout/vList2"/>
    <dgm:cxn modelId="{DE8F0A6E-C0D8-43F7-8768-209123CDD084}" srcId="{D109F5F4-A2D9-42F5-9055-22DFA4775412}" destId="{EB97442F-D918-4C5B-A99C-BFA6671B611C}" srcOrd="1" destOrd="0" parTransId="{CBB64559-355B-4365-8B8C-084E8305B37D}" sibTransId="{8932EF2D-8D91-4586-8278-7618011FFB6C}"/>
    <dgm:cxn modelId="{B1070E6D-6F51-4D81-873E-6AEC9EAFF731}" type="presOf" srcId="{CAA131C6-F348-4348-B9DF-F9BD589B9184}" destId="{C23BCB4E-E7B1-4B3F-A3C9-546F29EC8940}" srcOrd="0" destOrd="0" presId="urn:microsoft.com/office/officeart/2005/8/layout/vList2"/>
    <dgm:cxn modelId="{53815B6B-DC03-43EF-854C-B5035DD8E759}" srcId="{D109F5F4-A2D9-42F5-9055-22DFA4775412}" destId="{7B888A5D-43A1-472B-BD0A-D3432B7AF7C1}" srcOrd="2" destOrd="0" parTransId="{43EF34D7-ADF3-42F5-B8BF-F0D0B34E7BF1}" sibTransId="{1B467F61-1871-492E-B208-6C4F9A400BB6}"/>
    <dgm:cxn modelId="{C5EE5E86-92E2-4AC3-ADDE-7D33F427225A}" type="presOf" srcId="{EB97442F-D918-4C5B-A99C-BFA6671B611C}" destId="{74515D5E-A243-43D1-A410-EC1D6FB8BEF8}" srcOrd="0" destOrd="0" presId="urn:microsoft.com/office/officeart/2005/8/layout/vList2"/>
    <dgm:cxn modelId="{BA0114C5-FBEF-4EE5-9AD2-B323FFE2CFF5}" type="presOf" srcId="{3B2E4912-7131-4121-B65E-01CC462BC187}" destId="{C23BCB4E-E7B1-4B3F-A3C9-546F29EC8940}" srcOrd="0" destOrd="1" presId="urn:microsoft.com/office/officeart/2005/8/layout/vList2"/>
    <dgm:cxn modelId="{59213AA5-BA01-4DA7-9B7F-43428D85858C}" type="presOf" srcId="{7B888A5D-43A1-472B-BD0A-D3432B7AF7C1}" destId="{165A9255-20CC-45B6-A06B-365E35DEA0C2}" srcOrd="0" destOrd="0" presId="urn:microsoft.com/office/officeart/2005/8/layout/vList2"/>
    <dgm:cxn modelId="{30179049-96E9-4005-8CC4-7369413898C5}" type="presOf" srcId="{3EBBDEE4-0918-48BF-A455-657AA9D01566}" destId="{777BBC64-1FE9-4D88-805F-29E014E39981}" srcOrd="0" destOrd="0" presId="urn:microsoft.com/office/officeart/2005/8/layout/vList2"/>
    <dgm:cxn modelId="{0D1BD62E-58CD-445C-BA77-6AB1BF978855}" srcId="{EB97442F-D918-4C5B-A99C-BFA6671B611C}" destId="{89C3358B-B398-4CA0-823F-D6A4E16325B9}" srcOrd="2" destOrd="0" parTransId="{EE63236B-55AC-486C-B2D7-349CECC406F0}" sibTransId="{CE86DF3F-3427-4914-9662-1BC4252454A8}"/>
    <dgm:cxn modelId="{8E420E83-523E-41CD-8D47-70FCB883A8C6}" srcId="{D109F5F4-A2D9-42F5-9055-22DFA4775412}" destId="{3EBBDEE4-0918-48BF-A455-657AA9D01566}" srcOrd="0" destOrd="0" parTransId="{EBA0533B-3A11-4A3A-AFDC-3BE0564410B5}" sibTransId="{303AE703-EA54-4ACD-B439-C28E5683343A}"/>
    <dgm:cxn modelId="{E30E4E54-A6B4-4D46-940B-388A5577C1BD}" type="presParOf" srcId="{456E7CDD-6507-458B-BD8C-85E21B4C5B06}" destId="{777BBC64-1FE9-4D88-805F-29E014E39981}" srcOrd="0" destOrd="0" presId="urn:microsoft.com/office/officeart/2005/8/layout/vList2"/>
    <dgm:cxn modelId="{5A3C277F-57D2-4DE8-9DF2-A27AA83BEAFD}" type="presParOf" srcId="{456E7CDD-6507-458B-BD8C-85E21B4C5B06}" destId="{C419003E-7DDD-486F-85D6-EBC132D2F6B4}" srcOrd="1" destOrd="0" presId="urn:microsoft.com/office/officeart/2005/8/layout/vList2"/>
    <dgm:cxn modelId="{1B5A86A6-002A-4AAA-8050-0D80F1643D43}" type="presParOf" srcId="{456E7CDD-6507-458B-BD8C-85E21B4C5B06}" destId="{74515D5E-A243-43D1-A410-EC1D6FB8BEF8}" srcOrd="2" destOrd="0" presId="urn:microsoft.com/office/officeart/2005/8/layout/vList2"/>
    <dgm:cxn modelId="{1B919CDC-CFB6-4CD0-A2C2-314370E4B058}" type="presParOf" srcId="{456E7CDD-6507-458B-BD8C-85E21B4C5B06}" destId="{C23BCB4E-E7B1-4B3F-A3C9-546F29EC8940}" srcOrd="3" destOrd="0" presId="urn:microsoft.com/office/officeart/2005/8/layout/vList2"/>
    <dgm:cxn modelId="{B08B917B-FDCF-4F2F-A8AB-5DFC228949C3}" type="presParOf" srcId="{456E7CDD-6507-458B-BD8C-85E21B4C5B06}" destId="{165A9255-20CC-45B6-A06B-365E35DEA0C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146B03-F380-410E-ACE6-4BBF8C940A5A}"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tr-TR"/>
        </a:p>
      </dgm:t>
    </dgm:pt>
    <dgm:pt modelId="{01CDC003-9A86-43ED-A2D4-8591DB3B9B21}">
      <dgm:prSet custT="1"/>
      <dgm:spPr/>
      <dgm:t>
        <a:bodyPr/>
        <a:lstStyle/>
        <a:p>
          <a:pPr rtl="0"/>
          <a:r>
            <a:rPr lang="tr-TR" sz="2800" dirty="0" smtClean="0"/>
            <a:t>Kaynakların kayıp ve kötüye kullanılmasının önlenmesinden,</a:t>
          </a:r>
          <a:endParaRPr lang="tr-TR" sz="2800" dirty="0"/>
        </a:p>
      </dgm:t>
    </dgm:pt>
    <dgm:pt modelId="{360A7BC9-BA48-48E1-88B5-FF5E30E0DECF}" type="parTrans" cxnId="{9E82D86F-B356-4F25-834C-3EB46541C561}">
      <dgm:prSet/>
      <dgm:spPr/>
      <dgm:t>
        <a:bodyPr/>
        <a:lstStyle/>
        <a:p>
          <a:endParaRPr lang="tr-TR"/>
        </a:p>
      </dgm:t>
    </dgm:pt>
    <dgm:pt modelId="{E5BD67B0-3A39-45F5-8A98-4803DD1555D3}" type="sibTrans" cxnId="{9E82D86F-B356-4F25-834C-3EB46541C561}">
      <dgm:prSet/>
      <dgm:spPr/>
      <dgm:t>
        <a:bodyPr/>
        <a:lstStyle/>
        <a:p>
          <a:endParaRPr lang="tr-TR"/>
        </a:p>
      </dgm:t>
    </dgm:pt>
    <dgm:pt modelId="{32D873B9-5813-463B-A0FF-42A8924D6D4A}">
      <dgm:prSet custT="1"/>
      <dgm:spPr/>
      <dgm:t>
        <a:bodyPr/>
        <a:lstStyle/>
        <a:p>
          <a:pPr rtl="0"/>
          <a:r>
            <a:rPr lang="tr-TR" sz="2800" smtClean="0"/>
            <a:t>Mali yönetim ve kontrol sisteminin işleyişinin gözetilmesi, izlenmesinden bakana;</a:t>
          </a:r>
          <a:endParaRPr lang="tr-TR" sz="2800"/>
        </a:p>
      </dgm:t>
    </dgm:pt>
    <dgm:pt modelId="{633638AF-79CE-4549-AE22-105C9BA68713}" type="parTrans" cxnId="{47F1A576-1B9B-4995-9A5A-140961DA460A}">
      <dgm:prSet/>
      <dgm:spPr/>
      <dgm:t>
        <a:bodyPr/>
        <a:lstStyle/>
        <a:p>
          <a:endParaRPr lang="tr-TR"/>
        </a:p>
      </dgm:t>
    </dgm:pt>
    <dgm:pt modelId="{F70BDC02-6313-43C8-9AFB-C8E898D0A3B9}" type="sibTrans" cxnId="{47F1A576-1B9B-4995-9A5A-140961DA460A}">
      <dgm:prSet/>
      <dgm:spPr/>
      <dgm:t>
        <a:bodyPr/>
        <a:lstStyle/>
        <a:p>
          <a:endParaRPr lang="tr-TR"/>
        </a:p>
      </dgm:t>
    </dgm:pt>
    <dgm:pt modelId="{1C04E02F-37F6-494C-B458-ADB1DC1D41D4}">
      <dgm:prSet custT="1"/>
      <dgm:spPr/>
      <dgm:t>
        <a:bodyPr/>
        <a:lstStyle/>
        <a:p>
          <a:pPr rtl="0"/>
          <a:r>
            <a:rPr lang="tr-TR" sz="2800" dirty="0" smtClean="0"/>
            <a:t>Mahalli idarelerde ise  meclislerine  karşı sorumludurlar.</a:t>
          </a:r>
          <a:endParaRPr lang="tr-TR" sz="2800" dirty="0"/>
        </a:p>
      </dgm:t>
    </dgm:pt>
    <dgm:pt modelId="{975B88E6-1F16-4463-909F-E4D45290EAE2}" type="parTrans" cxnId="{64DD30FD-D036-4D30-B6FD-8EE1140D89E7}">
      <dgm:prSet/>
      <dgm:spPr/>
      <dgm:t>
        <a:bodyPr/>
        <a:lstStyle/>
        <a:p>
          <a:endParaRPr lang="tr-TR"/>
        </a:p>
      </dgm:t>
    </dgm:pt>
    <dgm:pt modelId="{E9FA232C-0936-4871-958E-5064188C7B04}" type="sibTrans" cxnId="{64DD30FD-D036-4D30-B6FD-8EE1140D89E7}">
      <dgm:prSet/>
      <dgm:spPr/>
      <dgm:t>
        <a:bodyPr/>
        <a:lstStyle/>
        <a:p>
          <a:endParaRPr lang="tr-TR"/>
        </a:p>
      </dgm:t>
    </dgm:pt>
    <dgm:pt modelId="{D315E39E-04E6-4226-B3B7-0D8712A5453E}" type="pres">
      <dgm:prSet presAssocID="{AE146B03-F380-410E-ACE6-4BBF8C940A5A}" presName="Name0" presStyleCnt="0">
        <dgm:presLayoutVars>
          <dgm:dir/>
          <dgm:resizeHandles val="exact"/>
        </dgm:presLayoutVars>
      </dgm:prSet>
      <dgm:spPr/>
      <dgm:t>
        <a:bodyPr/>
        <a:lstStyle/>
        <a:p>
          <a:endParaRPr lang="tr-TR"/>
        </a:p>
      </dgm:t>
    </dgm:pt>
    <dgm:pt modelId="{2E4C43E9-123D-441E-AFA4-8173CC707E52}" type="pres">
      <dgm:prSet presAssocID="{01CDC003-9A86-43ED-A2D4-8591DB3B9B21}" presName="node" presStyleLbl="node1" presStyleIdx="0" presStyleCnt="3">
        <dgm:presLayoutVars>
          <dgm:bulletEnabled val="1"/>
        </dgm:presLayoutVars>
      </dgm:prSet>
      <dgm:spPr/>
      <dgm:t>
        <a:bodyPr/>
        <a:lstStyle/>
        <a:p>
          <a:endParaRPr lang="tr-TR"/>
        </a:p>
      </dgm:t>
    </dgm:pt>
    <dgm:pt modelId="{28C7634E-0299-411B-A19B-132BAFD9DD37}" type="pres">
      <dgm:prSet presAssocID="{E5BD67B0-3A39-45F5-8A98-4803DD1555D3}" presName="sibTrans" presStyleLbl="sibTrans2D1" presStyleIdx="0" presStyleCnt="2"/>
      <dgm:spPr/>
      <dgm:t>
        <a:bodyPr/>
        <a:lstStyle/>
        <a:p>
          <a:endParaRPr lang="tr-TR"/>
        </a:p>
      </dgm:t>
    </dgm:pt>
    <dgm:pt modelId="{979F8594-1C96-40C9-8528-AEEFFB697865}" type="pres">
      <dgm:prSet presAssocID="{E5BD67B0-3A39-45F5-8A98-4803DD1555D3}" presName="connectorText" presStyleLbl="sibTrans2D1" presStyleIdx="0" presStyleCnt="2"/>
      <dgm:spPr/>
      <dgm:t>
        <a:bodyPr/>
        <a:lstStyle/>
        <a:p>
          <a:endParaRPr lang="tr-TR"/>
        </a:p>
      </dgm:t>
    </dgm:pt>
    <dgm:pt modelId="{5629FEA3-3384-45CD-9430-D603364BD9E4}" type="pres">
      <dgm:prSet presAssocID="{32D873B9-5813-463B-A0FF-42A8924D6D4A}" presName="node" presStyleLbl="node1" presStyleIdx="1" presStyleCnt="3">
        <dgm:presLayoutVars>
          <dgm:bulletEnabled val="1"/>
        </dgm:presLayoutVars>
      </dgm:prSet>
      <dgm:spPr/>
      <dgm:t>
        <a:bodyPr/>
        <a:lstStyle/>
        <a:p>
          <a:endParaRPr lang="tr-TR"/>
        </a:p>
      </dgm:t>
    </dgm:pt>
    <dgm:pt modelId="{99368663-C655-49C3-B484-79435866F073}" type="pres">
      <dgm:prSet presAssocID="{F70BDC02-6313-43C8-9AFB-C8E898D0A3B9}" presName="sibTrans" presStyleLbl="sibTrans2D1" presStyleIdx="1" presStyleCnt="2"/>
      <dgm:spPr/>
      <dgm:t>
        <a:bodyPr/>
        <a:lstStyle/>
        <a:p>
          <a:endParaRPr lang="tr-TR"/>
        </a:p>
      </dgm:t>
    </dgm:pt>
    <dgm:pt modelId="{D29F0782-0EDB-4F57-97F0-9844BBE2AA21}" type="pres">
      <dgm:prSet presAssocID="{F70BDC02-6313-43C8-9AFB-C8E898D0A3B9}" presName="connectorText" presStyleLbl="sibTrans2D1" presStyleIdx="1" presStyleCnt="2"/>
      <dgm:spPr/>
      <dgm:t>
        <a:bodyPr/>
        <a:lstStyle/>
        <a:p>
          <a:endParaRPr lang="tr-TR"/>
        </a:p>
      </dgm:t>
    </dgm:pt>
    <dgm:pt modelId="{CA4EA1E5-8788-4091-BF6B-08626B096391}" type="pres">
      <dgm:prSet presAssocID="{1C04E02F-37F6-494C-B458-ADB1DC1D41D4}" presName="node" presStyleLbl="node1" presStyleIdx="2" presStyleCnt="3">
        <dgm:presLayoutVars>
          <dgm:bulletEnabled val="1"/>
        </dgm:presLayoutVars>
      </dgm:prSet>
      <dgm:spPr/>
      <dgm:t>
        <a:bodyPr/>
        <a:lstStyle/>
        <a:p>
          <a:endParaRPr lang="tr-TR"/>
        </a:p>
      </dgm:t>
    </dgm:pt>
  </dgm:ptLst>
  <dgm:cxnLst>
    <dgm:cxn modelId="{785A71B8-79AE-4D2A-80A0-0E0CD69F4133}" type="presOf" srcId="{E5BD67B0-3A39-45F5-8A98-4803DD1555D3}" destId="{28C7634E-0299-411B-A19B-132BAFD9DD37}" srcOrd="0" destOrd="0" presId="urn:microsoft.com/office/officeart/2005/8/layout/process1"/>
    <dgm:cxn modelId="{9E82D86F-B356-4F25-834C-3EB46541C561}" srcId="{AE146B03-F380-410E-ACE6-4BBF8C940A5A}" destId="{01CDC003-9A86-43ED-A2D4-8591DB3B9B21}" srcOrd="0" destOrd="0" parTransId="{360A7BC9-BA48-48E1-88B5-FF5E30E0DECF}" sibTransId="{E5BD67B0-3A39-45F5-8A98-4803DD1555D3}"/>
    <dgm:cxn modelId="{47F1A576-1B9B-4995-9A5A-140961DA460A}" srcId="{AE146B03-F380-410E-ACE6-4BBF8C940A5A}" destId="{32D873B9-5813-463B-A0FF-42A8924D6D4A}" srcOrd="1" destOrd="0" parTransId="{633638AF-79CE-4549-AE22-105C9BA68713}" sibTransId="{F70BDC02-6313-43C8-9AFB-C8E898D0A3B9}"/>
    <dgm:cxn modelId="{08E79AEC-60F9-4205-8AB9-57797AD4DE2D}" type="presOf" srcId="{1C04E02F-37F6-494C-B458-ADB1DC1D41D4}" destId="{CA4EA1E5-8788-4091-BF6B-08626B096391}" srcOrd="0" destOrd="0" presId="urn:microsoft.com/office/officeart/2005/8/layout/process1"/>
    <dgm:cxn modelId="{64DD30FD-D036-4D30-B6FD-8EE1140D89E7}" srcId="{AE146B03-F380-410E-ACE6-4BBF8C940A5A}" destId="{1C04E02F-37F6-494C-B458-ADB1DC1D41D4}" srcOrd="2" destOrd="0" parTransId="{975B88E6-1F16-4463-909F-E4D45290EAE2}" sibTransId="{E9FA232C-0936-4871-958E-5064188C7B04}"/>
    <dgm:cxn modelId="{EE2871C1-CE10-4D28-9282-1A4F374D9447}" type="presOf" srcId="{32D873B9-5813-463B-A0FF-42A8924D6D4A}" destId="{5629FEA3-3384-45CD-9430-D603364BD9E4}" srcOrd="0" destOrd="0" presId="urn:microsoft.com/office/officeart/2005/8/layout/process1"/>
    <dgm:cxn modelId="{1E3573D1-49EB-4066-99A8-E5A33111AFFF}" type="presOf" srcId="{F70BDC02-6313-43C8-9AFB-C8E898D0A3B9}" destId="{99368663-C655-49C3-B484-79435866F073}" srcOrd="0" destOrd="0" presId="urn:microsoft.com/office/officeart/2005/8/layout/process1"/>
    <dgm:cxn modelId="{4DF1EA1D-244C-49B8-BAD3-CD18F1C6DC64}" type="presOf" srcId="{01CDC003-9A86-43ED-A2D4-8591DB3B9B21}" destId="{2E4C43E9-123D-441E-AFA4-8173CC707E52}" srcOrd="0" destOrd="0" presId="urn:microsoft.com/office/officeart/2005/8/layout/process1"/>
    <dgm:cxn modelId="{D01E7230-CDD0-4370-9BD6-B0C8E5B03475}" type="presOf" srcId="{E5BD67B0-3A39-45F5-8A98-4803DD1555D3}" destId="{979F8594-1C96-40C9-8528-AEEFFB697865}" srcOrd="1" destOrd="0" presId="urn:microsoft.com/office/officeart/2005/8/layout/process1"/>
    <dgm:cxn modelId="{D1B5C863-AF36-4C07-83C7-0F3AE4F2C1A8}" type="presOf" srcId="{F70BDC02-6313-43C8-9AFB-C8E898D0A3B9}" destId="{D29F0782-0EDB-4F57-97F0-9844BBE2AA21}" srcOrd="1" destOrd="0" presId="urn:microsoft.com/office/officeart/2005/8/layout/process1"/>
    <dgm:cxn modelId="{D2FE7A85-EB4F-4FDA-A53C-DB9E549DDB98}" type="presOf" srcId="{AE146B03-F380-410E-ACE6-4BBF8C940A5A}" destId="{D315E39E-04E6-4226-B3B7-0D8712A5453E}" srcOrd="0" destOrd="0" presId="urn:microsoft.com/office/officeart/2005/8/layout/process1"/>
    <dgm:cxn modelId="{8BF68E3F-0B36-4CD2-81D0-15F36341273E}" type="presParOf" srcId="{D315E39E-04E6-4226-B3B7-0D8712A5453E}" destId="{2E4C43E9-123D-441E-AFA4-8173CC707E52}" srcOrd="0" destOrd="0" presId="urn:microsoft.com/office/officeart/2005/8/layout/process1"/>
    <dgm:cxn modelId="{923871DF-624E-4A78-82F4-67F5BD7A3B2E}" type="presParOf" srcId="{D315E39E-04E6-4226-B3B7-0D8712A5453E}" destId="{28C7634E-0299-411B-A19B-132BAFD9DD37}" srcOrd="1" destOrd="0" presId="urn:microsoft.com/office/officeart/2005/8/layout/process1"/>
    <dgm:cxn modelId="{894F235D-A315-4C50-B372-DC4FECB59A82}" type="presParOf" srcId="{28C7634E-0299-411B-A19B-132BAFD9DD37}" destId="{979F8594-1C96-40C9-8528-AEEFFB697865}" srcOrd="0" destOrd="0" presId="urn:microsoft.com/office/officeart/2005/8/layout/process1"/>
    <dgm:cxn modelId="{B376BC1B-56D1-47DC-8E77-00DC921E077D}" type="presParOf" srcId="{D315E39E-04E6-4226-B3B7-0D8712A5453E}" destId="{5629FEA3-3384-45CD-9430-D603364BD9E4}" srcOrd="2" destOrd="0" presId="urn:microsoft.com/office/officeart/2005/8/layout/process1"/>
    <dgm:cxn modelId="{BD3B1338-AC2C-46E5-95CE-B849E39E8835}" type="presParOf" srcId="{D315E39E-04E6-4226-B3B7-0D8712A5453E}" destId="{99368663-C655-49C3-B484-79435866F073}" srcOrd="3" destOrd="0" presId="urn:microsoft.com/office/officeart/2005/8/layout/process1"/>
    <dgm:cxn modelId="{7C5E1285-749F-4062-9EAB-374A4AABBC45}" type="presParOf" srcId="{99368663-C655-49C3-B484-79435866F073}" destId="{D29F0782-0EDB-4F57-97F0-9844BBE2AA21}" srcOrd="0" destOrd="0" presId="urn:microsoft.com/office/officeart/2005/8/layout/process1"/>
    <dgm:cxn modelId="{EAEFA819-7ACC-463F-87C8-3A3D24F5AF74}" type="presParOf" srcId="{D315E39E-04E6-4226-B3B7-0D8712A5453E}" destId="{CA4EA1E5-8788-4091-BF6B-08626B09639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8260D90-C190-451B-BD60-4181C67F9FC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5A1DFBDA-4D22-4424-A7EC-A55792557353}">
      <dgm:prSet/>
      <dgm:spPr/>
      <dgm:t>
        <a:bodyPr/>
        <a:lstStyle/>
        <a:p>
          <a:pPr rtl="0"/>
          <a:r>
            <a:rPr lang="tr-TR" smtClean="0"/>
            <a:t>Bakana karşı sorumludurlar.</a:t>
          </a:r>
          <a:endParaRPr lang="tr-TR"/>
        </a:p>
      </dgm:t>
    </dgm:pt>
    <dgm:pt modelId="{92AC18EB-C691-46C8-93C2-A1738321CAD2}" type="parTrans" cxnId="{30AE9209-C55F-415E-B18C-F683D4EE3277}">
      <dgm:prSet/>
      <dgm:spPr/>
      <dgm:t>
        <a:bodyPr/>
        <a:lstStyle/>
        <a:p>
          <a:endParaRPr lang="tr-TR"/>
        </a:p>
      </dgm:t>
    </dgm:pt>
    <dgm:pt modelId="{C26AE760-0A03-4CB2-BFB2-51F9068468EF}" type="sibTrans" cxnId="{30AE9209-C55F-415E-B18C-F683D4EE3277}">
      <dgm:prSet/>
      <dgm:spPr/>
      <dgm:t>
        <a:bodyPr/>
        <a:lstStyle/>
        <a:p>
          <a:endParaRPr lang="tr-TR"/>
        </a:p>
      </dgm:t>
    </dgm:pt>
    <dgm:pt modelId="{B8ADA2BF-C7C3-4775-9D48-0B79380D76A8}">
      <dgm:prSet/>
      <dgm:spPr/>
      <dgm:t>
        <a:bodyPr/>
        <a:lstStyle/>
        <a:p>
          <a:pPr rtl="0"/>
          <a:r>
            <a:rPr lang="tr-TR" smtClean="0"/>
            <a:t>Ancak milli savunma bakanlığında üst yönetici olan bakan, başbakana ve T.B.M.M.’Ne karşı sorumludur. </a:t>
          </a:r>
          <a:endParaRPr lang="tr-TR"/>
        </a:p>
      </dgm:t>
    </dgm:pt>
    <dgm:pt modelId="{BECBA277-FAC5-4517-8898-385612420079}" type="parTrans" cxnId="{BDE00D13-8BF9-465A-B93E-925E02EEC631}">
      <dgm:prSet/>
      <dgm:spPr/>
      <dgm:t>
        <a:bodyPr/>
        <a:lstStyle/>
        <a:p>
          <a:endParaRPr lang="tr-TR"/>
        </a:p>
      </dgm:t>
    </dgm:pt>
    <dgm:pt modelId="{046AEB00-9A91-4ED6-AFA5-FFD2DBABF18F}" type="sibTrans" cxnId="{BDE00D13-8BF9-465A-B93E-925E02EEC631}">
      <dgm:prSet/>
      <dgm:spPr/>
      <dgm:t>
        <a:bodyPr/>
        <a:lstStyle/>
        <a:p>
          <a:endParaRPr lang="tr-TR"/>
        </a:p>
      </dgm:t>
    </dgm:pt>
    <dgm:pt modelId="{4064FC5E-500B-46F3-BE9C-F1A41C0E31FE}">
      <dgm:prSet/>
      <dgm:spPr/>
      <dgm:t>
        <a:bodyPr/>
        <a:lstStyle/>
        <a:p>
          <a:pPr rtl="0"/>
          <a:r>
            <a:rPr lang="tr-TR" smtClean="0"/>
            <a:t>Mahalli idarelerde üst yönetici konumunda bulunan vali ve belediye başkanları, il genel meclisi ile belediye meclisine karşı sorumludur.</a:t>
          </a:r>
          <a:endParaRPr lang="tr-TR"/>
        </a:p>
      </dgm:t>
    </dgm:pt>
    <dgm:pt modelId="{854F3CB7-50A2-4F8E-B77A-8D7346DCDBBD}" type="parTrans" cxnId="{BEAE3002-8BF7-4E7F-9ED7-6BBA4667ED43}">
      <dgm:prSet/>
      <dgm:spPr/>
      <dgm:t>
        <a:bodyPr/>
        <a:lstStyle/>
        <a:p>
          <a:endParaRPr lang="tr-TR"/>
        </a:p>
      </dgm:t>
    </dgm:pt>
    <dgm:pt modelId="{FED97F20-695B-4749-BF4C-95A44FEE24ED}" type="sibTrans" cxnId="{BEAE3002-8BF7-4E7F-9ED7-6BBA4667ED43}">
      <dgm:prSet/>
      <dgm:spPr/>
      <dgm:t>
        <a:bodyPr/>
        <a:lstStyle/>
        <a:p>
          <a:endParaRPr lang="tr-TR"/>
        </a:p>
      </dgm:t>
    </dgm:pt>
    <dgm:pt modelId="{5B8921D3-3EDF-4B95-86FB-6BAE1B290ABA}" type="pres">
      <dgm:prSet presAssocID="{C8260D90-C190-451B-BD60-4181C67F9FC4}" presName="linear" presStyleCnt="0">
        <dgm:presLayoutVars>
          <dgm:animLvl val="lvl"/>
          <dgm:resizeHandles val="exact"/>
        </dgm:presLayoutVars>
      </dgm:prSet>
      <dgm:spPr/>
      <dgm:t>
        <a:bodyPr/>
        <a:lstStyle/>
        <a:p>
          <a:endParaRPr lang="tr-TR"/>
        </a:p>
      </dgm:t>
    </dgm:pt>
    <dgm:pt modelId="{1BDE9DA1-DBE9-482C-9F81-0F8998A10FA2}" type="pres">
      <dgm:prSet presAssocID="{5A1DFBDA-4D22-4424-A7EC-A55792557353}" presName="parentText" presStyleLbl="node1" presStyleIdx="0" presStyleCnt="1">
        <dgm:presLayoutVars>
          <dgm:chMax val="0"/>
          <dgm:bulletEnabled val="1"/>
        </dgm:presLayoutVars>
      </dgm:prSet>
      <dgm:spPr/>
      <dgm:t>
        <a:bodyPr/>
        <a:lstStyle/>
        <a:p>
          <a:endParaRPr lang="tr-TR"/>
        </a:p>
      </dgm:t>
    </dgm:pt>
    <dgm:pt modelId="{2F7DE958-07CC-4ADC-9192-B9D6332B0094}" type="pres">
      <dgm:prSet presAssocID="{5A1DFBDA-4D22-4424-A7EC-A55792557353}" presName="childText" presStyleLbl="revTx" presStyleIdx="0" presStyleCnt="1">
        <dgm:presLayoutVars>
          <dgm:bulletEnabled val="1"/>
        </dgm:presLayoutVars>
      </dgm:prSet>
      <dgm:spPr/>
      <dgm:t>
        <a:bodyPr/>
        <a:lstStyle/>
        <a:p>
          <a:endParaRPr lang="tr-TR"/>
        </a:p>
      </dgm:t>
    </dgm:pt>
  </dgm:ptLst>
  <dgm:cxnLst>
    <dgm:cxn modelId="{BDE00D13-8BF9-465A-B93E-925E02EEC631}" srcId="{5A1DFBDA-4D22-4424-A7EC-A55792557353}" destId="{B8ADA2BF-C7C3-4775-9D48-0B79380D76A8}" srcOrd="0" destOrd="0" parTransId="{BECBA277-FAC5-4517-8898-385612420079}" sibTransId="{046AEB00-9A91-4ED6-AFA5-FFD2DBABF18F}"/>
    <dgm:cxn modelId="{337792D5-301C-4905-9404-E9D0954B2949}" type="presOf" srcId="{B8ADA2BF-C7C3-4775-9D48-0B79380D76A8}" destId="{2F7DE958-07CC-4ADC-9192-B9D6332B0094}" srcOrd="0" destOrd="0" presId="urn:microsoft.com/office/officeart/2005/8/layout/vList2"/>
    <dgm:cxn modelId="{30AE9209-C55F-415E-B18C-F683D4EE3277}" srcId="{C8260D90-C190-451B-BD60-4181C67F9FC4}" destId="{5A1DFBDA-4D22-4424-A7EC-A55792557353}" srcOrd="0" destOrd="0" parTransId="{92AC18EB-C691-46C8-93C2-A1738321CAD2}" sibTransId="{C26AE760-0A03-4CB2-BFB2-51F9068468EF}"/>
    <dgm:cxn modelId="{6B28D529-94D8-47C2-8816-202394628BD8}" type="presOf" srcId="{4064FC5E-500B-46F3-BE9C-F1A41C0E31FE}" destId="{2F7DE958-07CC-4ADC-9192-B9D6332B0094}" srcOrd="0" destOrd="1" presId="urn:microsoft.com/office/officeart/2005/8/layout/vList2"/>
    <dgm:cxn modelId="{BEAE3002-8BF7-4E7F-9ED7-6BBA4667ED43}" srcId="{5A1DFBDA-4D22-4424-A7EC-A55792557353}" destId="{4064FC5E-500B-46F3-BE9C-F1A41C0E31FE}" srcOrd="1" destOrd="0" parTransId="{854F3CB7-50A2-4F8E-B77A-8D7346DCDBBD}" sibTransId="{FED97F20-695B-4749-BF4C-95A44FEE24ED}"/>
    <dgm:cxn modelId="{FBCD7993-3350-4A76-89BA-C6A515C47450}" type="presOf" srcId="{5A1DFBDA-4D22-4424-A7EC-A55792557353}" destId="{1BDE9DA1-DBE9-482C-9F81-0F8998A10FA2}" srcOrd="0" destOrd="0" presId="urn:microsoft.com/office/officeart/2005/8/layout/vList2"/>
    <dgm:cxn modelId="{9C64A3E6-3DDA-414B-80B5-79135C7430F6}" type="presOf" srcId="{C8260D90-C190-451B-BD60-4181C67F9FC4}" destId="{5B8921D3-3EDF-4B95-86FB-6BAE1B290ABA}" srcOrd="0" destOrd="0" presId="urn:microsoft.com/office/officeart/2005/8/layout/vList2"/>
    <dgm:cxn modelId="{34C99C03-79EA-4741-93C3-25F2021F871E}" type="presParOf" srcId="{5B8921D3-3EDF-4B95-86FB-6BAE1B290ABA}" destId="{1BDE9DA1-DBE9-482C-9F81-0F8998A10FA2}" srcOrd="0" destOrd="0" presId="urn:microsoft.com/office/officeart/2005/8/layout/vList2"/>
    <dgm:cxn modelId="{E25DDF05-5B38-4497-B413-8E6A6BA2CF18}" type="presParOf" srcId="{5B8921D3-3EDF-4B95-86FB-6BAE1B290ABA}" destId="{2F7DE958-07CC-4ADC-9192-B9D6332B009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CBE6F2E-40D9-4135-AB78-205EC2AA90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232D55C-E2C8-4A22-8D52-2DC1A268D897}">
      <dgm:prSet/>
      <dgm:spPr/>
      <dgm:t>
        <a:bodyPr/>
        <a:lstStyle/>
        <a:p>
          <a:pPr rtl="0"/>
          <a:r>
            <a:rPr lang="tr-TR" dirty="0" smtClean="0"/>
            <a:t>HARCAMA YETKİLİLERİ,</a:t>
          </a:r>
          <a:br>
            <a:rPr lang="tr-TR" dirty="0" smtClean="0"/>
          </a:br>
          <a:r>
            <a:rPr lang="tr-TR" dirty="0" smtClean="0"/>
            <a:t/>
          </a:r>
          <a:br>
            <a:rPr lang="tr-TR" dirty="0" smtClean="0"/>
          </a:br>
          <a:r>
            <a:rPr lang="tr-TR" dirty="0" smtClean="0"/>
            <a:t>MALİ HİZMETLER BİRİMİ (SGB) İLE </a:t>
          </a:r>
          <a:br>
            <a:rPr lang="tr-TR" dirty="0" smtClean="0"/>
          </a:br>
          <a:r>
            <a:rPr lang="tr-TR" dirty="0" smtClean="0"/>
            <a:t/>
          </a:r>
          <a:br>
            <a:rPr lang="tr-TR" dirty="0" smtClean="0"/>
          </a:br>
          <a:r>
            <a:rPr lang="tr-TR" dirty="0" smtClean="0"/>
            <a:t>İÇ DENETÇİLER </a:t>
          </a:r>
          <a:endParaRPr lang="tr-TR" dirty="0"/>
        </a:p>
      </dgm:t>
    </dgm:pt>
    <dgm:pt modelId="{E34275A9-D732-4CF0-A550-6A69E882C54A}" type="parTrans" cxnId="{75A7BEB7-D17F-4040-8391-6D5D9FEC58C7}">
      <dgm:prSet/>
      <dgm:spPr/>
      <dgm:t>
        <a:bodyPr/>
        <a:lstStyle/>
        <a:p>
          <a:endParaRPr lang="tr-TR"/>
        </a:p>
      </dgm:t>
    </dgm:pt>
    <dgm:pt modelId="{26A4D2B2-C602-4875-A0FE-D0384EE71483}" type="sibTrans" cxnId="{75A7BEB7-D17F-4040-8391-6D5D9FEC58C7}">
      <dgm:prSet/>
      <dgm:spPr/>
      <dgm:t>
        <a:bodyPr/>
        <a:lstStyle/>
        <a:p>
          <a:endParaRPr lang="tr-TR"/>
        </a:p>
      </dgm:t>
    </dgm:pt>
    <dgm:pt modelId="{C0F44BE8-EFA5-45F2-B600-EBDD0F49056F}" type="pres">
      <dgm:prSet presAssocID="{ACBE6F2E-40D9-4135-AB78-205EC2AA9008}" presName="linear" presStyleCnt="0">
        <dgm:presLayoutVars>
          <dgm:animLvl val="lvl"/>
          <dgm:resizeHandles val="exact"/>
        </dgm:presLayoutVars>
      </dgm:prSet>
      <dgm:spPr/>
      <dgm:t>
        <a:bodyPr/>
        <a:lstStyle/>
        <a:p>
          <a:endParaRPr lang="tr-TR"/>
        </a:p>
      </dgm:t>
    </dgm:pt>
    <dgm:pt modelId="{70F60E94-9C3D-4E3B-B6AD-CEF9804463A5}" type="pres">
      <dgm:prSet presAssocID="{1232D55C-E2C8-4A22-8D52-2DC1A268D897}" presName="parentText" presStyleLbl="node1" presStyleIdx="0" presStyleCnt="1" custLinFactNeighborX="-24623" custLinFactNeighborY="-14398">
        <dgm:presLayoutVars>
          <dgm:chMax val="0"/>
          <dgm:bulletEnabled val="1"/>
        </dgm:presLayoutVars>
      </dgm:prSet>
      <dgm:spPr/>
      <dgm:t>
        <a:bodyPr/>
        <a:lstStyle/>
        <a:p>
          <a:endParaRPr lang="tr-TR"/>
        </a:p>
      </dgm:t>
    </dgm:pt>
  </dgm:ptLst>
  <dgm:cxnLst>
    <dgm:cxn modelId="{75A7BEB7-D17F-4040-8391-6D5D9FEC58C7}" srcId="{ACBE6F2E-40D9-4135-AB78-205EC2AA9008}" destId="{1232D55C-E2C8-4A22-8D52-2DC1A268D897}" srcOrd="0" destOrd="0" parTransId="{E34275A9-D732-4CF0-A550-6A69E882C54A}" sibTransId="{26A4D2B2-C602-4875-A0FE-D0384EE71483}"/>
    <dgm:cxn modelId="{AC7CCE82-E174-471C-96B4-D15E262CCB83}" type="presOf" srcId="{ACBE6F2E-40D9-4135-AB78-205EC2AA9008}" destId="{C0F44BE8-EFA5-45F2-B600-EBDD0F49056F}" srcOrd="0" destOrd="0" presId="urn:microsoft.com/office/officeart/2005/8/layout/vList2"/>
    <dgm:cxn modelId="{9BA1D792-CC34-405C-91D1-4C142ECCAE36}" type="presOf" srcId="{1232D55C-E2C8-4A22-8D52-2DC1A268D897}" destId="{70F60E94-9C3D-4E3B-B6AD-CEF9804463A5}" srcOrd="0" destOrd="0" presId="urn:microsoft.com/office/officeart/2005/8/layout/vList2"/>
    <dgm:cxn modelId="{E3F83936-3028-4E4A-8AF6-EC9DFA8A9A6B}" type="presParOf" srcId="{C0F44BE8-EFA5-45F2-B600-EBDD0F49056F}" destId="{70F60E94-9C3D-4E3B-B6AD-CEF9804463A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3197CAA-E1A3-409B-BBD7-EECD9E245F97}"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tr-TR"/>
        </a:p>
      </dgm:t>
    </dgm:pt>
    <dgm:pt modelId="{67E415AB-B9A8-44BC-AB37-8DB22CBA14C3}">
      <dgm:prSet/>
      <dgm:spPr/>
      <dgm:t>
        <a:bodyPr/>
        <a:lstStyle/>
        <a:p>
          <a:pPr rtl="0"/>
          <a:r>
            <a:rPr lang="tr-TR" dirty="0" smtClean="0"/>
            <a:t>Yükseköğretim Kurulu ile üniversiteler ve yüksek teknoloji enstitülerinde,</a:t>
          </a:r>
          <a:endParaRPr lang="tr-TR" dirty="0"/>
        </a:p>
      </dgm:t>
    </dgm:pt>
    <dgm:pt modelId="{C725929F-646A-4EE6-8B79-D75AB9E8965A}" type="parTrans" cxnId="{A2BCF6BB-03F0-41BE-AD3E-9C7D4ECA6136}">
      <dgm:prSet/>
      <dgm:spPr/>
      <dgm:t>
        <a:bodyPr/>
        <a:lstStyle/>
        <a:p>
          <a:endParaRPr lang="tr-TR"/>
        </a:p>
      </dgm:t>
    </dgm:pt>
    <dgm:pt modelId="{C1AD9352-6B21-471E-BAB3-6B21CB6F3F70}" type="sibTrans" cxnId="{A2BCF6BB-03F0-41BE-AD3E-9C7D4ECA6136}">
      <dgm:prSet/>
      <dgm:spPr/>
      <dgm:t>
        <a:bodyPr/>
        <a:lstStyle/>
        <a:p>
          <a:endParaRPr lang="tr-TR"/>
        </a:p>
      </dgm:t>
    </dgm:pt>
    <dgm:pt modelId="{9A4E7337-332E-4AE9-B0BD-590584F1B6F6}">
      <dgm:prSet/>
      <dgm:spPr>
        <a:solidFill>
          <a:schemeClr val="accent2">
            <a:lumMod val="75000"/>
          </a:schemeClr>
        </a:solidFill>
      </dgm:spPr>
      <dgm:t>
        <a:bodyPr/>
        <a:lstStyle/>
        <a:p>
          <a:pPr rtl="0"/>
          <a:r>
            <a:rPr lang="tr-TR" dirty="0" smtClean="0"/>
            <a:t>harcama yetkilileri ödenek gönderme belgesiyle belirlenir. Bu idarelerde ödenek gönderme belgesi ile ödenek gönderilen birimler harcama birimi, kendisine ödenek gönderilen birimin en üst yöneticisi ise harcama yetkilisidir.</a:t>
          </a:r>
          <a:endParaRPr lang="tr-TR" dirty="0"/>
        </a:p>
      </dgm:t>
    </dgm:pt>
    <dgm:pt modelId="{BEFBD42B-9263-4D7D-863F-D6289FAB460D}" type="parTrans" cxnId="{2AA0F239-3730-4CA2-B5EC-CFA591D1DE7D}">
      <dgm:prSet/>
      <dgm:spPr/>
      <dgm:t>
        <a:bodyPr/>
        <a:lstStyle/>
        <a:p>
          <a:endParaRPr lang="tr-TR"/>
        </a:p>
      </dgm:t>
    </dgm:pt>
    <dgm:pt modelId="{EF8C2FAA-FDDC-4C0A-9994-B971E6084DF2}" type="sibTrans" cxnId="{2AA0F239-3730-4CA2-B5EC-CFA591D1DE7D}">
      <dgm:prSet/>
      <dgm:spPr/>
      <dgm:t>
        <a:bodyPr/>
        <a:lstStyle/>
        <a:p>
          <a:endParaRPr lang="tr-TR"/>
        </a:p>
      </dgm:t>
    </dgm:pt>
    <dgm:pt modelId="{9D408C65-5BB2-464F-BB95-6D05439EDDF4}" type="pres">
      <dgm:prSet presAssocID="{33197CAA-E1A3-409B-BBD7-EECD9E245F97}" presName="linear" presStyleCnt="0">
        <dgm:presLayoutVars>
          <dgm:animLvl val="lvl"/>
          <dgm:resizeHandles val="exact"/>
        </dgm:presLayoutVars>
      </dgm:prSet>
      <dgm:spPr/>
      <dgm:t>
        <a:bodyPr/>
        <a:lstStyle/>
        <a:p>
          <a:endParaRPr lang="tr-TR"/>
        </a:p>
      </dgm:t>
    </dgm:pt>
    <dgm:pt modelId="{6AFD9EF7-D428-4053-AD1F-5627D5AA9152}" type="pres">
      <dgm:prSet presAssocID="{67E415AB-B9A8-44BC-AB37-8DB22CBA14C3}" presName="parentText" presStyleLbl="node1" presStyleIdx="0" presStyleCnt="2">
        <dgm:presLayoutVars>
          <dgm:chMax val="0"/>
          <dgm:bulletEnabled val="1"/>
        </dgm:presLayoutVars>
      </dgm:prSet>
      <dgm:spPr/>
      <dgm:t>
        <a:bodyPr/>
        <a:lstStyle/>
        <a:p>
          <a:endParaRPr lang="tr-TR"/>
        </a:p>
      </dgm:t>
    </dgm:pt>
    <dgm:pt modelId="{85B5908E-CF50-4C3F-9DC4-4384C1684525}" type="pres">
      <dgm:prSet presAssocID="{C1AD9352-6B21-471E-BAB3-6B21CB6F3F70}" presName="spacer" presStyleCnt="0"/>
      <dgm:spPr/>
    </dgm:pt>
    <dgm:pt modelId="{F9E55C3D-4823-4A00-B44D-9D994BBF95DF}" type="pres">
      <dgm:prSet presAssocID="{9A4E7337-332E-4AE9-B0BD-590584F1B6F6}" presName="parentText" presStyleLbl="node1" presStyleIdx="1" presStyleCnt="2">
        <dgm:presLayoutVars>
          <dgm:chMax val="0"/>
          <dgm:bulletEnabled val="1"/>
        </dgm:presLayoutVars>
      </dgm:prSet>
      <dgm:spPr/>
      <dgm:t>
        <a:bodyPr/>
        <a:lstStyle/>
        <a:p>
          <a:endParaRPr lang="tr-TR"/>
        </a:p>
      </dgm:t>
    </dgm:pt>
  </dgm:ptLst>
  <dgm:cxnLst>
    <dgm:cxn modelId="{A2BCF6BB-03F0-41BE-AD3E-9C7D4ECA6136}" srcId="{33197CAA-E1A3-409B-BBD7-EECD9E245F97}" destId="{67E415AB-B9A8-44BC-AB37-8DB22CBA14C3}" srcOrd="0" destOrd="0" parTransId="{C725929F-646A-4EE6-8B79-D75AB9E8965A}" sibTransId="{C1AD9352-6B21-471E-BAB3-6B21CB6F3F70}"/>
    <dgm:cxn modelId="{2AA0F239-3730-4CA2-B5EC-CFA591D1DE7D}" srcId="{33197CAA-E1A3-409B-BBD7-EECD9E245F97}" destId="{9A4E7337-332E-4AE9-B0BD-590584F1B6F6}" srcOrd="1" destOrd="0" parTransId="{BEFBD42B-9263-4D7D-863F-D6289FAB460D}" sibTransId="{EF8C2FAA-FDDC-4C0A-9994-B971E6084DF2}"/>
    <dgm:cxn modelId="{0E821C7E-B2C3-4C75-B850-042738BD0146}" type="presOf" srcId="{9A4E7337-332E-4AE9-B0BD-590584F1B6F6}" destId="{F9E55C3D-4823-4A00-B44D-9D994BBF95DF}" srcOrd="0" destOrd="0" presId="urn:microsoft.com/office/officeart/2005/8/layout/vList2"/>
    <dgm:cxn modelId="{147536AA-1E0A-45E0-8C60-C46AD8C88F88}" type="presOf" srcId="{33197CAA-E1A3-409B-BBD7-EECD9E245F97}" destId="{9D408C65-5BB2-464F-BB95-6D05439EDDF4}" srcOrd="0" destOrd="0" presId="urn:microsoft.com/office/officeart/2005/8/layout/vList2"/>
    <dgm:cxn modelId="{37698C14-2A7B-49B2-956B-B55F185A6469}" type="presOf" srcId="{67E415AB-B9A8-44BC-AB37-8DB22CBA14C3}" destId="{6AFD9EF7-D428-4053-AD1F-5627D5AA9152}" srcOrd="0" destOrd="0" presId="urn:microsoft.com/office/officeart/2005/8/layout/vList2"/>
    <dgm:cxn modelId="{FDBDF195-D53C-4E1A-8F57-A859EA77F49A}" type="presParOf" srcId="{9D408C65-5BB2-464F-BB95-6D05439EDDF4}" destId="{6AFD9EF7-D428-4053-AD1F-5627D5AA9152}" srcOrd="0" destOrd="0" presId="urn:microsoft.com/office/officeart/2005/8/layout/vList2"/>
    <dgm:cxn modelId="{FC17A558-770C-4BBF-8959-26FFBEC59D7F}" type="presParOf" srcId="{9D408C65-5BB2-464F-BB95-6D05439EDDF4}" destId="{85B5908E-CF50-4C3F-9DC4-4384C1684525}" srcOrd="1" destOrd="0" presId="urn:microsoft.com/office/officeart/2005/8/layout/vList2"/>
    <dgm:cxn modelId="{91DC15B7-6465-4E42-9D3D-7F90B573E61C}" type="presParOf" srcId="{9D408C65-5BB2-464F-BB95-6D05439EDDF4}" destId="{F9E55C3D-4823-4A00-B44D-9D994BBF95D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E7AF323-79BB-405F-8EA3-7ADAE3F7ADDF}"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tr-TR"/>
        </a:p>
      </dgm:t>
    </dgm:pt>
    <dgm:pt modelId="{F76BD859-B12A-47AE-8446-76E9F521ECC6}">
      <dgm:prSet/>
      <dgm:spPr>
        <a:solidFill>
          <a:schemeClr val="accent2">
            <a:lumMod val="75000"/>
          </a:schemeClr>
        </a:solidFill>
      </dgm:spPr>
      <dgm:t>
        <a:bodyPr/>
        <a:lstStyle/>
        <a:p>
          <a:pPr algn="just" rtl="0"/>
          <a:r>
            <a:rPr lang="tr-TR" dirty="0" smtClean="0"/>
            <a:t>Teşkilat yapısında üst yönetici ile harcama birimleri arasında yönetim kademesi yer almak şartıyla, bütçeyle ödenek tahsis edilen harcama birimlerinin harcama yetkisi harcama türleri itibariyle kısmen veya tamamen; </a:t>
          </a:r>
          <a:endParaRPr lang="tr-TR" dirty="0"/>
        </a:p>
      </dgm:t>
    </dgm:pt>
    <dgm:pt modelId="{5A5C0C22-A19D-4796-857F-A61C0DABE6B0}" type="parTrans" cxnId="{769FEC96-2653-439E-91E1-6C06E1861C5E}">
      <dgm:prSet/>
      <dgm:spPr/>
      <dgm:t>
        <a:bodyPr/>
        <a:lstStyle/>
        <a:p>
          <a:endParaRPr lang="tr-TR"/>
        </a:p>
      </dgm:t>
    </dgm:pt>
    <dgm:pt modelId="{0D583822-BD3A-4DC3-ACB2-898334FAD0F1}" type="sibTrans" cxnId="{769FEC96-2653-439E-91E1-6C06E1861C5E}">
      <dgm:prSet/>
      <dgm:spPr/>
      <dgm:t>
        <a:bodyPr/>
        <a:lstStyle/>
        <a:p>
          <a:endParaRPr lang="tr-TR"/>
        </a:p>
      </dgm:t>
    </dgm:pt>
    <dgm:pt modelId="{DD6909A3-F39E-498A-A89C-108DEAE4F98F}">
      <dgm:prSet custT="1"/>
      <dgm:spPr/>
      <dgm:t>
        <a:bodyPr/>
        <a:lstStyle/>
        <a:p>
          <a:pPr rtl="0"/>
          <a:r>
            <a:rPr lang="tr-TR" sz="2400" dirty="0" smtClean="0"/>
            <a:t>Uygun görüş talep yazılarında</a:t>
          </a:r>
          <a:endParaRPr lang="tr-TR" sz="2400" dirty="0"/>
        </a:p>
      </dgm:t>
    </dgm:pt>
    <dgm:pt modelId="{564D79DB-6BE1-4C09-9D54-D072F20691E9}" type="parTrans" cxnId="{6F104309-FD35-4E2D-BC41-00B0507C3154}">
      <dgm:prSet/>
      <dgm:spPr/>
      <dgm:t>
        <a:bodyPr/>
        <a:lstStyle/>
        <a:p>
          <a:endParaRPr lang="tr-TR"/>
        </a:p>
      </dgm:t>
    </dgm:pt>
    <dgm:pt modelId="{45C7ADB4-8029-4D1D-8B96-9953EFFA26DF}" type="sibTrans" cxnId="{6F104309-FD35-4E2D-BC41-00B0507C3154}">
      <dgm:prSet/>
      <dgm:spPr/>
      <dgm:t>
        <a:bodyPr/>
        <a:lstStyle/>
        <a:p>
          <a:endParaRPr lang="tr-TR"/>
        </a:p>
      </dgm:t>
    </dgm:pt>
    <dgm:pt modelId="{1BD41490-1835-42FE-B202-81F38A6AFC7A}">
      <dgm:prSet custT="1"/>
      <dgm:spPr>
        <a:solidFill>
          <a:schemeClr val="tx2">
            <a:lumMod val="60000"/>
            <a:lumOff val="40000"/>
          </a:schemeClr>
        </a:solidFill>
      </dgm:spPr>
      <dgm:t>
        <a:bodyPr/>
        <a:lstStyle/>
        <a:p>
          <a:pPr rtl="0"/>
          <a:r>
            <a:rPr lang="tr-TR" sz="2400" dirty="0" smtClean="0"/>
            <a:t>Üst yönetici ve yardımcılarına</a:t>
          </a:r>
          <a:endParaRPr lang="tr-TR" sz="2400" dirty="0"/>
        </a:p>
      </dgm:t>
    </dgm:pt>
    <dgm:pt modelId="{B1ADE845-403B-46D4-9C9A-63977C76F52F}" type="parTrans" cxnId="{64B5469F-77DF-4E90-8D2A-A24B6617E0FD}">
      <dgm:prSet/>
      <dgm:spPr/>
      <dgm:t>
        <a:bodyPr/>
        <a:lstStyle/>
        <a:p>
          <a:endParaRPr lang="tr-TR"/>
        </a:p>
      </dgm:t>
    </dgm:pt>
    <dgm:pt modelId="{7231F891-3AD4-4A87-8DC7-7C53F7B2FD8D}" type="sibTrans" cxnId="{64B5469F-77DF-4E90-8D2A-A24B6617E0FD}">
      <dgm:prSet/>
      <dgm:spPr/>
      <dgm:t>
        <a:bodyPr/>
        <a:lstStyle/>
        <a:p>
          <a:endParaRPr lang="tr-TR"/>
        </a:p>
      </dgm:t>
    </dgm:pt>
    <dgm:pt modelId="{4E6049F0-ACE2-4DBF-8E63-50910303358D}">
      <dgm:prSet custT="1"/>
      <dgm:spPr/>
      <dgm:t>
        <a:bodyPr anchor="ctr"/>
        <a:lstStyle/>
        <a:p>
          <a:pPr algn="just" rtl="0"/>
          <a:r>
            <a:rPr lang="tr-TR" sz="2000" dirty="0" smtClean="0"/>
            <a:t>Merkezi yönetim kapsamındaki kamu idarelerinde Maliye Bakanlığının </a:t>
          </a:r>
          <a:r>
            <a:rPr lang="tr-TR" sz="1800" b="1" dirty="0" smtClean="0">
              <a:solidFill>
                <a:srgbClr val="C00000"/>
              </a:solidFill>
            </a:rPr>
            <a:t>(</a:t>
          </a:r>
          <a:r>
            <a:rPr lang="tr-TR" sz="1800" b="1" dirty="0" err="1" smtClean="0">
              <a:solidFill>
                <a:srgbClr val="C00000"/>
              </a:solidFill>
            </a:rPr>
            <a:t>Bumko</a:t>
          </a:r>
          <a:r>
            <a:rPr lang="tr-TR" sz="1800" b="1" dirty="0" smtClean="0">
              <a:solidFill>
                <a:srgbClr val="C00000"/>
              </a:solidFill>
            </a:rPr>
            <a:t> 3.01.2006/99 </a:t>
          </a:r>
          <a:r>
            <a:rPr lang="tr-TR" sz="1800" b="1" dirty="0" err="1" smtClean="0">
              <a:solidFill>
                <a:srgbClr val="C00000"/>
              </a:solidFill>
            </a:rPr>
            <a:t>S.Gen.Yazı</a:t>
          </a:r>
          <a:r>
            <a:rPr lang="tr-TR" sz="1800" b="1" dirty="0" smtClean="0">
              <a:solidFill>
                <a:srgbClr val="C00000"/>
              </a:solidFill>
            </a:rPr>
            <a:t>)</a:t>
          </a:r>
          <a:r>
            <a:rPr lang="tr-TR" sz="2000" dirty="0" smtClean="0"/>
            <a:t>, Sosyal Güvenlik Kurumlarında ilgili bakanlığın, Mahalli idarelerde ise İçişleri Bakanlığının uygun görüsü ve üst yöneticinin onayı ile bir üst yönetim kademesinde birleştirilebilir.</a:t>
          </a:r>
          <a:endParaRPr lang="tr-TR" sz="2000" dirty="0"/>
        </a:p>
      </dgm:t>
    </dgm:pt>
    <dgm:pt modelId="{A8D1AC6A-6CE8-4F22-875A-783A359E9849}" type="parTrans" cxnId="{BFD6466E-4619-42B3-803F-61E2B22B2A0E}">
      <dgm:prSet/>
      <dgm:spPr/>
      <dgm:t>
        <a:bodyPr/>
        <a:lstStyle/>
        <a:p>
          <a:endParaRPr lang="tr-TR"/>
        </a:p>
      </dgm:t>
    </dgm:pt>
    <dgm:pt modelId="{839D8DE8-F7A8-465B-BE48-03E8392A7C40}" type="sibTrans" cxnId="{BFD6466E-4619-42B3-803F-61E2B22B2A0E}">
      <dgm:prSet/>
      <dgm:spPr/>
      <dgm:t>
        <a:bodyPr/>
        <a:lstStyle/>
        <a:p>
          <a:endParaRPr lang="tr-TR"/>
        </a:p>
      </dgm:t>
    </dgm:pt>
    <dgm:pt modelId="{D66B6CFE-BE26-4BEB-923A-2F7696BA54DF}">
      <dgm:prSet/>
      <dgm:spPr/>
      <dgm:t>
        <a:bodyPr anchor="ctr"/>
        <a:lstStyle/>
        <a:p>
          <a:pPr marL="177800" marR="0" indent="-177800" defTabSz="914400" rtl="0" eaLnBrk="1" fontAlgn="auto" latinLnBrk="0" hangingPunct="1">
            <a:lnSpc>
              <a:spcPct val="100000"/>
            </a:lnSpc>
            <a:spcBef>
              <a:spcPts val="0"/>
            </a:spcBef>
            <a:spcAft>
              <a:spcPts val="0"/>
            </a:spcAft>
            <a:buClrTx/>
            <a:buSzTx/>
            <a:buFontTx/>
            <a:buNone/>
            <a:tabLst/>
            <a:defRPr/>
          </a:pPr>
          <a:r>
            <a:rPr lang="tr-TR" dirty="0" smtClean="0"/>
            <a:t>Harcama yetkisinin bir üst yönetim kademesinde birleştirilme gerekçesine ayrıntılı olarak yer verilir.</a:t>
          </a:r>
        </a:p>
      </dgm:t>
    </dgm:pt>
    <dgm:pt modelId="{E34DB38B-69CA-438E-A52F-44F599FDAF50}" type="sibTrans" cxnId="{5A8EE000-CD5B-4D3B-8C1F-813B392DE7D8}">
      <dgm:prSet/>
      <dgm:spPr/>
      <dgm:t>
        <a:bodyPr/>
        <a:lstStyle/>
        <a:p>
          <a:endParaRPr lang="tr-TR"/>
        </a:p>
      </dgm:t>
    </dgm:pt>
    <dgm:pt modelId="{63201D2C-25BB-4416-BE2B-0B3CF3AA876C}" type="parTrans" cxnId="{5A8EE000-CD5B-4D3B-8C1F-813B392DE7D8}">
      <dgm:prSet/>
      <dgm:spPr/>
      <dgm:t>
        <a:bodyPr/>
        <a:lstStyle/>
        <a:p>
          <a:endParaRPr lang="tr-TR"/>
        </a:p>
      </dgm:t>
    </dgm:pt>
    <dgm:pt modelId="{F2F094E1-CA28-4AD5-B1AB-670048B427D1}">
      <dgm:prSet/>
      <dgm:spPr/>
      <dgm:t>
        <a:bodyPr anchor="ctr"/>
        <a:lstStyle/>
        <a:p>
          <a:pPr marL="177800" marR="0" indent="-177800" defTabSz="914400" rtl="0" eaLnBrk="1" fontAlgn="auto" latinLnBrk="0" hangingPunct="1">
            <a:lnSpc>
              <a:spcPct val="100000"/>
            </a:lnSpc>
            <a:spcBef>
              <a:spcPts val="0"/>
            </a:spcBef>
            <a:spcAft>
              <a:spcPts val="0"/>
            </a:spcAft>
            <a:buClrTx/>
            <a:buSzTx/>
            <a:buFontTx/>
            <a:buNone/>
            <a:tabLst/>
            <a:defRPr/>
          </a:pPr>
          <a:r>
            <a:rPr lang="tr-TR" dirty="0" smtClean="0"/>
            <a:t>Harcama yetkisinin birleştirilmesi suretiyle harcama yetkisi verilemez.</a:t>
          </a:r>
        </a:p>
      </dgm:t>
    </dgm:pt>
    <dgm:pt modelId="{1923015B-07DA-4250-9612-2C0784CF719D}" type="parTrans" cxnId="{CC05685A-E4FF-480E-BC9A-6411D7079FC9}">
      <dgm:prSet/>
      <dgm:spPr/>
      <dgm:t>
        <a:bodyPr/>
        <a:lstStyle/>
        <a:p>
          <a:endParaRPr lang="tr-TR"/>
        </a:p>
      </dgm:t>
    </dgm:pt>
    <dgm:pt modelId="{95BD69D3-98B6-4676-8E09-AAAB1C7EFEDD}" type="sibTrans" cxnId="{CC05685A-E4FF-480E-BC9A-6411D7079FC9}">
      <dgm:prSet/>
      <dgm:spPr/>
      <dgm:t>
        <a:bodyPr/>
        <a:lstStyle/>
        <a:p>
          <a:endParaRPr lang="tr-TR"/>
        </a:p>
      </dgm:t>
    </dgm:pt>
    <dgm:pt modelId="{80F0FBAD-3041-4CF7-A628-D1BD484E8516}" type="pres">
      <dgm:prSet presAssocID="{1E7AF323-79BB-405F-8EA3-7ADAE3F7ADDF}" presName="Name0" presStyleCnt="0">
        <dgm:presLayoutVars>
          <dgm:dir/>
          <dgm:animLvl val="lvl"/>
          <dgm:resizeHandles/>
        </dgm:presLayoutVars>
      </dgm:prSet>
      <dgm:spPr/>
      <dgm:t>
        <a:bodyPr/>
        <a:lstStyle/>
        <a:p>
          <a:endParaRPr lang="tr-TR"/>
        </a:p>
      </dgm:t>
    </dgm:pt>
    <dgm:pt modelId="{48A863E5-4EF4-435A-B82A-CD07001FC5ED}" type="pres">
      <dgm:prSet presAssocID="{F76BD859-B12A-47AE-8446-76E9F521ECC6}" presName="linNode" presStyleCnt="0"/>
      <dgm:spPr/>
    </dgm:pt>
    <dgm:pt modelId="{C6B3EF77-51A3-468A-9E6E-C35A0E05F974}" type="pres">
      <dgm:prSet presAssocID="{F76BD859-B12A-47AE-8446-76E9F521ECC6}" presName="parentShp" presStyleLbl="node1" presStyleIdx="0" presStyleCnt="3" custScaleX="99816" custScaleY="155141">
        <dgm:presLayoutVars>
          <dgm:bulletEnabled val="1"/>
        </dgm:presLayoutVars>
      </dgm:prSet>
      <dgm:spPr/>
      <dgm:t>
        <a:bodyPr/>
        <a:lstStyle/>
        <a:p>
          <a:endParaRPr lang="tr-TR"/>
        </a:p>
      </dgm:t>
    </dgm:pt>
    <dgm:pt modelId="{A67EAC18-42AC-458F-9AD6-066A43300E7F}" type="pres">
      <dgm:prSet presAssocID="{F76BD859-B12A-47AE-8446-76E9F521ECC6}" presName="childShp" presStyleLbl="bgAccFollowNode1" presStyleIdx="0" presStyleCnt="3" custScaleY="182923">
        <dgm:presLayoutVars>
          <dgm:bulletEnabled val="1"/>
        </dgm:presLayoutVars>
      </dgm:prSet>
      <dgm:spPr/>
      <dgm:t>
        <a:bodyPr/>
        <a:lstStyle/>
        <a:p>
          <a:endParaRPr lang="tr-TR"/>
        </a:p>
      </dgm:t>
    </dgm:pt>
    <dgm:pt modelId="{13087F82-08B9-4410-8076-966A92E2ED75}" type="pres">
      <dgm:prSet presAssocID="{0D583822-BD3A-4DC3-ACB2-898334FAD0F1}" presName="spacing" presStyleCnt="0"/>
      <dgm:spPr/>
    </dgm:pt>
    <dgm:pt modelId="{5145CB74-E2EB-42B0-A008-3639CFF909D0}" type="pres">
      <dgm:prSet presAssocID="{DD6909A3-F39E-498A-A89C-108DEAE4F98F}" presName="linNode" presStyleCnt="0"/>
      <dgm:spPr/>
    </dgm:pt>
    <dgm:pt modelId="{A176EA80-537D-4B7B-8E1E-2C642A6D5712}" type="pres">
      <dgm:prSet presAssocID="{DD6909A3-F39E-498A-A89C-108DEAE4F98F}" presName="parentShp" presStyleLbl="node1" presStyleIdx="1" presStyleCnt="3">
        <dgm:presLayoutVars>
          <dgm:bulletEnabled val="1"/>
        </dgm:presLayoutVars>
      </dgm:prSet>
      <dgm:spPr/>
      <dgm:t>
        <a:bodyPr/>
        <a:lstStyle/>
        <a:p>
          <a:endParaRPr lang="tr-TR"/>
        </a:p>
      </dgm:t>
    </dgm:pt>
    <dgm:pt modelId="{0B264CA2-4D61-4DD5-896E-4CB6C8DE7675}" type="pres">
      <dgm:prSet presAssocID="{DD6909A3-F39E-498A-A89C-108DEAE4F98F}" presName="childShp" presStyleLbl="bgAccFollowNode1" presStyleIdx="1" presStyleCnt="3">
        <dgm:presLayoutVars>
          <dgm:bulletEnabled val="1"/>
        </dgm:presLayoutVars>
      </dgm:prSet>
      <dgm:spPr/>
      <dgm:t>
        <a:bodyPr/>
        <a:lstStyle/>
        <a:p>
          <a:endParaRPr lang="tr-TR"/>
        </a:p>
      </dgm:t>
    </dgm:pt>
    <dgm:pt modelId="{C2C0020D-567F-46D3-8269-3C9275507868}" type="pres">
      <dgm:prSet presAssocID="{45C7ADB4-8029-4D1D-8B96-9953EFFA26DF}" presName="spacing" presStyleCnt="0"/>
      <dgm:spPr/>
    </dgm:pt>
    <dgm:pt modelId="{87523D1A-D63F-40FD-96B0-EB4597FFEF99}" type="pres">
      <dgm:prSet presAssocID="{1BD41490-1835-42FE-B202-81F38A6AFC7A}" presName="linNode" presStyleCnt="0"/>
      <dgm:spPr/>
    </dgm:pt>
    <dgm:pt modelId="{C6400002-EC18-41CB-83D8-583D40BEF128}" type="pres">
      <dgm:prSet presAssocID="{1BD41490-1835-42FE-B202-81F38A6AFC7A}" presName="parentShp" presStyleLbl="node1" presStyleIdx="2" presStyleCnt="3">
        <dgm:presLayoutVars>
          <dgm:bulletEnabled val="1"/>
        </dgm:presLayoutVars>
      </dgm:prSet>
      <dgm:spPr/>
      <dgm:t>
        <a:bodyPr/>
        <a:lstStyle/>
        <a:p>
          <a:endParaRPr lang="tr-TR"/>
        </a:p>
      </dgm:t>
    </dgm:pt>
    <dgm:pt modelId="{814F5A02-3582-4A36-8790-772ED749AFFA}" type="pres">
      <dgm:prSet presAssocID="{1BD41490-1835-42FE-B202-81F38A6AFC7A}" presName="childShp" presStyleLbl="bgAccFollowNode1" presStyleIdx="2" presStyleCnt="3">
        <dgm:presLayoutVars>
          <dgm:bulletEnabled val="1"/>
        </dgm:presLayoutVars>
      </dgm:prSet>
      <dgm:spPr/>
      <dgm:t>
        <a:bodyPr/>
        <a:lstStyle/>
        <a:p>
          <a:endParaRPr lang="tr-TR"/>
        </a:p>
      </dgm:t>
    </dgm:pt>
  </dgm:ptLst>
  <dgm:cxnLst>
    <dgm:cxn modelId="{5A8EE000-CD5B-4D3B-8C1F-813B392DE7D8}" srcId="{DD6909A3-F39E-498A-A89C-108DEAE4F98F}" destId="{D66B6CFE-BE26-4BEB-923A-2F7696BA54DF}" srcOrd="0" destOrd="0" parTransId="{63201D2C-25BB-4416-BE2B-0B3CF3AA876C}" sibTransId="{E34DB38B-69CA-438E-A52F-44F599FDAF50}"/>
    <dgm:cxn modelId="{BFD6466E-4619-42B3-803F-61E2B22B2A0E}" srcId="{F76BD859-B12A-47AE-8446-76E9F521ECC6}" destId="{4E6049F0-ACE2-4DBF-8E63-50910303358D}" srcOrd="0" destOrd="0" parTransId="{A8D1AC6A-6CE8-4F22-875A-783A359E9849}" sibTransId="{839D8DE8-F7A8-465B-BE48-03E8392A7C40}"/>
    <dgm:cxn modelId="{DB463625-20FC-4598-845E-D0CA59EC7A52}" type="presOf" srcId="{4E6049F0-ACE2-4DBF-8E63-50910303358D}" destId="{A67EAC18-42AC-458F-9AD6-066A43300E7F}" srcOrd="0" destOrd="0" presId="urn:microsoft.com/office/officeart/2005/8/layout/vList6"/>
    <dgm:cxn modelId="{64B5469F-77DF-4E90-8D2A-A24B6617E0FD}" srcId="{1E7AF323-79BB-405F-8EA3-7ADAE3F7ADDF}" destId="{1BD41490-1835-42FE-B202-81F38A6AFC7A}" srcOrd="2" destOrd="0" parTransId="{B1ADE845-403B-46D4-9C9A-63977C76F52F}" sibTransId="{7231F891-3AD4-4A87-8DC7-7C53F7B2FD8D}"/>
    <dgm:cxn modelId="{51E6D1EE-2AFD-45CC-B922-EEFE8D0BB354}" type="presOf" srcId="{1BD41490-1835-42FE-B202-81F38A6AFC7A}" destId="{C6400002-EC18-41CB-83D8-583D40BEF128}" srcOrd="0" destOrd="0" presId="urn:microsoft.com/office/officeart/2005/8/layout/vList6"/>
    <dgm:cxn modelId="{E37FE797-060C-4FA8-B3B9-1AF6271A9A8E}" type="presOf" srcId="{F76BD859-B12A-47AE-8446-76E9F521ECC6}" destId="{C6B3EF77-51A3-468A-9E6E-C35A0E05F974}" srcOrd="0" destOrd="0" presId="urn:microsoft.com/office/officeart/2005/8/layout/vList6"/>
    <dgm:cxn modelId="{6F104309-FD35-4E2D-BC41-00B0507C3154}" srcId="{1E7AF323-79BB-405F-8EA3-7ADAE3F7ADDF}" destId="{DD6909A3-F39E-498A-A89C-108DEAE4F98F}" srcOrd="1" destOrd="0" parTransId="{564D79DB-6BE1-4C09-9D54-D072F20691E9}" sibTransId="{45C7ADB4-8029-4D1D-8B96-9953EFFA26DF}"/>
    <dgm:cxn modelId="{7CAFBF70-EE44-447D-8CD6-3D5318CA343D}" type="presOf" srcId="{D66B6CFE-BE26-4BEB-923A-2F7696BA54DF}" destId="{0B264CA2-4D61-4DD5-896E-4CB6C8DE7675}" srcOrd="0" destOrd="0" presId="urn:microsoft.com/office/officeart/2005/8/layout/vList6"/>
    <dgm:cxn modelId="{9419DECC-E4A8-42E6-B93F-94A282800A5A}" type="presOf" srcId="{DD6909A3-F39E-498A-A89C-108DEAE4F98F}" destId="{A176EA80-537D-4B7B-8E1E-2C642A6D5712}" srcOrd="0" destOrd="0" presId="urn:microsoft.com/office/officeart/2005/8/layout/vList6"/>
    <dgm:cxn modelId="{317790E1-8F04-4D1A-84F9-BED9BCB06B8D}" type="presOf" srcId="{F2F094E1-CA28-4AD5-B1AB-670048B427D1}" destId="{814F5A02-3582-4A36-8790-772ED749AFFA}" srcOrd="0" destOrd="0" presId="urn:microsoft.com/office/officeart/2005/8/layout/vList6"/>
    <dgm:cxn modelId="{769FEC96-2653-439E-91E1-6C06E1861C5E}" srcId="{1E7AF323-79BB-405F-8EA3-7ADAE3F7ADDF}" destId="{F76BD859-B12A-47AE-8446-76E9F521ECC6}" srcOrd="0" destOrd="0" parTransId="{5A5C0C22-A19D-4796-857F-A61C0DABE6B0}" sibTransId="{0D583822-BD3A-4DC3-ACB2-898334FAD0F1}"/>
    <dgm:cxn modelId="{CC05685A-E4FF-480E-BC9A-6411D7079FC9}" srcId="{1BD41490-1835-42FE-B202-81F38A6AFC7A}" destId="{F2F094E1-CA28-4AD5-B1AB-670048B427D1}" srcOrd="0" destOrd="0" parTransId="{1923015B-07DA-4250-9612-2C0784CF719D}" sibTransId="{95BD69D3-98B6-4676-8E09-AAAB1C7EFEDD}"/>
    <dgm:cxn modelId="{4434EF3F-ABFF-4857-81CF-A89A5CE315CD}" type="presOf" srcId="{1E7AF323-79BB-405F-8EA3-7ADAE3F7ADDF}" destId="{80F0FBAD-3041-4CF7-A628-D1BD484E8516}" srcOrd="0" destOrd="0" presId="urn:microsoft.com/office/officeart/2005/8/layout/vList6"/>
    <dgm:cxn modelId="{D59CA1D5-2DA4-4580-884E-72189AFC9EF7}" type="presParOf" srcId="{80F0FBAD-3041-4CF7-A628-D1BD484E8516}" destId="{48A863E5-4EF4-435A-B82A-CD07001FC5ED}" srcOrd="0" destOrd="0" presId="urn:microsoft.com/office/officeart/2005/8/layout/vList6"/>
    <dgm:cxn modelId="{C1180AD8-BB9D-43BB-A005-DACE70CFA996}" type="presParOf" srcId="{48A863E5-4EF4-435A-B82A-CD07001FC5ED}" destId="{C6B3EF77-51A3-468A-9E6E-C35A0E05F974}" srcOrd="0" destOrd="0" presId="urn:microsoft.com/office/officeart/2005/8/layout/vList6"/>
    <dgm:cxn modelId="{46A7FCC8-7075-4B32-AB8F-F55DCF31A315}" type="presParOf" srcId="{48A863E5-4EF4-435A-B82A-CD07001FC5ED}" destId="{A67EAC18-42AC-458F-9AD6-066A43300E7F}" srcOrd="1" destOrd="0" presId="urn:microsoft.com/office/officeart/2005/8/layout/vList6"/>
    <dgm:cxn modelId="{DB92E999-A65C-4E49-B7BE-8B5735F1C32E}" type="presParOf" srcId="{80F0FBAD-3041-4CF7-A628-D1BD484E8516}" destId="{13087F82-08B9-4410-8076-966A92E2ED75}" srcOrd="1" destOrd="0" presId="urn:microsoft.com/office/officeart/2005/8/layout/vList6"/>
    <dgm:cxn modelId="{13073509-4BB5-4DB4-B270-8B47A3E9E023}" type="presParOf" srcId="{80F0FBAD-3041-4CF7-A628-D1BD484E8516}" destId="{5145CB74-E2EB-42B0-A008-3639CFF909D0}" srcOrd="2" destOrd="0" presId="urn:microsoft.com/office/officeart/2005/8/layout/vList6"/>
    <dgm:cxn modelId="{5B4B1190-627D-4025-9314-9746FC9273AF}" type="presParOf" srcId="{5145CB74-E2EB-42B0-A008-3639CFF909D0}" destId="{A176EA80-537D-4B7B-8E1E-2C642A6D5712}" srcOrd="0" destOrd="0" presId="urn:microsoft.com/office/officeart/2005/8/layout/vList6"/>
    <dgm:cxn modelId="{53A7A717-EDED-4C24-BE5D-B4CBAC39195F}" type="presParOf" srcId="{5145CB74-E2EB-42B0-A008-3639CFF909D0}" destId="{0B264CA2-4D61-4DD5-896E-4CB6C8DE7675}" srcOrd="1" destOrd="0" presId="urn:microsoft.com/office/officeart/2005/8/layout/vList6"/>
    <dgm:cxn modelId="{8B347E04-9A25-46F1-903C-1A328F9D9E05}" type="presParOf" srcId="{80F0FBAD-3041-4CF7-A628-D1BD484E8516}" destId="{C2C0020D-567F-46D3-8269-3C9275507868}" srcOrd="3" destOrd="0" presId="urn:microsoft.com/office/officeart/2005/8/layout/vList6"/>
    <dgm:cxn modelId="{5B11A10D-3267-4245-8FEC-E8163294CC58}" type="presParOf" srcId="{80F0FBAD-3041-4CF7-A628-D1BD484E8516}" destId="{87523D1A-D63F-40FD-96B0-EB4597FFEF99}" srcOrd="4" destOrd="0" presId="urn:microsoft.com/office/officeart/2005/8/layout/vList6"/>
    <dgm:cxn modelId="{02A2729F-DC10-4A12-AB49-52E944F7829F}" type="presParOf" srcId="{87523D1A-D63F-40FD-96B0-EB4597FFEF99}" destId="{C6400002-EC18-41CB-83D8-583D40BEF128}" srcOrd="0" destOrd="0" presId="urn:microsoft.com/office/officeart/2005/8/layout/vList6"/>
    <dgm:cxn modelId="{01C76202-8C05-4E06-BE33-9A5F453501F1}" type="presParOf" srcId="{87523D1A-D63F-40FD-96B0-EB4597FFEF99}" destId="{814F5A02-3582-4A36-8790-772ED749AFF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6E154F1-8B61-459C-AD35-E4CCE93F747D}" type="doc">
      <dgm:prSet loTypeId="urn:microsoft.com/office/officeart/2005/8/layout/process4" loCatId="process" qsTypeId="urn:microsoft.com/office/officeart/2005/8/quickstyle/3d2" qsCatId="3D" csTypeId="urn:microsoft.com/office/officeart/2005/8/colors/accent0_3" csCatId="mainScheme" phldr="1"/>
      <dgm:spPr/>
      <dgm:t>
        <a:bodyPr/>
        <a:lstStyle/>
        <a:p>
          <a:endParaRPr lang="tr-TR"/>
        </a:p>
      </dgm:t>
    </dgm:pt>
    <dgm:pt modelId="{EEA8DC1D-A332-4D87-A378-EDCB2A9B2B29}">
      <dgm:prSet custT="1"/>
      <dgm:spPr>
        <a:solidFill>
          <a:schemeClr val="bg2">
            <a:lumMod val="90000"/>
          </a:schemeClr>
        </a:solidFill>
      </dgm:spPr>
      <dgm:t>
        <a:bodyPr/>
        <a:lstStyle/>
        <a:p>
          <a:pPr rtl="0"/>
          <a:r>
            <a:rPr lang="tr-TR" sz="2400" dirty="0" smtClean="0">
              <a:solidFill>
                <a:schemeClr val="bg2">
                  <a:lumMod val="25000"/>
                </a:schemeClr>
              </a:solidFill>
            </a:rPr>
            <a:t>Merkez teşkilatı harcama yetkilileri bu yetkilerini yardımcılarına, yardımcısı olmayanlar ise hiyerarşik olarak bir alt kademedeki yöneticilere,</a:t>
          </a:r>
          <a:endParaRPr lang="tr-TR" sz="2400" dirty="0">
            <a:solidFill>
              <a:schemeClr val="bg2">
                <a:lumMod val="25000"/>
              </a:schemeClr>
            </a:solidFill>
          </a:endParaRPr>
        </a:p>
      </dgm:t>
    </dgm:pt>
    <dgm:pt modelId="{D4F62C1F-2652-4CB9-9FEB-987132C0B2A6}" type="parTrans" cxnId="{23A808A3-E3AD-4F30-BFA6-B2C313E9A77B}">
      <dgm:prSet/>
      <dgm:spPr/>
      <dgm:t>
        <a:bodyPr/>
        <a:lstStyle/>
        <a:p>
          <a:endParaRPr lang="tr-TR"/>
        </a:p>
      </dgm:t>
    </dgm:pt>
    <dgm:pt modelId="{98B6EBB1-3C1A-4B28-B08E-63BE329975F5}" type="sibTrans" cxnId="{23A808A3-E3AD-4F30-BFA6-B2C313E9A77B}">
      <dgm:prSet/>
      <dgm:spPr/>
      <dgm:t>
        <a:bodyPr/>
        <a:lstStyle/>
        <a:p>
          <a:endParaRPr lang="tr-TR"/>
        </a:p>
      </dgm:t>
    </dgm:pt>
    <dgm:pt modelId="{6EC68AC8-0888-4CE4-ADE7-F180514B42DB}">
      <dgm:prSet custT="1"/>
      <dgm:spPr>
        <a:solidFill>
          <a:schemeClr val="bg2">
            <a:lumMod val="90000"/>
          </a:schemeClr>
        </a:solidFill>
      </dgm:spPr>
      <dgm:t>
        <a:bodyPr/>
        <a:lstStyle/>
        <a:p>
          <a:pPr rtl="0"/>
          <a:r>
            <a:rPr lang="tr-TR" sz="2400" dirty="0" smtClean="0">
              <a:solidFill>
                <a:schemeClr val="tx1"/>
              </a:solidFill>
            </a:rPr>
            <a:t>Her bir harcama işlemi itibarıyla, mal ve hizmet alımlarında </a:t>
          </a:r>
          <a:r>
            <a:rPr lang="tr-TR" sz="2400" dirty="0" err="1" smtClean="0">
              <a:solidFill>
                <a:schemeClr val="tx1"/>
              </a:solidFill>
            </a:rPr>
            <a:t>ikiyüzellibin</a:t>
          </a:r>
          <a:r>
            <a:rPr lang="tr-TR" sz="2400" dirty="0" smtClean="0">
              <a:solidFill>
                <a:schemeClr val="tx1"/>
              </a:solidFill>
            </a:rPr>
            <a:t> Türk </a:t>
          </a:r>
          <a:r>
            <a:rPr lang="tr-TR" sz="2400" dirty="0" err="1" smtClean="0">
              <a:solidFill>
                <a:schemeClr val="tx1"/>
              </a:solidFill>
            </a:rPr>
            <a:t>Lirasini</a:t>
          </a:r>
          <a:r>
            <a:rPr lang="tr-TR" sz="2400" dirty="0" smtClean="0">
              <a:solidFill>
                <a:schemeClr val="tx1"/>
              </a:solidFill>
            </a:rPr>
            <a:t>, yapım islerinde ise bir milyon Türk Lirasını asan harcamalara ilişkin harcama yetkisi hiçbir şekilde devredilemez.</a:t>
          </a:r>
          <a:endParaRPr lang="tr-TR" sz="2400" dirty="0">
            <a:solidFill>
              <a:schemeClr val="tx1"/>
            </a:solidFill>
          </a:endParaRPr>
        </a:p>
      </dgm:t>
    </dgm:pt>
    <dgm:pt modelId="{8EAF0134-64DD-4CF5-8AF9-CBFC5BF09096}" type="parTrans" cxnId="{60A68B93-9DF8-4FD7-9A69-2C969998D4D2}">
      <dgm:prSet/>
      <dgm:spPr/>
      <dgm:t>
        <a:bodyPr/>
        <a:lstStyle/>
        <a:p>
          <a:endParaRPr lang="tr-TR"/>
        </a:p>
      </dgm:t>
    </dgm:pt>
    <dgm:pt modelId="{BBB5D82C-84F1-4B76-B532-20BF7ABC0D5C}" type="sibTrans" cxnId="{60A68B93-9DF8-4FD7-9A69-2C969998D4D2}">
      <dgm:prSet/>
      <dgm:spPr/>
      <dgm:t>
        <a:bodyPr/>
        <a:lstStyle/>
        <a:p>
          <a:endParaRPr lang="tr-TR"/>
        </a:p>
      </dgm:t>
    </dgm:pt>
    <dgm:pt modelId="{FE1F921B-C494-47CD-928A-E746EA178D71}" type="pres">
      <dgm:prSet presAssocID="{46E154F1-8B61-459C-AD35-E4CCE93F747D}" presName="Name0" presStyleCnt="0">
        <dgm:presLayoutVars>
          <dgm:dir/>
          <dgm:animLvl val="lvl"/>
          <dgm:resizeHandles val="exact"/>
        </dgm:presLayoutVars>
      </dgm:prSet>
      <dgm:spPr/>
      <dgm:t>
        <a:bodyPr/>
        <a:lstStyle/>
        <a:p>
          <a:endParaRPr lang="tr-TR"/>
        </a:p>
      </dgm:t>
    </dgm:pt>
    <dgm:pt modelId="{5D614E5B-E63F-417B-AFB0-B3FB51C0FBD7}" type="pres">
      <dgm:prSet presAssocID="{6EC68AC8-0888-4CE4-ADE7-F180514B42DB}" presName="boxAndChildren" presStyleCnt="0"/>
      <dgm:spPr/>
    </dgm:pt>
    <dgm:pt modelId="{17A71A43-D6DD-4F92-9259-63663158BA2C}" type="pres">
      <dgm:prSet presAssocID="{6EC68AC8-0888-4CE4-ADE7-F180514B42DB}" presName="parentTextBox" presStyleLbl="node1" presStyleIdx="0" presStyleCnt="2" custLinFactNeighborX="500" custLinFactNeighborY="-1110"/>
      <dgm:spPr/>
      <dgm:t>
        <a:bodyPr/>
        <a:lstStyle/>
        <a:p>
          <a:endParaRPr lang="tr-TR"/>
        </a:p>
      </dgm:t>
    </dgm:pt>
    <dgm:pt modelId="{C9960365-CC7F-4F5A-AB33-89BD9EB7C418}" type="pres">
      <dgm:prSet presAssocID="{98B6EBB1-3C1A-4B28-B08E-63BE329975F5}" presName="sp" presStyleCnt="0"/>
      <dgm:spPr/>
    </dgm:pt>
    <dgm:pt modelId="{E773DA0A-B6EA-4619-AF2C-62C6A2098F89}" type="pres">
      <dgm:prSet presAssocID="{EEA8DC1D-A332-4D87-A378-EDCB2A9B2B29}" presName="arrowAndChildren" presStyleCnt="0"/>
      <dgm:spPr/>
    </dgm:pt>
    <dgm:pt modelId="{0A8433A7-768D-4DAD-B4EC-BFCF8D81BDF2}" type="pres">
      <dgm:prSet presAssocID="{EEA8DC1D-A332-4D87-A378-EDCB2A9B2B29}" presName="parentTextArrow" presStyleLbl="node1" presStyleIdx="1" presStyleCnt="2" custLinFactNeighborX="122" custLinFactNeighborY="-709"/>
      <dgm:spPr/>
      <dgm:t>
        <a:bodyPr/>
        <a:lstStyle/>
        <a:p>
          <a:endParaRPr lang="tr-TR"/>
        </a:p>
      </dgm:t>
    </dgm:pt>
  </dgm:ptLst>
  <dgm:cxnLst>
    <dgm:cxn modelId="{5BB5CA29-16E8-462B-B715-CA17873DE655}" type="presOf" srcId="{46E154F1-8B61-459C-AD35-E4CCE93F747D}" destId="{FE1F921B-C494-47CD-928A-E746EA178D71}" srcOrd="0" destOrd="0" presId="urn:microsoft.com/office/officeart/2005/8/layout/process4"/>
    <dgm:cxn modelId="{60A68B93-9DF8-4FD7-9A69-2C969998D4D2}" srcId="{46E154F1-8B61-459C-AD35-E4CCE93F747D}" destId="{6EC68AC8-0888-4CE4-ADE7-F180514B42DB}" srcOrd="1" destOrd="0" parTransId="{8EAF0134-64DD-4CF5-8AF9-CBFC5BF09096}" sibTransId="{BBB5D82C-84F1-4B76-B532-20BF7ABC0D5C}"/>
    <dgm:cxn modelId="{20A99C6E-3B8B-4BE3-9064-16EDF1D6FB33}" type="presOf" srcId="{EEA8DC1D-A332-4D87-A378-EDCB2A9B2B29}" destId="{0A8433A7-768D-4DAD-B4EC-BFCF8D81BDF2}" srcOrd="0" destOrd="0" presId="urn:microsoft.com/office/officeart/2005/8/layout/process4"/>
    <dgm:cxn modelId="{34DA06C2-B4A8-47FC-BA67-CAEFCEE0FCB0}" type="presOf" srcId="{6EC68AC8-0888-4CE4-ADE7-F180514B42DB}" destId="{17A71A43-D6DD-4F92-9259-63663158BA2C}" srcOrd="0" destOrd="0" presId="urn:microsoft.com/office/officeart/2005/8/layout/process4"/>
    <dgm:cxn modelId="{23A808A3-E3AD-4F30-BFA6-B2C313E9A77B}" srcId="{46E154F1-8B61-459C-AD35-E4CCE93F747D}" destId="{EEA8DC1D-A332-4D87-A378-EDCB2A9B2B29}" srcOrd="0" destOrd="0" parTransId="{D4F62C1F-2652-4CB9-9FEB-987132C0B2A6}" sibTransId="{98B6EBB1-3C1A-4B28-B08E-63BE329975F5}"/>
    <dgm:cxn modelId="{B3FB7B00-CFDB-406F-A11E-92D84CF57792}" type="presParOf" srcId="{FE1F921B-C494-47CD-928A-E746EA178D71}" destId="{5D614E5B-E63F-417B-AFB0-B3FB51C0FBD7}" srcOrd="0" destOrd="0" presId="urn:microsoft.com/office/officeart/2005/8/layout/process4"/>
    <dgm:cxn modelId="{A62BEF8C-1368-486B-8CF1-D0504F6D6039}" type="presParOf" srcId="{5D614E5B-E63F-417B-AFB0-B3FB51C0FBD7}" destId="{17A71A43-D6DD-4F92-9259-63663158BA2C}" srcOrd="0" destOrd="0" presId="urn:microsoft.com/office/officeart/2005/8/layout/process4"/>
    <dgm:cxn modelId="{DA145B1B-CFC3-4EE5-AD23-CF0E2652F63B}" type="presParOf" srcId="{FE1F921B-C494-47CD-928A-E746EA178D71}" destId="{C9960365-CC7F-4F5A-AB33-89BD9EB7C418}" srcOrd="1" destOrd="0" presId="urn:microsoft.com/office/officeart/2005/8/layout/process4"/>
    <dgm:cxn modelId="{25293F8D-20D9-4CC0-8A90-B3F218B96EF5}" type="presParOf" srcId="{FE1F921B-C494-47CD-928A-E746EA178D71}" destId="{E773DA0A-B6EA-4619-AF2C-62C6A2098F89}" srcOrd="2" destOrd="0" presId="urn:microsoft.com/office/officeart/2005/8/layout/process4"/>
    <dgm:cxn modelId="{377DEB6E-F53E-4F73-A101-C80B1F15131C}" type="presParOf" srcId="{E773DA0A-B6EA-4619-AF2C-62C6A2098F89}" destId="{0A8433A7-768D-4DAD-B4EC-BFCF8D81BDF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4B88176-03F6-4E73-874B-FA69AD9BC5C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03FCFE75-B4F9-48EF-8ADE-8FDF926C4139}">
      <dgm:prSet custT="1"/>
      <dgm:spPr>
        <a:solidFill>
          <a:schemeClr val="tx2">
            <a:lumMod val="60000"/>
            <a:lumOff val="40000"/>
          </a:schemeClr>
        </a:solidFill>
      </dgm:spPr>
      <dgm:t>
        <a:bodyPr/>
        <a:lstStyle/>
        <a:p>
          <a:pPr rtl="0"/>
          <a:r>
            <a:rPr lang="tr-TR" sz="2400" dirty="0" smtClean="0"/>
            <a:t>Harcama yetkisi aşağıdaki şartlara uygun olarak devredilir:</a:t>
          </a:r>
          <a:endParaRPr lang="tr-TR" sz="2400" dirty="0"/>
        </a:p>
      </dgm:t>
    </dgm:pt>
    <dgm:pt modelId="{21F5D7DB-F7E5-4429-81AA-EEE80FBF128A}" type="parTrans" cxnId="{372DC589-80CE-4AC2-B202-D9E4249743BB}">
      <dgm:prSet/>
      <dgm:spPr/>
      <dgm:t>
        <a:bodyPr/>
        <a:lstStyle/>
        <a:p>
          <a:endParaRPr lang="tr-TR"/>
        </a:p>
      </dgm:t>
    </dgm:pt>
    <dgm:pt modelId="{5572709B-2BDD-41A5-8885-14CA4568BC12}" type="sibTrans" cxnId="{372DC589-80CE-4AC2-B202-D9E4249743BB}">
      <dgm:prSet/>
      <dgm:spPr/>
      <dgm:t>
        <a:bodyPr/>
        <a:lstStyle/>
        <a:p>
          <a:endParaRPr lang="tr-TR"/>
        </a:p>
      </dgm:t>
    </dgm:pt>
    <dgm:pt modelId="{5661259B-8E0B-47DA-9E91-72BF3A97616C}">
      <dgm:prSet custT="1"/>
      <dgm:spPr>
        <a:solidFill>
          <a:schemeClr val="bg2">
            <a:lumMod val="50000"/>
          </a:schemeClr>
        </a:solidFill>
      </dgm:spPr>
      <dgm:t>
        <a:bodyPr/>
        <a:lstStyle/>
        <a:p>
          <a:pPr rtl="0"/>
          <a:r>
            <a:rPr lang="tr-TR" sz="2400" dirty="0" smtClean="0"/>
            <a:t>- Devredilen yetkinin sınırları açıkça belirlenmiş olmalıdır.</a:t>
          </a:r>
          <a:endParaRPr lang="tr-TR" sz="2400" dirty="0"/>
        </a:p>
      </dgm:t>
    </dgm:pt>
    <dgm:pt modelId="{1517DCD3-F1B9-42FA-B322-825C442EABB1}" type="parTrans" cxnId="{AC1E4B8A-5167-4382-9450-9C597B3FEB8C}">
      <dgm:prSet/>
      <dgm:spPr/>
      <dgm:t>
        <a:bodyPr/>
        <a:lstStyle/>
        <a:p>
          <a:endParaRPr lang="tr-TR"/>
        </a:p>
      </dgm:t>
    </dgm:pt>
    <dgm:pt modelId="{F4A16AF8-EE88-45FE-851F-3784B33AA3E1}" type="sibTrans" cxnId="{AC1E4B8A-5167-4382-9450-9C597B3FEB8C}">
      <dgm:prSet/>
      <dgm:spPr/>
      <dgm:t>
        <a:bodyPr/>
        <a:lstStyle/>
        <a:p>
          <a:endParaRPr lang="tr-TR"/>
        </a:p>
      </dgm:t>
    </dgm:pt>
    <dgm:pt modelId="{8B597536-4CA8-47AB-8AC6-87807EE0DDE9}">
      <dgm:prSet custT="1"/>
      <dgm:spPr>
        <a:solidFill>
          <a:schemeClr val="accent2">
            <a:lumMod val="75000"/>
          </a:schemeClr>
        </a:solidFill>
      </dgm:spPr>
      <dgm:t>
        <a:bodyPr/>
        <a:lstStyle/>
        <a:p>
          <a:pPr rtl="0"/>
          <a:r>
            <a:rPr lang="tr-TR" sz="2400" dirty="0" smtClean="0"/>
            <a:t>- </a:t>
          </a:r>
          <a:r>
            <a:rPr lang="tr-TR" sz="2200" dirty="0" smtClean="0"/>
            <a:t>Merkez teşkilatında harcama yetkisinin devri ve bu yetkinin geri alınması üst yöneticiye, mali hizmetler birimine ve muhasebe yetkilisine; merkez dışı birimlerde ise mali hizmetler birimine ve muhasebe yetkilisine yazılı olarak bildirilmelidir.</a:t>
          </a:r>
          <a:endParaRPr lang="tr-TR" sz="2200" dirty="0"/>
        </a:p>
      </dgm:t>
    </dgm:pt>
    <dgm:pt modelId="{4A66196B-3D13-4A23-B0E1-78C824CFAFA0}" type="parTrans" cxnId="{3C01AEA9-4CED-4366-AECB-507A6DDA8B2F}">
      <dgm:prSet/>
      <dgm:spPr/>
      <dgm:t>
        <a:bodyPr/>
        <a:lstStyle/>
        <a:p>
          <a:endParaRPr lang="tr-TR"/>
        </a:p>
      </dgm:t>
    </dgm:pt>
    <dgm:pt modelId="{1A075C67-1FEF-4FB9-A972-C43D72CA3396}" type="sibTrans" cxnId="{3C01AEA9-4CED-4366-AECB-507A6DDA8B2F}">
      <dgm:prSet/>
      <dgm:spPr/>
      <dgm:t>
        <a:bodyPr/>
        <a:lstStyle/>
        <a:p>
          <a:endParaRPr lang="tr-TR"/>
        </a:p>
      </dgm:t>
    </dgm:pt>
    <dgm:pt modelId="{06EF1362-4479-42BD-88DC-C995E73BA1CF}">
      <dgm:prSet custT="1"/>
      <dgm:spPr>
        <a:solidFill>
          <a:schemeClr val="bg2">
            <a:lumMod val="50000"/>
          </a:schemeClr>
        </a:solidFill>
      </dgm:spPr>
      <dgm:t>
        <a:bodyPr/>
        <a:lstStyle/>
        <a:p>
          <a:pPr rtl="0"/>
          <a:r>
            <a:rPr lang="tr-TR" sz="2400" dirty="0" smtClean="0"/>
            <a:t>Harcama yetkisinin devredilmesi,  yetkiyi devredenin idari sorumluluğunu ortadan kaldırmaz.</a:t>
          </a:r>
          <a:endParaRPr lang="tr-TR" sz="2400" dirty="0"/>
        </a:p>
      </dgm:t>
    </dgm:pt>
    <dgm:pt modelId="{E2ACFC62-0A2F-4D5C-8A80-E8AE083CAB9F}" type="parTrans" cxnId="{6C94780C-33D4-42F5-BA91-5D410A37952B}">
      <dgm:prSet/>
      <dgm:spPr/>
      <dgm:t>
        <a:bodyPr/>
        <a:lstStyle/>
        <a:p>
          <a:endParaRPr lang="tr-TR"/>
        </a:p>
      </dgm:t>
    </dgm:pt>
    <dgm:pt modelId="{5EEDF5A9-4D8A-4BEB-97E5-8C454119A4AB}" type="sibTrans" cxnId="{6C94780C-33D4-42F5-BA91-5D410A37952B}">
      <dgm:prSet/>
      <dgm:spPr/>
      <dgm:t>
        <a:bodyPr/>
        <a:lstStyle/>
        <a:p>
          <a:endParaRPr lang="tr-TR"/>
        </a:p>
      </dgm:t>
    </dgm:pt>
    <dgm:pt modelId="{C70A95E6-D0AB-423D-AA4D-B01836F93334}">
      <dgm:prSet custT="1"/>
      <dgm:spPr>
        <a:solidFill>
          <a:schemeClr val="bg2">
            <a:lumMod val="75000"/>
          </a:schemeClr>
        </a:solidFill>
      </dgm:spPr>
      <dgm:t>
        <a:bodyPr/>
        <a:lstStyle/>
        <a:p>
          <a:pPr rtl="0"/>
          <a:r>
            <a:rPr lang="tr-TR" sz="2400" dirty="0" smtClean="0"/>
            <a:t>- Yetki devri yazılı olmak zorundadır.</a:t>
          </a:r>
          <a:endParaRPr lang="tr-TR" sz="2400" dirty="0"/>
        </a:p>
      </dgm:t>
    </dgm:pt>
    <dgm:pt modelId="{331F7894-8261-41AF-AFDF-7C541B81578F}" type="sibTrans" cxnId="{D4DEDDA3-0B0E-443E-BE5F-1770B27C6FF3}">
      <dgm:prSet/>
      <dgm:spPr/>
      <dgm:t>
        <a:bodyPr/>
        <a:lstStyle/>
        <a:p>
          <a:endParaRPr lang="tr-TR"/>
        </a:p>
      </dgm:t>
    </dgm:pt>
    <dgm:pt modelId="{B7F6447E-D280-4146-AEFC-61D7889F8350}" type="parTrans" cxnId="{D4DEDDA3-0B0E-443E-BE5F-1770B27C6FF3}">
      <dgm:prSet/>
      <dgm:spPr/>
      <dgm:t>
        <a:bodyPr/>
        <a:lstStyle/>
        <a:p>
          <a:endParaRPr lang="tr-TR"/>
        </a:p>
      </dgm:t>
    </dgm:pt>
    <dgm:pt modelId="{26930AFE-C983-4F88-9C97-80E2CBCED939}" type="pres">
      <dgm:prSet presAssocID="{A4B88176-03F6-4E73-874B-FA69AD9BC5C2}" presName="linear" presStyleCnt="0">
        <dgm:presLayoutVars>
          <dgm:animLvl val="lvl"/>
          <dgm:resizeHandles val="exact"/>
        </dgm:presLayoutVars>
      </dgm:prSet>
      <dgm:spPr/>
      <dgm:t>
        <a:bodyPr/>
        <a:lstStyle/>
        <a:p>
          <a:endParaRPr lang="tr-TR"/>
        </a:p>
      </dgm:t>
    </dgm:pt>
    <dgm:pt modelId="{8C66DD74-EAF1-4E31-9B80-A33F9B51D89E}" type="pres">
      <dgm:prSet presAssocID="{03FCFE75-B4F9-48EF-8ADE-8FDF926C4139}" presName="parentText" presStyleLbl="node1" presStyleIdx="0" presStyleCnt="5" custLinFactY="-17746" custLinFactNeighborX="-423" custLinFactNeighborY="-100000">
        <dgm:presLayoutVars>
          <dgm:chMax val="0"/>
          <dgm:bulletEnabled val="1"/>
        </dgm:presLayoutVars>
      </dgm:prSet>
      <dgm:spPr/>
      <dgm:t>
        <a:bodyPr/>
        <a:lstStyle/>
        <a:p>
          <a:endParaRPr lang="tr-TR"/>
        </a:p>
      </dgm:t>
    </dgm:pt>
    <dgm:pt modelId="{00D80E59-B57B-4881-A402-37E801DE084C}" type="pres">
      <dgm:prSet presAssocID="{5572709B-2BDD-41A5-8885-14CA4568BC12}" presName="spacer" presStyleCnt="0"/>
      <dgm:spPr/>
    </dgm:pt>
    <dgm:pt modelId="{C86FDBBB-7474-4B15-BBCF-EDF4F0698384}" type="pres">
      <dgm:prSet presAssocID="{C70A95E6-D0AB-423D-AA4D-B01836F93334}" presName="parentText" presStyleLbl="node1" presStyleIdx="1" presStyleCnt="5" custLinFactY="-17746" custLinFactNeighborX="122" custLinFactNeighborY="-100000">
        <dgm:presLayoutVars>
          <dgm:chMax val="0"/>
          <dgm:bulletEnabled val="1"/>
        </dgm:presLayoutVars>
      </dgm:prSet>
      <dgm:spPr/>
      <dgm:t>
        <a:bodyPr/>
        <a:lstStyle/>
        <a:p>
          <a:endParaRPr lang="tr-TR"/>
        </a:p>
      </dgm:t>
    </dgm:pt>
    <dgm:pt modelId="{1274B8A1-4D46-4FB0-A70E-8DD0E9D1680E}" type="pres">
      <dgm:prSet presAssocID="{331F7894-8261-41AF-AFDF-7C541B81578F}" presName="spacer" presStyleCnt="0"/>
      <dgm:spPr/>
    </dgm:pt>
    <dgm:pt modelId="{99C21E87-54B2-4501-8C51-036794665630}" type="pres">
      <dgm:prSet presAssocID="{5661259B-8E0B-47DA-9E91-72BF3A97616C}" presName="parentText" presStyleLbl="node1" presStyleIdx="2" presStyleCnt="5" custScaleY="70295" custLinFactY="-14484" custLinFactNeighborY="-100000">
        <dgm:presLayoutVars>
          <dgm:chMax val="0"/>
          <dgm:bulletEnabled val="1"/>
        </dgm:presLayoutVars>
      </dgm:prSet>
      <dgm:spPr/>
      <dgm:t>
        <a:bodyPr/>
        <a:lstStyle/>
        <a:p>
          <a:endParaRPr lang="tr-TR"/>
        </a:p>
      </dgm:t>
    </dgm:pt>
    <dgm:pt modelId="{C8E9DC41-1C21-47A7-83AC-CB1E21A30447}" type="pres">
      <dgm:prSet presAssocID="{F4A16AF8-EE88-45FE-851F-3784B33AA3E1}" presName="spacer" presStyleCnt="0"/>
      <dgm:spPr/>
    </dgm:pt>
    <dgm:pt modelId="{BFA8E7DE-57B7-41B0-A2F0-A87114B3C49C}" type="pres">
      <dgm:prSet presAssocID="{8B597536-4CA8-47AB-8AC6-87807EE0DDE9}" presName="parentText" presStyleLbl="node1" presStyleIdx="3" presStyleCnt="5" custLinFactY="-12853" custLinFactNeighborY="-100000">
        <dgm:presLayoutVars>
          <dgm:chMax val="0"/>
          <dgm:bulletEnabled val="1"/>
        </dgm:presLayoutVars>
      </dgm:prSet>
      <dgm:spPr/>
      <dgm:t>
        <a:bodyPr/>
        <a:lstStyle/>
        <a:p>
          <a:endParaRPr lang="tr-TR"/>
        </a:p>
      </dgm:t>
    </dgm:pt>
    <dgm:pt modelId="{700535B2-4AD4-4EB0-B41F-342AFA86AAD5}" type="pres">
      <dgm:prSet presAssocID="{1A075C67-1FEF-4FB9-A972-C43D72CA3396}" presName="spacer" presStyleCnt="0"/>
      <dgm:spPr/>
    </dgm:pt>
    <dgm:pt modelId="{C1553D0C-600E-4003-B440-DF40E56827B8}" type="pres">
      <dgm:prSet presAssocID="{06EF1362-4479-42BD-88DC-C995E73BA1CF}" presName="parentText" presStyleLbl="node1" presStyleIdx="4" presStyleCnt="5" custLinFactY="-1438" custLinFactNeighborX="-122" custLinFactNeighborY="-100000">
        <dgm:presLayoutVars>
          <dgm:chMax val="0"/>
          <dgm:bulletEnabled val="1"/>
        </dgm:presLayoutVars>
      </dgm:prSet>
      <dgm:spPr/>
      <dgm:t>
        <a:bodyPr/>
        <a:lstStyle/>
        <a:p>
          <a:endParaRPr lang="tr-TR"/>
        </a:p>
      </dgm:t>
    </dgm:pt>
  </dgm:ptLst>
  <dgm:cxnLst>
    <dgm:cxn modelId="{008AAB87-27E5-4CAE-B915-D3C7C11C517B}" type="presOf" srcId="{A4B88176-03F6-4E73-874B-FA69AD9BC5C2}" destId="{26930AFE-C983-4F88-9C97-80E2CBCED939}" srcOrd="0" destOrd="0" presId="urn:microsoft.com/office/officeart/2005/8/layout/vList2"/>
    <dgm:cxn modelId="{6C94780C-33D4-42F5-BA91-5D410A37952B}" srcId="{A4B88176-03F6-4E73-874B-FA69AD9BC5C2}" destId="{06EF1362-4479-42BD-88DC-C995E73BA1CF}" srcOrd="4" destOrd="0" parTransId="{E2ACFC62-0A2F-4D5C-8A80-E8AE083CAB9F}" sibTransId="{5EEDF5A9-4D8A-4BEB-97E5-8C454119A4AB}"/>
    <dgm:cxn modelId="{AC1E4B8A-5167-4382-9450-9C597B3FEB8C}" srcId="{A4B88176-03F6-4E73-874B-FA69AD9BC5C2}" destId="{5661259B-8E0B-47DA-9E91-72BF3A97616C}" srcOrd="2" destOrd="0" parTransId="{1517DCD3-F1B9-42FA-B322-825C442EABB1}" sibTransId="{F4A16AF8-EE88-45FE-851F-3784B33AA3E1}"/>
    <dgm:cxn modelId="{A80339B4-6E1A-4F35-A9DD-0835177E8834}" type="presOf" srcId="{8B597536-4CA8-47AB-8AC6-87807EE0DDE9}" destId="{BFA8E7DE-57B7-41B0-A2F0-A87114B3C49C}" srcOrd="0" destOrd="0" presId="urn:microsoft.com/office/officeart/2005/8/layout/vList2"/>
    <dgm:cxn modelId="{D4DEDDA3-0B0E-443E-BE5F-1770B27C6FF3}" srcId="{A4B88176-03F6-4E73-874B-FA69AD9BC5C2}" destId="{C70A95E6-D0AB-423D-AA4D-B01836F93334}" srcOrd="1" destOrd="0" parTransId="{B7F6447E-D280-4146-AEFC-61D7889F8350}" sibTransId="{331F7894-8261-41AF-AFDF-7C541B81578F}"/>
    <dgm:cxn modelId="{3C01AEA9-4CED-4366-AECB-507A6DDA8B2F}" srcId="{A4B88176-03F6-4E73-874B-FA69AD9BC5C2}" destId="{8B597536-4CA8-47AB-8AC6-87807EE0DDE9}" srcOrd="3" destOrd="0" parTransId="{4A66196B-3D13-4A23-B0E1-78C824CFAFA0}" sibTransId="{1A075C67-1FEF-4FB9-A972-C43D72CA3396}"/>
    <dgm:cxn modelId="{EDF28E54-FF76-4B30-871E-549961A1151B}" type="presOf" srcId="{03FCFE75-B4F9-48EF-8ADE-8FDF926C4139}" destId="{8C66DD74-EAF1-4E31-9B80-A33F9B51D89E}" srcOrd="0" destOrd="0" presId="urn:microsoft.com/office/officeart/2005/8/layout/vList2"/>
    <dgm:cxn modelId="{4FE38E80-B656-444D-A63A-03D1E6628A80}" type="presOf" srcId="{5661259B-8E0B-47DA-9E91-72BF3A97616C}" destId="{99C21E87-54B2-4501-8C51-036794665630}" srcOrd="0" destOrd="0" presId="urn:microsoft.com/office/officeart/2005/8/layout/vList2"/>
    <dgm:cxn modelId="{83A1889F-8FCF-449A-9675-921D9EB02309}" type="presOf" srcId="{06EF1362-4479-42BD-88DC-C995E73BA1CF}" destId="{C1553D0C-600E-4003-B440-DF40E56827B8}" srcOrd="0" destOrd="0" presId="urn:microsoft.com/office/officeart/2005/8/layout/vList2"/>
    <dgm:cxn modelId="{9EEC622A-FE6B-4B85-B0BB-EC1531FB3D49}" type="presOf" srcId="{C70A95E6-D0AB-423D-AA4D-B01836F93334}" destId="{C86FDBBB-7474-4B15-BBCF-EDF4F0698384}" srcOrd="0" destOrd="0" presId="urn:microsoft.com/office/officeart/2005/8/layout/vList2"/>
    <dgm:cxn modelId="{372DC589-80CE-4AC2-B202-D9E4249743BB}" srcId="{A4B88176-03F6-4E73-874B-FA69AD9BC5C2}" destId="{03FCFE75-B4F9-48EF-8ADE-8FDF926C4139}" srcOrd="0" destOrd="0" parTransId="{21F5D7DB-F7E5-4429-81AA-EEE80FBF128A}" sibTransId="{5572709B-2BDD-41A5-8885-14CA4568BC12}"/>
    <dgm:cxn modelId="{03DD3409-276A-4586-85A3-2226009EAB83}" type="presParOf" srcId="{26930AFE-C983-4F88-9C97-80E2CBCED939}" destId="{8C66DD74-EAF1-4E31-9B80-A33F9B51D89E}" srcOrd="0" destOrd="0" presId="urn:microsoft.com/office/officeart/2005/8/layout/vList2"/>
    <dgm:cxn modelId="{4BDD31DD-E2D3-42BD-A7A9-482166CC8B6C}" type="presParOf" srcId="{26930AFE-C983-4F88-9C97-80E2CBCED939}" destId="{00D80E59-B57B-4881-A402-37E801DE084C}" srcOrd="1" destOrd="0" presId="urn:microsoft.com/office/officeart/2005/8/layout/vList2"/>
    <dgm:cxn modelId="{A40BD1E9-1F03-42D5-BD70-66A31D31748A}" type="presParOf" srcId="{26930AFE-C983-4F88-9C97-80E2CBCED939}" destId="{C86FDBBB-7474-4B15-BBCF-EDF4F0698384}" srcOrd="2" destOrd="0" presId="urn:microsoft.com/office/officeart/2005/8/layout/vList2"/>
    <dgm:cxn modelId="{95DD0FAF-066F-4A06-A573-650BF08CE431}" type="presParOf" srcId="{26930AFE-C983-4F88-9C97-80E2CBCED939}" destId="{1274B8A1-4D46-4FB0-A70E-8DD0E9D1680E}" srcOrd="3" destOrd="0" presId="urn:microsoft.com/office/officeart/2005/8/layout/vList2"/>
    <dgm:cxn modelId="{774EA59A-3643-4C0C-BEF4-A8983E825281}" type="presParOf" srcId="{26930AFE-C983-4F88-9C97-80E2CBCED939}" destId="{99C21E87-54B2-4501-8C51-036794665630}" srcOrd="4" destOrd="0" presId="urn:microsoft.com/office/officeart/2005/8/layout/vList2"/>
    <dgm:cxn modelId="{7BB425C6-67FF-4056-9B1D-061A68A60F51}" type="presParOf" srcId="{26930AFE-C983-4F88-9C97-80E2CBCED939}" destId="{C8E9DC41-1C21-47A7-83AC-CB1E21A30447}" srcOrd="5" destOrd="0" presId="urn:microsoft.com/office/officeart/2005/8/layout/vList2"/>
    <dgm:cxn modelId="{819CBF1E-E8FA-4EBB-A330-D0BB6505E548}" type="presParOf" srcId="{26930AFE-C983-4F88-9C97-80E2CBCED939}" destId="{BFA8E7DE-57B7-41B0-A2F0-A87114B3C49C}" srcOrd="6" destOrd="0" presId="urn:microsoft.com/office/officeart/2005/8/layout/vList2"/>
    <dgm:cxn modelId="{13D9F771-3499-4D9B-8C1D-8D3C970A60C3}" type="presParOf" srcId="{26930AFE-C983-4F88-9C97-80E2CBCED939}" destId="{700535B2-4AD4-4EB0-B41F-342AFA86AAD5}" srcOrd="7" destOrd="0" presId="urn:microsoft.com/office/officeart/2005/8/layout/vList2"/>
    <dgm:cxn modelId="{A0F8BF17-9C28-4453-8F65-DCABBBC4D6DD}" type="presParOf" srcId="{26930AFE-C983-4F88-9C97-80E2CBCED939}" destId="{C1553D0C-600E-4003-B440-DF40E56827B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8EA030E-C7CA-4BAE-B3FE-87BB68E32D24}"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tr-TR"/>
        </a:p>
      </dgm:t>
    </dgm:pt>
    <dgm:pt modelId="{F509E166-C9BB-4E55-BA50-F6107EF2A906}">
      <dgm:prSet/>
      <dgm:spPr/>
      <dgm:t>
        <a:bodyPr/>
        <a:lstStyle/>
        <a:p>
          <a:pPr algn="just" rtl="0"/>
          <a:r>
            <a:rPr lang="tr-TR" dirty="0" smtClean="0">
              <a:solidFill>
                <a:srgbClr val="FF0000"/>
              </a:solidFill>
            </a:rPr>
            <a:t>Harcama yetkilisi ve muhasebe yetkilisi görevi ayni kişide birleşemez. </a:t>
          </a:r>
          <a:r>
            <a:rPr lang="tr-TR" dirty="0" smtClean="0"/>
            <a:t>Mali hizmetler biriminde ön mali kontrol görevini yürütenler mali işlem sürecinde görev alamazlar.</a:t>
          </a:r>
          <a:endParaRPr lang="tr-TR" dirty="0"/>
        </a:p>
      </dgm:t>
    </dgm:pt>
    <dgm:pt modelId="{594120D0-B38A-4BF3-8704-B975753C1F40}" type="sibTrans" cxnId="{FA062917-30F0-4F85-B4B4-D5AF8565BDBF}">
      <dgm:prSet/>
      <dgm:spPr/>
      <dgm:t>
        <a:bodyPr/>
        <a:lstStyle/>
        <a:p>
          <a:endParaRPr lang="tr-TR"/>
        </a:p>
      </dgm:t>
    </dgm:pt>
    <dgm:pt modelId="{E1B36B77-D1AE-4C96-A264-11D203546FFE}" type="parTrans" cxnId="{FA062917-30F0-4F85-B4B4-D5AF8565BDBF}">
      <dgm:prSet/>
      <dgm:spPr/>
      <dgm:t>
        <a:bodyPr/>
        <a:lstStyle/>
        <a:p>
          <a:endParaRPr lang="tr-TR"/>
        </a:p>
      </dgm:t>
    </dgm:pt>
    <dgm:pt modelId="{DE91BDE1-151B-4370-8C77-6103CE2F48C0}">
      <dgm:prSet/>
      <dgm:spPr/>
      <dgm:t>
        <a:bodyPr/>
        <a:lstStyle/>
        <a:p>
          <a:pPr algn="just" rtl="0"/>
          <a:r>
            <a:rPr lang="tr-TR" dirty="0" smtClean="0">
              <a:solidFill>
                <a:srgbClr val="0070C0"/>
              </a:solidFill>
            </a:rPr>
            <a:t>Harcama yetkilisinin kanuni izin, hastalık, geçici görev, disiplin cezası uygulaması, görevden uzaklaştırma ve benzeri nedenlerle geçici olarak görevinden ayrılması halinde ilgili harcama biriminin harcama yetkilisi vekaleten </a:t>
          </a:r>
          <a:r>
            <a:rPr lang="tr-TR" dirty="0" smtClean="0">
              <a:solidFill>
                <a:srgbClr val="FF0000"/>
              </a:solidFill>
            </a:rPr>
            <a:t>görevlendirilen kişidir</a:t>
          </a:r>
          <a:r>
            <a:rPr lang="tr-TR" dirty="0" smtClean="0"/>
            <a:t>.</a:t>
          </a:r>
          <a:endParaRPr lang="tr-TR" dirty="0"/>
        </a:p>
      </dgm:t>
    </dgm:pt>
    <dgm:pt modelId="{0B9C78B8-C036-48C7-B02B-E0FC9EC414A0}" type="sibTrans" cxnId="{F840EF4B-B2C3-4149-9031-10AA9E88D365}">
      <dgm:prSet/>
      <dgm:spPr/>
      <dgm:t>
        <a:bodyPr/>
        <a:lstStyle/>
        <a:p>
          <a:endParaRPr lang="tr-TR"/>
        </a:p>
      </dgm:t>
    </dgm:pt>
    <dgm:pt modelId="{43B884B1-9171-48EF-A714-BB3CB55F69AC}" type="parTrans" cxnId="{F840EF4B-B2C3-4149-9031-10AA9E88D365}">
      <dgm:prSet/>
      <dgm:spPr/>
      <dgm:t>
        <a:bodyPr/>
        <a:lstStyle/>
        <a:p>
          <a:endParaRPr lang="tr-TR"/>
        </a:p>
      </dgm:t>
    </dgm:pt>
    <dgm:pt modelId="{F02A1AFF-9332-469F-882C-0A4E6CA6424B}" type="pres">
      <dgm:prSet presAssocID="{78EA030E-C7CA-4BAE-B3FE-87BB68E32D24}" presName="Name0" presStyleCnt="0">
        <dgm:presLayoutVars>
          <dgm:chMax val="7"/>
          <dgm:dir/>
          <dgm:animLvl val="lvl"/>
          <dgm:resizeHandles val="exact"/>
        </dgm:presLayoutVars>
      </dgm:prSet>
      <dgm:spPr/>
      <dgm:t>
        <a:bodyPr/>
        <a:lstStyle/>
        <a:p>
          <a:endParaRPr lang="tr-TR"/>
        </a:p>
      </dgm:t>
    </dgm:pt>
    <dgm:pt modelId="{E858BBFF-8D4B-43BD-8695-F5867AA20922}" type="pres">
      <dgm:prSet presAssocID="{DE91BDE1-151B-4370-8C77-6103CE2F48C0}" presName="circle1" presStyleLbl="node1" presStyleIdx="0" presStyleCnt="2"/>
      <dgm:spPr/>
    </dgm:pt>
    <dgm:pt modelId="{BFF8B44B-E49F-4918-BACA-03D332FDA0EF}" type="pres">
      <dgm:prSet presAssocID="{DE91BDE1-151B-4370-8C77-6103CE2F48C0}" presName="space" presStyleCnt="0"/>
      <dgm:spPr/>
    </dgm:pt>
    <dgm:pt modelId="{A2D7CF59-991B-4B2E-B7CC-8AF337D11276}" type="pres">
      <dgm:prSet presAssocID="{DE91BDE1-151B-4370-8C77-6103CE2F48C0}" presName="rect1" presStyleLbl="alignAcc1" presStyleIdx="0" presStyleCnt="2" custLinFactNeighborX="66817" custLinFactNeighborY="1687"/>
      <dgm:spPr/>
      <dgm:t>
        <a:bodyPr/>
        <a:lstStyle/>
        <a:p>
          <a:endParaRPr lang="tr-TR"/>
        </a:p>
      </dgm:t>
    </dgm:pt>
    <dgm:pt modelId="{4FFA9366-61D9-49B1-AD90-C602913E7C4C}" type="pres">
      <dgm:prSet presAssocID="{F509E166-C9BB-4E55-BA50-F6107EF2A906}" presName="vertSpace2" presStyleLbl="node1" presStyleIdx="0" presStyleCnt="2"/>
      <dgm:spPr/>
    </dgm:pt>
    <dgm:pt modelId="{F84DA378-48D0-4661-AC09-28EA3DA95F68}" type="pres">
      <dgm:prSet presAssocID="{F509E166-C9BB-4E55-BA50-F6107EF2A906}" presName="circle2" presStyleLbl="node1" presStyleIdx="1" presStyleCnt="2"/>
      <dgm:spPr/>
    </dgm:pt>
    <dgm:pt modelId="{5148E6FF-4012-4AAD-BBB4-30B27FBA6C9D}" type="pres">
      <dgm:prSet presAssocID="{F509E166-C9BB-4E55-BA50-F6107EF2A906}" presName="rect2" presStyleLbl="alignAcc1" presStyleIdx="1" presStyleCnt="2"/>
      <dgm:spPr/>
      <dgm:t>
        <a:bodyPr/>
        <a:lstStyle/>
        <a:p>
          <a:endParaRPr lang="tr-TR"/>
        </a:p>
      </dgm:t>
    </dgm:pt>
    <dgm:pt modelId="{46384E4E-ABC5-4DFD-B703-9045D1B943EB}" type="pres">
      <dgm:prSet presAssocID="{DE91BDE1-151B-4370-8C77-6103CE2F48C0}" presName="rect1ParTxNoCh" presStyleLbl="alignAcc1" presStyleIdx="1" presStyleCnt="2">
        <dgm:presLayoutVars>
          <dgm:chMax val="1"/>
          <dgm:bulletEnabled val="1"/>
        </dgm:presLayoutVars>
      </dgm:prSet>
      <dgm:spPr/>
      <dgm:t>
        <a:bodyPr/>
        <a:lstStyle/>
        <a:p>
          <a:endParaRPr lang="tr-TR"/>
        </a:p>
      </dgm:t>
    </dgm:pt>
    <dgm:pt modelId="{19DD27E3-0F01-4C6F-8DD9-481182D059F3}" type="pres">
      <dgm:prSet presAssocID="{F509E166-C9BB-4E55-BA50-F6107EF2A906}" presName="rect2ParTxNoCh" presStyleLbl="alignAcc1" presStyleIdx="1" presStyleCnt="2">
        <dgm:presLayoutVars>
          <dgm:chMax val="1"/>
          <dgm:bulletEnabled val="1"/>
        </dgm:presLayoutVars>
      </dgm:prSet>
      <dgm:spPr/>
      <dgm:t>
        <a:bodyPr/>
        <a:lstStyle/>
        <a:p>
          <a:endParaRPr lang="tr-TR"/>
        </a:p>
      </dgm:t>
    </dgm:pt>
  </dgm:ptLst>
  <dgm:cxnLst>
    <dgm:cxn modelId="{A3CB327E-1518-4DBF-8C7F-B978E3859607}" type="presOf" srcId="{F509E166-C9BB-4E55-BA50-F6107EF2A906}" destId="{5148E6FF-4012-4AAD-BBB4-30B27FBA6C9D}" srcOrd="0" destOrd="0" presId="urn:microsoft.com/office/officeart/2005/8/layout/target3"/>
    <dgm:cxn modelId="{FA062917-30F0-4F85-B4B4-D5AF8565BDBF}" srcId="{78EA030E-C7CA-4BAE-B3FE-87BB68E32D24}" destId="{F509E166-C9BB-4E55-BA50-F6107EF2A906}" srcOrd="1" destOrd="0" parTransId="{E1B36B77-D1AE-4C96-A264-11D203546FFE}" sibTransId="{594120D0-B38A-4BF3-8704-B975753C1F40}"/>
    <dgm:cxn modelId="{50B8E559-A130-431E-89A0-5E189AA2F164}" type="presOf" srcId="{DE91BDE1-151B-4370-8C77-6103CE2F48C0}" destId="{A2D7CF59-991B-4B2E-B7CC-8AF337D11276}" srcOrd="0" destOrd="0" presId="urn:microsoft.com/office/officeart/2005/8/layout/target3"/>
    <dgm:cxn modelId="{8C45DFC9-0BC7-4307-872B-415DF87C25ED}" type="presOf" srcId="{F509E166-C9BB-4E55-BA50-F6107EF2A906}" destId="{19DD27E3-0F01-4C6F-8DD9-481182D059F3}" srcOrd="1" destOrd="0" presId="urn:microsoft.com/office/officeart/2005/8/layout/target3"/>
    <dgm:cxn modelId="{F840EF4B-B2C3-4149-9031-10AA9E88D365}" srcId="{78EA030E-C7CA-4BAE-B3FE-87BB68E32D24}" destId="{DE91BDE1-151B-4370-8C77-6103CE2F48C0}" srcOrd="0" destOrd="0" parTransId="{43B884B1-9171-48EF-A714-BB3CB55F69AC}" sibTransId="{0B9C78B8-C036-48C7-B02B-E0FC9EC414A0}"/>
    <dgm:cxn modelId="{D7CDFD7F-15F1-432D-BD97-839C0D37175C}" type="presOf" srcId="{78EA030E-C7CA-4BAE-B3FE-87BB68E32D24}" destId="{F02A1AFF-9332-469F-882C-0A4E6CA6424B}" srcOrd="0" destOrd="0" presId="urn:microsoft.com/office/officeart/2005/8/layout/target3"/>
    <dgm:cxn modelId="{2F33CA7A-0558-44A6-87AE-AC8BF289C8AB}" type="presOf" srcId="{DE91BDE1-151B-4370-8C77-6103CE2F48C0}" destId="{46384E4E-ABC5-4DFD-B703-9045D1B943EB}" srcOrd="1" destOrd="0" presId="urn:microsoft.com/office/officeart/2005/8/layout/target3"/>
    <dgm:cxn modelId="{9A4F981B-816E-4653-BCFB-868A98B9C85F}" type="presParOf" srcId="{F02A1AFF-9332-469F-882C-0A4E6CA6424B}" destId="{E858BBFF-8D4B-43BD-8695-F5867AA20922}" srcOrd="0" destOrd="0" presId="urn:microsoft.com/office/officeart/2005/8/layout/target3"/>
    <dgm:cxn modelId="{D62C398F-1E84-4B4D-BD57-F176C84BA719}" type="presParOf" srcId="{F02A1AFF-9332-469F-882C-0A4E6CA6424B}" destId="{BFF8B44B-E49F-4918-BACA-03D332FDA0EF}" srcOrd="1" destOrd="0" presId="urn:microsoft.com/office/officeart/2005/8/layout/target3"/>
    <dgm:cxn modelId="{3CD82CC4-AF04-4BEF-AF37-F7CF9DDC4EAF}" type="presParOf" srcId="{F02A1AFF-9332-469F-882C-0A4E6CA6424B}" destId="{A2D7CF59-991B-4B2E-B7CC-8AF337D11276}" srcOrd="2" destOrd="0" presId="urn:microsoft.com/office/officeart/2005/8/layout/target3"/>
    <dgm:cxn modelId="{8816BAC4-3FB2-4D1C-B852-5B99E7CF8B23}" type="presParOf" srcId="{F02A1AFF-9332-469F-882C-0A4E6CA6424B}" destId="{4FFA9366-61D9-49B1-AD90-C602913E7C4C}" srcOrd="3" destOrd="0" presId="urn:microsoft.com/office/officeart/2005/8/layout/target3"/>
    <dgm:cxn modelId="{FF01E50D-129D-4210-9340-533EE948AE3D}" type="presParOf" srcId="{F02A1AFF-9332-469F-882C-0A4E6CA6424B}" destId="{F84DA378-48D0-4661-AC09-28EA3DA95F68}" srcOrd="4" destOrd="0" presId="urn:microsoft.com/office/officeart/2005/8/layout/target3"/>
    <dgm:cxn modelId="{93925463-0E31-4693-AF88-A162E1E79C09}" type="presParOf" srcId="{F02A1AFF-9332-469F-882C-0A4E6CA6424B}" destId="{5148E6FF-4012-4AAD-BBB4-30B27FBA6C9D}" srcOrd="5" destOrd="0" presId="urn:microsoft.com/office/officeart/2005/8/layout/target3"/>
    <dgm:cxn modelId="{40E0B910-11B6-491A-97AD-F933D61DB935}" type="presParOf" srcId="{F02A1AFF-9332-469F-882C-0A4E6CA6424B}" destId="{46384E4E-ABC5-4DFD-B703-9045D1B943EB}" srcOrd="6" destOrd="0" presId="urn:microsoft.com/office/officeart/2005/8/layout/target3"/>
    <dgm:cxn modelId="{096B43E7-1E64-4550-AC7B-F23B829055DF}" type="presParOf" srcId="{F02A1AFF-9332-469F-882C-0A4E6CA6424B}" destId="{19DD27E3-0F01-4C6F-8DD9-481182D059F3}"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A04909-C242-4ECD-82A4-69085D872925}" type="doc">
      <dgm:prSet loTypeId="urn:microsoft.com/office/officeart/2005/8/layout/architecture+Icon" loCatId="hierarchy" qsTypeId="urn:microsoft.com/office/officeart/2005/8/quickstyle/simple1" qsCatId="simple" csTypeId="urn:microsoft.com/office/officeart/2005/8/colors/accent1_2" csCatId="accent1" phldr="1"/>
      <dgm:spPr/>
      <dgm:t>
        <a:bodyPr/>
        <a:lstStyle/>
        <a:p>
          <a:endParaRPr lang="tr-TR"/>
        </a:p>
      </dgm:t>
    </dgm:pt>
    <dgm:pt modelId="{ECFDED6F-0735-491D-AF53-9468D2E42FDD}">
      <dgm:prSet phldrT="[Metin]" custT="1"/>
      <dgm:spPr>
        <a:solidFill>
          <a:schemeClr val="accent5">
            <a:lumMod val="60000"/>
            <a:lumOff val="40000"/>
          </a:schemeClr>
        </a:solidFill>
        <a:ln>
          <a:solidFill>
            <a:schemeClr val="bg1">
              <a:lumMod val="65000"/>
            </a:schemeClr>
          </a:solidFill>
        </a:ln>
      </dgm:spPr>
      <dgm:t>
        <a:bodyPr/>
        <a:lstStyle/>
        <a:p>
          <a:r>
            <a:rPr lang="tr-TR" sz="4000" b="1" dirty="0" smtClean="0">
              <a:solidFill>
                <a:schemeClr val="tx1"/>
              </a:solidFill>
              <a:hlinkClick xmlns:r="http://schemas.openxmlformats.org/officeDocument/2006/relationships" r:id="rId1" action="ppaction://hlinkfile"/>
            </a:rPr>
            <a:t>GENEL YÖNETİM</a:t>
          </a:r>
          <a:endParaRPr lang="tr-TR" sz="4000" b="1" dirty="0">
            <a:solidFill>
              <a:schemeClr val="tx1"/>
            </a:solidFill>
          </a:endParaRPr>
        </a:p>
      </dgm:t>
    </dgm:pt>
    <dgm:pt modelId="{828794C6-F430-469A-B687-5A44F7CF1CE7}" type="parTrans" cxnId="{F6312D72-1457-431A-9F89-5FD42BB1B28F}">
      <dgm:prSet/>
      <dgm:spPr/>
      <dgm:t>
        <a:bodyPr/>
        <a:lstStyle/>
        <a:p>
          <a:endParaRPr lang="tr-TR"/>
        </a:p>
      </dgm:t>
    </dgm:pt>
    <dgm:pt modelId="{F79F9A5D-513B-415E-A8AC-A740C7F35081}" type="sibTrans" cxnId="{F6312D72-1457-431A-9F89-5FD42BB1B28F}">
      <dgm:prSet/>
      <dgm:spPr/>
      <dgm:t>
        <a:bodyPr/>
        <a:lstStyle/>
        <a:p>
          <a:endParaRPr lang="tr-TR"/>
        </a:p>
      </dgm:t>
    </dgm:pt>
    <dgm:pt modelId="{CDFDBA82-1FA0-45F6-ADAC-73EF3A3640C5}">
      <dgm:prSet phldrT="[Metin]" custT="1"/>
      <dgm:spPr>
        <a:solidFill>
          <a:schemeClr val="accent3">
            <a:lumMod val="40000"/>
            <a:lumOff val="60000"/>
          </a:schemeClr>
        </a:solidFill>
        <a:ln>
          <a:solidFill>
            <a:schemeClr val="bg1">
              <a:lumMod val="65000"/>
            </a:schemeClr>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tr-TR" sz="2400" dirty="0" smtClean="0">
            <a:solidFill>
              <a:schemeClr val="tx1"/>
            </a:solidFill>
          </a:endParaRPr>
        </a:p>
        <a:p>
          <a:pPr marL="0" marR="0" indent="0" algn="l" defTabSz="914400" eaLnBrk="1" fontAlgn="auto" latinLnBrk="0" hangingPunct="1">
            <a:lnSpc>
              <a:spcPct val="100000"/>
            </a:lnSpc>
            <a:spcBef>
              <a:spcPts val="0"/>
            </a:spcBef>
            <a:spcAft>
              <a:spcPts val="0"/>
            </a:spcAft>
            <a:buClrTx/>
            <a:buSzTx/>
            <a:buFontTx/>
            <a:buNone/>
            <a:tabLst/>
            <a:defRPr/>
          </a:pPr>
          <a:r>
            <a:rPr lang="tr-TR" sz="2400" b="1" dirty="0" smtClean="0">
              <a:solidFill>
                <a:schemeClr val="tx1"/>
              </a:solidFill>
            </a:rPr>
            <a:t>MERKEZİ YÖNETİM       </a:t>
          </a: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1-</a:t>
          </a:r>
          <a:r>
            <a:rPr lang="tr-TR" sz="2400" dirty="0" smtClean="0">
              <a:solidFill>
                <a:schemeClr val="tx1"/>
              </a:solidFill>
            </a:rPr>
            <a:t> </a:t>
          </a:r>
          <a:r>
            <a:rPr lang="tr-TR" sz="1800" dirty="0" smtClean="0">
              <a:solidFill>
                <a:schemeClr val="tx1"/>
              </a:solidFill>
            </a:rPr>
            <a:t>GENEL BÜTÇELİ İDARELER (I SAYILI CETVEL) </a:t>
          </a: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2- ÖZEL BÜTÇELİ İDARELER (II SAYILI CETVEL)                    </a:t>
          </a: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3-DÜZENLEYİCİ VE DENETLEYİCİ KURUMLAR (III SAYILI CETVEL)</a:t>
          </a:r>
        </a:p>
        <a:p>
          <a:pPr marL="0" marR="0" indent="0" algn="ctr" defTabSz="914400" eaLnBrk="1" fontAlgn="auto" latinLnBrk="0" hangingPunct="1">
            <a:lnSpc>
              <a:spcPct val="100000"/>
            </a:lnSpc>
            <a:spcBef>
              <a:spcPts val="0"/>
            </a:spcBef>
            <a:spcAft>
              <a:spcPts val="0"/>
            </a:spcAft>
            <a:buClrTx/>
            <a:buSzTx/>
            <a:buFontTx/>
            <a:buNone/>
            <a:tabLst/>
            <a:defRPr/>
          </a:pPr>
          <a:endParaRPr lang="tr-TR" sz="1800" dirty="0" smtClean="0">
            <a:solidFill>
              <a:schemeClr val="tx1"/>
            </a:solidFill>
          </a:endParaRPr>
        </a:p>
        <a:p>
          <a:pPr algn="ctr" defTabSz="844550">
            <a:lnSpc>
              <a:spcPct val="90000"/>
            </a:lnSpc>
            <a:spcBef>
              <a:spcPct val="0"/>
            </a:spcBef>
            <a:spcAft>
              <a:spcPct val="35000"/>
            </a:spcAft>
          </a:pPr>
          <a:endParaRPr lang="tr-TR" sz="1800" dirty="0">
            <a:solidFill>
              <a:schemeClr val="tx1"/>
            </a:solidFill>
          </a:endParaRPr>
        </a:p>
      </dgm:t>
    </dgm:pt>
    <dgm:pt modelId="{AE91EFB8-193F-433A-BD5A-FAB09F74CC9F}" type="parTrans" cxnId="{18FD5D82-9B9F-4B71-B529-118CDFAF7DE0}">
      <dgm:prSet/>
      <dgm:spPr/>
      <dgm:t>
        <a:bodyPr/>
        <a:lstStyle/>
        <a:p>
          <a:endParaRPr lang="tr-TR"/>
        </a:p>
      </dgm:t>
    </dgm:pt>
    <dgm:pt modelId="{7BB22462-5D4F-47A0-AD00-98F4BB7FB9B5}" type="sibTrans" cxnId="{18FD5D82-9B9F-4B71-B529-118CDFAF7DE0}">
      <dgm:prSet/>
      <dgm:spPr/>
      <dgm:t>
        <a:bodyPr/>
        <a:lstStyle/>
        <a:p>
          <a:endParaRPr lang="tr-TR"/>
        </a:p>
      </dgm:t>
    </dgm:pt>
    <dgm:pt modelId="{9F5462D3-4991-4B9A-8F0C-66606363628E}">
      <dgm:prSet phldrT="[Metin]" custT="1"/>
      <dgm:spPr>
        <a:solidFill>
          <a:schemeClr val="accent5">
            <a:lumMod val="40000"/>
            <a:lumOff val="60000"/>
          </a:schemeClr>
        </a:solidFill>
        <a:ln>
          <a:solidFill>
            <a:schemeClr val="bg1">
              <a:lumMod val="65000"/>
            </a:schemeClr>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tr-TR" sz="2400" b="1" dirty="0" smtClean="0">
              <a:solidFill>
                <a:schemeClr val="tx1"/>
              </a:solidFill>
            </a:rPr>
            <a:t>MAHALLİ İDARELER</a:t>
          </a:r>
        </a:p>
        <a:p>
          <a:pPr marL="0" marR="0" indent="0" algn="l" defTabSz="914400" eaLnBrk="1" fontAlgn="auto" latinLnBrk="0" hangingPunct="1">
            <a:lnSpc>
              <a:spcPct val="100000"/>
            </a:lnSpc>
            <a:spcBef>
              <a:spcPts val="0"/>
            </a:spcBef>
            <a:spcAft>
              <a:spcPts val="0"/>
            </a:spcAft>
            <a:buClrTx/>
            <a:buSzTx/>
            <a:buFontTx/>
            <a:buNone/>
            <a:tabLst/>
            <a:defRPr/>
          </a:pPr>
          <a:endParaRPr lang="tr-TR" sz="2400" dirty="0" smtClean="0">
            <a:solidFill>
              <a:schemeClr val="tx1"/>
            </a:solidFill>
          </a:endParaRP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1-ÖZEL İDARELER</a:t>
          </a:r>
        </a:p>
        <a:p>
          <a:pPr marL="0" marR="0" indent="0" algn="l" defTabSz="311150" eaLnBrk="1" fontAlgn="auto" latinLnBrk="0" hangingPunct="1">
            <a:lnSpc>
              <a:spcPct val="90000"/>
            </a:lnSpc>
            <a:spcBef>
              <a:spcPct val="0"/>
            </a:spcBef>
            <a:spcAft>
              <a:spcPct val="35000"/>
            </a:spcAft>
            <a:buClrTx/>
            <a:buSzTx/>
            <a:buFontTx/>
            <a:buNone/>
            <a:tabLst/>
            <a:defRPr/>
          </a:pPr>
          <a:r>
            <a:rPr lang="tr-TR" sz="1800" dirty="0" smtClean="0">
              <a:solidFill>
                <a:schemeClr val="tx1"/>
              </a:solidFill>
            </a:rPr>
            <a:t>2-BELEDİYELER</a:t>
          </a:r>
        </a:p>
        <a:p>
          <a:pPr marL="0" marR="0" indent="0" algn="l" defTabSz="311150" eaLnBrk="1" fontAlgn="auto" latinLnBrk="0" hangingPunct="1">
            <a:lnSpc>
              <a:spcPct val="90000"/>
            </a:lnSpc>
            <a:spcBef>
              <a:spcPct val="0"/>
            </a:spcBef>
            <a:spcAft>
              <a:spcPct val="35000"/>
            </a:spcAft>
            <a:buClrTx/>
            <a:buSzTx/>
            <a:buFontTx/>
            <a:buNone/>
            <a:tabLst/>
            <a:defRPr/>
          </a:pPr>
          <a:r>
            <a:rPr lang="tr-TR" sz="1800" dirty="0" smtClean="0">
              <a:solidFill>
                <a:schemeClr val="tx1"/>
              </a:solidFill>
            </a:rPr>
            <a:t>3-BAĞLI İDARELER</a:t>
          </a:r>
        </a:p>
        <a:p>
          <a:pPr marL="0" marR="0" indent="0" algn="l" defTabSz="311150" eaLnBrk="1" fontAlgn="auto" latinLnBrk="0" hangingPunct="1">
            <a:lnSpc>
              <a:spcPct val="90000"/>
            </a:lnSpc>
            <a:spcBef>
              <a:spcPct val="0"/>
            </a:spcBef>
            <a:spcAft>
              <a:spcPct val="35000"/>
            </a:spcAft>
            <a:buClrTx/>
            <a:buSzTx/>
            <a:buFontTx/>
            <a:buNone/>
            <a:tabLst/>
            <a:defRPr/>
          </a:pPr>
          <a:r>
            <a:rPr lang="tr-TR" sz="1800" dirty="0" smtClean="0">
              <a:solidFill>
                <a:schemeClr val="tx1"/>
              </a:solidFill>
            </a:rPr>
            <a:t>4-MAHALLİ İDARE BİRLİKLERİ</a:t>
          </a:r>
        </a:p>
        <a:p>
          <a:pPr algn="ctr" defTabSz="311150">
            <a:lnSpc>
              <a:spcPct val="90000"/>
            </a:lnSpc>
            <a:spcBef>
              <a:spcPct val="0"/>
            </a:spcBef>
            <a:spcAft>
              <a:spcPct val="35000"/>
            </a:spcAft>
          </a:pPr>
          <a:endParaRPr lang="tr-TR" sz="1800" dirty="0">
            <a:solidFill>
              <a:schemeClr val="tx1"/>
            </a:solidFill>
          </a:endParaRPr>
        </a:p>
      </dgm:t>
    </dgm:pt>
    <dgm:pt modelId="{6259889E-CFDD-49B4-8AAF-676A3E6171FE}" type="parTrans" cxnId="{9FA5D653-9D6D-4685-AD5D-A8AD1E9E2553}">
      <dgm:prSet/>
      <dgm:spPr/>
      <dgm:t>
        <a:bodyPr/>
        <a:lstStyle/>
        <a:p>
          <a:endParaRPr lang="tr-TR"/>
        </a:p>
      </dgm:t>
    </dgm:pt>
    <dgm:pt modelId="{18051136-13C4-40D1-B3E3-5C05C878B726}" type="sibTrans" cxnId="{9FA5D653-9D6D-4685-AD5D-A8AD1E9E2553}">
      <dgm:prSet/>
      <dgm:spPr/>
      <dgm:t>
        <a:bodyPr/>
        <a:lstStyle/>
        <a:p>
          <a:endParaRPr lang="tr-TR"/>
        </a:p>
      </dgm:t>
    </dgm:pt>
    <dgm:pt modelId="{B2656CB3-DC4A-4DA9-A4C3-9BEC8BCD9E97}">
      <dgm:prSet custT="1"/>
      <dgm:spPr>
        <a:ln>
          <a:solidFill>
            <a:schemeClr val="bg1">
              <a:lumMod val="65000"/>
            </a:schemeClr>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tr-TR" sz="2400" b="1" dirty="0" smtClean="0">
              <a:solidFill>
                <a:schemeClr val="tx1"/>
              </a:solidFill>
            </a:rPr>
            <a:t>SOSYAL GÜVENLİK KURUMLARI </a:t>
          </a: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(IV SAYILI CETVEL)</a:t>
          </a:r>
        </a:p>
        <a:p>
          <a:pPr marL="0" marR="0" indent="0" algn="l" defTabSz="914400" eaLnBrk="1" fontAlgn="auto" latinLnBrk="0" hangingPunct="1">
            <a:lnSpc>
              <a:spcPct val="100000"/>
            </a:lnSpc>
            <a:spcBef>
              <a:spcPts val="0"/>
            </a:spcBef>
            <a:spcAft>
              <a:spcPts val="0"/>
            </a:spcAft>
            <a:buClrTx/>
            <a:buSzTx/>
            <a:buFontTx/>
            <a:buNone/>
            <a:tabLst/>
            <a:defRPr/>
          </a:pPr>
          <a:endParaRPr lang="tr-TR" sz="1800" dirty="0" smtClean="0">
            <a:solidFill>
              <a:schemeClr val="tx1"/>
            </a:solidFill>
          </a:endParaRP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1- SOSYAL GÜVENLİK KURUMU</a:t>
          </a:r>
        </a:p>
        <a:p>
          <a:pPr marL="0" marR="0" indent="0" algn="l" defTabSz="311150" eaLnBrk="1" fontAlgn="auto" latinLnBrk="0" hangingPunct="1">
            <a:lnSpc>
              <a:spcPct val="90000"/>
            </a:lnSpc>
            <a:spcBef>
              <a:spcPct val="0"/>
            </a:spcBef>
            <a:spcAft>
              <a:spcPct val="35000"/>
            </a:spcAft>
            <a:buClrTx/>
            <a:buSzTx/>
            <a:buFontTx/>
            <a:buNone/>
            <a:tabLst/>
            <a:defRPr/>
          </a:pPr>
          <a:r>
            <a:rPr lang="tr-TR" sz="1800" dirty="0" smtClean="0">
              <a:solidFill>
                <a:schemeClr val="tx1"/>
              </a:solidFill>
            </a:rPr>
            <a:t>2- TÜRKİYE İŞ KURUMU GENEL MÜDÜRLÜĞÜ </a:t>
          </a:r>
        </a:p>
        <a:p>
          <a:pPr algn="l" defTabSz="311150">
            <a:lnSpc>
              <a:spcPct val="90000"/>
            </a:lnSpc>
            <a:spcBef>
              <a:spcPct val="0"/>
            </a:spcBef>
            <a:spcAft>
              <a:spcPct val="35000"/>
            </a:spcAft>
          </a:pPr>
          <a:endParaRPr lang="tr-TR" sz="1800" dirty="0">
            <a:solidFill>
              <a:schemeClr val="tx1"/>
            </a:solidFill>
          </a:endParaRPr>
        </a:p>
      </dgm:t>
    </dgm:pt>
    <dgm:pt modelId="{45A35BE0-3EA8-4EA1-B1B9-A04138DB420B}" type="parTrans" cxnId="{C8E17C9B-9793-46F2-8E82-811270B9FF1A}">
      <dgm:prSet/>
      <dgm:spPr/>
      <dgm:t>
        <a:bodyPr/>
        <a:lstStyle/>
        <a:p>
          <a:endParaRPr lang="tr-TR"/>
        </a:p>
      </dgm:t>
    </dgm:pt>
    <dgm:pt modelId="{6B1E2C21-A110-481A-871B-453A6EF4F0AD}" type="sibTrans" cxnId="{C8E17C9B-9793-46F2-8E82-811270B9FF1A}">
      <dgm:prSet/>
      <dgm:spPr/>
      <dgm:t>
        <a:bodyPr/>
        <a:lstStyle/>
        <a:p>
          <a:endParaRPr lang="tr-TR"/>
        </a:p>
      </dgm:t>
    </dgm:pt>
    <dgm:pt modelId="{7B0C9A34-0247-40AF-92AB-051C4C23DB0C}" type="pres">
      <dgm:prSet presAssocID="{5BA04909-C242-4ECD-82A4-69085D872925}" presName="Name0" presStyleCnt="0">
        <dgm:presLayoutVars>
          <dgm:chPref val="1"/>
          <dgm:dir/>
          <dgm:animOne val="branch"/>
          <dgm:animLvl val="lvl"/>
          <dgm:resizeHandles/>
        </dgm:presLayoutVars>
      </dgm:prSet>
      <dgm:spPr/>
      <dgm:t>
        <a:bodyPr/>
        <a:lstStyle/>
        <a:p>
          <a:endParaRPr lang="tr-TR"/>
        </a:p>
      </dgm:t>
    </dgm:pt>
    <dgm:pt modelId="{68AFC924-5FC6-43F6-A25F-1DABCF45E51A}" type="pres">
      <dgm:prSet presAssocID="{ECFDED6F-0735-491D-AF53-9468D2E42FDD}" presName="vertOne" presStyleCnt="0"/>
      <dgm:spPr/>
    </dgm:pt>
    <dgm:pt modelId="{282FE1DD-9580-4AE9-BCC0-2F1DAC14E628}" type="pres">
      <dgm:prSet presAssocID="{ECFDED6F-0735-491D-AF53-9468D2E42FDD}" presName="txOne" presStyleLbl="node0" presStyleIdx="0" presStyleCnt="1" custScaleY="18890" custLinFactY="-96211" custLinFactNeighborX="-916" custLinFactNeighborY="-100000">
        <dgm:presLayoutVars>
          <dgm:chPref val="3"/>
        </dgm:presLayoutVars>
      </dgm:prSet>
      <dgm:spPr/>
      <dgm:t>
        <a:bodyPr/>
        <a:lstStyle/>
        <a:p>
          <a:endParaRPr lang="tr-TR"/>
        </a:p>
      </dgm:t>
    </dgm:pt>
    <dgm:pt modelId="{E23570F9-74CB-4709-AF94-C36A3A6539B3}" type="pres">
      <dgm:prSet presAssocID="{ECFDED6F-0735-491D-AF53-9468D2E42FDD}" presName="parTransOne" presStyleCnt="0"/>
      <dgm:spPr/>
    </dgm:pt>
    <dgm:pt modelId="{3A3D66CB-9AB8-46FE-AB3A-0BC04FC010C8}" type="pres">
      <dgm:prSet presAssocID="{ECFDED6F-0735-491D-AF53-9468D2E42FDD}" presName="horzOne" presStyleCnt="0"/>
      <dgm:spPr/>
    </dgm:pt>
    <dgm:pt modelId="{EF587A4A-E63D-4171-80D4-B4D0FDE22B05}" type="pres">
      <dgm:prSet presAssocID="{CDFDBA82-1FA0-45F6-ADAC-73EF3A3640C5}" presName="vertTwo" presStyleCnt="0"/>
      <dgm:spPr/>
    </dgm:pt>
    <dgm:pt modelId="{9E784AE5-8877-4617-B9D3-E9D07E8DEE88}" type="pres">
      <dgm:prSet presAssocID="{CDFDBA82-1FA0-45F6-ADAC-73EF3A3640C5}" presName="txTwo" presStyleLbl="node2" presStyleIdx="0" presStyleCnt="3" custLinFactY="6314" custLinFactNeighborX="-114" custLinFactNeighborY="100000">
        <dgm:presLayoutVars>
          <dgm:chPref val="3"/>
        </dgm:presLayoutVars>
      </dgm:prSet>
      <dgm:spPr/>
      <dgm:t>
        <a:bodyPr/>
        <a:lstStyle/>
        <a:p>
          <a:endParaRPr lang="tr-TR"/>
        </a:p>
      </dgm:t>
    </dgm:pt>
    <dgm:pt modelId="{675F05AB-FE73-4D78-9CD3-F0147B08F47F}" type="pres">
      <dgm:prSet presAssocID="{CDFDBA82-1FA0-45F6-ADAC-73EF3A3640C5}" presName="horzTwo" presStyleCnt="0"/>
      <dgm:spPr/>
    </dgm:pt>
    <dgm:pt modelId="{D6FEDBF7-A8B1-425D-AD8A-C40F411712F4}" type="pres">
      <dgm:prSet presAssocID="{7BB22462-5D4F-47A0-AD00-98F4BB7FB9B5}" presName="sibSpaceTwo" presStyleCnt="0"/>
      <dgm:spPr/>
    </dgm:pt>
    <dgm:pt modelId="{40D36BC0-518E-435B-9D99-6F27B1A5106E}" type="pres">
      <dgm:prSet presAssocID="{B2656CB3-DC4A-4DA9-A4C3-9BEC8BCD9E97}" presName="vertTwo" presStyleCnt="0"/>
      <dgm:spPr/>
    </dgm:pt>
    <dgm:pt modelId="{5F7B83C9-FF0B-4801-AD85-4EDD92A8781A}" type="pres">
      <dgm:prSet presAssocID="{B2656CB3-DC4A-4DA9-A4C3-9BEC8BCD9E97}" presName="txTwo" presStyleLbl="node2" presStyleIdx="1" presStyleCnt="3" custScaleY="99434" custLinFactNeighborX="3556" custLinFactNeighborY="31922">
        <dgm:presLayoutVars>
          <dgm:chPref val="3"/>
        </dgm:presLayoutVars>
      </dgm:prSet>
      <dgm:spPr/>
      <dgm:t>
        <a:bodyPr/>
        <a:lstStyle/>
        <a:p>
          <a:endParaRPr lang="tr-TR"/>
        </a:p>
      </dgm:t>
    </dgm:pt>
    <dgm:pt modelId="{523DD7EA-4A21-42EC-B309-9E512279F3B8}" type="pres">
      <dgm:prSet presAssocID="{B2656CB3-DC4A-4DA9-A4C3-9BEC8BCD9E97}" presName="horzTwo" presStyleCnt="0"/>
      <dgm:spPr/>
    </dgm:pt>
    <dgm:pt modelId="{909D09EF-22EC-461F-B8FE-43CF0806C10A}" type="pres">
      <dgm:prSet presAssocID="{6B1E2C21-A110-481A-871B-453A6EF4F0AD}" presName="sibSpaceTwo" presStyleCnt="0"/>
      <dgm:spPr/>
    </dgm:pt>
    <dgm:pt modelId="{58E8E576-9EE8-4354-B984-C3C995CF860C}" type="pres">
      <dgm:prSet presAssocID="{9F5462D3-4991-4B9A-8F0C-66606363628E}" presName="vertTwo" presStyleCnt="0"/>
      <dgm:spPr/>
    </dgm:pt>
    <dgm:pt modelId="{078585F9-DD54-41AE-8BDF-F3A88971559C}" type="pres">
      <dgm:prSet presAssocID="{9F5462D3-4991-4B9A-8F0C-66606363628E}" presName="txTwo" presStyleLbl="node2" presStyleIdx="2" presStyleCnt="3" custLinFactY="57" custLinFactNeighborX="663" custLinFactNeighborY="100000">
        <dgm:presLayoutVars>
          <dgm:chPref val="3"/>
        </dgm:presLayoutVars>
      </dgm:prSet>
      <dgm:spPr/>
      <dgm:t>
        <a:bodyPr/>
        <a:lstStyle/>
        <a:p>
          <a:endParaRPr lang="tr-TR"/>
        </a:p>
      </dgm:t>
    </dgm:pt>
    <dgm:pt modelId="{7BAB5BFB-C55E-4FD2-B155-CE61019CA989}" type="pres">
      <dgm:prSet presAssocID="{9F5462D3-4991-4B9A-8F0C-66606363628E}" presName="horzTwo" presStyleCnt="0"/>
      <dgm:spPr/>
    </dgm:pt>
  </dgm:ptLst>
  <dgm:cxnLst>
    <dgm:cxn modelId="{86606078-466E-4697-BF5B-95016A24725D}" type="presOf" srcId="{5BA04909-C242-4ECD-82A4-69085D872925}" destId="{7B0C9A34-0247-40AF-92AB-051C4C23DB0C}" srcOrd="0" destOrd="0" presId="urn:microsoft.com/office/officeart/2005/8/layout/architecture+Icon"/>
    <dgm:cxn modelId="{F6312D72-1457-431A-9F89-5FD42BB1B28F}" srcId="{5BA04909-C242-4ECD-82A4-69085D872925}" destId="{ECFDED6F-0735-491D-AF53-9468D2E42FDD}" srcOrd="0" destOrd="0" parTransId="{828794C6-F430-469A-B687-5A44F7CF1CE7}" sibTransId="{F79F9A5D-513B-415E-A8AC-A740C7F35081}"/>
    <dgm:cxn modelId="{E914A112-1A4B-448E-B8FA-09EE6844DD80}" type="presOf" srcId="{9F5462D3-4991-4B9A-8F0C-66606363628E}" destId="{078585F9-DD54-41AE-8BDF-F3A88971559C}" srcOrd="0" destOrd="0" presId="urn:microsoft.com/office/officeart/2005/8/layout/architecture+Icon"/>
    <dgm:cxn modelId="{F26DF31D-8885-4185-983F-A485390C74E5}" type="presOf" srcId="{CDFDBA82-1FA0-45F6-ADAC-73EF3A3640C5}" destId="{9E784AE5-8877-4617-B9D3-E9D07E8DEE88}" srcOrd="0" destOrd="0" presId="urn:microsoft.com/office/officeart/2005/8/layout/architecture+Icon"/>
    <dgm:cxn modelId="{C8E17C9B-9793-46F2-8E82-811270B9FF1A}" srcId="{ECFDED6F-0735-491D-AF53-9468D2E42FDD}" destId="{B2656CB3-DC4A-4DA9-A4C3-9BEC8BCD9E97}" srcOrd="1" destOrd="0" parTransId="{45A35BE0-3EA8-4EA1-B1B9-A04138DB420B}" sibTransId="{6B1E2C21-A110-481A-871B-453A6EF4F0AD}"/>
    <dgm:cxn modelId="{4A5970BE-B69C-47C8-BA10-8E905B8C0C6C}" type="presOf" srcId="{B2656CB3-DC4A-4DA9-A4C3-9BEC8BCD9E97}" destId="{5F7B83C9-FF0B-4801-AD85-4EDD92A8781A}" srcOrd="0" destOrd="0" presId="urn:microsoft.com/office/officeart/2005/8/layout/architecture+Icon"/>
    <dgm:cxn modelId="{9FA5D653-9D6D-4685-AD5D-A8AD1E9E2553}" srcId="{ECFDED6F-0735-491D-AF53-9468D2E42FDD}" destId="{9F5462D3-4991-4B9A-8F0C-66606363628E}" srcOrd="2" destOrd="0" parTransId="{6259889E-CFDD-49B4-8AAF-676A3E6171FE}" sibTransId="{18051136-13C4-40D1-B3E3-5C05C878B726}"/>
    <dgm:cxn modelId="{18FD5D82-9B9F-4B71-B529-118CDFAF7DE0}" srcId="{ECFDED6F-0735-491D-AF53-9468D2E42FDD}" destId="{CDFDBA82-1FA0-45F6-ADAC-73EF3A3640C5}" srcOrd="0" destOrd="0" parTransId="{AE91EFB8-193F-433A-BD5A-FAB09F74CC9F}" sibTransId="{7BB22462-5D4F-47A0-AD00-98F4BB7FB9B5}"/>
    <dgm:cxn modelId="{08D3E7C3-E435-4FB7-8EB6-2E19EB63BC07}" type="presOf" srcId="{ECFDED6F-0735-491D-AF53-9468D2E42FDD}" destId="{282FE1DD-9580-4AE9-BCC0-2F1DAC14E628}" srcOrd="0" destOrd="0" presId="urn:microsoft.com/office/officeart/2005/8/layout/architecture+Icon"/>
    <dgm:cxn modelId="{9DB31EB2-ECE0-471F-AC82-D5A40AA62483}" type="presParOf" srcId="{7B0C9A34-0247-40AF-92AB-051C4C23DB0C}" destId="{68AFC924-5FC6-43F6-A25F-1DABCF45E51A}" srcOrd="0" destOrd="0" presId="urn:microsoft.com/office/officeart/2005/8/layout/architecture+Icon"/>
    <dgm:cxn modelId="{8B916893-66E2-4A1B-B0E0-4526191D77EE}" type="presParOf" srcId="{68AFC924-5FC6-43F6-A25F-1DABCF45E51A}" destId="{282FE1DD-9580-4AE9-BCC0-2F1DAC14E628}" srcOrd="0" destOrd="0" presId="urn:microsoft.com/office/officeart/2005/8/layout/architecture+Icon"/>
    <dgm:cxn modelId="{58A99158-46A1-4335-8F05-C940902E731C}" type="presParOf" srcId="{68AFC924-5FC6-43F6-A25F-1DABCF45E51A}" destId="{E23570F9-74CB-4709-AF94-C36A3A6539B3}" srcOrd="1" destOrd="0" presId="urn:microsoft.com/office/officeart/2005/8/layout/architecture+Icon"/>
    <dgm:cxn modelId="{6357821C-8DB0-4FE3-A852-B707FC648B29}" type="presParOf" srcId="{68AFC924-5FC6-43F6-A25F-1DABCF45E51A}" destId="{3A3D66CB-9AB8-46FE-AB3A-0BC04FC010C8}" srcOrd="2" destOrd="0" presId="urn:microsoft.com/office/officeart/2005/8/layout/architecture+Icon"/>
    <dgm:cxn modelId="{E22D968B-9DD7-4AF6-BEE9-7E6F0B10AAB7}" type="presParOf" srcId="{3A3D66CB-9AB8-46FE-AB3A-0BC04FC010C8}" destId="{EF587A4A-E63D-4171-80D4-B4D0FDE22B05}" srcOrd="0" destOrd="0" presId="urn:microsoft.com/office/officeart/2005/8/layout/architecture+Icon"/>
    <dgm:cxn modelId="{188B7028-8FBC-4822-91C3-8BF0BA2353AD}" type="presParOf" srcId="{EF587A4A-E63D-4171-80D4-B4D0FDE22B05}" destId="{9E784AE5-8877-4617-B9D3-E9D07E8DEE88}" srcOrd="0" destOrd="0" presId="urn:microsoft.com/office/officeart/2005/8/layout/architecture+Icon"/>
    <dgm:cxn modelId="{3BFEA972-6179-4DD3-8656-607440140582}" type="presParOf" srcId="{EF587A4A-E63D-4171-80D4-B4D0FDE22B05}" destId="{675F05AB-FE73-4D78-9CD3-F0147B08F47F}" srcOrd="1" destOrd="0" presId="urn:microsoft.com/office/officeart/2005/8/layout/architecture+Icon"/>
    <dgm:cxn modelId="{020B78AD-A63D-4691-866C-F19109EB17CB}" type="presParOf" srcId="{3A3D66CB-9AB8-46FE-AB3A-0BC04FC010C8}" destId="{D6FEDBF7-A8B1-425D-AD8A-C40F411712F4}" srcOrd="1" destOrd="0" presId="urn:microsoft.com/office/officeart/2005/8/layout/architecture+Icon"/>
    <dgm:cxn modelId="{5E5B6028-B132-47E6-8B16-C4A4B1EABB87}" type="presParOf" srcId="{3A3D66CB-9AB8-46FE-AB3A-0BC04FC010C8}" destId="{40D36BC0-518E-435B-9D99-6F27B1A5106E}" srcOrd="2" destOrd="0" presId="urn:microsoft.com/office/officeart/2005/8/layout/architecture+Icon"/>
    <dgm:cxn modelId="{1A9476F4-B849-47E6-AD36-E1B7B1F5C69C}" type="presParOf" srcId="{40D36BC0-518E-435B-9D99-6F27B1A5106E}" destId="{5F7B83C9-FF0B-4801-AD85-4EDD92A8781A}" srcOrd="0" destOrd="0" presId="urn:microsoft.com/office/officeart/2005/8/layout/architecture+Icon"/>
    <dgm:cxn modelId="{E4C38F57-D660-4A6E-A2E4-2437CF49F33F}" type="presParOf" srcId="{40D36BC0-518E-435B-9D99-6F27B1A5106E}" destId="{523DD7EA-4A21-42EC-B309-9E512279F3B8}" srcOrd="1" destOrd="0" presId="urn:microsoft.com/office/officeart/2005/8/layout/architecture+Icon"/>
    <dgm:cxn modelId="{A9B8E213-65D3-4B36-B3D6-CDE641660853}" type="presParOf" srcId="{3A3D66CB-9AB8-46FE-AB3A-0BC04FC010C8}" destId="{909D09EF-22EC-461F-B8FE-43CF0806C10A}" srcOrd="3" destOrd="0" presId="urn:microsoft.com/office/officeart/2005/8/layout/architecture+Icon"/>
    <dgm:cxn modelId="{A8838E01-193C-4ED9-878C-10BC7CC56B68}" type="presParOf" srcId="{3A3D66CB-9AB8-46FE-AB3A-0BC04FC010C8}" destId="{58E8E576-9EE8-4354-B984-C3C995CF860C}" srcOrd="4" destOrd="0" presId="urn:microsoft.com/office/officeart/2005/8/layout/architecture+Icon"/>
    <dgm:cxn modelId="{818BC875-E1BC-4481-874A-38C96DEB725D}" type="presParOf" srcId="{58E8E576-9EE8-4354-B984-C3C995CF860C}" destId="{078585F9-DD54-41AE-8BDF-F3A88971559C}" srcOrd="0" destOrd="0" presId="urn:microsoft.com/office/officeart/2005/8/layout/architecture+Icon"/>
    <dgm:cxn modelId="{DA40961E-E9AD-4EBC-8BC0-A478030F2945}" type="presParOf" srcId="{58E8E576-9EE8-4354-B984-C3C995CF860C}" destId="{7BAB5BFB-C55E-4FD2-B155-CE61019CA989}"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3A60ECB-0868-4676-8A55-4FE35DC4F19B}" type="doc">
      <dgm:prSet loTypeId="urn:microsoft.com/office/officeart/2005/8/layout/matrix3" loCatId="matrix" qsTypeId="urn:microsoft.com/office/officeart/2005/8/quickstyle/simple1" qsCatId="simple" csTypeId="urn:microsoft.com/office/officeart/2005/8/colors/accent1_4" csCatId="accent1" phldr="1"/>
      <dgm:spPr/>
      <dgm:t>
        <a:bodyPr/>
        <a:lstStyle/>
        <a:p>
          <a:endParaRPr lang="tr-TR"/>
        </a:p>
      </dgm:t>
    </dgm:pt>
    <dgm:pt modelId="{A1C8625A-F4DE-489B-B69A-919736408B6A}">
      <dgm:prSet custT="1"/>
      <dgm:spPr/>
      <dgm:t>
        <a:bodyPr/>
        <a:lstStyle/>
        <a:p>
          <a:pPr rtl="0"/>
          <a:r>
            <a:rPr lang="tr-TR" sz="2400" dirty="0" smtClean="0"/>
            <a:t>Harcama birimlerini ilgilendiren harcamaların</a:t>
          </a:r>
          <a:endParaRPr lang="tr-TR" sz="2400" dirty="0"/>
        </a:p>
      </dgm:t>
    </dgm:pt>
    <dgm:pt modelId="{B16182FB-3062-49A6-A436-6C52C78C7BEE}" type="parTrans" cxnId="{A6A81B8A-5945-43A0-9B57-2512A5B234BB}">
      <dgm:prSet/>
      <dgm:spPr/>
      <dgm:t>
        <a:bodyPr/>
        <a:lstStyle/>
        <a:p>
          <a:endParaRPr lang="tr-TR"/>
        </a:p>
      </dgm:t>
    </dgm:pt>
    <dgm:pt modelId="{3A8D6410-89C7-4064-BDED-C74A685B8CF0}" type="sibTrans" cxnId="{A6A81B8A-5945-43A0-9B57-2512A5B234BB}">
      <dgm:prSet/>
      <dgm:spPr/>
      <dgm:t>
        <a:bodyPr/>
        <a:lstStyle/>
        <a:p>
          <a:endParaRPr lang="tr-TR"/>
        </a:p>
      </dgm:t>
    </dgm:pt>
    <dgm:pt modelId="{DC5EEB08-44B1-4DE8-9E4F-8751D16C71B2}">
      <dgm:prSet custT="1"/>
      <dgm:spPr/>
      <dgm:t>
        <a:bodyPr/>
        <a:lstStyle/>
        <a:p>
          <a:pPr rtl="0"/>
          <a:r>
            <a:rPr lang="tr-TR" sz="2400" dirty="0" smtClean="0"/>
            <a:t>harcama birimleri tarafından gerçekleştirileceği, </a:t>
          </a:r>
          <a:endParaRPr lang="tr-TR" sz="2400" dirty="0"/>
        </a:p>
      </dgm:t>
    </dgm:pt>
    <dgm:pt modelId="{4EDE01BE-E310-4F33-842B-4755DA7FD505}" type="parTrans" cxnId="{5F53B35A-C069-4860-9E04-6B1F8E3C61F8}">
      <dgm:prSet/>
      <dgm:spPr/>
      <dgm:t>
        <a:bodyPr/>
        <a:lstStyle/>
        <a:p>
          <a:endParaRPr lang="tr-TR"/>
        </a:p>
      </dgm:t>
    </dgm:pt>
    <dgm:pt modelId="{FF20A0E8-C0C7-4EE2-870E-38CD2E08297D}" type="sibTrans" cxnId="{5F53B35A-C069-4860-9E04-6B1F8E3C61F8}">
      <dgm:prSet/>
      <dgm:spPr/>
      <dgm:t>
        <a:bodyPr/>
        <a:lstStyle/>
        <a:p>
          <a:endParaRPr lang="tr-TR"/>
        </a:p>
      </dgm:t>
    </dgm:pt>
    <dgm:pt modelId="{CDE328BD-67F7-4B97-AF0F-483EFEB77E0A}">
      <dgm:prSet custT="1"/>
      <dgm:spPr/>
      <dgm:t>
        <a:bodyPr/>
        <a:lstStyle/>
        <a:p>
          <a:pPr rtl="0"/>
          <a:r>
            <a:rPr lang="tr-TR" sz="2400" dirty="0" smtClean="0">
              <a:solidFill>
                <a:schemeClr val="tx1"/>
              </a:solidFill>
            </a:rPr>
            <a:t>ancak, </a:t>
          </a:r>
          <a:r>
            <a:rPr lang="tr-TR" sz="2400" dirty="0" smtClean="0">
              <a:solidFill>
                <a:srgbClr val="C00000"/>
              </a:solidFill>
            </a:rPr>
            <a:t>harcama yetkililiği görevi uhdesinde kalmak şartıyla</a:t>
          </a:r>
          <a:r>
            <a:rPr lang="tr-TR" sz="2400" dirty="0" smtClean="0">
              <a:solidFill>
                <a:schemeClr val="tx1"/>
              </a:solidFill>
            </a:rPr>
            <a:t>, harcama birimlerinin talebi ve üst yöneticinin onayıyla </a:t>
          </a:r>
          <a:endParaRPr lang="tr-TR" sz="2400" dirty="0">
            <a:solidFill>
              <a:schemeClr val="tx1"/>
            </a:solidFill>
          </a:endParaRPr>
        </a:p>
      </dgm:t>
    </dgm:pt>
    <dgm:pt modelId="{FAF27E44-573F-4D02-8FAF-92B75D84AE44}" type="parTrans" cxnId="{C0005CA4-6AD0-420A-9316-9E4F10B20E80}">
      <dgm:prSet/>
      <dgm:spPr/>
      <dgm:t>
        <a:bodyPr/>
        <a:lstStyle/>
        <a:p>
          <a:endParaRPr lang="tr-TR"/>
        </a:p>
      </dgm:t>
    </dgm:pt>
    <dgm:pt modelId="{7736AF97-DD76-4273-9EA4-20FD8C86A7E5}" type="sibTrans" cxnId="{C0005CA4-6AD0-420A-9316-9E4F10B20E80}">
      <dgm:prSet/>
      <dgm:spPr/>
      <dgm:t>
        <a:bodyPr/>
        <a:lstStyle/>
        <a:p>
          <a:endParaRPr lang="tr-TR"/>
        </a:p>
      </dgm:t>
    </dgm:pt>
    <dgm:pt modelId="{16D5FB1D-F202-4494-AE33-35F7E1C20E4E}">
      <dgm:prSet custT="1"/>
      <dgm:spPr/>
      <dgm:t>
        <a:bodyPr/>
        <a:lstStyle/>
        <a:p>
          <a:pPr rtl="0"/>
          <a:r>
            <a:rPr lang="tr-TR" sz="2000" dirty="0" smtClean="0"/>
            <a:t>diğer harcama birimlerine ilişkin mali işlemlerin idarenin destek hizmetlerini yürüten birimi tarafından yapılabileceği hükme bağlanmıştır.</a:t>
          </a:r>
          <a:endParaRPr lang="tr-TR" sz="2000" dirty="0"/>
        </a:p>
      </dgm:t>
    </dgm:pt>
    <dgm:pt modelId="{FD6F522C-5419-43A4-B914-E63AF20A70CA}" type="parTrans" cxnId="{FB8F7FDA-C506-42CA-89BC-0A162963097F}">
      <dgm:prSet/>
      <dgm:spPr/>
      <dgm:t>
        <a:bodyPr/>
        <a:lstStyle/>
        <a:p>
          <a:endParaRPr lang="tr-TR"/>
        </a:p>
      </dgm:t>
    </dgm:pt>
    <dgm:pt modelId="{384C4635-EEA8-43D9-8EC6-83F91EC4CF37}" type="sibTrans" cxnId="{FB8F7FDA-C506-42CA-89BC-0A162963097F}">
      <dgm:prSet/>
      <dgm:spPr/>
      <dgm:t>
        <a:bodyPr/>
        <a:lstStyle/>
        <a:p>
          <a:endParaRPr lang="tr-TR"/>
        </a:p>
      </dgm:t>
    </dgm:pt>
    <dgm:pt modelId="{A2638601-41EF-4D12-BDBE-68E13AA4416A}" type="pres">
      <dgm:prSet presAssocID="{03A60ECB-0868-4676-8A55-4FE35DC4F19B}" presName="matrix" presStyleCnt="0">
        <dgm:presLayoutVars>
          <dgm:chMax val="1"/>
          <dgm:dir/>
          <dgm:resizeHandles val="exact"/>
        </dgm:presLayoutVars>
      </dgm:prSet>
      <dgm:spPr/>
      <dgm:t>
        <a:bodyPr/>
        <a:lstStyle/>
        <a:p>
          <a:endParaRPr lang="tr-TR"/>
        </a:p>
      </dgm:t>
    </dgm:pt>
    <dgm:pt modelId="{885500C2-A70E-4F10-B464-B5F4B67E7F79}" type="pres">
      <dgm:prSet presAssocID="{03A60ECB-0868-4676-8A55-4FE35DC4F19B}" presName="diamond" presStyleLbl="bgShp" presStyleIdx="0" presStyleCnt="1" custScaleX="204299"/>
      <dgm:spPr/>
    </dgm:pt>
    <dgm:pt modelId="{1F7939E5-02CD-4797-A094-9A1E25A148C6}" type="pres">
      <dgm:prSet presAssocID="{03A60ECB-0868-4676-8A55-4FE35DC4F19B}" presName="quad1" presStyleLbl="node1" presStyleIdx="0" presStyleCnt="4" custScaleX="285472" custScaleY="126155" custLinFactX="-15354" custLinFactNeighborX="-100000" custLinFactNeighborY="-25803">
        <dgm:presLayoutVars>
          <dgm:chMax val="0"/>
          <dgm:chPref val="0"/>
          <dgm:bulletEnabled val="1"/>
        </dgm:presLayoutVars>
      </dgm:prSet>
      <dgm:spPr/>
      <dgm:t>
        <a:bodyPr/>
        <a:lstStyle/>
        <a:p>
          <a:endParaRPr lang="tr-TR"/>
        </a:p>
      </dgm:t>
    </dgm:pt>
    <dgm:pt modelId="{E21191C8-355E-4A63-A914-255113C4F5BA}" type="pres">
      <dgm:prSet presAssocID="{03A60ECB-0868-4676-8A55-4FE35DC4F19B}" presName="quad2" presStyleLbl="node1" presStyleIdx="1" presStyleCnt="4" custScaleX="271567" custScaleY="115325" custLinFactX="20667" custLinFactNeighborX="100000" custLinFactNeighborY="-20491">
        <dgm:presLayoutVars>
          <dgm:chMax val="0"/>
          <dgm:chPref val="0"/>
          <dgm:bulletEnabled val="1"/>
        </dgm:presLayoutVars>
      </dgm:prSet>
      <dgm:spPr/>
      <dgm:t>
        <a:bodyPr/>
        <a:lstStyle/>
        <a:p>
          <a:endParaRPr lang="tr-TR"/>
        </a:p>
      </dgm:t>
    </dgm:pt>
    <dgm:pt modelId="{A4983C7B-1C19-4B29-A87E-69A94972C59D}" type="pres">
      <dgm:prSet presAssocID="{03A60ECB-0868-4676-8A55-4FE35DC4F19B}" presName="quad3" presStyleLbl="node1" presStyleIdx="2" presStyleCnt="4" custScaleX="288507" custScaleY="110773" custLinFactX="-19907" custLinFactNeighborX="-100000" custLinFactNeighborY="17455">
        <dgm:presLayoutVars>
          <dgm:chMax val="0"/>
          <dgm:chPref val="0"/>
          <dgm:bulletEnabled val="1"/>
        </dgm:presLayoutVars>
      </dgm:prSet>
      <dgm:spPr/>
      <dgm:t>
        <a:bodyPr/>
        <a:lstStyle/>
        <a:p>
          <a:endParaRPr lang="tr-TR"/>
        </a:p>
      </dgm:t>
    </dgm:pt>
    <dgm:pt modelId="{DD9E0CA3-ABBD-48BD-BEBD-20A3A307BC99}" type="pres">
      <dgm:prSet presAssocID="{03A60ECB-0868-4676-8A55-4FE35DC4F19B}" presName="quad4" presStyleLbl="node1" presStyleIdx="3" presStyleCnt="4" custScaleX="271567" custScaleY="115180" custLinFactX="19908" custLinFactNeighborX="100000" custLinFactNeighborY="24285">
        <dgm:presLayoutVars>
          <dgm:chMax val="0"/>
          <dgm:chPref val="0"/>
          <dgm:bulletEnabled val="1"/>
        </dgm:presLayoutVars>
      </dgm:prSet>
      <dgm:spPr/>
      <dgm:t>
        <a:bodyPr/>
        <a:lstStyle/>
        <a:p>
          <a:endParaRPr lang="tr-TR"/>
        </a:p>
      </dgm:t>
    </dgm:pt>
  </dgm:ptLst>
  <dgm:cxnLst>
    <dgm:cxn modelId="{FB8F7FDA-C506-42CA-89BC-0A162963097F}" srcId="{03A60ECB-0868-4676-8A55-4FE35DC4F19B}" destId="{16D5FB1D-F202-4494-AE33-35F7E1C20E4E}" srcOrd="3" destOrd="0" parTransId="{FD6F522C-5419-43A4-B914-E63AF20A70CA}" sibTransId="{384C4635-EEA8-43D9-8EC6-83F91EC4CF37}"/>
    <dgm:cxn modelId="{13EBE105-D817-4CF8-905C-30FE741F957B}" type="presOf" srcId="{DC5EEB08-44B1-4DE8-9E4F-8751D16C71B2}" destId="{E21191C8-355E-4A63-A914-255113C4F5BA}" srcOrd="0" destOrd="0" presId="urn:microsoft.com/office/officeart/2005/8/layout/matrix3"/>
    <dgm:cxn modelId="{5BB9243D-2E99-4929-95FA-7EC33CB6416F}" type="presOf" srcId="{CDE328BD-67F7-4B97-AF0F-483EFEB77E0A}" destId="{A4983C7B-1C19-4B29-A87E-69A94972C59D}" srcOrd="0" destOrd="0" presId="urn:microsoft.com/office/officeart/2005/8/layout/matrix3"/>
    <dgm:cxn modelId="{B0226863-A571-4F6A-BCD6-00FBE83CD2F6}" type="presOf" srcId="{16D5FB1D-F202-4494-AE33-35F7E1C20E4E}" destId="{DD9E0CA3-ABBD-48BD-BEBD-20A3A307BC99}" srcOrd="0" destOrd="0" presId="urn:microsoft.com/office/officeart/2005/8/layout/matrix3"/>
    <dgm:cxn modelId="{C0005CA4-6AD0-420A-9316-9E4F10B20E80}" srcId="{03A60ECB-0868-4676-8A55-4FE35DC4F19B}" destId="{CDE328BD-67F7-4B97-AF0F-483EFEB77E0A}" srcOrd="2" destOrd="0" parTransId="{FAF27E44-573F-4D02-8FAF-92B75D84AE44}" sibTransId="{7736AF97-DD76-4273-9EA4-20FD8C86A7E5}"/>
    <dgm:cxn modelId="{3897DBB3-2207-423E-8937-4F3C1C27CE8F}" type="presOf" srcId="{03A60ECB-0868-4676-8A55-4FE35DC4F19B}" destId="{A2638601-41EF-4D12-BDBE-68E13AA4416A}" srcOrd="0" destOrd="0" presId="urn:microsoft.com/office/officeart/2005/8/layout/matrix3"/>
    <dgm:cxn modelId="{5F53B35A-C069-4860-9E04-6B1F8E3C61F8}" srcId="{03A60ECB-0868-4676-8A55-4FE35DC4F19B}" destId="{DC5EEB08-44B1-4DE8-9E4F-8751D16C71B2}" srcOrd="1" destOrd="0" parTransId="{4EDE01BE-E310-4F33-842B-4755DA7FD505}" sibTransId="{FF20A0E8-C0C7-4EE2-870E-38CD2E08297D}"/>
    <dgm:cxn modelId="{A6A81B8A-5945-43A0-9B57-2512A5B234BB}" srcId="{03A60ECB-0868-4676-8A55-4FE35DC4F19B}" destId="{A1C8625A-F4DE-489B-B69A-919736408B6A}" srcOrd="0" destOrd="0" parTransId="{B16182FB-3062-49A6-A436-6C52C78C7BEE}" sibTransId="{3A8D6410-89C7-4064-BDED-C74A685B8CF0}"/>
    <dgm:cxn modelId="{84B203E2-FCF1-4CC9-8735-7EA912CCBA01}" type="presOf" srcId="{A1C8625A-F4DE-489B-B69A-919736408B6A}" destId="{1F7939E5-02CD-4797-A094-9A1E25A148C6}" srcOrd="0" destOrd="0" presId="urn:microsoft.com/office/officeart/2005/8/layout/matrix3"/>
    <dgm:cxn modelId="{C2CEE380-112D-4AA9-B2D7-A64F630E8377}" type="presParOf" srcId="{A2638601-41EF-4D12-BDBE-68E13AA4416A}" destId="{885500C2-A70E-4F10-B464-B5F4B67E7F79}" srcOrd="0" destOrd="0" presId="urn:microsoft.com/office/officeart/2005/8/layout/matrix3"/>
    <dgm:cxn modelId="{970A8854-DC96-4C77-B03A-5DFCC65390B6}" type="presParOf" srcId="{A2638601-41EF-4D12-BDBE-68E13AA4416A}" destId="{1F7939E5-02CD-4797-A094-9A1E25A148C6}" srcOrd="1" destOrd="0" presId="urn:microsoft.com/office/officeart/2005/8/layout/matrix3"/>
    <dgm:cxn modelId="{4CE30F8C-C2EB-4BAE-8B05-BBFE12AC5E3A}" type="presParOf" srcId="{A2638601-41EF-4D12-BDBE-68E13AA4416A}" destId="{E21191C8-355E-4A63-A914-255113C4F5BA}" srcOrd="2" destOrd="0" presId="urn:microsoft.com/office/officeart/2005/8/layout/matrix3"/>
    <dgm:cxn modelId="{3765B47E-F48C-4383-BA63-8B0A7F837121}" type="presParOf" srcId="{A2638601-41EF-4D12-BDBE-68E13AA4416A}" destId="{A4983C7B-1C19-4B29-A87E-69A94972C59D}" srcOrd="3" destOrd="0" presId="urn:microsoft.com/office/officeart/2005/8/layout/matrix3"/>
    <dgm:cxn modelId="{07BA993E-D36B-4D35-946B-DAC84619FD61}" type="presParOf" srcId="{A2638601-41EF-4D12-BDBE-68E13AA4416A}" destId="{DD9E0CA3-ABBD-48BD-BEBD-20A3A307BC9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9933077-7989-4E3D-8209-C9C623CCA3C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1AD30D33-83B1-4259-9789-7ED1BC183DC7}">
      <dgm:prSet custT="1"/>
      <dgm:spPr/>
      <dgm:t>
        <a:bodyPr anchor="ctr"/>
        <a:lstStyle/>
        <a:p>
          <a:pPr rtl="0"/>
          <a:r>
            <a:rPr lang="tr-TR" sz="2400" dirty="0" smtClean="0">
              <a:solidFill>
                <a:srgbClr val="FF0000"/>
              </a:solidFill>
            </a:rPr>
            <a:t>Destek hizmetleri </a:t>
          </a:r>
          <a:r>
            <a:rPr lang="tr-TR" sz="2400" dirty="0" smtClean="0"/>
            <a:t>birimleri tarafından diğer harcama birimleri adına harcamaların gerçekleştirilmesi halinde,</a:t>
          </a:r>
          <a:endParaRPr lang="tr-TR" sz="2400" dirty="0"/>
        </a:p>
      </dgm:t>
    </dgm:pt>
    <dgm:pt modelId="{E65EFC36-27F5-4772-A6A2-BD211D66C12B}" type="parTrans" cxnId="{6859A769-DF38-4D68-A682-7175C6911AA3}">
      <dgm:prSet/>
      <dgm:spPr/>
      <dgm:t>
        <a:bodyPr/>
        <a:lstStyle/>
        <a:p>
          <a:endParaRPr lang="tr-TR"/>
        </a:p>
      </dgm:t>
    </dgm:pt>
    <dgm:pt modelId="{A29A541B-EF94-4299-8D18-F355E5C73BF3}" type="sibTrans" cxnId="{6859A769-DF38-4D68-A682-7175C6911AA3}">
      <dgm:prSet/>
      <dgm:spPr/>
      <dgm:t>
        <a:bodyPr/>
        <a:lstStyle/>
        <a:p>
          <a:endParaRPr lang="tr-TR"/>
        </a:p>
      </dgm:t>
    </dgm:pt>
    <dgm:pt modelId="{0C701D98-E249-4793-A6AC-7B9A491949E9}">
      <dgm:prSet custT="1"/>
      <dgm:spPr/>
      <dgm:t>
        <a:bodyPr anchor="ctr"/>
        <a:lstStyle/>
        <a:p>
          <a:pPr rtl="0"/>
          <a:r>
            <a:rPr lang="tr-TR" sz="2400" dirty="0" smtClean="0"/>
            <a:t>harcama talimatı/onay belgesi destek hizmetleri birimine gönderilerek mali işlemlerin destek hizmetleri birimi tarafından yapılması sağlanacaktır.</a:t>
          </a:r>
          <a:endParaRPr lang="tr-TR" sz="2400" dirty="0"/>
        </a:p>
      </dgm:t>
    </dgm:pt>
    <dgm:pt modelId="{43232F47-E049-4A09-BFA1-E69A897DE05B}" type="parTrans" cxnId="{689CC404-6F0F-41EF-8DE7-F8D2FEB84F7F}">
      <dgm:prSet/>
      <dgm:spPr/>
      <dgm:t>
        <a:bodyPr/>
        <a:lstStyle/>
        <a:p>
          <a:endParaRPr lang="tr-TR"/>
        </a:p>
      </dgm:t>
    </dgm:pt>
    <dgm:pt modelId="{99628861-7C3C-4018-854A-A6E03EB58BC5}" type="sibTrans" cxnId="{689CC404-6F0F-41EF-8DE7-F8D2FEB84F7F}">
      <dgm:prSet/>
      <dgm:spPr/>
      <dgm:t>
        <a:bodyPr/>
        <a:lstStyle/>
        <a:p>
          <a:endParaRPr lang="tr-TR"/>
        </a:p>
      </dgm:t>
    </dgm:pt>
    <dgm:pt modelId="{8CC6C948-38F7-42F9-9E07-AC8CF5C2FE44}">
      <dgm:prSet custT="1"/>
      <dgm:spPr/>
      <dgm:t>
        <a:bodyPr anchor="ctr"/>
        <a:lstStyle/>
        <a:p>
          <a:pPr rtl="0"/>
          <a:r>
            <a:rPr lang="tr-TR" sz="2400" smtClean="0"/>
            <a:t>Harcama işlemleri, üst yöneticiden alınan onayda belirtilen usul ve esaslar çerçevesinde tespit edilen ödeme emri belgesini düzenlemekle görevli gerçekleştirme görevlisi tarafından ödeme emrine bağlanarak</a:t>
          </a:r>
          <a:endParaRPr lang="tr-TR" sz="2400"/>
        </a:p>
      </dgm:t>
    </dgm:pt>
    <dgm:pt modelId="{7EC44139-E88F-4BC1-B938-9D0B622C29C3}" type="parTrans" cxnId="{3FC1B563-6F3D-433F-901F-4CD60B97F55D}">
      <dgm:prSet/>
      <dgm:spPr/>
      <dgm:t>
        <a:bodyPr/>
        <a:lstStyle/>
        <a:p>
          <a:endParaRPr lang="tr-TR"/>
        </a:p>
      </dgm:t>
    </dgm:pt>
    <dgm:pt modelId="{59DB9BAD-766B-4A42-9FF8-BCE956610500}" type="sibTrans" cxnId="{3FC1B563-6F3D-433F-901F-4CD60B97F55D}">
      <dgm:prSet/>
      <dgm:spPr/>
      <dgm:t>
        <a:bodyPr/>
        <a:lstStyle/>
        <a:p>
          <a:endParaRPr lang="tr-TR"/>
        </a:p>
      </dgm:t>
    </dgm:pt>
    <dgm:pt modelId="{3D452E50-4487-46E0-8345-063CAEBA665D}">
      <dgm:prSet custT="1"/>
      <dgm:spPr/>
      <dgm:t>
        <a:bodyPr anchor="ctr"/>
        <a:lstStyle/>
        <a:p>
          <a:pPr rtl="0"/>
          <a:r>
            <a:rPr lang="tr-TR" sz="2400" dirty="0" smtClean="0"/>
            <a:t>imzalanmak üzere </a:t>
          </a:r>
          <a:r>
            <a:rPr lang="tr-TR" sz="2400" dirty="0" smtClean="0">
              <a:solidFill>
                <a:srgbClr val="FF0000"/>
              </a:solidFill>
            </a:rPr>
            <a:t>ilgili birimin harcama yetkilisine </a:t>
          </a:r>
          <a:r>
            <a:rPr lang="tr-TR" sz="2400" dirty="0" smtClean="0"/>
            <a:t>sunulacaktır.</a:t>
          </a:r>
          <a:endParaRPr lang="tr-TR" sz="2400" dirty="0"/>
        </a:p>
      </dgm:t>
    </dgm:pt>
    <dgm:pt modelId="{8E450208-1DDD-44AB-A135-E607C01FED25}" type="parTrans" cxnId="{70E7087F-F754-4677-8893-FDFAA398D767}">
      <dgm:prSet/>
      <dgm:spPr/>
      <dgm:t>
        <a:bodyPr/>
        <a:lstStyle/>
        <a:p>
          <a:endParaRPr lang="tr-TR"/>
        </a:p>
      </dgm:t>
    </dgm:pt>
    <dgm:pt modelId="{9E3400A8-A8AD-4EFB-B967-7286BDCD2154}" type="sibTrans" cxnId="{70E7087F-F754-4677-8893-FDFAA398D767}">
      <dgm:prSet/>
      <dgm:spPr/>
      <dgm:t>
        <a:bodyPr/>
        <a:lstStyle/>
        <a:p>
          <a:endParaRPr lang="tr-TR"/>
        </a:p>
      </dgm:t>
    </dgm:pt>
    <dgm:pt modelId="{EA5CFE62-F8B2-4080-8D65-4E34020A368E}" type="pres">
      <dgm:prSet presAssocID="{89933077-7989-4E3D-8209-C9C623CCA3CA}" presName="vert0" presStyleCnt="0">
        <dgm:presLayoutVars>
          <dgm:dir/>
          <dgm:animOne val="branch"/>
          <dgm:animLvl val="lvl"/>
        </dgm:presLayoutVars>
      </dgm:prSet>
      <dgm:spPr/>
      <dgm:t>
        <a:bodyPr/>
        <a:lstStyle/>
        <a:p>
          <a:endParaRPr lang="tr-TR"/>
        </a:p>
      </dgm:t>
    </dgm:pt>
    <dgm:pt modelId="{4C6880FC-2160-44ED-9CF1-F24054809E71}" type="pres">
      <dgm:prSet presAssocID="{1AD30D33-83B1-4259-9789-7ED1BC183DC7}" presName="thickLine" presStyleLbl="alignNode1" presStyleIdx="0" presStyleCnt="4"/>
      <dgm:spPr/>
    </dgm:pt>
    <dgm:pt modelId="{85C6BDE6-654A-470D-A5C8-6E2E9227CAC5}" type="pres">
      <dgm:prSet presAssocID="{1AD30D33-83B1-4259-9789-7ED1BC183DC7}" presName="horz1" presStyleCnt="0"/>
      <dgm:spPr/>
    </dgm:pt>
    <dgm:pt modelId="{7FA0F4FF-1776-429B-9DB3-7D5A2CB235CB}" type="pres">
      <dgm:prSet presAssocID="{1AD30D33-83B1-4259-9789-7ED1BC183DC7}" presName="tx1" presStyleLbl="revTx" presStyleIdx="0" presStyleCnt="4"/>
      <dgm:spPr/>
      <dgm:t>
        <a:bodyPr/>
        <a:lstStyle/>
        <a:p>
          <a:endParaRPr lang="tr-TR"/>
        </a:p>
      </dgm:t>
    </dgm:pt>
    <dgm:pt modelId="{F9960D2D-C0FE-4069-AB9A-581725404A23}" type="pres">
      <dgm:prSet presAssocID="{1AD30D33-83B1-4259-9789-7ED1BC183DC7}" presName="vert1" presStyleCnt="0"/>
      <dgm:spPr/>
    </dgm:pt>
    <dgm:pt modelId="{7E68FA0A-4B54-48F6-BF52-CA80123DCC3D}" type="pres">
      <dgm:prSet presAssocID="{0C701D98-E249-4793-A6AC-7B9A491949E9}" presName="thickLine" presStyleLbl="alignNode1" presStyleIdx="1" presStyleCnt="4"/>
      <dgm:spPr/>
    </dgm:pt>
    <dgm:pt modelId="{9C64BB69-41C7-4F04-B4A7-27F8052709A2}" type="pres">
      <dgm:prSet presAssocID="{0C701D98-E249-4793-A6AC-7B9A491949E9}" presName="horz1" presStyleCnt="0"/>
      <dgm:spPr/>
    </dgm:pt>
    <dgm:pt modelId="{2EDC37D3-D3F0-4649-9B46-25395FF3F0C8}" type="pres">
      <dgm:prSet presAssocID="{0C701D98-E249-4793-A6AC-7B9A491949E9}" presName="tx1" presStyleLbl="revTx" presStyleIdx="1" presStyleCnt="4"/>
      <dgm:spPr/>
      <dgm:t>
        <a:bodyPr/>
        <a:lstStyle/>
        <a:p>
          <a:endParaRPr lang="tr-TR"/>
        </a:p>
      </dgm:t>
    </dgm:pt>
    <dgm:pt modelId="{F8E88015-261E-49DD-A916-920A820F5F4B}" type="pres">
      <dgm:prSet presAssocID="{0C701D98-E249-4793-A6AC-7B9A491949E9}" presName="vert1" presStyleCnt="0"/>
      <dgm:spPr/>
    </dgm:pt>
    <dgm:pt modelId="{70C58609-C90D-4688-A5A1-CA17884E3699}" type="pres">
      <dgm:prSet presAssocID="{8CC6C948-38F7-42F9-9E07-AC8CF5C2FE44}" presName="thickLine" presStyleLbl="alignNode1" presStyleIdx="2" presStyleCnt="4"/>
      <dgm:spPr/>
    </dgm:pt>
    <dgm:pt modelId="{3793619A-FECA-4F6A-8353-C3EDD0C39516}" type="pres">
      <dgm:prSet presAssocID="{8CC6C948-38F7-42F9-9E07-AC8CF5C2FE44}" presName="horz1" presStyleCnt="0"/>
      <dgm:spPr/>
    </dgm:pt>
    <dgm:pt modelId="{D3C05933-F7FF-4D9B-B92D-56FC80B87C48}" type="pres">
      <dgm:prSet presAssocID="{8CC6C948-38F7-42F9-9E07-AC8CF5C2FE44}" presName="tx1" presStyleLbl="revTx" presStyleIdx="2" presStyleCnt="4"/>
      <dgm:spPr/>
      <dgm:t>
        <a:bodyPr/>
        <a:lstStyle/>
        <a:p>
          <a:endParaRPr lang="tr-TR"/>
        </a:p>
      </dgm:t>
    </dgm:pt>
    <dgm:pt modelId="{CFE3D4A2-7833-49FC-8EEE-1B83BBFCB93C}" type="pres">
      <dgm:prSet presAssocID="{8CC6C948-38F7-42F9-9E07-AC8CF5C2FE44}" presName="vert1" presStyleCnt="0"/>
      <dgm:spPr/>
    </dgm:pt>
    <dgm:pt modelId="{D3D2DD02-2932-4E11-9E75-0EB793F629E3}" type="pres">
      <dgm:prSet presAssocID="{3D452E50-4487-46E0-8345-063CAEBA665D}" presName="thickLine" presStyleLbl="alignNode1" presStyleIdx="3" presStyleCnt="4"/>
      <dgm:spPr/>
    </dgm:pt>
    <dgm:pt modelId="{32F73C42-28CC-4BDE-8AEE-F614E3A4572E}" type="pres">
      <dgm:prSet presAssocID="{3D452E50-4487-46E0-8345-063CAEBA665D}" presName="horz1" presStyleCnt="0"/>
      <dgm:spPr/>
    </dgm:pt>
    <dgm:pt modelId="{8108623B-C060-4DEC-A871-91A5E06AEDC8}" type="pres">
      <dgm:prSet presAssocID="{3D452E50-4487-46E0-8345-063CAEBA665D}" presName="tx1" presStyleLbl="revTx" presStyleIdx="3" presStyleCnt="4"/>
      <dgm:spPr/>
      <dgm:t>
        <a:bodyPr/>
        <a:lstStyle/>
        <a:p>
          <a:endParaRPr lang="tr-TR"/>
        </a:p>
      </dgm:t>
    </dgm:pt>
    <dgm:pt modelId="{B8253FEA-E823-4D66-8327-E450896BBC1E}" type="pres">
      <dgm:prSet presAssocID="{3D452E50-4487-46E0-8345-063CAEBA665D}" presName="vert1" presStyleCnt="0"/>
      <dgm:spPr/>
    </dgm:pt>
  </dgm:ptLst>
  <dgm:cxnLst>
    <dgm:cxn modelId="{3FC1B563-6F3D-433F-901F-4CD60B97F55D}" srcId="{89933077-7989-4E3D-8209-C9C623CCA3CA}" destId="{8CC6C948-38F7-42F9-9E07-AC8CF5C2FE44}" srcOrd="2" destOrd="0" parTransId="{7EC44139-E88F-4BC1-B938-9D0B622C29C3}" sibTransId="{59DB9BAD-766B-4A42-9FF8-BCE956610500}"/>
    <dgm:cxn modelId="{689CC404-6F0F-41EF-8DE7-F8D2FEB84F7F}" srcId="{89933077-7989-4E3D-8209-C9C623CCA3CA}" destId="{0C701D98-E249-4793-A6AC-7B9A491949E9}" srcOrd="1" destOrd="0" parTransId="{43232F47-E049-4A09-BFA1-E69A897DE05B}" sibTransId="{99628861-7C3C-4018-854A-A6E03EB58BC5}"/>
    <dgm:cxn modelId="{0A997B99-AB35-4227-B426-67D9C4896DC0}" type="presOf" srcId="{3D452E50-4487-46E0-8345-063CAEBA665D}" destId="{8108623B-C060-4DEC-A871-91A5E06AEDC8}" srcOrd="0" destOrd="0" presId="urn:microsoft.com/office/officeart/2008/layout/LinedList"/>
    <dgm:cxn modelId="{70E7087F-F754-4677-8893-FDFAA398D767}" srcId="{89933077-7989-4E3D-8209-C9C623CCA3CA}" destId="{3D452E50-4487-46E0-8345-063CAEBA665D}" srcOrd="3" destOrd="0" parTransId="{8E450208-1DDD-44AB-A135-E607C01FED25}" sibTransId="{9E3400A8-A8AD-4EFB-B967-7286BDCD2154}"/>
    <dgm:cxn modelId="{086F79AE-080B-42A9-B10E-8F671292EAF4}" type="presOf" srcId="{1AD30D33-83B1-4259-9789-7ED1BC183DC7}" destId="{7FA0F4FF-1776-429B-9DB3-7D5A2CB235CB}" srcOrd="0" destOrd="0" presId="urn:microsoft.com/office/officeart/2008/layout/LinedList"/>
    <dgm:cxn modelId="{9A156D8C-B703-4F0B-8441-BEF9D889CE29}" type="presOf" srcId="{89933077-7989-4E3D-8209-C9C623CCA3CA}" destId="{EA5CFE62-F8B2-4080-8D65-4E34020A368E}" srcOrd="0" destOrd="0" presId="urn:microsoft.com/office/officeart/2008/layout/LinedList"/>
    <dgm:cxn modelId="{E4253178-BA58-4103-9FB1-0F8392B3E22C}" type="presOf" srcId="{0C701D98-E249-4793-A6AC-7B9A491949E9}" destId="{2EDC37D3-D3F0-4649-9B46-25395FF3F0C8}" srcOrd="0" destOrd="0" presId="urn:microsoft.com/office/officeart/2008/layout/LinedList"/>
    <dgm:cxn modelId="{6859A769-DF38-4D68-A682-7175C6911AA3}" srcId="{89933077-7989-4E3D-8209-C9C623CCA3CA}" destId="{1AD30D33-83B1-4259-9789-7ED1BC183DC7}" srcOrd="0" destOrd="0" parTransId="{E65EFC36-27F5-4772-A6A2-BD211D66C12B}" sibTransId="{A29A541B-EF94-4299-8D18-F355E5C73BF3}"/>
    <dgm:cxn modelId="{73F26108-AF31-428C-AA0A-634570C278D9}" type="presOf" srcId="{8CC6C948-38F7-42F9-9E07-AC8CF5C2FE44}" destId="{D3C05933-F7FF-4D9B-B92D-56FC80B87C48}" srcOrd="0" destOrd="0" presId="urn:microsoft.com/office/officeart/2008/layout/LinedList"/>
    <dgm:cxn modelId="{EBFBED5B-0A65-4339-B92B-0D93550B621B}" type="presParOf" srcId="{EA5CFE62-F8B2-4080-8D65-4E34020A368E}" destId="{4C6880FC-2160-44ED-9CF1-F24054809E71}" srcOrd="0" destOrd="0" presId="urn:microsoft.com/office/officeart/2008/layout/LinedList"/>
    <dgm:cxn modelId="{FB33BB86-9D1E-4FC9-B42D-D6C0F219200F}" type="presParOf" srcId="{EA5CFE62-F8B2-4080-8D65-4E34020A368E}" destId="{85C6BDE6-654A-470D-A5C8-6E2E9227CAC5}" srcOrd="1" destOrd="0" presId="urn:microsoft.com/office/officeart/2008/layout/LinedList"/>
    <dgm:cxn modelId="{0A5014A4-9D4D-4C31-B407-29B28138DA6D}" type="presParOf" srcId="{85C6BDE6-654A-470D-A5C8-6E2E9227CAC5}" destId="{7FA0F4FF-1776-429B-9DB3-7D5A2CB235CB}" srcOrd="0" destOrd="0" presId="urn:microsoft.com/office/officeart/2008/layout/LinedList"/>
    <dgm:cxn modelId="{2D1DEBE9-FF4A-4F68-89E8-760AF6F912EE}" type="presParOf" srcId="{85C6BDE6-654A-470D-A5C8-6E2E9227CAC5}" destId="{F9960D2D-C0FE-4069-AB9A-581725404A23}" srcOrd="1" destOrd="0" presId="urn:microsoft.com/office/officeart/2008/layout/LinedList"/>
    <dgm:cxn modelId="{F961A4B9-18A4-44A3-8895-9A8638F4C7EC}" type="presParOf" srcId="{EA5CFE62-F8B2-4080-8D65-4E34020A368E}" destId="{7E68FA0A-4B54-48F6-BF52-CA80123DCC3D}" srcOrd="2" destOrd="0" presId="urn:microsoft.com/office/officeart/2008/layout/LinedList"/>
    <dgm:cxn modelId="{F1AA5C3B-EA5D-41BA-866C-2F919BDD8D8D}" type="presParOf" srcId="{EA5CFE62-F8B2-4080-8D65-4E34020A368E}" destId="{9C64BB69-41C7-4F04-B4A7-27F8052709A2}" srcOrd="3" destOrd="0" presId="urn:microsoft.com/office/officeart/2008/layout/LinedList"/>
    <dgm:cxn modelId="{1158ACA2-D368-428F-A4EA-D085DA263C82}" type="presParOf" srcId="{9C64BB69-41C7-4F04-B4A7-27F8052709A2}" destId="{2EDC37D3-D3F0-4649-9B46-25395FF3F0C8}" srcOrd="0" destOrd="0" presId="urn:microsoft.com/office/officeart/2008/layout/LinedList"/>
    <dgm:cxn modelId="{48350583-82B5-452A-9992-3D6A4B870F3B}" type="presParOf" srcId="{9C64BB69-41C7-4F04-B4A7-27F8052709A2}" destId="{F8E88015-261E-49DD-A916-920A820F5F4B}" srcOrd="1" destOrd="0" presId="urn:microsoft.com/office/officeart/2008/layout/LinedList"/>
    <dgm:cxn modelId="{F4B63532-08FC-4D0E-AC95-6EF4BFD66857}" type="presParOf" srcId="{EA5CFE62-F8B2-4080-8D65-4E34020A368E}" destId="{70C58609-C90D-4688-A5A1-CA17884E3699}" srcOrd="4" destOrd="0" presId="urn:microsoft.com/office/officeart/2008/layout/LinedList"/>
    <dgm:cxn modelId="{A6A5ED82-2E17-4FDB-B4C9-9AC7135501C2}" type="presParOf" srcId="{EA5CFE62-F8B2-4080-8D65-4E34020A368E}" destId="{3793619A-FECA-4F6A-8353-C3EDD0C39516}" srcOrd="5" destOrd="0" presId="urn:microsoft.com/office/officeart/2008/layout/LinedList"/>
    <dgm:cxn modelId="{262FF56E-938B-4166-9723-A3B391B0E5EF}" type="presParOf" srcId="{3793619A-FECA-4F6A-8353-C3EDD0C39516}" destId="{D3C05933-F7FF-4D9B-B92D-56FC80B87C48}" srcOrd="0" destOrd="0" presId="urn:microsoft.com/office/officeart/2008/layout/LinedList"/>
    <dgm:cxn modelId="{9D0EE982-67E7-4881-9E49-BE40B6763098}" type="presParOf" srcId="{3793619A-FECA-4F6A-8353-C3EDD0C39516}" destId="{CFE3D4A2-7833-49FC-8EEE-1B83BBFCB93C}" srcOrd="1" destOrd="0" presId="urn:microsoft.com/office/officeart/2008/layout/LinedList"/>
    <dgm:cxn modelId="{18428192-4E1E-4CB8-9ABA-ED9718215470}" type="presParOf" srcId="{EA5CFE62-F8B2-4080-8D65-4E34020A368E}" destId="{D3D2DD02-2932-4E11-9E75-0EB793F629E3}" srcOrd="6" destOrd="0" presId="urn:microsoft.com/office/officeart/2008/layout/LinedList"/>
    <dgm:cxn modelId="{23A2E58B-67AA-4A59-B609-B36ABE89B8DF}" type="presParOf" srcId="{EA5CFE62-F8B2-4080-8D65-4E34020A368E}" destId="{32F73C42-28CC-4BDE-8AEE-F614E3A4572E}" srcOrd="7" destOrd="0" presId="urn:microsoft.com/office/officeart/2008/layout/LinedList"/>
    <dgm:cxn modelId="{04DC327C-6E85-4EC2-AF75-B34057737E60}" type="presParOf" srcId="{32F73C42-28CC-4BDE-8AEE-F614E3A4572E}" destId="{8108623B-C060-4DEC-A871-91A5E06AEDC8}" srcOrd="0" destOrd="0" presId="urn:microsoft.com/office/officeart/2008/layout/LinedList"/>
    <dgm:cxn modelId="{BC322146-D2B9-4D8E-96DA-4B056AC76F72}" type="presParOf" srcId="{32F73C42-28CC-4BDE-8AEE-F614E3A4572E}" destId="{B8253FEA-E823-4D66-8327-E450896BBC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8A71985-3D52-4C25-BC68-4AD8D555DF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912014C6-298A-4EAB-8AEA-D59D4A8EBBBE}">
      <dgm:prSet/>
      <dgm:spPr/>
      <dgm:t>
        <a:bodyPr anchor="ctr"/>
        <a:lstStyle/>
        <a:p>
          <a:pPr rtl="0"/>
          <a:r>
            <a:rPr lang="tr-TR" dirty="0" smtClean="0">
              <a:solidFill>
                <a:srgbClr val="0070C0"/>
              </a:solidFill>
            </a:rPr>
            <a:t>Bütçelerden harcama yapılabilmesi, harcama yetkilisinin </a:t>
          </a:r>
          <a:r>
            <a:rPr lang="tr-TR" u="sng" dirty="0" smtClean="0">
              <a:solidFill>
                <a:srgbClr val="0070C0"/>
              </a:solidFill>
            </a:rPr>
            <a:t>harcama talimatı</a:t>
          </a:r>
          <a:r>
            <a:rPr lang="tr-TR" dirty="0" smtClean="0">
              <a:solidFill>
                <a:srgbClr val="0070C0"/>
              </a:solidFill>
            </a:rPr>
            <a:t> vermesiyle mümkündür.</a:t>
          </a:r>
          <a:endParaRPr lang="tr-TR" dirty="0">
            <a:solidFill>
              <a:srgbClr val="0070C0"/>
            </a:solidFill>
          </a:endParaRPr>
        </a:p>
      </dgm:t>
    </dgm:pt>
    <dgm:pt modelId="{BA13A6E8-5FF6-4F12-9DC4-961851D4B9F9}" type="parTrans" cxnId="{56EB4429-E1AF-4162-9547-F5B60822FD56}">
      <dgm:prSet/>
      <dgm:spPr/>
      <dgm:t>
        <a:bodyPr/>
        <a:lstStyle/>
        <a:p>
          <a:endParaRPr lang="tr-TR"/>
        </a:p>
      </dgm:t>
    </dgm:pt>
    <dgm:pt modelId="{84B59419-A531-4AC5-83EF-E04C317BEDF9}" type="sibTrans" cxnId="{56EB4429-E1AF-4162-9547-F5B60822FD56}">
      <dgm:prSet/>
      <dgm:spPr/>
      <dgm:t>
        <a:bodyPr/>
        <a:lstStyle/>
        <a:p>
          <a:endParaRPr lang="tr-TR"/>
        </a:p>
      </dgm:t>
    </dgm:pt>
    <dgm:pt modelId="{4631AF5E-E43E-49D7-9F9F-AE8AB4E852DE}">
      <dgm:prSet/>
      <dgm:spPr/>
      <dgm:t>
        <a:bodyPr anchor="ctr"/>
        <a:lstStyle/>
        <a:p>
          <a:pPr rtl="0"/>
          <a:r>
            <a:rPr lang="tr-TR" b="1" dirty="0" smtClean="0"/>
            <a:t>Harcama yetkilileri; </a:t>
          </a:r>
          <a:r>
            <a:rPr lang="tr-TR" dirty="0" smtClean="0"/>
            <a:t>Bütçede öngörülen ödenekleri kadar</a:t>
          </a:r>
          <a:endParaRPr lang="tr-TR" dirty="0"/>
        </a:p>
      </dgm:t>
    </dgm:pt>
    <dgm:pt modelId="{EDA6FEA7-5C6D-4F9D-A456-E7661E0D9B8A}" type="parTrans" cxnId="{E0FA5635-623D-4593-B2FB-5DFD476C0472}">
      <dgm:prSet/>
      <dgm:spPr/>
      <dgm:t>
        <a:bodyPr/>
        <a:lstStyle/>
        <a:p>
          <a:endParaRPr lang="tr-TR"/>
        </a:p>
      </dgm:t>
    </dgm:pt>
    <dgm:pt modelId="{2496DEF6-3E83-4224-AB01-A739FE9EBA85}" type="sibTrans" cxnId="{E0FA5635-623D-4593-B2FB-5DFD476C0472}">
      <dgm:prSet/>
      <dgm:spPr/>
      <dgm:t>
        <a:bodyPr/>
        <a:lstStyle/>
        <a:p>
          <a:endParaRPr lang="tr-TR"/>
        </a:p>
      </dgm:t>
    </dgm:pt>
    <dgm:pt modelId="{BC727A48-EB7D-439A-A04C-4A02045BB24F}">
      <dgm:prSet/>
      <dgm:spPr/>
      <dgm:t>
        <a:bodyPr anchor="ctr"/>
        <a:lstStyle/>
        <a:p>
          <a:pPr rtl="0"/>
          <a:r>
            <a:rPr lang="tr-TR" dirty="0" smtClean="0"/>
            <a:t>ödenek gönderme belgesiyle kendisine ödenek verilen harcama yetkilileri ise tahsis edilen ödenek tutarında harcama yapabilir.</a:t>
          </a:r>
          <a:r>
            <a:rPr lang="tr-TR" u="sng" dirty="0" smtClean="0"/>
            <a:t> </a:t>
          </a:r>
          <a:endParaRPr lang="tr-TR" dirty="0"/>
        </a:p>
      </dgm:t>
    </dgm:pt>
    <dgm:pt modelId="{00C424F7-48EC-4B0E-9B7C-847D84ED4108}" type="parTrans" cxnId="{2B87C029-89BA-4B9C-9220-5BE8A58A1033}">
      <dgm:prSet/>
      <dgm:spPr/>
      <dgm:t>
        <a:bodyPr/>
        <a:lstStyle/>
        <a:p>
          <a:endParaRPr lang="tr-TR"/>
        </a:p>
      </dgm:t>
    </dgm:pt>
    <dgm:pt modelId="{482804FC-2B34-4E6B-AFE5-466D4FF291E5}" type="sibTrans" cxnId="{2B87C029-89BA-4B9C-9220-5BE8A58A1033}">
      <dgm:prSet/>
      <dgm:spPr/>
      <dgm:t>
        <a:bodyPr/>
        <a:lstStyle/>
        <a:p>
          <a:endParaRPr lang="tr-TR"/>
        </a:p>
      </dgm:t>
    </dgm:pt>
    <dgm:pt modelId="{DE8EB3B5-C52E-4672-9CFC-DCEBA7C80DBC}">
      <dgm:prSet/>
      <dgm:spPr/>
      <dgm:t>
        <a:bodyPr anchor="ctr"/>
        <a:lstStyle/>
        <a:p>
          <a:pPr rtl="0"/>
          <a:r>
            <a:rPr lang="tr-TR" b="1" dirty="0" smtClean="0"/>
            <a:t>Harcama yetkilileri; </a:t>
          </a:r>
          <a:r>
            <a:rPr lang="tr-TR" u="sng" dirty="0" smtClean="0">
              <a:solidFill>
                <a:srgbClr val="C00000"/>
              </a:solidFill>
            </a:rPr>
            <a:t>Harcama talimatlarının</a:t>
          </a:r>
          <a:r>
            <a:rPr lang="tr-TR" dirty="0" smtClean="0">
              <a:solidFill>
                <a:srgbClr val="C00000"/>
              </a:solidFill>
            </a:rPr>
            <a:t> </a:t>
          </a:r>
          <a:r>
            <a:rPr lang="tr-TR" dirty="0" smtClean="0"/>
            <a:t>bütçe ilke ve esaslarına, kanun, tüzük ve yönetmelikler ile diğer mevzuata uygun olmasından,</a:t>
          </a:r>
          <a:endParaRPr lang="tr-TR" dirty="0"/>
        </a:p>
      </dgm:t>
    </dgm:pt>
    <dgm:pt modelId="{EF080D0A-2C11-4514-A9AD-24C62FB656C0}" type="parTrans" cxnId="{DDB08983-241C-4818-9593-568854A7D9D1}">
      <dgm:prSet/>
      <dgm:spPr/>
      <dgm:t>
        <a:bodyPr/>
        <a:lstStyle/>
        <a:p>
          <a:endParaRPr lang="tr-TR"/>
        </a:p>
      </dgm:t>
    </dgm:pt>
    <dgm:pt modelId="{17BEA168-71CC-496A-AEEA-7CABC04CB2A5}" type="sibTrans" cxnId="{DDB08983-241C-4818-9593-568854A7D9D1}">
      <dgm:prSet/>
      <dgm:spPr/>
      <dgm:t>
        <a:bodyPr/>
        <a:lstStyle/>
        <a:p>
          <a:endParaRPr lang="tr-TR"/>
        </a:p>
      </dgm:t>
    </dgm:pt>
    <dgm:pt modelId="{F9F5BD9F-7992-4C40-8D05-238D95BF75F8}">
      <dgm:prSet/>
      <dgm:spPr/>
      <dgm:t>
        <a:bodyPr anchor="ctr"/>
        <a:lstStyle/>
        <a:p>
          <a:pPr rtl="0"/>
          <a:r>
            <a:rPr lang="tr-TR" u="sng" dirty="0" smtClean="0"/>
            <a:t>ödeneklerin</a:t>
          </a:r>
          <a:r>
            <a:rPr lang="tr-TR" dirty="0" smtClean="0"/>
            <a:t> etkili, ekonomik ve verimli kullanılmasından sorumludurlar.</a:t>
          </a:r>
          <a:endParaRPr lang="tr-TR" dirty="0"/>
        </a:p>
      </dgm:t>
    </dgm:pt>
    <dgm:pt modelId="{674CDCA1-DD6B-4BB8-8188-C78500099A19}" type="parTrans" cxnId="{784A63BC-1011-408B-B0B2-0A525AB81F95}">
      <dgm:prSet/>
      <dgm:spPr/>
      <dgm:t>
        <a:bodyPr/>
        <a:lstStyle/>
        <a:p>
          <a:endParaRPr lang="tr-TR"/>
        </a:p>
      </dgm:t>
    </dgm:pt>
    <dgm:pt modelId="{3B2594A7-88D4-4B7F-9467-151DB82C08A1}" type="sibTrans" cxnId="{784A63BC-1011-408B-B0B2-0A525AB81F95}">
      <dgm:prSet/>
      <dgm:spPr/>
      <dgm:t>
        <a:bodyPr/>
        <a:lstStyle/>
        <a:p>
          <a:endParaRPr lang="tr-TR"/>
        </a:p>
      </dgm:t>
    </dgm:pt>
    <dgm:pt modelId="{5AEB8BC7-4966-40E1-B185-41A01385C58D}" type="pres">
      <dgm:prSet presAssocID="{68A71985-3D52-4C25-BC68-4AD8D555DF20}" presName="vert0" presStyleCnt="0">
        <dgm:presLayoutVars>
          <dgm:dir/>
          <dgm:animOne val="branch"/>
          <dgm:animLvl val="lvl"/>
        </dgm:presLayoutVars>
      </dgm:prSet>
      <dgm:spPr/>
      <dgm:t>
        <a:bodyPr/>
        <a:lstStyle/>
        <a:p>
          <a:endParaRPr lang="tr-TR"/>
        </a:p>
      </dgm:t>
    </dgm:pt>
    <dgm:pt modelId="{48AA0F10-2073-404E-9705-F2EB1525EA79}" type="pres">
      <dgm:prSet presAssocID="{912014C6-298A-4EAB-8AEA-D59D4A8EBBBE}" presName="thickLine" presStyleLbl="alignNode1" presStyleIdx="0" presStyleCnt="5"/>
      <dgm:spPr/>
    </dgm:pt>
    <dgm:pt modelId="{A816051C-F1BE-49C9-B3E2-84A3C94C15F0}" type="pres">
      <dgm:prSet presAssocID="{912014C6-298A-4EAB-8AEA-D59D4A8EBBBE}" presName="horz1" presStyleCnt="0"/>
      <dgm:spPr/>
    </dgm:pt>
    <dgm:pt modelId="{B2197A76-9F3C-4FF0-82A3-FD7D6D4E0F64}" type="pres">
      <dgm:prSet presAssocID="{912014C6-298A-4EAB-8AEA-D59D4A8EBBBE}" presName="tx1" presStyleLbl="revTx" presStyleIdx="0" presStyleCnt="5"/>
      <dgm:spPr/>
      <dgm:t>
        <a:bodyPr/>
        <a:lstStyle/>
        <a:p>
          <a:endParaRPr lang="tr-TR"/>
        </a:p>
      </dgm:t>
    </dgm:pt>
    <dgm:pt modelId="{4F3550E5-7271-48E5-AC52-1E61B79E5F2E}" type="pres">
      <dgm:prSet presAssocID="{912014C6-298A-4EAB-8AEA-D59D4A8EBBBE}" presName="vert1" presStyleCnt="0"/>
      <dgm:spPr/>
    </dgm:pt>
    <dgm:pt modelId="{DE95A63A-E5A7-4FED-A562-F8F914592151}" type="pres">
      <dgm:prSet presAssocID="{4631AF5E-E43E-49D7-9F9F-AE8AB4E852DE}" presName="thickLine" presStyleLbl="alignNode1" presStyleIdx="1" presStyleCnt="5"/>
      <dgm:spPr/>
    </dgm:pt>
    <dgm:pt modelId="{167F7A86-08AF-46DA-BFB2-5DD6D1418E76}" type="pres">
      <dgm:prSet presAssocID="{4631AF5E-E43E-49D7-9F9F-AE8AB4E852DE}" presName="horz1" presStyleCnt="0"/>
      <dgm:spPr/>
    </dgm:pt>
    <dgm:pt modelId="{7627AC72-64EB-4D77-A902-F3EFA0AD2D86}" type="pres">
      <dgm:prSet presAssocID="{4631AF5E-E43E-49D7-9F9F-AE8AB4E852DE}" presName="tx1" presStyleLbl="revTx" presStyleIdx="1" presStyleCnt="5"/>
      <dgm:spPr/>
      <dgm:t>
        <a:bodyPr/>
        <a:lstStyle/>
        <a:p>
          <a:endParaRPr lang="tr-TR"/>
        </a:p>
      </dgm:t>
    </dgm:pt>
    <dgm:pt modelId="{A324AFF2-6A0D-4C15-B2DA-2C7CE60503E8}" type="pres">
      <dgm:prSet presAssocID="{4631AF5E-E43E-49D7-9F9F-AE8AB4E852DE}" presName="vert1" presStyleCnt="0"/>
      <dgm:spPr/>
    </dgm:pt>
    <dgm:pt modelId="{1387E541-163F-4445-B2A7-CB134B888DF0}" type="pres">
      <dgm:prSet presAssocID="{BC727A48-EB7D-439A-A04C-4A02045BB24F}" presName="thickLine" presStyleLbl="alignNode1" presStyleIdx="2" presStyleCnt="5"/>
      <dgm:spPr/>
    </dgm:pt>
    <dgm:pt modelId="{CE873C49-DA14-43B8-A3D3-B5DC5CD90238}" type="pres">
      <dgm:prSet presAssocID="{BC727A48-EB7D-439A-A04C-4A02045BB24F}" presName="horz1" presStyleCnt="0"/>
      <dgm:spPr/>
    </dgm:pt>
    <dgm:pt modelId="{A0D29811-44E5-47D1-BF50-ACC35716B573}" type="pres">
      <dgm:prSet presAssocID="{BC727A48-EB7D-439A-A04C-4A02045BB24F}" presName="tx1" presStyleLbl="revTx" presStyleIdx="2" presStyleCnt="5"/>
      <dgm:spPr/>
      <dgm:t>
        <a:bodyPr/>
        <a:lstStyle/>
        <a:p>
          <a:endParaRPr lang="tr-TR"/>
        </a:p>
      </dgm:t>
    </dgm:pt>
    <dgm:pt modelId="{D3854FC0-7615-480F-A00A-FEF53CB9B0B8}" type="pres">
      <dgm:prSet presAssocID="{BC727A48-EB7D-439A-A04C-4A02045BB24F}" presName="vert1" presStyleCnt="0"/>
      <dgm:spPr/>
    </dgm:pt>
    <dgm:pt modelId="{D44790A5-1F32-4BC9-969E-0F0EE22EF000}" type="pres">
      <dgm:prSet presAssocID="{DE8EB3B5-C52E-4672-9CFC-DCEBA7C80DBC}" presName="thickLine" presStyleLbl="alignNode1" presStyleIdx="3" presStyleCnt="5"/>
      <dgm:spPr/>
    </dgm:pt>
    <dgm:pt modelId="{BA1D00B0-11D9-4DDC-9760-6B1784D2FAC1}" type="pres">
      <dgm:prSet presAssocID="{DE8EB3B5-C52E-4672-9CFC-DCEBA7C80DBC}" presName="horz1" presStyleCnt="0"/>
      <dgm:spPr/>
    </dgm:pt>
    <dgm:pt modelId="{899AD38A-B932-4AA7-82F8-135D3D24EB17}" type="pres">
      <dgm:prSet presAssocID="{DE8EB3B5-C52E-4672-9CFC-DCEBA7C80DBC}" presName="tx1" presStyleLbl="revTx" presStyleIdx="3" presStyleCnt="5"/>
      <dgm:spPr/>
      <dgm:t>
        <a:bodyPr/>
        <a:lstStyle/>
        <a:p>
          <a:endParaRPr lang="tr-TR"/>
        </a:p>
      </dgm:t>
    </dgm:pt>
    <dgm:pt modelId="{1B5D2F3E-3C5B-44A7-A130-E89794B1AE99}" type="pres">
      <dgm:prSet presAssocID="{DE8EB3B5-C52E-4672-9CFC-DCEBA7C80DBC}" presName="vert1" presStyleCnt="0"/>
      <dgm:spPr/>
    </dgm:pt>
    <dgm:pt modelId="{DA47EE55-2E88-4061-9923-ED9BF351A616}" type="pres">
      <dgm:prSet presAssocID="{F9F5BD9F-7992-4C40-8D05-238D95BF75F8}" presName="thickLine" presStyleLbl="alignNode1" presStyleIdx="4" presStyleCnt="5"/>
      <dgm:spPr/>
    </dgm:pt>
    <dgm:pt modelId="{E06FCC77-B606-46BC-9BEC-8BD26CF84569}" type="pres">
      <dgm:prSet presAssocID="{F9F5BD9F-7992-4C40-8D05-238D95BF75F8}" presName="horz1" presStyleCnt="0"/>
      <dgm:spPr/>
    </dgm:pt>
    <dgm:pt modelId="{E4DD63C3-C6B5-4949-A5B8-95936775F87E}" type="pres">
      <dgm:prSet presAssocID="{F9F5BD9F-7992-4C40-8D05-238D95BF75F8}" presName="tx1" presStyleLbl="revTx" presStyleIdx="4" presStyleCnt="5"/>
      <dgm:spPr/>
      <dgm:t>
        <a:bodyPr/>
        <a:lstStyle/>
        <a:p>
          <a:endParaRPr lang="tr-TR"/>
        </a:p>
      </dgm:t>
    </dgm:pt>
    <dgm:pt modelId="{E5B2C848-57DC-4ABF-AF4D-0BDA8B755351}" type="pres">
      <dgm:prSet presAssocID="{F9F5BD9F-7992-4C40-8D05-238D95BF75F8}" presName="vert1" presStyleCnt="0"/>
      <dgm:spPr/>
    </dgm:pt>
  </dgm:ptLst>
  <dgm:cxnLst>
    <dgm:cxn modelId="{2B87C029-89BA-4B9C-9220-5BE8A58A1033}" srcId="{68A71985-3D52-4C25-BC68-4AD8D555DF20}" destId="{BC727A48-EB7D-439A-A04C-4A02045BB24F}" srcOrd="2" destOrd="0" parTransId="{00C424F7-48EC-4B0E-9B7C-847D84ED4108}" sibTransId="{482804FC-2B34-4E6B-AFE5-466D4FF291E5}"/>
    <dgm:cxn modelId="{784A63BC-1011-408B-B0B2-0A525AB81F95}" srcId="{68A71985-3D52-4C25-BC68-4AD8D555DF20}" destId="{F9F5BD9F-7992-4C40-8D05-238D95BF75F8}" srcOrd="4" destOrd="0" parTransId="{674CDCA1-DD6B-4BB8-8188-C78500099A19}" sibTransId="{3B2594A7-88D4-4B7F-9467-151DB82C08A1}"/>
    <dgm:cxn modelId="{62AC106F-32CC-49A7-909E-069D6F28C4EC}" type="presOf" srcId="{BC727A48-EB7D-439A-A04C-4A02045BB24F}" destId="{A0D29811-44E5-47D1-BF50-ACC35716B573}" srcOrd="0" destOrd="0" presId="urn:microsoft.com/office/officeart/2008/layout/LinedList"/>
    <dgm:cxn modelId="{DDB08983-241C-4818-9593-568854A7D9D1}" srcId="{68A71985-3D52-4C25-BC68-4AD8D555DF20}" destId="{DE8EB3B5-C52E-4672-9CFC-DCEBA7C80DBC}" srcOrd="3" destOrd="0" parTransId="{EF080D0A-2C11-4514-A9AD-24C62FB656C0}" sibTransId="{17BEA168-71CC-496A-AEEA-7CABC04CB2A5}"/>
    <dgm:cxn modelId="{E0FA5635-623D-4593-B2FB-5DFD476C0472}" srcId="{68A71985-3D52-4C25-BC68-4AD8D555DF20}" destId="{4631AF5E-E43E-49D7-9F9F-AE8AB4E852DE}" srcOrd="1" destOrd="0" parTransId="{EDA6FEA7-5C6D-4F9D-A456-E7661E0D9B8A}" sibTransId="{2496DEF6-3E83-4224-AB01-A739FE9EBA85}"/>
    <dgm:cxn modelId="{56EB4429-E1AF-4162-9547-F5B60822FD56}" srcId="{68A71985-3D52-4C25-BC68-4AD8D555DF20}" destId="{912014C6-298A-4EAB-8AEA-D59D4A8EBBBE}" srcOrd="0" destOrd="0" parTransId="{BA13A6E8-5FF6-4F12-9DC4-961851D4B9F9}" sibTransId="{84B59419-A531-4AC5-83EF-E04C317BEDF9}"/>
    <dgm:cxn modelId="{DE6F0CEA-0C85-457B-BEB8-E7C000846CC3}" type="presOf" srcId="{F9F5BD9F-7992-4C40-8D05-238D95BF75F8}" destId="{E4DD63C3-C6B5-4949-A5B8-95936775F87E}" srcOrd="0" destOrd="0" presId="urn:microsoft.com/office/officeart/2008/layout/LinedList"/>
    <dgm:cxn modelId="{147B5EC3-C59D-4DFC-8B74-837F5FB443A0}" type="presOf" srcId="{68A71985-3D52-4C25-BC68-4AD8D555DF20}" destId="{5AEB8BC7-4966-40E1-B185-41A01385C58D}" srcOrd="0" destOrd="0" presId="urn:microsoft.com/office/officeart/2008/layout/LinedList"/>
    <dgm:cxn modelId="{52B1784D-7121-478B-AA70-96EC64D01582}" type="presOf" srcId="{4631AF5E-E43E-49D7-9F9F-AE8AB4E852DE}" destId="{7627AC72-64EB-4D77-A902-F3EFA0AD2D86}" srcOrd="0" destOrd="0" presId="urn:microsoft.com/office/officeart/2008/layout/LinedList"/>
    <dgm:cxn modelId="{41F555FD-83A9-4BB2-B6CC-D0AE5E295696}" type="presOf" srcId="{DE8EB3B5-C52E-4672-9CFC-DCEBA7C80DBC}" destId="{899AD38A-B932-4AA7-82F8-135D3D24EB17}" srcOrd="0" destOrd="0" presId="urn:microsoft.com/office/officeart/2008/layout/LinedList"/>
    <dgm:cxn modelId="{DDD5A118-DF3A-4A37-B48A-5476CA9E46BC}" type="presOf" srcId="{912014C6-298A-4EAB-8AEA-D59D4A8EBBBE}" destId="{B2197A76-9F3C-4FF0-82A3-FD7D6D4E0F64}" srcOrd="0" destOrd="0" presId="urn:microsoft.com/office/officeart/2008/layout/LinedList"/>
    <dgm:cxn modelId="{2BA8B5A0-0A6F-41D0-8DAF-4E40908F295F}" type="presParOf" srcId="{5AEB8BC7-4966-40E1-B185-41A01385C58D}" destId="{48AA0F10-2073-404E-9705-F2EB1525EA79}" srcOrd="0" destOrd="0" presId="urn:microsoft.com/office/officeart/2008/layout/LinedList"/>
    <dgm:cxn modelId="{9ADD540B-7F7E-431A-B7D1-8BFE75F53E5E}" type="presParOf" srcId="{5AEB8BC7-4966-40E1-B185-41A01385C58D}" destId="{A816051C-F1BE-49C9-B3E2-84A3C94C15F0}" srcOrd="1" destOrd="0" presId="urn:microsoft.com/office/officeart/2008/layout/LinedList"/>
    <dgm:cxn modelId="{0B6997A8-D49F-427D-9746-6A06030F92FB}" type="presParOf" srcId="{A816051C-F1BE-49C9-B3E2-84A3C94C15F0}" destId="{B2197A76-9F3C-4FF0-82A3-FD7D6D4E0F64}" srcOrd="0" destOrd="0" presId="urn:microsoft.com/office/officeart/2008/layout/LinedList"/>
    <dgm:cxn modelId="{29B03B3E-8FBC-4B6B-9174-42251C1FA1CB}" type="presParOf" srcId="{A816051C-F1BE-49C9-B3E2-84A3C94C15F0}" destId="{4F3550E5-7271-48E5-AC52-1E61B79E5F2E}" srcOrd="1" destOrd="0" presId="urn:microsoft.com/office/officeart/2008/layout/LinedList"/>
    <dgm:cxn modelId="{7D15A1D1-5EC1-44D7-907B-DFF481AD1FD4}" type="presParOf" srcId="{5AEB8BC7-4966-40E1-B185-41A01385C58D}" destId="{DE95A63A-E5A7-4FED-A562-F8F914592151}" srcOrd="2" destOrd="0" presId="urn:microsoft.com/office/officeart/2008/layout/LinedList"/>
    <dgm:cxn modelId="{345A0F1E-CC21-4D84-AED1-1292650B81E4}" type="presParOf" srcId="{5AEB8BC7-4966-40E1-B185-41A01385C58D}" destId="{167F7A86-08AF-46DA-BFB2-5DD6D1418E76}" srcOrd="3" destOrd="0" presId="urn:microsoft.com/office/officeart/2008/layout/LinedList"/>
    <dgm:cxn modelId="{46D5FF50-70A7-4AB0-8433-C055A74A285E}" type="presParOf" srcId="{167F7A86-08AF-46DA-BFB2-5DD6D1418E76}" destId="{7627AC72-64EB-4D77-A902-F3EFA0AD2D86}" srcOrd="0" destOrd="0" presId="urn:microsoft.com/office/officeart/2008/layout/LinedList"/>
    <dgm:cxn modelId="{E00C83E8-71AE-4A69-B1D3-0F6529265DAE}" type="presParOf" srcId="{167F7A86-08AF-46DA-BFB2-5DD6D1418E76}" destId="{A324AFF2-6A0D-4C15-B2DA-2C7CE60503E8}" srcOrd="1" destOrd="0" presId="urn:microsoft.com/office/officeart/2008/layout/LinedList"/>
    <dgm:cxn modelId="{AAF38CFA-E0A0-47A3-85FE-4683AF4C036B}" type="presParOf" srcId="{5AEB8BC7-4966-40E1-B185-41A01385C58D}" destId="{1387E541-163F-4445-B2A7-CB134B888DF0}" srcOrd="4" destOrd="0" presId="urn:microsoft.com/office/officeart/2008/layout/LinedList"/>
    <dgm:cxn modelId="{1EACA816-BFCE-4488-A64C-D143E1FF9B48}" type="presParOf" srcId="{5AEB8BC7-4966-40E1-B185-41A01385C58D}" destId="{CE873C49-DA14-43B8-A3D3-B5DC5CD90238}" srcOrd="5" destOrd="0" presId="urn:microsoft.com/office/officeart/2008/layout/LinedList"/>
    <dgm:cxn modelId="{ED567C88-099B-4EA5-B8EF-F09B2F92B427}" type="presParOf" srcId="{CE873C49-DA14-43B8-A3D3-B5DC5CD90238}" destId="{A0D29811-44E5-47D1-BF50-ACC35716B573}" srcOrd="0" destOrd="0" presId="urn:microsoft.com/office/officeart/2008/layout/LinedList"/>
    <dgm:cxn modelId="{4F14D4A9-0E15-4D9C-BF4B-7E3AD1E22014}" type="presParOf" srcId="{CE873C49-DA14-43B8-A3D3-B5DC5CD90238}" destId="{D3854FC0-7615-480F-A00A-FEF53CB9B0B8}" srcOrd="1" destOrd="0" presId="urn:microsoft.com/office/officeart/2008/layout/LinedList"/>
    <dgm:cxn modelId="{47B69A52-DCFA-4802-B19F-53414B5C9F11}" type="presParOf" srcId="{5AEB8BC7-4966-40E1-B185-41A01385C58D}" destId="{D44790A5-1F32-4BC9-969E-0F0EE22EF000}" srcOrd="6" destOrd="0" presId="urn:microsoft.com/office/officeart/2008/layout/LinedList"/>
    <dgm:cxn modelId="{DA56E6D7-F55C-4637-AA1A-D60E597E34A6}" type="presParOf" srcId="{5AEB8BC7-4966-40E1-B185-41A01385C58D}" destId="{BA1D00B0-11D9-4DDC-9760-6B1784D2FAC1}" srcOrd="7" destOrd="0" presId="urn:microsoft.com/office/officeart/2008/layout/LinedList"/>
    <dgm:cxn modelId="{2E1F9C90-210F-45E2-BB4E-68D989880747}" type="presParOf" srcId="{BA1D00B0-11D9-4DDC-9760-6B1784D2FAC1}" destId="{899AD38A-B932-4AA7-82F8-135D3D24EB17}" srcOrd="0" destOrd="0" presId="urn:microsoft.com/office/officeart/2008/layout/LinedList"/>
    <dgm:cxn modelId="{5661390B-14AF-4BB9-BE5C-42C8D471D66D}" type="presParOf" srcId="{BA1D00B0-11D9-4DDC-9760-6B1784D2FAC1}" destId="{1B5D2F3E-3C5B-44A7-A130-E89794B1AE99}" srcOrd="1" destOrd="0" presId="urn:microsoft.com/office/officeart/2008/layout/LinedList"/>
    <dgm:cxn modelId="{6AB82CB4-A4F0-4835-B02B-C4ECFC1B3074}" type="presParOf" srcId="{5AEB8BC7-4966-40E1-B185-41A01385C58D}" destId="{DA47EE55-2E88-4061-9923-ED9BF351A616}" srcOrd="8" destOrd="0" presId="urn:microsoft.com/office/officeart/2008/layout/LinedList"/>
    <dgm:cxn modelId="{336A386A-24D0-43FA-B0A8-BD798BEA8C9D}" type="presParOf" srcId="{5AEB8BC7-4966-40E1-B185-41A01385C58D}" destId="{E06FCC77-B606-46BC-9BEC-8BD26CF84569}" srcOrd="9" destOrd="0" presId="urn:microsoft.com/office/officeart/2008/layout/LinedList"/>
    <dgm:cxn modelId="{6E0BEB65-8BDB-47CF-8410-046AECBD0576}" type="presParOf" srcId="{E06FCC77-B606-46BC-9BEC-8BD26CF84569}" destId="{E4DD63C3-C6B5-4949-A5B8-95936775F87E}" srcOrd="0" destOrd="0" presId="urn:microsoft.com/office/officeart/2008/layout/LinedList"/>
    <dgm:cxn modelId="{F66B76B9-6DFC-4610-A92C-5149C6E4B057}" type="presParOf" srcId="{E06FCC77-B606-46BC-9BEC-8BD26CF84569}" destId="{E5B2C848-57DC-4ABF-AF4D-0BDA8B7553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F65E25F-4244-4003-81FD-5206E280538D}" type="doc">
      <dgm:prSet loTypeId="urn:microsoft.com/office/officeart/2005/8/layout/radial4" loCatId="relationship" qsTypeId="urn:microsoft.com/office/officeart/2005/8/quickstyle/simple3" qsCatId="simple" csTypeId="urn:microsoft.com/office/officeart/2005/8/colors/accent0_3" csCatId="mainScheme" phldr="1"/>
      <dgm:spPr/>
      <dgm:t>
        <a:bodyPr/>
        <a:lstStyle/>
        <a:p>
          <a:endParaRPr lang="tr-TR"/>
        </a:p>
      </dgm:t>
    </dgm:pt>
    <dgm:pt modelId="{4E0631D4-E064-4F2E-A213-14B1646F1C1A}">
      <dgm:prSet/>
      <dgm:spPr/>
      <dgm:t>
        <a:bodyPr/>
        <a:lstStyle/>
        <a:p>
          <a:pPr rtl="0"/>
          <a:r>
            <a:rPr lang="tr-TR" dirty="0" smtClean="0"/>
            <a:t>Muhasebe yetkililerinin bu Kanuna göre</a:t>
          </a:r>
          <a:endParaRPr lang="tr-TR" dirty="0"/>
        </a:p>
      </dgm:t>
    </dgm:pt>
    <dgm:pt modelId="{3DA0A98F-0A0A-4721-9DD8-F2D973A723FD}" type="parTrans" cxnId="{851A29F0-F6A3-4E28-8552-FE663E412703}">
      <dgm:prSet/>
      <dgm:spPr/>
      <dgm:t>
        <a:bodyPr/>
        <a:lstStyle/>
        <a:p>
          <a:endParaRPr lang="tr-TR"/>
        </a:p>
      </dgm:t>
    </dgm:pt>
    <dgm:pt modelId="{2BA04D57-E548-4226-9DCE-CD1465E5ED29}" type="sibTrans" cxnId="{851A29F0-F6A3-4E28-8552-FE663E412703}">
      <dgm:prSet/>
      <dgm:spPr/>
      <dgm:t>
        <a:bodyPr/>
        <a:lstStyle/>
        <a:p>
          <a:endParaRPr lang="tr-TR"/>
        </a:p>
      </dgm:t>
    </dgm:pt>
    <dgm:pt modelId="{36061E90-63BB-466D-BDFE-9EADB115039E}">
      <dgm:prSet/>
      <dgm:spPr>
        <a:solidFill>
          <a:schemeClr val="bg2">
            <a:lumMod val="90000"/>
          </a:schemeClr>
        </a:solidFill>
      </dgm:spPr>
      <dgm:t>
        <a:bodyPr/>
        <a:lstStyle/>
        <a:p>
          <a:pPr rtl="0"/>
          <a:r>
            <a:rPr lang="tr-TR" dirty="0" smtClean="0"/>
            <a:t>Muhasebe yetkilisi adına ve hesabına para ve parayla ifade edilebilen değerleri geçici olarak almaya, vermeye ve</a:t>
          </a:r>
          <a:endParaRPr lang="tr-TR" dirty="0"/>
        </a:p>
      </dgm:t>
    </dgm:pt>
    <dgm:pt modelId="{C4E15994-900F-4FBB-A577-4324C60F2519}" type="parTrans" cxnId="{E71237FA-68A2-4F17-A991-853F8FC36A55}">
      <dgm:prSet/>
      <dgm:spPr/>
      <dgm:t>
        <a:bodyPr/>
        <a:lstStyle/>
        <a:p>
          <a:endParaRPr lang="tr-TR"/>
        </a:p>
      </dgm:t>
    </dgm:pt>
    <dgm:pt modelId="{5B7A1CA2-2DA5-4EED-A8E6-1E2C38C0753F}" type="sibTrans" cxnId="{E71237FA-68A2-4F17-A991-853F8FC36A55}">
      <dgm:prSet/>
      <dgm:spPr/>
      <dgm:t>
        <a:bodyPr/>
        <a:lstStyle/>
        <a:p>
          <a:endParaRPr lang="tr-TR"/>
        </a:p>
      </dgm:t>
    </dgm:pt>
    <dgm:pt modelId="{14046023-7D92-4E7A-B69D-2C961D83968A}">
      <dgm:prSet/>
      <dgm:spPr>
        <a:solidFill>
          <a:schemeClr val="bg2">
            <a:lumMod val="90000"/>
          </a:schemeClr>
        </a:solidFill>
      </dgm:spPr>
      <dgm:t>
        <a:bodyPr/>
        <a:lstStyle/>
        <a:p>
          <a:pPr rtl="0"/>
          <a:r>
            <a:rPr lang="tr-TR" dirty="0" smtClean="0"/>
            <a:t>göndermeye yetkili olanlar muhasebe yetkilisi mutemedidir. </a:t>
          </a:r>
          <a:endParaRPr lang="tr-TR" dirty="0"/>
        </a:p>
      </dgm:t>
    </dgm:pt>
    <dgm:pt modelId="{4AE8F694-3A34-4DCD-AE63-55387D7B0058}" type="parTrans" cxnId="{F040652C-7D05-4921-BE4F-1ED706900E2E}">
      <dgm:prSet/>
      <dgm:spPr/>
      <dgm:t>
        <a:bodyPr/>
        <a:lstStyle/>
        <a:p>
          <a:endParaRPr lang="tr-TR"/>
        </a:p>
      </dgm:t>
    </dgm:pt>
    <dgm:pt modelId="{F50A6DE9-3968-476A-8673-7EB46950FA29}" type="sibTrans" cxnId="{F040652C-7D05-4921-BE4F-1ED706900E2E}">
      <dgm:prSet/>
      <dgm:spPr/>
      <dgm:t>
        <a:bodyPr/>
        <a:lstStyle/>
        <a:p>
          <a:endParaRPr lang="tr-TR"/>
        </a:p>
      </dgm:t>
    </dgm:pt>
    <dgm:pt modelId="{A2C71AA5-F020-4081-8474-327060E84D3A}">
      <dgm:prSet/>
      <dgm:spPr>
        <a:solidFill>
          <a:schemeClr val="bg2">
            <a:lumMod val="90000"/>
          </a:schemeClr>
        </a:solidFill>
      </dgm:spPr>
      <dgm:t>
        <a:bodyPr/>
        <a:lstStyle/>
        <a:p>
          <a:pPr rtl="0"/>
          <a:r>
            <a:rPr lang="tr-TR" dirty="0" smtClean="0"/>
            <a:t>Muhasebe yetkilisi mutemetleri doğrudan muhasebe yetkilisine karşı sorumludur.</a:t>
          </a:r>
          <a:endParaRPr lang="tr-TR" dirty="0"/>
        </a:p>
      </dgm:t>
    </dgm:pt>
    <dgm:pt modelId="{D5ABCBAC-0EC9-4050-97EA-D3D05139489B}" type="parTrans" cxnId="{F011ACEE-B995-447A-877F-9A0B16106104}">
      <dgm:prSet/>
      <dgm:spPr/>
      <dgm:t>
        <a:bodyPr/>
        <a:lstStyle/>
        <a:p>
          <a:endParaRPr lang="tr-TR"/>
        </a:p>
      </dgm:t>
    </dgm:pt>
    <dgm:pt modelId="{92B084F7-5FCE-495E-9593-2740D62587A8}" type="sibTrans" cxnId="{F011ACEE-B995-447A-877F-9A0B16106104}">
      <dgm:prSet/>
      <dgm:spPr/>
      <dgm:t>
        <a:bodyPr/>
        <a:lstStyle/>
        <a:p>
          <a:endParaRPr lang="tr-TR"/>
        </a:p>
      </dgm:t>
    </dgm:pt>
    <dgm:pt modelId="{EDB561B8-63A8-4BCF-B9A5-8F0C74FD8B76}">
      <dgm:prSet/>
      <dgm:spPr/>
      <dgm:t>
        <a:bodyPr/>
        <a:lstStyle/>
        <a:p>
          <a:pPr rtl="0"/>
          <a:r>
            <a:rPr lang="tr-TR" dirty="0" smtClean="0"/>
            <a:t>yapacakları kontrollere ilişkin sorumlulukları, görevleri gereği incelemeleri gereken belgelerle sınırlıdır</a:t>
          </a:r>
          <a:endParaRPr lang="tr-TR" dirty="0"/>
        </a:p>
      </dgm:t>
    </dgm:pt>
    <dgm:pt modelId="{A457A355-CE7B-4578-9842-CF6EF998E5BF}" type="sibTrans" cxnId="{FC6BB8DF-C338-4C9A-849E-5B23110A15DA}">
      <dgm:prSet/>
      <dgm:spPr/>
      <dgm:t>
        <a:bodyPr/>
        <a:lstStyle/>
        <a:p>
          <a:endParaRPr lang="tr-TR"/>
        </a:p>
      </dgm:t>
    </dgm:pt>
    <dgm:pt modelId="{D4621518-0FC9-46F9-9EC4-EE41981E9322}" type="parTrans" cxnId="{FC6BB8DF-C338-4C9A-849E-5B23110A15DA}">
      <dgm:prSet/>
      <dgm:spPr/>
      <dgm:t>
        <a:bodyPr/>
        <a:lstStyle/>
        <a:p>
          <a:endParaRPr lang="tr-TR"/>
        </a:p>
      </dgm:t>
    </dgm:pt>
    <dgm:pt modelId="{476B4759-6DB0-4593-815B-7DEBB40EE436}" type="pres">
      <dgm:prSet presAssocID="{7F65E25F-4244-4003-81FD-5206E280538D}" presName="cycle" presStyleCnt="0">
        <dgm:presLayoutVars>
          <dgm:chMax val="1"/>
          <dgm:dir/>
          <dgm:animLvl val="ctr"/>
          <dgm:resizeHandles val="exact"/>
        </dgm:presLayoutVars>
      </dgm:prSet>
      <dgm:spPr/>
      <dgm:t>
        <a:bodyPr/>
        <a:lstStyle/>
        <a:p>
          <a:endParaRPr lang="tr-TR"/>
        </a:p>
      </dgm:t>
    </dgm:pt>
    <dgm:pt modelId="{C97BF1F9-9EBC-4A0A-8F96-DC33D0157B8D}" type="pres">
      <dgm:prSet presAssocID="{4E0631D4-E064-4F2E-A213-14B1646F1C1A}" presName="centerShape" presStyleLbl="node0" presStyleIdx="0" presStyleCnt="1"/>
      <dgm:spPr/>
      <dgm:t>
        <a:bodyPr/>
        <a:lstStyle/>
        <a:p>
          <a:endParaRPr lang="tr-TR"/>
        </a:p>
      </dgm:t>
    </dgm:pt>
    <dgm:pt modelId="{0F41177E-B968-456C-90B1-867574B7FB5D}" type="pres">
      <dgm:prSet presAssocID="{D4621518-0FC9-46F9-9EC4-EE41981E9322}" presName="parTrans" presStyleLbl="bgSibTrans2D1" presStyleIdx="0" presStyleCnt="4"/>
      <dgm:spPr/>
      <dgm:t>
        <a:bodyPr/>
        <a:lstStyle/>
        <a:p>
          <a:endParaRPr lang="tr-TR"/>
        </a:p>
      </dgm:t>
    </dgm:pt>
    <dgm:pt modelId="{3F20D8FA-735B-4EB6-9E86-04B712FCACFB}" type="pres">
      <dgm:prSet presAssocID="{EDB561B8-63A8-4BCF-B9A5-8F0C74FD8B76}" presName="node" presStyleLbl="node1" presStyleIdx="0" presStyleCnt="4" custScaleX="148907" custScaleY="115068" custRadScaleRad="139652" custRadScaleInc="-26038">
        <dgm:presLayoutVars>
          <dgm:bulletEnabled val="1"/>
        </dgm:presLayoutVars>
      </dgm:prSet>
      <dgm:spPr/>
      <dgm:t>
        <a:bodyPr/>
        <a:lstStyle/>
        <a:p>
          <a:endParaRPr lang="tr-TR"/>
        </a:p>
      </dgm:t>
    </dgm:pt>
    <dgm:pt modelId="{24B83B84-F1C0-4CB8-B161-EDAB9066CFEE}" type="pres">
      <dgm:prSet presAssocID="{C4E15994-900F-4FBB-A577-4324C60F2519}" presName="parTrans" presStyleLbl="bgSibTrans2D1" presStyleIdx="1" presStyleCnt="4"/>
      <dgm:spPr/>
      <dgm:t>
        <a:bodyPr/>
        <a:lstStyle/>
        <a:p>
          <a:endParaRPr lang="tr-TR"/>
        </a:p>
      </dgm:t>
    </dgm:pt>
    <dgm:pt modelId="{522117E9-8DA2-485F-8C36-0D037C5A7E0C}" type="pres">
      <dgm:prSet presAssocID="{36061E90-63BB-466D-BDFE-9EADB115039E}" presName="node" presStyleLbl="node1" presStyleIdx="1" presStyleCnt="4" custScaleX="150939" custRadScaleRad="110201" custRadScaleInc="-27953">
        <dgm:presLayoutVars>
          <dgm:bulletEnabled val="1"/>
        </dgm:presLayoutVars>
      </dgm:prSet>
      <dgm:spPr/>
      <dgm:t>
        <a:bodyPr/>
        <a:lstStyle/>
        <a:p>
          <a:endParaRPr lang="tr-TR"/>
        </a:p>
      </dgm:t>
    </dgm:pt>
    <dgm:pt modelId="{A82D4864-1458-416C-B05F-C706607BD3E2}" type="pres">
      <dgm:prSet presAssocID="{4AE8F694-3A34-4DCD-AE63-55387D7B0058}" presName="parTrans" presStyleLbl="bgSibTrans2D1" presStyleIdx="2" presStyleCnt="4"/>
      <dgm:spPr/>
      <dgm:t>
        <a:bodyPr/>
        <a:lstStyle/>
        <a:p>
          <a:endParaRPr lang="tr-TR"/>
        </a:p>
      </dgm:t>
    </dgm:pt>
    <dgm:pt modelId="{AF172072-1180-4000-B37B-54ECBFAF1EE7}" type="pres">
      <dgm:prSet presAssocID="{14046023-7D92-4E7A-B69D-2C961D83968A}" presName="node" presStyleLbl="node1" presStyleIdx="2" presStyleCnt="4" custScaleX="143211" custRadScaleRad="110441" custRadScaleInc="29114">
        <dgm:presLayoutVars>
          <dgm:bulletEnabled val="1"/>
        </dgm:presLayoutVars>
      </dgm:prSet>
      <dgm:spPr/>
      <dgm:t>
        <a:bodyPr/>
        <a:lstStyle/>
        <a:p>
          <a:endParaRPr lang="tr-TR"/>
        </a:p>
      </dgm:t>
    </dgm:pt>
    <dgm:pt modelId="{64236309-C1EF-4520-B585-C6492C5050E2}" type="pres">
      <dgm:prSet presAssocID="{D5ABCBAC-0EC9-4050-97EA-D3D05139489B}" presName="parTrans" presStyleLbl="bgSibTrans2D1" presStyleIdx="3" presStyleCnt="4"/>
      <dgm:spPr/>
      <dgm:t>
        <a:bodyPr/>
        <a:lstStyle/>
        <a:p>
          <a:endParaRPr lang="tr-TR"/>
        </a:p>
      </dgm:t>
    </dgm:pt>
    <dgm:pt modelId="{0E7D18C8-FECF-478E-97D9-4D801CAD8BFB}" type="pres">
      <dgm:prSet presAssocID="{A2C71AA5-F020-4081-8474-327060E84D3A}" presName="node" presStyleLbl="node1" presStyleIdx="3" presStyleCnt="4" custScaleX="127986" custRadScaleRad="125805" custRadScaleInc="30479">
        <dgm:presLayoutVars>
          <dgm:bulletEnabled val="1"/>
        </dgm:presLayoutVars>
      </dgm:prSet>
      <dgm:spPr/>
      <dgm:t>
        <a:bodyPr/>
        <a:lstStyle/>
        <a:p>
          <a:endParaRPr lang="tr-TR"/>
        </a:p>
      </dgm:t>
    </dgm:pt>
  </dgm:ptLst>
  <dgm:cxnLst>
    <dgm:cxn modelId="{1038D115-C4F5-4FD0-BD46-61339E71DD0A}" type="presOf" srcId="{EDB561B8-63A8-4BCF-B9A5-8F0C74FD8B76}" destId="{3F20D8FA-735B-4EB6-9E86-04B712FCACFB}" srcOrd="0" destOrd="0" presId="urn:microsoft.com/office/officeart/2005/8/layout/radial4"/>
    <dgm:cxn modelId="{EA4C2C17-8B1E-4A10-BB4E-B93BA78A5DF7}" type="presOf" srcId="{A2C71AA5-F020-4081-8474-327060E84D3A}" destId="{0E7D18C8-FECF-478E-97D9-4D801CAD8BFB}" srcOrd="0" destOrd="0" presId="urn:microsoft.com/office/officeart/2005/8/layout/radial4"/>
    <dgm:cxn modelId="{2E190F2B-4025-4229-A215-BB3D318259F8}" type="presOf" srcId="{4E0631D4-E064-4F2E-A213-14B1646F1C1A}" destId="{C97BF1F9-9EBC-4A0A-8F96-DC33D0157B8D}" srcOrd="0" destOrd="0" presId="urn:microsoft.com/office/officeart/2005/8/layout/radial4"/>
    <dgm:cxn modelId="{A7AB9F4B-C2DF-49DC-AD8D-DB76B430B3AC}" type="presOf" srcId="{C4E15994-900F-4FBB-A577-4324C60F2519}" destId="{24B83B84-F1C0-4CB8-B161-EDAB9066CFEE}" srcOrd="0" destOrd="0" presId="urn:microsoft.com/office/officeart/2005/8/layout/radial4"/>
    <dgm:cxn modelId="{851A29F0-F6A3-4E28-8552-FE663E412703}" srcId="{7F65E25F-4244-4003-81FD-5206E280538D}" destId="{4E0631D4-E064-4F2E-A213-14B1646F1C1A}" srcOrd="0" destOrd="0" parTransId="{3DA0A98F-0A0A-4721-9DD8-F2D973A723FD}" sibTransId="{2BA04D57-E548-4226-9DCE-CD1465E5ED29}"/>
    <dgm:cxn modelId="{1F0B5605-6D97-4253-BA1A-145E762CBD4D}" type="presOf" srcId="{D5ABCBAC-0EC9-4050-97EA-D3D05139489B}" destId="{64236309-C1EF-4520-B585-C6492C5050E2}" srcOrd="0" destOrd="0" presId="urn:microsoft.com/office/officeart/2005/8/layout/radial4"/>
    <dgm:cxn modelId="{B95001E9-4D04-46EC-9ECA-3D839053DC32}" type="presOf" srcId="{14046023-7D92-4E7A-B69D-2C961D83968A}" destId="{AF172072-1180-4000-B37B-54ECBFAF1EE7}" srcOrd="0" destOrd="0" presId="urn:microsoft.com/office/officeart/2005/8/layout/radial4"/>
    <dgm:cxn modelId="{F011ACEE-B995-447A-877F-9A0B16106104}" srcId="{4E0631D4-E064-4F2E-A213-14B1646F1C1A}" destId="{A2C71AA5-F020-4081-8474-327060E84D3A}" srcOrd="3" destOrd="0" parTransId="{D5ABCBAC-0EC9-4050-97EA-D3D05139489B}" sibTransId="{92B084F7-5FCE-495E-9593-2740D62587A8}"/>
    <dgm:cxn modelId="{ECBBA9FC-A535-4889-B465-C2E69F2250B0}" type="presOf" srcId="{4AE8F694-3A34-4DCD-AE63-55387D7B0058}" destId="{A82D4864-1458-416C-B05F-C706607BD3E2}" srcOrd="0" destOrd="0" presId="urn:microsoft.com/office/officeart/2005/8/layout/radial4"/>
    <dgm:cxn modelId="{E4CFDBFB-753D-4245-B068-747E89C4929F}" type="presOf" srcId="{36061E90-63BB-466D-BDFE-9EADB115039E}" destId="{522117E9-8DA2-485F-8C36-0D037C5A7E0C}" srcOrd="0" destOrd="0" presId="urn:microsoft.com/office/officeart/2005/8/layout/radial4"/>
    <dgm:cxn modelId="{F89AA786-18C6-4862-8985-525B7D3A33DA}" type="presOf" srcId="{7F65E25F-4244-4003-81FD-5206E280538D}" destId="{476B4759-6DB0-4593-815B-7DEBB40EE436}" srcOrd="0" destOrd="0" presId="urn:microsoft.com/office/officeart/2005/8/layout/radial4"/>
    <dgm:cxn modelId="{3E25C3F6-516F-4689-960F-269EED9831DE}" type="presOf" srcId="{D4621518-0FC9-46F9-9EC4-EE41981E9322}" destId="{0F41177E-B968-456C-90B1-867574B7FB5D}" srcOrd="0" destOrd="0" presId="urn:microsoft.com/office/officeart/2005/8/layout/radial4"/>
    <dgm:cxn modelId="{F040652C-7D05-4921-BE4F-1ED706900E2E}" srcId="{4E0631D4-E064-4F2E-A213-14B1646F1C1A}" destId="{14046023-7D92-4E7A-B69D-2C961D83968A}" srcOrd="2" destOrd="0" parTransId="{4AE8F694-3A34-4DCD-AE63-55387D7B0058}" sibTransId="{F50A6DE9-3968-476A-8673-7EB46950FA29}"/>
    <dgm:cxn modelId="{FC6BB8DF-C338-4C9A-849E-5B23110A15DA}" srcId="{4E0631D4-E064-4F2E-A213-14B1646F1C1A}" destId="{EDB561B8-63A8-4BCF-B9A5-8F0C74FD8B76}" srcOrd="0" destOrd="0" parTransId="{D4621518-0FC9-46F9-9EC4-EE41981E9322}" sibTransId="{A457A355-CE7B-4578-9842-CF6EF998E5BF}"/>
    <dgm:cxn modelId="{E71237FA-68A2-4F17-A991-853F8FC36A55}" srcId="{4E0631D4-E064-4F2E-A213-14B1646F1C1A}" destId="{36061E90-63BB-466D-BDFE-9EADB115039E}" srcOrd="1" destOrd="0" parTransId="{C4E15994-900F-4FBB-A577-4324C60F2519}" sibTransId="{5B7A1CA2-2DA5-4EED-A8E6-1E2C38C0753F}"/>
    <dgm:cxn modelId="{22004C43-4F30-47E0-BF06-373F941CAD60}" type="presParOf" srcId="{476B4759-6DB0-4593-815B-7DEBB40EE436}" destId="{C97BF1F9-9EBC-4A0A-8F96-DC33D0157B8D}" srcOrd="0" destOrd="0" presId="urn:microsoft.com/office/officeart/2005/8/layout/radial4"/>
    <dgm:cxn modelId="{AB278105-000A-47F8-B965-6223E5A0EF58}" type="presParOf" srcId="{476B4759-6DB0-4593-815B-7DEBB40EE436}" destId="{0F41177E-B968-456C-90B1-867574B7FB5D}" srcOrd="1" destOrd="0" presId="urn:microsoft.com/office/officeart/2005/8/layout/radial4"/>
    <dgm:cxn modelId="{3CB9C619-1B89-421F-A2D0-D389D995BC1D}" type="presParOf" srcId="{476B4759-6DB0-4593-815B-7DEBB40EE436}" destId="{3F20D8FA-735B-4EB6-9E86-04B712FCACFB}" srcOrd="2" destOrd="0" presId="urn:microsoft.com/office/officeart/2005/8/layout/radial4"/>
    <dgm:cxn modelId="{BB494602-57AD-4809-B00A-53DDF9D0FF17}" type="presParOf" srcId="{476B4759-6DB0-4593-815B-7DEBB40EE436}" destId="{24B83B84-F1C0-4CB8-B161-EDAB9066CFEE}" srcOrd="3" destOrd="0" presId="urn:microsoft.com/office/officeart/2005/8/layout/radial4"/>
    <dgm:cxn modelId="{5DCA65B4-7B86-4B27-80E8-EEB813EFAB9F}" type="presParOf" srcId="{476B4759-6DB0-4593-815B-7DEBB40EE436}" destId="{522117E9-8DA2-485F-8C36-0D037C5A7E0C}" srcOrd="4" destOrd="0" presId="urn:microsoft.com/office/officeart/2005/8/layout/radial4"/>
    <dgm:cxn modelId="{507A0534-3B83-4C87-B8B9-B841F2E4F279}" type="presParOf" srcId="{476B4759-6DB0-4593-815B-7DEBB40EE436}" destId="{A82D4864-1458-416C-B05F-C706607BD3E2}" srcOrd="5" destOrd="0" presId="urn:microsoft.com/office/officeart/2005/8/layout/radial4"/>
    <dgm:cxn modelId="{74AEF8AE-7B9A-4242-8172-7C40841228DB}" type="presParOf" srcId="{476B4759-6DB0-4593-815B-7DEBB40EE436}" destId="{AF172072-1180-4000-B37B-54ECBFAF1EE7}" srcOrd="6" destOrd="0" presId="urn:microsoft.com/office/officeart/2005/8/layout/radial4"/>
    <dgm:cxn modelId="{23E2450E-B239-435D-90BD-7850F9D65F6E}" type="presParOf" srcId="{476B4759-6DB0-4593-815B-7DEBB40EE436}" destId="{64236309-C1EF-4520-B585-C6492C5050E2}" srcOrd="7" destOrd="0" presId="urn:microsoft.com/office/officeart/2005/8/layout/radial4"/>
    <dgm:cxn modelId="{BC999FBB-68D5-4E70-8DE5-63036837FB55}" type="presParOf" srcId="{476B4759-6DB0-4593-815B-7DEBB40EE436}" destId="{0E7D18C8-FECF-478E-97D9-4D801CAD8BFB}"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78E6842-4D0D-4053-9AC7-DDE90BBE71EB}" type="doc">
      <dgm:prSet loTypeId="urn:microsoft.com/office/officeart/2005/8/layout/process4" loCatId="list" qsTypeId="urn:microsoft.com/office/officeart/2005/8/quickstyle/simple1" qsCatId="simple" csTypeId="urn:microsoft.com/office/officeart/2005/8/colors/accent2_4" csCatId="accent2" phldr="1"/>
      <dgm:spPr/>
      <dgm:t>
        <a:bodyPr/>
        <a:lstStyle/>
        <a:p>
          <a:endParaRPr lang="tr-TR"/>
        </a:p>
      </dgm:t>
    </dgm:pt>
    <dgm:pt modelId="{F5DC475B-85BE-4FE0-B472-8CA797DD97B0}">
      <dgm:prSet/>
      <dgm:spPr>
        <a:solidFill>
          <a:schemeClr val="accent2">
            <a:lumMod val="75000"/>
          </a:schemeClr>
        </a:solidFill>
      </dgm:spPr>
      <dgm:t>
        <a:bodyPr anchor="ctr"/>
        <a:lstStyle/>
        <a:p>
          <a:pPr rtl="0"/>
          <a:r>
            <a:rPr lang="tr-TR" dirty="0" smtClean="0"/>
            <a:t>Bütçelerden harcama yapılabilmesi, harcama yetkilisinin harcama talimatı vermesiyle mümkündür.</a:t>
          </a:r>
          <a:endParaRPr lang="tr-TR" dirty="0"/>
        </a:p>
      </dgm:t>
    </dgm:pt>
    <dgm:pt modelId="{FD80CB4E-B40F-4F3A-AAE1-EA1B16DA9B4D}" type="parTrans" cxnId="{B4EB6629-8401-4AB4-A098-D4E08BCC2AA5}">
      <dgm:prSet/>
      <dgm:spPr/>
      <dgm:t>
        <a:bodyPr/>
        <a:lstStyle/>
        <a:p>
          <a:endParaRPr lang="tr-TR"/>
        </a:p>
      </dgm:t>
    </dgm:pt>
    <dgm:pt modelId="{A4412002-03E6-4F1F-88A4-F721F12238EE}" type="sibTrans" cxnId="{B4EB6629-8401-4AB4-A098-D4E08BCC2AA5}">
      <dgm:prSet/>
      <dgm:spPr/>
      <dgm:t>
        <a:bodyPr/>
        <a:lstStyle/>
        <a:p>
          <a:endParaRPr lang="tr-TR"/>
        </a:p>
      </dgm:t>
    </dgm:pt>
    <dgm:pt modelId="{75D5953E-B371-4586-A06F-9E62B6B41682}">
      <dgm:prSet/>
      <dgm:spPr>
        <a:solidFill>
          <a:schemeClr val="bg2">
            <a:lumMod val="25000"/>
          </a:schemeClr>
        </a:solidFill>
      </dgm:spPr>
      <dgm:t>
        <a:bodyPr/>
        <a:lstStyle/>
        <a:p>
          <a:pPr rtl="0"/>
          <a:r>
            <a:rPr lang="tr-TR" dirty="0" smtClean="0"/>
            <a:t>Harcama talimatlarında hizmet gerekçesi, yapılacak işin konusu ve tutarı, süresi, kullanılabilir ödeneği, gerçekleştirme usulü ile gerçekleştirmeyle görevli olanlara ilişkin bilgiler yer alır.</a:t>
          </a:r>
          <a:endParaRPr lang="tr-TR" dirty="0"/>
        </a:p>
      </dgm:t>
    </dgm:pt>
    <dgm:pt modelId="{8C47BEA6-F1CA-4587-97A3-7EE08E3B85D6}" type="parTrans" cxnId="{C058CD3D-C29D-46C0-9DA3-44759DDE32AD}">
      <dgm:prSet/>
      <dgm:spPr/>
      <dgm:t>
        <a:bodyPr/>
        <a:lstStyle/>
        <a:p>
          <a:endParaRPr lang="tr-TR"/>
        </a:p>
      </dgm:t>
    </dgm:pt>
    <dgm:pt modelId="{215128C5-723F-4BA4-8D59-B4E6B117F854}" type="sibTrans" cxnId="{C058CD3D-C29D-46C0-9DA3-44759DDE32AD}">
      <dgm:prSet/>
      <dgm:spPr/>
      <dgm:t>
        <a:bodyPr/>
        <a:lstStyle/>
        <a:p>
          <a:endParaRPr lang="tr-TR"/>
        </a:p>
      </dgm:t>
    </dgm:pt>
    <dgm:pt modelId="{FF0DF972-8D26-474A-B1BD-5C2D92EE3640}" type="pres">
      <dgm:prSet presAssocID="{878E6842-4D0D-4053-9AC7-DDE90BBE71EB}" presName="Name0" presStyleCnt="0">
        <dgm:presLayoutVars>
          <dgm:dir/>
          <dgm:animLvl val="lvl"/>
          <dgm:resizeHandles val="exact"/>
        </dgm:presLayoutVars>
      </dgm:prSet>
      <dgm:spPr/>
      <dgm:t>
        <a:bodyPr/>
        <a:lstStyle/>
        <a:p>
          <a:endParaRPr lang="tr-TR"/>
        </a:p>
      </dgm:t>
    </dgm:pt>
    <dgm:pt modelId="{C456445D-7B6D-41A5-AB9E-2B643EEAAF30}" type="pres">
      <dgm:prSet presAssocID="{75D5953E-B371-4586-A06F-9E62B6B41682}" presName="boxAndChildren" presStyleCnt="0"/>
      <dgm:spPr/>
    </dgm:pt>
    <dgm:pt modelId="{EDB5FA18-8B7D-4F98-8003-EFB19C2A464E}" type="pres">
      <dgm:prSet presAssocID="{75D5953E-B371-4586-A06F-9E62B6B41682}" presName="parentTextBox" presStyleLbl="node1" presStyleIdx="0" presStyleCnt="2"/>
      <dgm:spPr/>
      <dgm:t>
        <a:bodyPr/>
        <a:lstStyle/>
        <a:p>
          <a:endParaRPr lang="tr-TR"/>
        </a:p>
      </dgm:t>
    </dgm:pt>
    <dgm:pt modelId="{FA4CE71C-F187-41B8-A0F5-DF1E9EE1D046}" type="pres">
      <dgm:prSet presAssocID="{A4412002-03E6-4F1F-88A4-F721F12238EE}" presName="sp" presStyleCnt="0"/>
      <dgm:spPr/>
    </dgm:pt>
    <dgm:pt modelId="{7968824F-3333-4A92-B4B0-65130763884A}" type="pres">
      <dgm:prSet presAssocID="{F5DC475B-85BE-4FE0-B472-8CA797DD97B0}" presName="arrowAndChildren" presStyleCnt="0"/>
      <dgm:spPr/>
    </dgm:pt>
    <dgm:pt modelId="{9C86A210-D2E3-4448-88F2-C62CBC5E77EB}" type="pres">
      <dgm:prSet presAssocID="{F5DC475B-85BE-4FE0-B472-8CA797DD97B0}" presName="parentTextArrow" presStyleLbl="node1" presStyleIdx="1" presStyleCnt="2"/>
      <dgm:spPr/>
      <dgm:t>
        <a:bodyPr/>
        <a:lstStyle/>
        <a:p>
          <a:endParaRPr lang="tr-TR"/>
        </a:p>
      </dgm:t>
    </dgm:pt>
  </dgm:ptLst>
  <dgm:cxnLst>
    <dgm:cxn modelId="{B95982F4-8A9B-4430-95A2-34FBB56BBFAD}" type="presOf" srcId="{F5DC475B-85BE-4FE0-B472-8CA797DD97B0}" destId="{9C86A210-D2E3-4448-88F2-C62CBC5E77EB}" srcOrd="0" destOrd="0" presId="urn:microsoft.com/office/officeart/2005/8/layout/process4"/>
    <dgm:cxn modelId="{B4EB6629-8401-4AB4-A098-D4E08BCC2AA5}" srcId="{878E6842-4D0D-4053-9AC7-DDE90BBE71EB}" destId="{F5DC475B-85BE-4FE0-B472-8CA797DD97B0}" srcOrd="0" destOrd="0" parTransId="{FD80CB4E-B40F-4F3A-AAE1-EA1B16DA9B4D}" sibTransId="{A4412002-03E6-4F1F-88A4-F721F12238EE}"/>
    <dgm:cxn modelId="{EBB2DA2B-37B2-4F7D-87D4-A22D7241E663}" type="presOf" srcId="{878E6842-4D0D-4053-9AC7-DDE90BBE71EB}" destId="{FF0DF972-8D26-474A-B1BD-5C2D92EE3640}" srcOrd="0" destOrd="0" presId="urn:microsoft.com/office/officeart/2005/8/layout/process4"/>
    <dgm:cxn modelId="{2E40C8FE-D2BE-4D2C-A21F-1213A5D7529F}" type="presOf" srcId="{75D5953E-B371-4586-A06F-9E62B6B41682}" destId="{EDB5FA18-8B7D-4F98-8003-EFB19C2A464E}" srcOrd="0" destOrd="0" presId="urn:microsoft.com/office/officeart/2005/8/layout/process4"/>
    <dgm:cxn modelId="{C058CD3D-C29D-46C0-9DA3-44759DDE32AD}" srcId="{878E6842-4D0D-4053-9AC7-DDE90BBE71EB}" destId="{75D5953E-B371-4586-A06F-9E62B6B41682}" srcOrd="1" destOrd="0" parTransId="{8C47BEA6-F1CA-4587-97A3-7EE08E3B85D6}" sibTransId="{215128C5-723F-4BA4-8D59-B4E6B117F854}"/>
    <dgm:cxn modelId="{AA203BEC-F71A-4E07-A60D-55E679AD7748}" type="presParOf" srcId="{FF0DF972-8D26-474A-B1BD-5C2D92EE3640}" destId="{C456445D-7B6D-41A5-AB9E-2B643EEAAF30}" srcOrd="0" destOrd="0" presId="urn:microsoft.com/office/officeart/2005/8/layout/process4"/>
    <dgm:cxn modelId="{801490C2-47BF-45EE-AAE5-D23CAE452802}" type="presParOf" srcId="{C456445D-7B6D-41A5-AB9E-2B643EEAAF30}" destId="{EDB5FA18-8B7D-4F98-8003-EFB19C2A464E}" srcOrd="0" destOrd="0" presId="urn:microsoft.com/office/officeart/2005/8/layout/process4"/>
    <dgm:cxn modelId="{8B91768B-53E0-42CF-9EE7-AA4E19881641}" type="presParOf" srcId="{FF0DF972-8D26-474A-B1BD-5C2D92EE3640}" destId="{FA4CE71C-F187-41B8-A0F5-DF1E9EE1D046}" srcOrd="1" destOrd="0" presId="urn:microsoft.com/office/officeart/2005/8/layout/process4"/>
    <dgm:cxn modelId="{068F8898-A63F-4F3F-821C-B6F65E27A1A8}" type="presParOf" srcId="{FF0DF972-8D26-474A-B1BD-5C2D92EE3640}" destId="{7968824F-3333-4A92-B4B0-65130763884A}" srcOrd="2" destOrd="0" presId="urn:microsoft.com/office/officeart/2005/8/layout/process4"/>
    <dgm:cxn modelId="{A7FCADE8-28F3-4B50-9318-C68E41539ED6}" type="presParOf" srcId="{7968824F-3333-4A92-B4B0-65130763884A}" destId="{9C86A210-D2E3-4448-88F2-C62CBC5E77E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9A34D0E-660C-4B37-B663-52AD61401BE5}" type="doc">
      <dgm:prSet loTypeId="urn:microsoft.com/office/officeart/2005/8/layout/venn3" loCatId="relationship" qsTypeId="urn:microsoft.com/office/officeart/2005/8/quickstyle/simple1" qsCatId="simple" csTypeId="urn:microsoft.com/office/officeart/2005/8/colors/colorful1" csCatId="colorful"/>
      <dgm:spPr/>
      <dgm:t>
        <a:bodyPr/>
        <a:lstStyle/>
        <a:p>
          <a:endParaRPr lang="tr-TR"/>
        </a:p>
      </dgm:t>
    </dgm:pt>
    <dgm:pt modelId="{7BE543A4-E2DF-4570-9461-70EC95A9A39B}">
      <dgm:prSet/>
      <dgm:spPr/>
      <dgm:t>
        <a:bodyPr/>
        <a:lstStyle/>
        <a:p>
          <a:pPr rtl="0"/>
          <a:r>
            <a:rPr lang="tr-TR" smtClean="0"/>
            <a:t>İş, mal veya hizmetin belirlenmiş usul ve esaslara uygun olarak alındığının onaylanması ve </a:t>
          </a:r>
          <a:endParaRPr lang="tr-TR"/>
        </a:p>
      </dgm:t>
    </dgm:pt>
    <dgm:pt modelId="{F8E388E3-653E-4BEB-84D9-C83F0EE3803A}" type="parTrans" cxnId="{4C8A6DA9-325F-4A72-AC61-66E8A4B8A27B}">
      <dgm:prSet/>
      <dgm:spPr/>
      <dgm:t>
        <a:bodyPr/>
        <a:lstStyle/>
        <a:p>
          <a:endParaRPr lang="tr-TR"/>
        </a:p>
      </dgm:t>
    </dgm:pt>
    <dgm:pt modelId="{43240B9A-E19F-456C-A4A9-A6A6F8F03F71}" type="sibTrans" cxnId="{4C8A6DA9-325F-4A72-AC61-66E8A4B8A27B}">
      <dgm:prSet/>
      <dgm:spPr/>
      <dgm:t>
        <a:bodyPr/>
        <a:lstStyle/>
        <a:p>
          <a:endParaRPr lang="tr-TR"/>
        </a:p>
      </dgm:t>
    </dgm:pt>
    <dgm:pt modelId="{C172AA26-5954-4F30-B4E1-84BE6B1CE352}">
      <dgm:prSet/>
      <dgm:spPr/>
      <dgm:t>
        <a:bodyPr/>
        <a:lstStyle/>
        <a:p>
          <a:pPr rtl="0"/>
          <a:r>
            <a:rPr lang="tr-TR" smtClean="0"/>
            <a:t>Gerçekleştirme belgelerinin düzenlenmiş olması gerekir.</a:t>
          </a:r>
          <a:endParaRPr lang="tr-TR"/>
        </a:p>
      </dgm:t>
    </dgm:pt>
    <dgm:pt modelId="{521B1B2D-6D14-4D72-BC76-F3CEC6CE0C76}" type="parTrans" cxnId="{1131FAB7-C3F6-450F-AA46-E5746527597B}">
      <dgm:prSet/>
      <dgm:spPr/>
      <dgm:t>
        <a:bodyPr/>
        <a:lstStyle/>
        <a:p>
          <a:endParaRPr lang="tr-TR"/>
        </a:p>
      </dgm:t>
    </dgm:pt>
    <dgm:pt modelId="{603C2E05-C015-46D0-9136-D077ADD89871}" type="sibTrans" cxnId="{1131FAB7-C3F6-450F-AA46-E5746527597B}">
      <dgm:prSet/>
      <dgm:spPr/>
      <dgm:t>
        <a:bodyPr/>
        <a:lstStyle/>
        <a:p>
          <a:endParaRPr lang="tr-TR"/>
        </a:p>
      </dgm:t>
    </dgm:pt>
    <dgm:pt modelId="{8297C66A-3690-4734-9FE7-4D7063E636AC}">
      <dgm:prSet/>
      <dgm:spPr/>
      <dgm:t>
        <a:bodyPr/>
        <a:lstStyle/>
        <a:p>
          <a:pPr rtl="0"/>
          <a:r>
            <a:rPr lang="tr-TR" smtClean="0"/>
            <a:t>Ödeme emri belgesinin harcama yetkilisince imzalanması ve </a:t>
          </a:r>
          <a:endParaRPr lang="tr-TR"/>
        </a:p>
      </dgm:t>
    </dgm:pt>
    <dgm:pt modelId="{3FBE2067-26D8-477E-AE8D-839459E250F3}" type="parTrans" cxnId="{097C2218-B65B-4CB4-AC92-A86A5FD9AEE8}">
      <dgm:prSet/>
      <dgm:spPr/>
      <dgm:t>
        <a:bodyPr/>
        <a:lstStyle/>
        <a:p>
          <a:endParaRPr lang="tr-TR"/>
        </a:p>
      </dgm:t>
    </dgm:pt>
    <dgm:pt modelId="{5FAEF270-2AD7-4AA7-B0D2-C1EB6DAD1785}" type="sibTrans" cxnId="{097C2218-B65B-4CB4-AC92-A86A5FD9AEE8}">
      <dgm:prSet/>
      <dgm:spPr/>
      <dgm:t>
        <a:bodyPr/>
        <a:lstStyle/>
        <a:p>
          <a:endParaRPr lang="tr-TR"/>
        </a:p>
      </dgm:t>
    </dgm:pt>
    <dgm:pt modelId="{CE242F83-ACE9-41FE-A48D-591F2FD4B037}">
      <dgm:prSet/>
      <dgm:spPr/>
      <dgm:t>
        <a:bodyPr/>
        <a:lstStyle/>
        <a:p>
          <a:pPr rtl="0"/>
          <a:r>
            <a:rPr lang="tr-TR" smtClean="0"/>
            <a:t>Tutarın hak sahibine ödenmesiyle tamamlanır. </a:t>
          </a:r>
          <a:endParaRPr lang="tr-TR"/>
        </a:p>
      </dgm:t>
    </dgm:pt>
    <dgm:pt modelId="{765CBA89-9C42-4872-851A-7CFAA30498C7}" type="parTrans" cxnId="{9504B8B9-501E-46E7-A29A-1D58299401EF}">
      <dgm:prSet/>
      <dgm:spPr/>
      <dgm:t>
        <a:bodyPr/>
        <a:lstStyle/>
        <a:p>
          <a:endParaRPr lang="tr-TR"/>
        </a:p>
      </dgm:t>
    </dgm:pt>
    <dgm:pt modelId="{72AE061B-704A-45D4-A42C-A79FCD54FA3A}" type="sibTrans" cxnId="{9504B8B9-501E-46E7-A29A-1D58299401EF}">
      <dgm:prSet/>
      <dgm:spPr/>
      <dgm:t>
        <a:bodyPr/>
        <a:lstStyle/>
        <a:p>
          <a:endParaRPr lang="tr-TR"/>
        </a:p>
      </dgm:t>
    </dgm:pt>
    <dgm:pt modelId="{0E4813A8-7CC4-4648-BFFA-AAD9F55F464C}" type="pres">
      <dgm:prSet presAssocID="{49A34D0E-660C-4B37-B663-52AD61401BE5}" presName="Name0" presStyleCnt="0">
        <dgm:presLayoutVars>
          <dgm:dir/>
          <dgm:resizeHandles val="exact"/>
        </dgm:presLayoutVars>
      </dgm:prSet>
      <dgm:spPr/>
      <dgm:t>
        <a:bodyPr/>
        <a:lstStyle/>
        <a:p>
          <a:endParaRPr lang="tr-TR"/>
        </a:p>
      </dgm:t>
    </dgm:pt>
    <dgm:pt modelId="{353A04F9-B269-4EB3-89F7-CBB94E6B3765}" type="pres">
      <dgm:prSet presAssocID="{7BE543A4-E2DF-4570-9461-70EC95A9A39B}" presName="Name5" presStyleLbl="vennNode1" presStyleIdx="0" presStyleCnt="4">
        <dgm:presLayoutVars>
          <dgm:bulletEnabled val="1"/>
        </dgm:presLayoutVars>
      </dgm:prSet>
      <dgm:spPr/>
      <dgm:t>
        <a:bodyPr/>
        <a:lstStyle/>
        <a:p>
          <a:endParaRPr lang="tr-TR"/>
        </a:p>
      </dgm:t>
    </dgm:pt>
    <dgm:pt modelId="{110C0001-5B01-4CEE-862C-2B265D608B57}" type="pres">
      <dgm:prSet presAssocID="{43240B9A-E19F-456C-A4A9-A6A6F8F03F71}" presName="space" presStyleCnt="0"/>
      <dgm:spPr/>
    </dgm:pt>
    <dgm:pt modelId="{32A6C376-BF00-4E01-81DE-085A59E160E9}" type="pres">
      <dgm:prSet presAssocID="{C172AA26-5954-4F30-B4E1-84BE6B1CE352}" presName="Name5" presStyleLbl="vennNode1" presStyleIdx="1" presStyleCnt="4">
        <dgm:presLayoutVars>
          <dgm:bulletEnabled val="1"/>
        </dgm:presLayoutVars>
      </dgm:prSet>
      <dgm:spPr/>
      <dgm:t>
        <a:bodyPr/>
        <a:lstStyle/>
        <a:p>
          <a:endParaRPr lang="tr-TR"/>
        </a:p>
      </dgm:t>
    </dgm:pt>
    <dgm:pt modelId="{CBB369A3-FBBA-4B00-9C72-E52E02129926}" type="pres">
      <dgm:prSet presAssocID="{603C2E05-C015-46D0-9136-D077ADD89871}" presName="space" presStyleCnt="0"/>
      <dgm:spPr/>
    </dgm:pt>
    <dgm:pt modelId="{B841669E-6E90-4174-85F1-493D5FABC334}" type="pres">
      <dgm:prSet presAssocID="{8297C66A-3690-4734-9FE7-4D7063E636AC}" presName="Name5" presStyleLbl="vennNode1" presStyleIdx="2" presStyleCnt="4">
        <dgm:presLayoutVars>
          <dgm:bulletEnabled val="1"/>
        </dgm:presLayoutVars>
      </dgm:prSet>
      <dgm:spPr/>
      <dgm:t>
        <a:bodyPr/>
        <a:lstStyle/>
        <a:p>
          <a:endParaRPr lang="tr-TR"/>
        </a:p>
      </dgm:t>
    </dgm:pt>
    <dgm:pt modelId="{1A18BE75-4D05-4DA0-AD8F-1C6ED757C15A}" type="pres">
      <dgm:prSet presAssocID="{5FAEF270-2AD7-4AA7-B0D2-C1EB6DAD1785}" presName="space" presStyleCnt="0"/>
      <dgm:spPr/>
    </dgm:pt>
    <dgm:pt modelId="{4F05D951-44BC-4185-85FD-8D018939F642}" type="pres">
      <dgm:prSet presAssocID="{CE242F83-ACE9-41FE-A48D-591F2FD4B037}" presName="Name5" presStyleLbl="vennNode1" presStyleIdx="3" presStyleCnt="4">
        <dgm:presLayoutVars>
          <dgm:bulletEnabled val="1"/>
        </dgm:presLayoutVars>
      </dgm:prSet>
      <dgm:spPr/>
      <dgm:t>
        <a:bodyPr/>
        <a:lstStyle/>
        <a:p>
          <a:endParaRPr lang="tr-TR"/>
        </a:p>
      </dgm:t>
    </dgm:pt>
  </dgm:ptLst>
  <dgm:cxnLst>
    <dgm:cxn modelId="{097C2218-B65B-4CB4-AC92-A86A5FD9AEE8}" srcId="{49A34D0E-660C-4B37-B663-52AD61401BE5}" destId="{8297C66A-3690-4734-9FE7-4D7063E636AC}" srcOrd="2" destOrd="0" parTransId="{3FBE2067-26D8-477E-AE8D-839459E250F3}" sibTransId="{5FAEF270-2AD7-4AA7-B0D2-C1EB6DAD1785}"/>
    <dgm:cxn modelId="{32BF99F3-7652-468F-BC17-B051DCE14B42}" type="presOf" srcId="{8297C66A-3690-4734-9FE7-4D7063E636AC}" destId="{B841669E-6E90-4174-85F1-493D5FABC334}" srcOrd="0" destOrd="0" presId="urn:microsoft.com/office/officeart/2005/8/layout/venn3"/>
    <dgm:cxn modelId="{1131FAB7-C3F6-450F-AA46-E5746527597B}" srcId="{49A34D0E-660C-4B37-B663-52AD61401BE5}" destId="{C172AA26-5954-4F30-B4E1-84BE6B1CE352}" srcOrd="1" destOrd="0" parTransId="{521B1B2D-6D14-4D72-BC76-F3CEC6CE0C76}" sibTransId="{603C2E05-C015-46D0-9136-D077ADD89871}"/>
    <dgm:cxn modelId="{F07ED4DE-6563-47DB-83D8-3B7A1D44DB3D}" type="presOf" srcId="{C172AA26-5954-4F30-B4E1-84BE6B1CE352}" destId="{32A6C376-BF00-4E01-81DE-085A59E160E9}" srcOrd="0" destOrd="0" presId="urn:microsoft.com/office/officeart/2005/8/layout/venn3"/>
    <dgm:cxn modelId="{FAA5559A-4572-44BF-9023-A97491F2549F}" type="presOf" srcId="{7BE543A4-E2DF-4570-9461-70EC95A9A39B}" destId="{353A04F9-B269-4EB3-89F7-CBB94E6B3765}" srcOrd="0" destOrd="0" presId="urn:microsoft.com/office/officeart/2005/8/layout/venn3"/>
    <dgm:cxn modelId="{B5FFCE24-EFFD-4EA0-B6CB-5D825CEF11A8}" type="presOf" srcId="{CE242F83-ACE9-41FE-A48D-591F2FD4B037}" destId="{4F05D951-44BC-4185-85FD-8D018939F642}" srcOrd="0" destOrd="0" presId="urn:microsoft.com/office/officeart/2005/8/layout/venn3"/>
    <dgm:cxn modelId="{4C8A6DA9-325F-4A72-AC61-66E8A4B8A27B}" srcId="{49A34D0E-660C-4B37-B663-52AD61401BE5}" destId="{7BE543A4-E2DF-4570-9461-70EC95A9A39B}" srcOrd="0" destOrd="0" parTransId="{F8E388E3-653E-4BEB-84D9-C83F0EE3803A}" sibTransId="{43240B9A-E19F-456C-A4A9-A6A6F8F03F71}"/>
    <dgm:cxn modelId="{7E9E7719-D77A-4D41-9E21-A4081341156E}" type="presOf" srcId="{49A34D0E-660C-4B37-B663-52AD61401BE5}" destId="{0E4813A8-7CC4-4648-BFFA-AAD9F55F464C}" srcOrd="0" destOrd="0" presId="urn:microsoft.com/office/officeart/2005/8/layout/venn3"/>
    <dgm:cxn modelId="{9504B8B9-501E-46E7-A29A-1D58299401EF}" srcId="{49A34D0E-660C-4B37-B663-52AD61401BE5}" destId="{CE242F83-ACE9-41FE-A48D-591F2FD4B037}" srcOrd="3" destOrd="0" parTransId="{765CBA89-9C42-4872-851A-7CFAA30498C7}" sibTransId="{72AE061B-704A-45D4-A42C-A79FCD54FA3A}"/>
    <dgm:cxn modelId="{861B666D-66C1-424F-AAAD-8F77838C2D14}" type="presParOf" srcId="{0E4813A8-7CC4-4648-BFFA-AAD9F55F464C}" destId="{353A04F9-B269-4EB3-89F7-CBB94E6B3765}" srcOrd="0" destOrd="0" presId="urn:microsoft.com/office/officeart/2005/8/layout/venn3"/>
    <dgm:cxn modelId="{3AC31F35-00C2-44DB-90A8-96F2AB2882F8}" type="presParOf" srcId="{0E4813A8-7CC4-4648-BFFA-AAD9F55F464C}" destId="{110C0001-5B01-4CEE-862C-2B265D608B57}" srcOrd="1" destOrd="0" presId="urn:microsoft.com/office/officeart/2005/8/layout/venn3"/>
    <dgm:cxn modelId="{179B08DE-709A-4012-A293-804767153C88}" type="presParOf" srcId="{0E4813A8-7CC4-4648-BFFA-AAD9F55F464C}" destId="{32A6C376-BF00-4E01-81DE-085A59E160E9}" srcOrd="2" destOrd="0" presId="urn:microsoft.com/office/officeart/2005/8/layout/venn3"/>
    <dgm:cxn modelId="{89311792-3370-40DC-A5D8-5A0BC0C240F8}" type="presParOf" srcId="{0E4813A8-7CC4-4648-BFFA-AAD9F55F464C}" destId="{CBB369A3-FBBA-4B00-9C72-E52E02129926}" srcOrd="3" destOrd="0" presId="urn:microsoft.com/office/officeart/2005/8/layout/venn3"/>
    <dgm:cxn modelId="{A9FC0BC5-17B6-4E25-97EC-1A7A3FA063F2}" type="presParOf" srcId="{0E4813A8-7CC4-4648-BFFA-AAD9F55F464C}" destId="{B841669E-6E90-4174-85F1-493D5FABC334}" srcOrd="4" destOrd="0" presId="urn:microsoft.com/office/officeart/2005/8/layout/venn3"/>
    <dgm:cxn modelId="{5C9ABB6A-5E71-42BD-A6ED-409424720A2E}" type="presParOf" srcId="{0E4813A8-7CC4-4648-BFFA-AAD9F55F464C}" destId="{1A18BE75-4D05-4DA0-AD8F-1C6ED757C15A}" srcOrd="5" destOrd="0" presId="urn:microsoft.com/office/officeart/2005/8/layout/venn3"/>
    <dgm:cxn modelId="{A0F5CE94-910A-4253-9D36-55EFA8801E34}" type="presParOf" srcId="{0E4813A8-7CC4-4648-BFFA-AAD9F55F464C}" destId="{4F05D951-44BC-4185-85FD-8D018939F64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341C453-8427-44E6-B942-AB3F6AB5889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CA774480-3F5C-4DA0-A604-BF86756D45F7}">
      <dgm:prSet/>
      <dgm:spPr/>
      <dgm:t>
        <a:bodyPr anchor="ctr"/>
        <a:lstStyle/>
        <a:p>
          <a:pPr algn="just" rtl="0"/>
          <a:r>
            <a:rPr lang="tr-TR" dirty="0" smtClean="0"/>
            <a:t>Ödeme emri belgesine bağlandığı halde ödenemeyen tutarlar, bütçeye gider yazılarak emanet hesaplarına alınır ve buradan ödenir. </a:t>
          </a:r>
          <a:endParaRPr lang="tr-TR" dirty="0"/>
        </a:p>
      </dgm:t>
    </dgm:pt>
    <dgm:pt modelId="{F809B95F-77C0-40A5-A066-6D8452B8351C}" type="parTrans" cxnId="{91AFA4DF-E552-48CF-A465-93CD9411F930}">
      <dgm:prSet/>
      <dgm:spPr/>
      <dgm:t>
        <a:bodyPr/>
        <a:lstStyle/>
        <a:p>
          <a:endParaRPr lang="tr-TR"/>
        </a:p>
      </dgm:t>
    </dgm:pt>
    <dgm:pt modelId="{CC1880F8-9531-4918-B7C6-B60BB4A23963}" type="sibTrans" cxnId="{91AFA4DF-E552-48CF-A465-93CD9411F930}">
      <dgm:prSet/>
      <dgm:spPr/>
      <dgm:t>
        <a:bodyPr/>
        <a:lstStyle/>
        <a:p>
          <a:endParaRPr lang="tr-TR"/>
        </a:p>
      </dgm:t>
    </dgm:pt>
    <dgm:pt modelId="{47A85C3F-D47F-4D37-9DA7-7F84518F6E89}">
      <dgm:prSet/>
      <dgm:spPr/>
      <dgm:t>
        <a:bodyPr anchor="ctr"/>
        <a:lstStyle/>
        <a:p>
          <a:pPr algn="just" rtl="0"/>
          <a:r>
            <a:rPr lang="tr-TR" dirty="0" smtClean="0"/>
            <a:t>Ancak, malın alındığı veya hizmetin yapıldığı </a:t>
          </a:r>
          <a:r>
            <a:rPr lang="tr-TR" dirty="0" smtClean="0">
              <a:solidFill>
                <a:srgbClr val="FF0000"/>
              </a:solidFill>
            </a:rPr>
            <a:t>malî yılı izleyen beşinci yılın sonuna kadar </a:t>
          </a:r>
          <a:r>
            <a:rPr lang="tr-TR" dirty="0" smtClean="0"/>
            <a:t>talep edilmeyen emanet hesaplarındaki tutarlar bütçeye gelir kaydedilir. </a:t>
          </a:r>
          <a:endParaRPr lang="tr-TR" dirty="0"/>
        </a:p>
      </dgm:t>
    </dgm:pt>
    <dgm:pt modelId="{F06E95C1-394B-4D26-8D67-6D713C7643AA}" type="parTrans" cxnId="{22871962-5903-4418-82EC-79DD3B2108C5}">
      <dgm:prSet/>
      <dgm:spPr/>
      <dgm:t>
        <a:bodyPr/>
        <a:lstStyle/>
        <a:p>
          <a:endParaRPr lang="tr-TR"/>
        </a:p>
      </dgm:t>
    </dgm:pt>
    <dgm:pt modelId="{F70B904C-DA7C-457C-9CAD-D0AD46F9DE2D}" type="sibTrans" cxnId="{22871962-5903-4418-82EC-79DD3B2108C5}">
      <dgm:prSet/>
      <dgm:spPr/>
      <dgm:t>
        <a:bodyPr/>
        <a:lstStyle/>
        <a:p>
          <a:endParaRPr lang="tr-TR"/>
        </a:p>
      </dgm:t>
    </dgm:pt>
    <dgm:pt modelId="{06EEC5CB-B84B-4552-81C3-D6E120F67D88}">
      <dgm:prSet/>
      <dgm:spPr/>
      <dgm:t>
        <a:bodyPr anchor="ctr"/>
        <a:lstStyle/>
        <a:p>
          <a:pPr algn="just" rtl="0"/>
          <a:r>
            <a:rPr lang="tr-TR" dirty="0" smtClean="0"/>
            <a:t>Gelir kaydedilen tutarlar, mahkeme kararı üzerine ödenir.</a:t>
          </a:r>
          <a:endParaRPr lang="tr-TR" dirty="0"/>
        </a:p>
      </dgm:t>
    </dgm:pt>
    <dgm:pt modelId="{770C684A-B2F5-4534-945F-EB8638183C8B}" type="parTrans" cxnId="{725D7C9E-467B-4E28-971B-95D4E8179A2D}">
      <dgm:prSet/>
      <dgm:spPr/>
      <dgm:t>
        <a:bodyPr/>
        <a:lstStyle/>
        <a:p>
          <a:endParaRPr lang="tr-TR"/>
        </a:p>
      </dgm:t>
    </dgm:pt>
    <dgm:pt modelId="{166E9C59-B049-4232-8563-9E208C46C753}" type="sibTrans" cxnId="{725D7C9E-467B-4E28-971B-95D4E8179A2D}">
      <dgm:prSet/>
      <dgm:spPr/>
      <dgm:t>
        <a:bodyPr/>
        <a:lstStyle/>
        <a:p>
          <a:endParaRPr lang="tr-TR"/>
        </a:p>
      </dgm:t>
    </dgm:pt>
    <dgm:pt modelId="{DAEDB965-16BF-42C4-9A0C-19B430E20F25}" type="pres">
      <dgm:prSet presAssocID="{9341C453-8427-44E6-B942-AB3F6AB58893}" presName="vert0" presStyleCnt="0">
        <dgm:presLayoutVars>
          <dgm:dir/>
          <dgm:animOne val="branch"/>
          <dgm:animLvl val="lvl"/>
        </dgm:presLayoutVars>
      </dgm:prSet>
      <dgm:spPr/>
      <dgm:t>
        <a:bodyPr/>
        <a:lstStyle/>
        <a:p>
          <a:endParaRPr lang="tr-TR"/>
        </a:p>
      </dgm:t>
    </dgm:pt>
    <dgm:pt modelId="{4C157967-22D4-40EC-8844-00E5878F332E}" type="pres">
      <dgm:prSet presAssocID="{CA774480-3F5C-4DA0-A604-BF86756D45F7}" presName="thickLine" presStyleLbl="alignNode1" presStyleIdx="0" presStyleCnt="3"/>
      <dgm:spPr/>
    </dgm:pt>
    <dgm:pt modelId="{4C61F447-5EBF-41C4-A2C8-1D374387E033}" type="pres">
      <dgm:prSet presAssocID="{CA774480-3F5C-4DA0-A604-BF86756D45F7}" presName="horz1" presStyleCnt="0"/>
      <dgm:spPr/>
    </dgm:pt>
    <dgm:pt modelId="{F67B4623-88DB-4CFE-8BF9-F730FE978DC2}" type="pres">
      <dgm:prSet presAssocID="{CA774480-3F5C-4DA0-A604-BF86756D45F7}" presName="tx1" presStyleLbl="revTx" presStyleIdx="0" presStyleCnt="3"/>
      <dgm:spPr/>
      <dgm:t>
        <a:bodyPr/>
        <a:lstStyle/>
        <a:p>
          <a:endParaRPr lang="tr-TR"/>
        </a:p>
      </dgm:t>
    </dgm:pt>
    <dgm:pt modelId="{3C2D997A-2EDA-4FC6-A8C2-87C92026A711}" type="pres">
      <dgm:prSet presAssocID="{CA774480-3F5C-4DA0-A604-BF86756D45F7}" presName="vert1" presStyleCnt="0"/>
      <dgm:spPr/>
    </dgm:pt>
    <dgm:pt modelId="{04786068-46C0-446D-A2C7-4900A1C97A5E}" type="pres">
      <dgm:prSet presAssocID="{47A85C3F-D47F-4D37-9DA7-7F84518F6E89}" presName="thickLine" presStyleLbl="alignNode1" presStyleIdx="1" presStyleCnt="3"/>
      <dgm:spPr/>
    </dgm:pt>
    <dgm:pt modelId="{678D5E70-30C2-4A5A-8E0A-2106397D4AA9}" type="pres">
      <dgm:prSet presAssocID="{47A85C3F-D47F-4D37-9DA7-7F84518F6E89}" presName="horz1" presStyleCnt="0"/>
      <dgm:spPr/>
    </dgm:pt>
    <dgm:pt modelId="{AF78B466-4624-401A-B5FF-406BB0C11CC6}" type="pres">
      <dgm:prSet presAssocID="{47A85C3F-D47F-4D37-9DA7-7F84518F6E89}" presName="tx1" presStyleLbl="revTx" presStyleIdx="1" presStyleCnt="3"/>
      <dgm:spPr/>
      <dgm:t>
        <a:bodyPr/>
        <a:lstStyle/>
        <a:p>
          <a:endParaRPr lang="tr-TR"/>
        </a:p>
      </dgm:t>
    </dgm:pt>
    <dgm:pt modelId="{B45172CE-B686-440C-9AD4-2C7ED851CDAF}" type="pres">
      <dgm:prSet presAssocID="{47A85C3F-D47F-4D37-9DA7-7F84518F6E89}" presName="vert1" presStyleCnt="0"/>
      <dgm:spPr/>
    </dgm:pt>
    <dgm:pt modelId="{F4CC0479-247B-46C3-BEB8-39A0DF640645}" type="pres">
      <dgm:prSet presAssocID="{06EEC5CB-B84B-4552-81C3-D6E120F67D88}" presName="thickLine" presStyleLbl="alignNode1" presStyleIdx="2" presStyleCnt="3"/>
      <dgm:spPr/>
    </dgm:pt>
    <dgm:pt modelId="{D38BBDDC-279B-45D5-AB7B-3A42C7043CF5}" type="pres">
      <dgm:prSet presAssocID="{06EEC5CB-B84B-4552-81C3-D6E120F67D88}" presName="horz1" presStyleCnt="0"/>
      <dgm:spPr/>
    </dgm:pt>
    <dgm:pt modelId="{076F9F9D-4047-4C6B-AC82-848669D46B01}" type="pres">
      <dgm:prSet presAssocID="{06EEC5CB-B84B-4552-81C3-D6E120F67D88}" presName="tx1" presStyleLbl="revTx" presStyleIdx="2" presStyleCnt="3"/>
      <dgm:spPr/>
      <dgm:t>
        <a:bodyPr/>
        <a:lstStyle/>
        <a:p>
          <a:endParaRPr lang="tr-TR"/>
        </a:p>
      </dgm:t>
    </dgm:pt>
    <dgm:pt modelId="{3FE65557-1FAB-4903-A766-D7CA721FE8A0}" type="pres">
      <dgm:prSet presAssocID="{06EEC5CB-B84B-4552-81C3-D6E120F67D88}" presName="vert1" presStyleCnt="0"/>
      <dgm:spPr/>
    </dgm:pt>
  </dgm:ptLst>
  <dgm:cxnLst>
    <dgm:cxn modelId="{6FAFA735-B065-494F-BAD5-441C6D920E81}" type="presOf" srcId="{47A85C3F-D47F-4D37-9DA7-7F84518F6E89}" destId="{AF78B466-4624-401A-B5FF-406BB0C11CC6}" srcOrd="0" destOrd="0" presId="urn:microsoft.com/office/officeart/2008/layout/LinedList"/>
    <dgm:cxn modelId="{3DD583A1-33E4-45DD-9226-DC3AB9CF0766}" type="presOf" srcId="{06EEC5CB-B84B-4552-81C3-D6E120F67D88}" destId="{076F9F9D-4047-4C6B-AC82-848669D46B01}" srcOrd="0" destOrd="0" presId="urn:microsoft.com/office/officeart/2008/layout/LinedList"/>
    <dgm:cxn modelId="{725D7C9E-467B-4E28-971B-95D4E8179A2D}" srcId="{9341C453-8427-44E6-B942-AB3F6AB58893}" destId="{06EEC5CB-B84B-4552-81C3-D6E120F67D88}" srcOrd="2" destOrd="0" parTransId="{770C684A-B2F5-4534-945F-EB8638183C8B}" sibTransId="{166E9C59-B049-4232-8563-9E208C46C753}"/>
    <dgm:cxn modelId="{22871962-5903-4418-82EC-79DD3B2108C5}" srcId="{9341C453-8427-44E6-B942-AB3F6AB58893}" destId="{47A85C3F-D47F-4D37-9DA7-7F84518F6E89}" srcOrd="1" destOrd="0" parTransId="{F06E95C1-394B-4D26-8D67-6D713C7643AA}" sibTransId="{F70B904C-DA7C-457C-9CAD-D0AD46F9DE2D}"/>
    <dgm:cxn modelId="{91AFA4DF-E552-48CF-A465-93CD9411F930}" srcId="{9341C453-8427-44E6-B942-AB3F6AB58893}" destId="{CA774480-3F5C-4DA0-A604-BF86756D45F7}" srcOrd="0" destOrd="0" parTransId="{F809B95F-77C0-40A5-A066-6D8452B8351C}" sibTransId="{CC1880F8-9531-4918-B7C6-B60BB4A23963}"/>
    <dgm:cxn modelId="{49BD9C31-5C67-4DCE-8E75-6D014C53E88F}" type="presOf" srcId="{CA774480-3F5C-4DA0-A604-BF86756D45F7}" destId="{F67B4623-88DB-4CFE-8BF9-F730FE978DC2}" srcOrd="0" destOrd="0" presId="urn:microsoft.com/office/officeart/2008/layout/LinedList"/>
    <dgm:cxn modelId="{D4C61756-3D1A-4385-A274-0976F9A188D2}" type="presOf" srcId="{9341C453-8427-44E6-B942-AB3F6AB58893}" destId="{DAEDB965-16BF-42C4-9A0C-19B430E20F25}" srcOrd="0" destOrd="0" presId="urn:microsoft.com/office/officeart/2008/layout/LinedList"/>
    <dgm:cxn modelId="{12947582-837C-4190-AC30-CE37515D7E4C}" type="presParOf" srcId="{DAEDB965-16BF-42C4-9A0C-19B430E20F25}" destId="{4C157967-22D4-40EC-8844-00E5878F332E}" srcOrd="0" destOrd="0" presId="urn:microsoft.com/office/officeart/2008/layout/LinedList"/>
    <dgm:cxn modelId="{76558D88-93B9-449B-A214-DCE068C1C106}" type="presParOf" srcId="{DAEDB965-16BF-42C4-9A0C-19B430E20F25}" destId="{4C61F447-5EBF-41C4-A2C8-1D374387E033}" srcOrd="1" destOrd="0" presId="urn:microsoft.com/office/officeart/2008/layout/LinedList"/>
    <dgm:cxn modelId="{2BF38B0B-EAA4-4357-A9A2-ABFF4B617826}" type="presParOf" srcId="{4C61F447-5EBF-41C4-A2C8-1D374387E033}" destId="{F67B4623-88DB-4CFE-8BF9-F730FE978DC2}" srcOrd="0" destOrd="0" presId="urn:microsoft.com/office/officeart/2008/layout/LinedList"/>
    <dgm:cxn modelId="{E8D571BC-838A-489D-BA9D-C9231550ED31}" type="presParOf" srcId="{4C61F447-5EBF-41C4-A2C8-1D374387E033}" destId="{3C2D997A-2EDA-4FC6-A8C2-87C92026A711}" srcOrd="1" destOrd="0" presId="urn:microsoft.com/office/officeart/2008/layout/LinedList"/>
    <dgm:cxn modelId="{0C95E14E-E98D-4EC7-893A-CAC46A43124C}" type="presParOf" srcId="{DAEDB965-16BF-42C4-9A0C-19B430E20F25}" destId="{04786068-46C0-446D-A2C7-4900A1C97A5E}" srcOrd="2" destOrd="0" presId="urn:microsoft.com/office/officeart/2008/layout/LinedList"/>
    <dgm:cxn modelId="{11040787-65AB-499D-8C94-D86DB2EFE862}" type="presParOf" srcId="{DAEDB965-16BF-42C4-9A0C-19B430E20F25}" destId="{678D5E70-30C2-4A5A-8E0A-2106397D4AA9}" srcOrd="3" destOrd="0" presId="urn:microsoft.com/office/officeart/2008/layout/LinedList"/>
    <dgm:cxn modelId="{5D3E7950-4E2C-4F38-A42B-B5275B7E5E0E}" type="presParOf" srcId="{678D5E70-30C2-4A5A-8E0A-2106397D4AA9}" destId="{AF78B466-4624-401A-B5FF-406BB0C11CC6}" srcOrd="0" destOrd="0" presId="urn:microsoft.com/office/officeart/2008/layout/LinedList"/>
    <dgm:cxn modelId="{80803353-5C48-4DDC-B828-A8B758A1D832}" type="presParOf" srcId="{678D5E70-30C2-4A5A-8E0A-2106397D4AA9}" destId="{B45172CE-B686-440C-9AD4-2C7ED851CDAF}" srcOrd="1" destOrd="0" presId="urn:microsoft.com/office/officeart/2008/layout/LinedList"/>
    <dgm:cxn modelId="{3AAD371E-514A-4C81-B076-FEDDA4B3BCAB}" type="presParOf" srcId="{DAEDB965-16BF-42C4-9A0C-19B430E20F25}" destId="{F4CC0479-247B-46C3-BEB8-39A0DF640645}" srcOrd="4" destOrd="0" presId="urn:microsoft.com/office/officeart/2008/layout/LinedList"/>
    <dgm:cxn modelId="{F09909A7-99B1-4706-B2B8-4926C91F6767}" type="presParOf" srcId="{DAEDB965-16BF-42C4-9A0C-19B430E20F25}" destId="{D38BBDDC-279B-45D5-AB7B-3A42C7043CF5}" srcOrd="5" destOrd="0" presId="urn:microsoft.com/office/officeart/2008/layout/LinedList"/>
    <dgm:cxn modelId="{CEE4FE5B-7A44-4C69-81AA-99F104B4E39C}" type="presParOf" srcId="{D38BBDDC-279B-45D5-AB7B-3A42C7043CF5}" destId="{076F9F9D-4047-4C6B-AC82-848669D46B01}" srcOrd="0" destOrd="0" presId="urn:microsoft.com/office/officeart/2008/layout/LinedList"/>
    <dgm:cxn modelId="{22DC96E1-7197-4B92-87FB-A924520C2D7F}" type="presParOf" srcId="{D38BBDDC-279B-45D5-AB7B-3A42C7043CF5}" destId="{3FE65557-1FAB-4903-A766-D7CA721FE8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2920E04-5142-4923-AEBB-7F580185F7EC}" type="doc">
      <dgm:prSet loTypeId="urn:microsoft.com/office/officeart/2005/8/layout/matrix3" loCatId="matrix" qsTypeId="urn:microsoft.com/office/officeart/2005/8/quickstyle/simple2" qsCatId="simple" csTypeId="urn:microsoft.com/office/officeart/2005/8/colors/accent1_2" csCatId="accent1" phldr="1"/>
      <dgm:spPr/>
      <dgm:t>
        <a:bodyPr/>
        <a:lstStyle/>
        <a:p>
          <a:endParaRPr lang="tr-TR"/>
        </a:p>
      </dgm:t>
    </dgm:pt>
    <dgm:pt modelId="{4A9642C3-E64A-40B1-AE9F-8B6199099A05}">
      <dgm:prSet custT="1"/>
      <dgm:spPr/>
      <dgm:t>
        <a:bodyPr/>
        <a:lstStyle/>
        <a:p>
          <a:pPr rtl="0"/>
          <a:r>
            <a:rPr lang="tr-TR" sz="2800" dirty="0" smtClean="0"/>
            <a:t>1- Limit ( </a:t>
          </a:r>
          <a:r>
            <a:rPr lang="tr-TR" sz="2800" dirty="0" smtClean="0">
              <a:solidFill>
                <a:srgbClr val="FFFF00"/>
              </a:solidFill>
            </a:rPr>
            <a:t>İ cetvelinde </a:t>
          </a:r>
          <a:r>
            <a:rPr lang="tr-TR" sz="2800" dirty="0" smtClean="0"/>
            <a:t>belirlenen limite kadar avans, üzeri kredi)</a:t>
          </a:r>
          <a:endParaRPr lang="tr-TR" sz="2800" dirty="0"/>
        </a:p>
      </dgm:t>
    </dgm:pt>
    <dgm:pt modelId="{3C240D64-3C47-4DA0-B179-11D77CC12CC0}" type="parTrans" cxnId="{1AAC9888-A6D5-42C1-A55C-A9B7EDE8006C}">
      <dgm:prSet/>
      <dgm:spPr/>
      <dgm:t>
        <a:bodyPr/>
        <a:lstStyle/>
        <a:p>
          <a:endParaRPr lang="tr-TR"/>
        </a:p>
      </dgm:t>
    </dgm:pt>
    <dgm:pt modelId="{F9EEDCB9-9941-4DA5-A1CD-437FDE04838D}" type="sibTrans" cxnId="{1AAC9888-A6D5-42C1-A55C-A9B7EDE8006C}">
      <dgm:prSet/>
      <dgm:spPr/>
      <dgm:t>
        <a:bodyPr/>
        <a:lstStyle/>
        <a:p>
          <a:endParaRPr lang="tr-TR"/>
        </a:p>
      </dgm:t>
    </dgm:pt>
    <dgm:pt modelId="{6F937CB4-20A8-470B-80D7-33853A4DDE91}">
      <dgm:prSet custT="1"/>
      <dgm:spPr/>
      <dgm:t>
        <a:bodyPr/>
        <a:lstStyle/>
        <a:p>
          <a:pPr rtl="0"/>
          <a:r>
            <a:rPr lang="tr-TR" sz="2800" dirty="0" smtClean="0"/>
            <a:t>2- Mahsup süresi (avans 1 ay, kredide 3 ay)</a:t>
          </a:r>
          <a:endParaRPr lang="tr-TR" sz="2800" dirty="0"/>
        </a:p>
      </dgm:t>
    </dgm:pt>
    <dgm:pt modelId="{4BBFC127-58E4-4AD5-948E-4D866E82DF65}" type="parTrans" cxnId="{53600C20-1E24-4187-940E-55AE1C39312D}">
      <dgm:prSet/>
      <dgm:spPr/>
      <dgm:t>
        <a:bodyPr/>
        <a:lstStyle/>
        <a:p>
          <a:endParaRPr lang="tr-TR"/>
        </a:p>
      </dgm:t>
    </dgm:pt>
    <dgm:pt modelId="{0589A616-F8E1-439C-A392-3AF866BEFFE8}" type="sibTrans" cxnId="{53600C20-1E24-4187-940E-55AE1C39312D}">
      <dgm:prSet/>
      <dgm:spPr/>
      <dgm:t>
        <a:bodyPr/>
        <a:lstStyle/>
        <a:p>
          <a:endParaRPr lang="tr-TR"/>
        </a:p>
      </dgm:t>
    </dgm:pt>
    <dgm:pt modelId="{F7985054-AF97-48C3-8F87-9035378B18AE}">
      <dgm:prSet custT="1"/>
      <dgm:spPr/>
      <dgm:t>
        <a:bodyPr/>
        <a:lstStyle/>
        <a:p>
          <a:pPr rtl="0"/>
          <a:r>
            <a:rPr lang="tr-TR" sz="2800" dirty="0" smtClean="0"/>
            <a:t>3- Geç mahsup (avans 6183 ,kredi için uyarma ve genel hükümler)</a:t>
          </a:r>
          <a:endParaRPr lang="tr-TR" sz="2800" dirty="0"/>
        </a:p>
      </dgm:t>
    </dgm:pt>
    <dgm:pt modelId="{9B4FF1AF-AF18-49E6-9D08-30C1F105ADF3}" type="parTrans" cxnId="{D8B78EC7-805B-450D-ABA3-8BABF422CFCA}">
      <dgm:prSet/>
      <dgm:spPr/>
      <dgm:t>
        <a:bodyPr/>
        <a:lstStyle/>
        <a:p>
          <a:endParaRPr lang="tr-TR"/>
        </a:p>
      </dgm:t>
    </dgm:pt>
    <dgm:pt modelId="{4CCCD491-707F-4749-A146-D1A0D723DBAD}" type="sibTrans" cxnId="{D8B78EC7-805B-450D-ABA3-8BABF422CFCA}">
      <dgm:prSet/>
      <dgm:spPr/>
      <dgm:t>
        <a:bodyPr/>
        <a:lstStyle/>
        <a:p>
          <a:endParaRPr lang="tr-TR"/>
        </a:p>
      </dgm:t>
    </dgm:pt>
    <dgm:pt modelId="{43B29CB9-05F0-4177-8F89-502A33CF0CF5}">
      <dgm:prSet custT="1"/>
      <dgm:spPr/>
      <dgm:t>
        <a:bodyPr/>
        <a:lstStyle/>
        <a:p>
          <a:pPr rtl="0"/>
          <a:r>
            <a:rPr lang="tr-TR" sz="2800" dirty="0" smtClean="0"/>
            <a:t>4- Ödenme  (nakit, kredide hesaba aktarma)</a:t>
          </a:r>
          <a:endParaRPr lang="tr-TR" sz="2800" dirty="0"/>
        </a:p>
      </dgm:t>
    </dgm:pt>
    <dgm:pt modelId="{7940BB88-E746-4D04-98A7-CB6971861DF5}" type="parTrans" cxnId="{5937F8EB-95B4-4F05-AAFB-3AD0316DEF2F}">
      <dgm:prSet/>
      <dgm:spPr/>
      <dgm:t>
        <a:bodyPr/>
        <a:lstStyle/>
        <a:p>
          <a:endParaRPr lang="tr-TR"/>
        </a:p>
      </dgm:t>
    </dgm:pt>
    <dgm:pt modelId="{8A6866B0-3796-4270-BCA3-83DB58D6C008}" type="sibTrans" cxnId="{5937F8EB-95B4-4F05-AAFB-3AD0316DEF2F}">
      <dgm:prSet/>
      <dgm:spPr/>
      <dgm:t>
        <a:bodyPr/>
        <a:lstStyle/>
        <a:p>
          <a:endParaRPr lang="tr-TR"/>
        </a:p>
      </dgm:t>
    </dgm:pt>
    <dgm:pt modelId="{D7279C9A-BB65-4FDB-81EB-13CB75731095}" type="pres">
      <dgm:prSet presAssocID="{D2920E04-5142-4923-AEBB-7F580185F7EC}" presName="matrix" presStyleCnt="0">
        <dgm:presLayoutVars>
          <dgm:chMax val="1"/>
          <dgm:dir/>
          <dgm:resizeHandles val="exact"/>
        </dgm:presLayoutVars>
      </dgm:prSet>
      <dgm:spPr/>
      <dgm:t>
        <a:bodyPr/>
        <a:lstStyle/>
        <a:p>
          <a:endParaRPr lang="tr-TR"/>
        </a:p>
      </dgm:t>
    </dgm:pt>
    <dgm:pt modelId="{8FA20AF1-E05C-49D5-8F0F-94EDB3A33995}" type="pres">
      <dgm:prSet presAssocID="{D2920E04-5142-4923-AEBB-7F580185F7EC}" presName="diamond" presStyleLbl="bgShp" presStyleIdx="0" presStyleCnt="1"/>
      <dgm:spPr/>
    </dgm:pt>
    <dgm:pt modelId="{23A99EF5-632D-49BD-B8A3-5C7AD0D082B1}" type="pres">
      <dgm:prSet presAssocID="{D2920E04-5142-4923-AEBB-7F580185F7EC}" presName="quad1" presStyleLbl="node1" presStyleIdx="0" presStyleCnt="4" custScaleX="246851" custScaleY="108005" custLinFactX="85131" custLinFactNeighborX="100000" custLinFactNeighborY="-8485">
        <dgm:presLayoutVars>
          <dgm:chMax val="0"/>
          <dgm:chPref val="0"/>
          <dgm:bulletEnabled val="1"/>
        </dgm:presLayoutVars>
      </dgm:prSet>
      <dgm:spPr/>
      <dgm:t>
        <a:bodyPr/>
        <a:lstStyle/>
        <a:p>
          <a:endParaRPr lang="tr-TR"/>
        </a:p>
      </dgm:t>
    </dgm:pt>
    <dgm:pt modelId="{93244CE7-1C3E-4D11-8846-2DCCD6111284}" type="pres">
      <dgm:prSet presAssocID="{D2920E04-5142-4923-AEBB-7F580185F7EC}" presName="quad2" presStyleLbl="node1" presStyleIdx="1" presStyleCnt="4" custScaleX="232689" custScaleY="111980" custLinFactX="-92843" custLinFactNeighborX="-100000" custLinFactNeighborY="-11571">
        <dgm:presLayoutVars>
          <dgm:chMax val="0"/>
          <dgm:chPref val="0"/>
          <dgm:bulletEnabled val="1"/>
        </dgm:presLayoutVars>
      </dgm:prSet>
      <dgm:spPr/>
      <dgm:t>
        <a:bodyPr/>
        <a:lstStyle/>
        <a:p>
          <a:endParaRPr lang="tr-TR"/>
        </a:p>
      </dgm:t>
    </dgm:pt>
    <dgm:pt modelId="{F102F21F-4BDC-47BA-9F9E-10170F387EE8}" type="pres">
      <dgm:prSet presAssocID="{D2920E04-5142-4923-AEBB-7F580185F7EC}" presName="quad3" presStyleLbl="node1" presStyleIdx="2" presStyleCnt="4" custScaleX="244431" custScaleY="110464" custLinFactNeighborX="-83309" custLinFactNeighborY="2314">
        <dgm:presLayoutVars>
          <dgm:chMax val="0"/>
          <dgm:chPref val="0"/>
          <dgm:bulletEnabled val="1"/>
        </dgm:presLayoutVars>
      </dgm:prSet>
      <dgm:spPr/>
      <dgm:t>
        <a:bodyPr/>
        <a:lstStyle/>
        <a:p>
          <a:endParaRPr lang="tr-TR"/>
        </a:p>
      </dgm:t>
    </dgm:pt>
    <dgm:pt modelId="{613B2985-097E-43E2-8014-5E15D7588D7B}" type="pres">
      <dgm:prSet presAssocID="{D2920E04-5142-4923-AEBB-7F580185F7EC}" presName="quad4" presStyleLbl="node1" presStyleIdx="3" presStyleCnt="4" custScaleX="226188" custScaleY="102750" custLinFactNeighborX="93336" custLinFactNeighborY="2157">
        <dgm:presLayoutVars>
          <dgm:chMax val="0"/>
          <dgm:chPref val="0"/>
          <dgm:bulletEnabled val="1"/>
        </dgm:presLayoutVars>
      </dgm:prSet>
      <dgm:spPr/>
      <dgm:t>
        <a:bodyPr/>
        <a:lstStyle/>
        <a:p>
          <a:endParaRPr lang="tr-TR"/>
        </a:p>
      </dgm:t>
    </dgm:pt>
  </dgm:ptLst>
  <dgm:cxnLst>
    <dgm:cxn modelId="{53600C20-1E24-4187-940E-55AE1C39312D}" srcId="{D2920E04-5142-4923-AEBB-7F580185F7EC}" destId="{6F937CB4-20A8-470B-80D7-33853A4DDE91}" srcOrd="1" destOrd="0" parTransId="{4BBFC127-58E4-4AD5-948E-4D866E82DF65}" sibTransId="{0589A616-F8E1-439C-A392-3AF866BEFFE8}"/>
    <dgm:cxn modelId="{66A73AE1-3FE5-402B-87AB-0530D5A1CF11}" type="presOf" srcId="{43B29CB9-05F0-4177-8F89-502A33CF0CF5}" destId="{613B2985-097E-43E2-8014-5E15D7588D7B}" srcOrd="0" destOrd="0" presId="urn:microsoft.com/office/officeart/2005/8/layout/matrix3"/>
    <dgm:cxn modelId="{D4993E31-F91C-4967-B2CF-FDFA173EC2CB}" type="presOf" srcId="{F7985054-AF97-48C3-8F87-9035378B18AE}" destId="{F102F21F-4BDC-47BA-9F9E-10170F387EE8}" srcOrd="0" destOrd="0" presId="urn:microsoft.com/office/officeart/2005/8/layout/matrix3"/>
    <dgm:cxn modelId="{D8B78EC7-805B-450D-ABA3-8BABF422CFCA}" srcId="{D2920E04-5142-4923-AEBB-7F580185F7EC}" destId="{F7985054-AF97-48C3-8F87-9035378B18AE}" srcOrd="2" destOrd="0" parTransId="{9B4FF1AF-AF18-49E6-9D08-30C1F105ADF3}" sibTransId="{4CCCD491-707F-4749-A146-D1A0D723DBAD}"/>
    <dgm:cxn modelId="{5937F8EB-95B4-4F05-AAFB-3AD0316DEF2F}" srcId="{D2920E04-5142-4923-AEBB-7F580185F7EC}" destId="{43B29CB9-05F0-4177-8F89-502A33CF0CF5}" srcOrd="3" destOrd="0" parTransId="{7940BB88-E746-4D04-98A7-CB6971861DF5}" sibTransId="{8A6866B0-3796-4270-BCA3-83DB58D6C008}"/>
    <dgm:cxn modelId="{A47EF729-9F6E-44A5-A68A-486FFEE0CF96}" type="presOf" srcId="{D2920E04-5142-4923-AEBB-7F580185F7EC}" destId="{D7279C9A-BB65-4FDB-81EB-13CB75731095}" srcOrd="0" destOrd="0" presId="urn:microsoft.com/office/officeart/2005/8/layout/matrix3"/>
    <dgm:cxn modelId="{1AAC9888-A6D5-42C1-A55C-A9B7EDE8006C}" srcId="{D2920E04-5142-4923-AEBB-7F580185F7EC}" destId="{4A9642C3-E64A-40B1-AE9F-8B6199099A05}" srcOrd="0" destOrd="0" parTransId="{3C240D64-3C47-4DA0-B179-11D77CC12CC0}" sibTransId="{F9EEDCB9-9941-4DA5-A1CD-437FDE04838D}"/>
    <dgm:cxn modelId="{FF1B7383-DAEF-458A-8EEE-F96D95EF7178}" type="presOf" srcId="{6F937CB4-20A8-470B-80D7-33853A4DDE91}" destId="{93244CE7-1C3E-4D11-8846-2DCCD6111284}" srcOrd="0" destOrd="0" presId="urn:microsoft.com/office/officeart/2005/8/layout/matrix3"/>
    <dgm:cxn modelId="{72B9394E-FCD9-49B0-811B-AD92DEB94755}" type="presOf" srcId="{4A9642C3-E64A-40B1-AE9F-8B6199099A05}" destId="{23A99EF5-632D-49BD-B8A3-5C7AD0D082B1}" srcOrd="0" destOrd="0" presId="urn:microsoft.com/office/officeart/2005/8/layout/matrix3"/>
    <dgm:cxn modelId="{CFDFCAE3-0939-4778-BA1D-9EA7F20AD5BC}" type="presParOf" srcId="{D7279C9A-BB65-4FDB-81EB-13CB75731095}" destId="{8FA20AF1-E05C-49D5-8F0F-94EDB3A33995}" srcOrd="0" destOrd="0" presId="urn:microsoft.com/office/officeart/2005/8/layout/matrix3"/>
    <dgm:cxn modelId="{FAB0BB24-4B29-40C1-86B6-E84EF1A08104}" type="presParOf" srcId="{D7279C9A-BB65-4FDB-81EB-13CB75731095}" destId="{23A99EF5-632D-49BD-B8A3-5C7AD0D082B1}" srcOrd="1" destOrd="0" presId="urn:microsoft.com/office/officeart/2005/8/layout/matrix3"/>
    <dgm:cxn modelId="{680EBA18-E69A-4510-9109-40A4C35FB806}" type="presParOf" srcId="{D7279C9A-BB65-4FDB-81EB-13CB75731095}" destId="{93244CE7-1C3E-4D11-8846-2DCCD6111284}" srcOrd="2" destOrd="0" presId="urn:microsoft.com/office/officeart/2005/8/layout/matrix3"/>
    <dgm:cxn modelId="{CADE7FC9-9D4B-4EFC-AD98-72126C2B1388}" type="presParOf" srcId="{D7279C9A-BB65-4FDB-81EB-13CB75731095}" destId="{F102F21F-4BDC-47BA-9F9E-10170F387EE8}" srcOrd="3" destOrd="0" presId="urn:microsoft.com/office/officeart/2005/8/layout/matrix3"/>
    <dgm:cxn modelId="{B6078161-38A4-4AB9-8817-5D5E38E14E8A}" type="presParOf" srcId="{D7279C9A-BB65-4FDB-81EB-13CB75731095}" destId="{613B2985-097E-43E2-8014-5E15D7588D7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C641CF4-BA8D-410E-B34D-7C66EF58DD5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C915E8C6-0F42-4891-A4B4-9B42B2020A92}">
      <dgm:prSet/>
      <dgm:spPr/>
      <dgm:t>
        <a:bodyPr anchor="ctr"/>
        <a:lstStyle/>
        <a:p>
          <a:pPr rtl="0"/>
          <a:r>
            <a:rPr lang="tr-TR" dirty="0" smtClean="0"/>
            <a:t>Üst yöneticiler ve bütçeyle ödenek tahsis edilen harcama yetkililerince, </a:t>
          </a:r>
          <a:r>
            <a:rPr lang="tr-TR" dirty="0" smtClean="0">
              <a:solidFill>
                <a:srgbClr val="C00000"/>
              </a:solidFill>
            </a:rPr>
            <a:t>hesap verme sorumluluğu</a:t>
          </a:r>
          <a:r>
            <a:rPr lang="tr-TR" dirty="0" smtClean="0"/>
            <a:t> çerçevesinde, her yıl faaliyet raporu hazırlanır. </a:t>
          </a:r>
          <a:endParaRPr lang="tr-TR" dirty="0"/>
        </a:p>
      </dgm:t>
    </dgm:pt>
    <dgm:pt modelId="{C214B458-7ACA-4DBB-AA2D-EC57D3A0304B}" type="parTrans" cxnId="{E78F113F-4E47-4A73-B70D-74D7C26EC256}">
      <dgm:prSet/>
      <dgm:spPr/>
      <dgm:t>
        <a:bodyPr/>
        <a:lstStyle/>
        <a:p>
          <a:endParaRPr lang="tr-TR"/>
        </a:p>
      </dgm:t>
    </dgm:pt>
    <dgm:pt modelId="{277FA157-BF90-4111-9BB7-6F86314D617D}" type="sibTrans" cxnId="{E78F113F-4E47-4A73-B70D-74D7C26EC256}">
      <dgm:prSet/>
      <dgm:spPr/>
      <dgm:t>
        <a:bodyPr/>
        <a:lstStyle/>
        <a:p>
          <a:endParaRPr lang="tr-TR"/>
        </a:p>
      </dgm:t>
    </dgm:pt>
    <dgm:pt modelId="{1C8EFE77-9F8B-41C9-A67D-F5C0175FDB6B}">
      <dgm:prSet/>
      <dgm:spPr/>
      <dgm:t>
        <a:bodyPr anchor="ctr"/>
        <a:lstStyle/>
        <a:p>
          <a:pPr rtl="0"/>
          <a:r>
            <a:rPr lang="tr-TR" dirty="0" smtClean="0"/>
            <a:t>Üst yönetici, birim faaliyet raporlarını esas alarak, idaresinin faaliyet sonuçlarını gösteren idare faaliyet raporunu düzenleyerek kamuoyuna açıklar. </a:t>
          </a:r>
          <a:endParaRPr lang="tr-TR" dirty="0"/>
        </a:p>
      </dgm:t>
    </dgm:pt>
    <dgm:pt modelId="{888870D9-637E-4FBA-8E7E-062E50854BC2}" type="parTrans" cxnId="{1E666B82-C7DC-4702-8017-5FE01EA4F85E}">
      <dgm:prSet/>
      <dgm:spPr/>
      <dgm:t>
        <a:bodyPr/>
        <a:lstStyle/>
        <a:p>
          <a:endParaRPr lang="tr-TR"/>
        </a:p>
      </dgm:t>
    </dgm:pt>
    <dgm:pt modelId="{F46A4B9E-0C8E-4566-B496-4EA78B34A6AB}" type="sibTrans" cxnId="{1E666B82-C7DC-4702-8017-5FE01EA4F85E}">
      <dgm:prSet/>
      <dgm:spPr/>
      <dgm:t>
        <a:bodyPr/>
        <a:lstStyle/>
        <a:p>
          <a:endParaRPr lang="tr-TR"/>
        </a:p>
      </dgm:t>
    </dgm:pt>
    <dgm:pt modelId="{6F5D169C-D496-433B-BADE-540F782ACC52}">
      <dgm:prSet/>
      <dgm:spPr/>
      <dgm:t>
        <a:bodyPr anchor="ctr"/>
        <a:lstStyle/>
        <a:p>
          <a:pPr rtl="0"/>
          <a:r>
            <a:rPr lang="tr-TR" smtClean="0"/>
            <a:t>Merkezî yönetim kapsamındaki kamu idareleri ve sosyal güvenlik kurumları, idare faaliyet raporlarının birer örneğini Sayıştaya ve Maliye Bakanlığına,</a:t>
          </a:r>
          <a:endParaRPr lang="tr-TR"/>
        </a:p>
      </dgm:t>
    </dgm:pt>
    <dgm:pt modelId="{DD1E4A5A-0A4A-45EA-A2DA-5EF6BFF88281}" type="parTrans" cxnId="{1EB9FED6-34FE-4EB6-AFF5-2A2BA4609330}">
      <dgm:prSet/>
      <dgm:spPr/>
      <dgm:t>
        <a:bodyPr/>
        <a:lstStyle/>
        <a:p>
          <a:endParaRPr lang="tr-TR"/>
        </a:p>
      </dgm:t>
    </dgm:pt>
    <dgm:pt modelId="{EA552992-5B01-4059-88AE-E8A53520DA55}" type="sibTrans" cxnId="{1EB9FED6-34FE-4EB6-AFF5-2A2BA4609330}">
      <dgm:prSet/>
      <dgm:spPr/>
      <dgm:t>
        <a:bodyPr/>
        <a:lstStyle/>
        <a:p>
          <a:endParaRPr lang="tr-TR"/>
        </a:p>
      </dgm:t>
    </dgm:pt>
    <dgm:pt modelId="{44F5325C-D8AD-4230-880E-3C2B2724C2D3}">
      <dgm:prSet/>
      <dgm:spPr/>
      <dgm:t>
        <a:bodyPr anchor="ctr"/>
        <a:lstStyle/>
        <a:p>
          <a:pPr rtl="0"/>
          <a:r>
            <a:rPr lang="tr-TR" dirty="0" smtClean="0"/>
            <a:t>Mahallî idareler Sayıştay ve İçişleri Bakanlığına gönderir .</a:t>
          </a:r>
          <a:endParaRPr lang="tr-TR" dirty="0"/>
        </a:p>
      </dgm:t>
    </dgm:pt>
    <dgm:pt modelId="{12D11913-A610-41AE-BE74-65424F26E03A}" type="parTrans" cxnId="{0CFCB899-A73E-4DB0-85DA-2951F140176E}">
      <dgm:prSet/>
      <dgm:spPr/>
      <dgm:t>
        <a:bodyPr/>
        <a:lstStyle/>
        <a:p>
          <a:endParaRPr lang="tr-TR"/>
        </a:p>
      </dgm:t>
    </dgm:pt>
    <dgm:pt modelId="{A57DEB9A-5D61-4472-B49B-2E45ED57CA2E}" type="sibTrans" cxnId="{0CFCB899-A73E-4DB0-85DA-2951F140176E}">
      <dgm:prSet/>
      <dgm:spPr/>
      <dgm:t>
        <a:bodyPr/>
        <a:lstStyle/>
        <a:p>
          <a:endParaRPr lang="tr-TR"/>
        </a:p>
      </dgm:t>
    </dgm:pt>
    <dgm:pt modelId="{081B031C-E22F-49E7-8BF9-EFBED923A4AC}" type="pres">
      <dgm:prSet presAssocID="{BC641CF4-BA8D-410E-B34D-7C66EF58DD59}" presName="vert0" presStyleCnt="0">
        <dgm:presLayoutVars>
          <dgm:dir/>
          <dgm:animOne val="branch"/>
          <dgm:animLvl val="lvl"/>
        </dgm:presLayoutVars>
      </dgm:prSet>
      <dgm:spPr/>
      <dgm:t>
        <a:bodyPr/>
        <a:lstStyle/>
        <a:p>
          <a:endParaRPr lang="tr-TR"/>
        </a:p>
      </dgm:t>
    </dgm:pt>
    <dgm:pt modelId="{29256AB0-1F5E-4343-82BF-2FA38CABB633}" type="pres">
      <dgm:prSet presAssocID="{C915E8C6-0F42-4891-A4B4-9B42B2020A92}" presName="thickLine" presStyleLbl="alignNode1" presStyleIdx="0" presStyleCnt="4"/>
      <dgm:spPr/>
    </dgm:pt>
    <dgm:pt modelId="{3E7E0A37-0BC0-4F74-A024-67BFDA8379EC}" type="pres">
      <dgm:prSet presAssocID="{C915E8C6-0F42-4891-A4B4-9B42B2020A92}" presName="horz1" presStyleCnt="0"/>
      <dgm:spPr/>
    </dgm:pt>
    <dgm:pt modelId="{0CD7CDD8-C028-445F-B36C-1C1AB30D11EB}" type="pres">
      <dgm:prSet presAssocID="{C915E8C6-0F42-4891-A4B4-9B42B2020A92}" presName="tx1" presStyleLbl="revTx" presStyleIdx="0" presStyleCnt="4"/>
      <dgm:spPr/>
      <dgm:t>
        <a:bodyPr/>
        <a:lstStyle/>
        <a:p>
          <a:endParaRPr lang="tr-TR"/>
        </a:p>
      </dgm:t>
    </dgm:pt>
    <dgm:pt modelId="{B9691332-5AB4-4634-A753-7BCF6B7FB3EE}" type="pres">
      <dgm:prSet presAssocID="{C915E8C6-0F42-4891-A4B4-9B42B2020A92}" presName="vert1" presStyleCnt="0"/>
      <dgm:spPr/>
    </dgm:pt>
    <dgm:pt modelId="{2483FD54-1917-4D2E-B9BB-67537BE9C35C}" type="pres">
      <dgm:prSet presAssocID="{1C8EFE77-9F8B-41C9-A67D-F5C0175FDB6B}" presName="thickLine" presStyleLbl="alignNode1" presStyleIdx="1" presStyleCnt="4"/>
      <dgm:spPr/>
    </dgm:pt>
    <dgm:pt modelId="{7F94703A-A897-45B6-8D4D-55B133CCDDD2}" type="pres">
      <dgm:prSet presAssocID="{1C8EFE77-9F8B-41C9-A67D-F5C0175FDB6B}" presName="horz1" presStyleCnt="0"/>
      <dgm:spPr/>
    </dgm:pt>
    <dgm:pt modelId="{33440C7C-D456-4064-897C-ADB466865B48}" type="pres">
      <dgm:prSet presAssocID="{1C8EFE77-9F8B-41C9-A67D-F5C0175FDB6B}" presName="tx1" presStyleLbl="revTx" presStyleIdx="1" presStyleCnt="4"/>
      <dgm:spPr/>
      <dgm:t>
        <a:bodyPr/>
        <a:lstStyle/>
        <a:p>
          <a:endParaRPr lang="tr-TR"/>
        </a:p>
      </dgm:t>
    </dgm:pt>
    <dgm:pt modelId="{BBE088A2-AC16-4FA3-B171-28D8D9A033A6}" type="pres">
      <dgm:prSet presAssocID="{1C8EFE77-9F8B-41C9-A67D-F5C0175FDB6B}" presName="vert1" presStyleCnt="0"/>
      <dgm:spPr/>
    </dgm:pt>
    <dgm:pt modelId="{E5E48C3D-F17F-47CA-B9BF-A6E428887696}" type="pres">
      <dgm:prSet presAssocID="{6F5D169C-D496-433B-BADE-540F782ACC52}" presName="thickLine" presStyleLbl="alignNode1" presStyleIdx="2" presStyleCnt="4"/>
      <dgm:spPr/>
    </dgm:pt>
    <dgm:pt modelId="{BE31B8B6-5FF2-4447-8C5D-B2A15A414A1E}" type="pres">
      <dgm:prSet presAssocID="{6F5D169C-D496-433B-BADE-540F782ACC52}" presName="horz1" presStyleCnt="0"/>
      <dgm:spPr/>
    </dgm:pt>
    <dgm:pt modelId="{2349D311-4B3C-47B4-8343-6C132F38A330}" type="pres">
      <dgm:prSet presAssocID="{6F5D169C-D496-433B-BADE-540F782ACC52}" presName="tx1" presStyleLbl="revTx" presStyleIdx="2" presStyleCnt="4"/>
      <dgm:spPr/>
      <dgm:t>
        <a:bodyPr/>
        <a:lstStyle/>
        <a:p>
          <a:endParaRPr lang="tr-TR"/>
        </a:p>
      </dgm:t>
    </dgm:pt>
    <dgm:pt modelId="{B181C1B5-6493-40D8-A0D8-E1623182F728}" type="pres">
      <dgm:prSet presAssocID="{6F5D169C-D496-433B-BADE-540F782ACC52}" presName="vert1" presStyleCnt="0"/>
      <dgm:spPr/>
    </dgm:pt>
    <dgm:pt modelId="{110F4956-2140-43A8-A202-592CC0173AE3}" type="pres">
      <dgm:prSet presAssocID="{44F5325C-D8AD-4230-880E-3C2B2724C2D3}" presName="thickLine" presStyleLbl="alignNode1" presStyleIdx="3" presStyleCnt="4"/>
      <dgm:spPr/>
    </dgm:pt>
    <dgm:pt modelId="{87972A3D-A9F9-4581-8F64-1BA50F2BCE3B}" type="pres">
      <dgm:prSet presAssocID="{44F5325C-D8AD-4230-880E-3C2B2724C2D3}" presName="horz1" presStyleCnt="0"/>
      <dgm:spPr/>
    </dgm:pt>
    <dgm:pt modelId="{C62ECE65-A747-4CDB-9129-FEC720DCFD99}" type="pres">
      <dgm:prSet presAssocID="{44F5325C-D8AD-4230-880E-3C2B2724C2D3}" presName="tx1" presStyleLbl="revTx" presStyleIdx="3" presStyleCnt="4"/>
      <dgm:spPr/>
      <dgm:t>
        <a:bodyPr/>
        <a:lstStyle/>
        <a:p>
          <a:endParaRPr lang="tr-TR"/>
        </a:p>
      </dgm:t>
    </dgm:pt>
    <dgm:pt modelId="{2CA75618-2DBC-4974-AB98-383B75FA9165}" type="pres">
      <dgm:prSet presAssocID="{44F5325C-D8AD-4230-880E-3C2B2724C2D3}" presName="vert1" presStyleCnt="0"/>
      <dgm:spPr/>
    </dgm:pt>
  </dgm:ptLst>
  <dgm:cxnLst>
    <dgm:cxn modelId="{E78F113F-4E47-4A73-B70D-74D7C26EC256}" srcId="{BC641CF4-BA8D-410E-B34D-7C66EF58DD59}" destId="{C915E8C6-0F42-4891-A4B4-9B42B2020A92}" srcOrd="0" destOrd="0" parTransId="{C214B458-7ACA-4DBB-AA2D-EC57D3A0304B}" sibTransId="{277FA157-BF90-4111-9BB7-6F86314D617D}"/>
    <dgm:cxn modelId="{15D46559-F2E0-4EDA-A1C9-D9C7D0FC557A}" type="presOf" srcId="{BC641CF4-BA8D-410E-B34D-7C66EF58DD59}" destId="{081B031C-E22F-49E7-8BF9-EFBED923A4AC}" srcOrd="0" destOrd="0" presId="urn:microsoft.com/office/officeart/2008/layout/LinedList"/>
    <dgm:cxn modelId="{0CFCB899-A73E-4DB0-85DA-2951F140176E}" srcId="{BC641CF4-BA8D-410E-B34D-7C66EF58DD59}" destId="{44F5325C-D8AD-4230-880E-3C2B2724C2D3}" srcOrd="3" destOrd="0" parTransId="{12D11913-A610-41AE-BE74-65424F26E03A}" sibTransId="{A57DEB9A-5D61-4472-B49B-2E45ED57CA2E}"/>
    <dgm:cxn modelId="{141038BE-8391-4A59-8734-CB7E2F46F550}" type="presOf" srcId="{44F5325C-D8AD-4230-880E-3C2B2724C2D3}" destId="{C62ECE65-A747-4CDB-9129-FEC720DCFD99}" srcOrd="0" destOrd="0" presId="urn:microsoft.com/office/officeart/2008/layout/LinedList"/>
    <dgm:cxn modelId="{1EB9FED6-34FE-4EB6-AFF5-2A2BA4609330}" srcId="{BC641CF4-BA8D-410E-B34D-7C66EF58DD59}" destId="{6F5D169C-D496-433B-BADE-540F782ACC52}" srcOrd="2" destOrd="0" parTransId="{DD1E4A5A-0A4A-45EA-A2DA-5EF6BFF88281}" sibTransId="{EA552992-5B01-4059-88AE-E8A53520DA55}"/>
    <dgm:cxn modelId="{CD26DC9F-9020-4E90-ACC6-8564F380F2E4}" type="presOf" srcId="{C915E8C6-0F42-4891-A4B4-9B42B2020A92}" destId="{0CD7CDD8-C028-445F-B36C-1C1AB30D11EB}" srcOrd="0" destOrd="0" presId="urn:microsoft.com/office/officeart/2008/layout/LinedList"/>
    <dgm:cxn modelId="{B4B089E7-A71E-4C96-B46B-E56ED7F7BDD8}" type="presOf" srcId="{6F5D169C-D496-433B-BADE-540F782ACC52}" destId="{2349D311-4B3C-47B4-8343-6C132F38A330}" srcOrd="0" destOrd="0" presId="urn:microsoft.com/office/officeart/2008/layout/LinedList"/>
    <dgm:cxn modelId="{1988C7DE-DCE8-442E-9E9C-B8E303D09B87}" type="presOf" srcId="{1C8EFE77-9F8B-41C9-A67D-F5C0175FDB6B}" destId="{33440C7C-D456-4064-897C-ADB466865B48}" srcOrd="0" destOrd="0" presId="urn:microsoft.com/office/officeart/2008/layout/LinedList"/>
    <dgm:cxn modelId="{1E666B82-C7DC-4702-8017-5FE01EA4F85E}" srcId="{BC641CF4-BA8D-410E-B34D-7C66EF58DD59}" destId="{1C8EFE77-9F8B-41C9-A67D-F5C0175FDB6B}" srcOrd="1" destOrd="0" parTransId="{888870D9-637E-4FBA-8E7E-062E50854BC2}" sibTransId="{F46A4B9E-0C8E-4566-B496-4EA78B34A6AB}"/>
    <dgm:cxn modelId="{8B637D76-6BD2-4C7A-AEDC-EBB702CA261A}" type="presParOf" srcId="{081B031C-E22F-49E7-8BF9-EFBED923A4AC}" destId="{29256AB0-1F5E-4343-82BF-2FA38CABB633}" srcOrd="0" destOrd="0" presId="urn:microsoft.com/office/officeart/2008/layout/LinedList"/>
    <dgm:cxn modelId="{4D31A068-4EDE-470F-B0DC-75CB05FE5C83}" type="presParOf" srcId="{081B031C-E22F-49E7-8BF9-EFBED923A4AC}" destId="{3E7E0A37-0BC0-4F74-A024-67BFDA8379EC}" srcOrd="1" destOrd="0" presId="urn:microsoft.com/office/officeart/2008/layout/LinedList"/>
    <dgm:cxn modelId="{DE20124D-91F9-4A93-AB01-B9C430F318D8}" type="presParOf" srcId="{3E7E0A37-0BC0-4F74-A024-67BFDA8379EC}" destId="{0CD7CDD8-C028-445F-B36C-1C1AB30D11EB}" srcOrd="0" destOrd="0" presId="urn:microsoft.com/office/officeart/2008/layout/LinedList"/>
    <dgm:cxn modelId="{022176BE-698D-4EFC-9AA0-782871F88D48}" type="presParOf" srcId="{3E7E0A37-0BC0-4F74-A024-67BFDA8379EC}" destId="{B9691332-5AB4-4634-A753-7BCF6B7FB3EE}" srcOrd="1" destOrd="0" presId="urn:microsoft.com/office/officeart/2008/layout/LinedList"/>
    <dgm:cxn modelId="{D024DAAA-E12E-4350-9A33-FA8B901BE1AF}" type="presParOf" srcId="{081B031C-E22F-49E7-8BF9-EFBED923A4AC}" destId="{2483FD54-1917-4D2E-B9BB-67537BE9C35C}" srcOrd="2" destOrd="0" presId="urn:microsoft.com/office/officeart/2008/layout/LinedList"/>
    <dgm:cxn modelId="{D40C9154-B7CB-4CD0-AAA9-6771C083A4DB}" type="presParOf" srcId="{081B031C-E22F-49E7-8BF9-EFBED923A4AC}" destId="{7F94703A-A897-45B6-8D4D-55B133CCDDD2}" srcOrd="3" destOrd="0" presId="urn:microsoft.com/office/officeart/2008/layout/LinedList"/>
    <dgm:cxn modelId="{6E32F8DD-39EC-49D2-A0ED-E9BA4C910406}" type="presParOf" srcId="{7F94703A-A897-45B6-8D4D-55B133CCDDD2}" destId="{33440C7C-D456-4064-897C-ADB466865B48}" srcOrd="0" destOrd="0" presId="urn:microsoft.com/office/officeart/2008/layout/LinedList"/>
    <dgm:cxn modelId="{B0691093-37BB-4173-8378-2502799460CF}" type="presParOf" srcId="{7F94703A-A897-45B6-8D4D-55B133CCDDD2}" destId="{BBE088A2-AC16-4FA3-B171-28D8D9A033A6}" srcOrd="1" destOrd="0" presId="urn:microsoft.com/office/officeart/2008/layout/LinedList"/>
    <dgm:cxn modelId="{CA33E342-B3F5-4618-A26C-32FC40C46A5D}" type="presParOf" srcId="{081B031C-E22F-49E7-8BF9-EFBED923A4AC}" destId="{E5E48C3D-F17F-47CA-B9BF-A6E428887696}" srcOrd="4" destOrd="0" presId="urn:microsoft.com/office/officeart/2008/layout/LinedList"/>
    <dgm:cxn modelId="{5AF89B00-85EE-48EF-ABB7-78BFE8944EBB}" type="presParOf" srcId="{081B031C-E22F-49E7-8BF9-EFBED923A4AC}" destId="{BE31B8B6-5FF2-4447-8C5D-B2A15A414A1E}" srcOrd="5" destOrd="0" presId="urn:microsoft.com/office/officeart/2008/layout/LinedList"/>
    <dgm:cxn modelId="{983540EC-2334-41B8-AC13-41E003E6F979}" type="presParOf" srcId="{BE31B8B6-5FF2-4447-8C5D-B2A15A414A1E}" destId="{2349D311-4B3C-47B4-8343-6C132F38A330}" srcOrd="0" destOrd="0" presId="urn:microsoft.com/office/officeart/2008/layout/LinedList"/>
    <dgm:cxn modelId="{52F3E121-9CBC-491D-9DE8-E5504FD94075}" type="presParOf" srcId="{BE31B8B6-5FF2-4447-8C5D-B2A15A414A1E}" destId="{B181C1B5-6493-40D8-A0D8-E1623182F728}" srcOrd="1" destOrd="0" presId="urn:microsoft.com/office/officeart/2008/layout/LinedList"/>
    <dgm:cxn modelId="{3FE488A8-9346-4A8B-9FE6-2E2E898D4FDD}" type="presParOf" srcId="{081B031C-E22F-49E7-8BF9-EFBED923A4AC}" destId="{110F4956-2140-43A8-A202-592CC0173AE3}" srcOrd="6" destOrd="0" presId="urn:microsoft.com/office/officeart/2008/layout/LinedList"/>
    <dgm:cxn modelId="{7168C8B5-73FD-49A6-A42B-30BC05001852}" type="presParOf" srcId="{081B031C-E22F-49E7-8BF9-EFBED923A4AC}" destId="{87972A3D-A9F9-4581-8F64-1BA50F2BCE3B}" srcOrd="7" destOrd="0" presId="urn:microsoft.com/office/officeart/2008/layout/LinedList"/>
    <dgm:cxn modelId="{40CF4869-4E07-47BE-B8CB-5B4B4C5DC74A}" type="presParOf" srcId="{87972A3D-A9F9-4581-8F64-1BA50F2BCE3B}" destId="{C62ECE65-A747-4CDB-9129-FEC720DCFD99}" srcOrd="0" destOrd="0" presId="urn:microsoft.com/office/officeart/2008/layout/LinedList"/>
    <dgm:cxn modelId="{DBFA5929-6084-4855-9A72-5D89502134F7}" type="presParOf" srcId="{87972A3D-A9F9-4581-8F64-1BA50F2BCE3B}" destId="{2CA75618-2DBC-4974-AB98-383B75FA916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A604F18-2962-4292-87F5-996584895D3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07B7C6EC-6544-43A9-B626-D063D827446D}">
      <dgm:prSet/>
      <dgm:spPr/>
      <dgm:t>
        <a:bodyPr anchor="ctr"/>
        <a:lstStyle/>
        <a:p>
          <a:pPr rtl="0"/>
          <a:r>
            <a:rPr lang="tr-TR" smtClean="0"/>
            <a:t>İdare faaliyet raporu:</a:t>
          </a:r>
          <a:endParaRPr lang="tr-TR"/>
        </a:p>
      </dgm:t>
    </dgm:pt>
    <dgm:pt modelId="{2F5F9F23-C195-49A7-9EAA-F33BDB097A88}" type="parTrans" cxnId="{E2F58ED3-C7E4-4F3F-8230-4C1DBBC94DC5}">
      <dgm:prSet/>
      <dgm:spPr/>
      <dgm:t>
        <a:bodyPr/>
        <a:lstStyle/>
        <a:p>
          <a:endParaRPr lang="tr-TR"/>
        </a:p>
      </dgm:t>
    </dgm:pt>
    <dgm:pt modelId="{1C7A954E-C75D-4CD2-B26A-B07932DCD816}" type="sibTrans" cxnId="{E2F58ED3-C7E4-4F3F-8230-4C1DBBC94DC5}">
      <dgm:prSet/>
      <dgm:spPr/>
      <dgm:t>
        <a:bodyPr/>
        <a:lstStyle/>
        <a:p>
          <a:endParaRPr lang="tr-TR"/>
        </a:p>
      </dgm:t>
    </dgm:pt>
    <dgm:pt modelId="{2A61348B-59E9-48E8-A245-D084BB9AD76B}">
      <dgm:prSet/>
      <dgm:spPr/>
      <dgm:t>
        <a:bodyPr anchor="ctr"/>
        <a:lstStyle/>
        <a:p>
          <a:pPr rtl="0"/>
          <a:r>
            <a:rPr lang="tr-TR" smtClean="0"/>
            <a:t>ilgili idare hakkındaki genel bilgilerle birlikte; </a:t>
          </a:r>
          <a:endParaRPr lang="tr-TR"/>
        </a:p>
      </dgm:t>
    </dgm:pt>
    <dgm:pt modelId="{2724838C-9687-4469-BE36-6BD869B0800B}" type="parTrans" cxnId="{692FA9DA-8F46-4E91-94A3-36FC4E925CC0}">
      <dgm:prSet/>
      <dgm:spPr/>
      <dgm:t>
        <a:bodyPr/>
        <a:lstStyle/>
        <a:p>
          <a:endParaRPr lang="tr-TR"/>
        </a:p>
      </dgm:t>
    </dgm:pt>
    <dgm:pt modelId="{07C11B59-7A38-4D73-A2B1-0DC4D79AE3B2}" type="sibTrans" cxnId="{692FA9DA-8F46-4E91-94A3-36FC4E925CC0}">
      <dgm:prSet/>
      <dgm:spPr/>
      <dgm:t>
        <a:bodyPr/>
        <a:lstStyle/>
        <a:p>
          <a:endParaRPr lang="tr-TR"/>
        </a:p>
      </dgm:t>
    </dgm:pt>
    <dgm:pt modelId="{2F6BDC04-A0B3-406E-B8C4-123194D67ACA}">
      <dgm:prSet/>
      <dgm:spPr/>
      <dgm:t>
        <a:bodyPr anchor="ctr"/>
        <a:lstStyle/>
        <a:p>
          <a:pPr rtl="0"/>
          <a:r>
            <a:rPr lang="tr-TR" dirty="0" smtClean="0"/>
            <a:t>kullanılan kaynakları, bütçe hedef ve gerçekleşmeleri ile meydana gelen </a:t>
          </a:r>
          <a:r>
            <a:rPr lang="tr-TR" dirty="0" smtClean="0">
              <a:solidFill>
                <a:srgbClr val="C00000"/>
              </a:solidFill>
            </a:rPr>
            <a:t>sapmaların nedenlerini</a:t>
          </a:r>
          <a:r>
            <a:rPr lang="tr-TR" dirty="0" smtClean="0"/>
            <a:t>, </a:t>
          </a:r>
          <a:endParaRPr lang="tr-TR" dirty="0"/>
        </a:p>
      </dgm:t>
    </dgm:pt>
    <dgm:pt modelId="{6F695C9E-9353-43E1-99EF-790D4E9C3EDD}" type="parTrans" cxnId="{703F15D5-AA8D-4170-B2CB-918C6B0844BB}">
      <dgm:prSet/>
      <dgm:spPr/>
      <dgm:t>
        <a:bodyPr/>
        <a:lstStyle/>
        <a:p>
          <a:endParaRPr lang="tr-TR"/>
        </a:p>
      </dgm:t>
    </dgm:pt>
    <dgm:pt modelId="{6786D547-1F4D-4708-AC73-7D1BD2380202}" type="sibTrans" cxnId="{703F15D5-AA8D-4170-B2CB-918C6B0844BB}">
      <dgm:prSet/>
      <dgm:spPr/>
      <dgm:t>
        <a:bodyPr/>
        <a:lstStyle/>
        <a:p>
          <a:endParaRPr lang="tr-TR"/>
        </a:p>
      </dgm:t>
    </dgm:pt>
    <dgm:pt modelId="{1F5C52BB-40D4-4FEE-A3B9-ECE956FAAE95}">
      <dgm:prSet/>
      <dgm:spPr/>
      <dgm:t>
        <a:bodyPr anchor="ctr"/>
        <a:lstStyle/>
        <a:p>
          <a:pPr rtl="0"/>
          <a:r>
            <a:rPr lang="tr-TR" smtClean="0"/>
            <a:t>stratejik plan ve performans programı uyarınca yürütülen faaliyetleri ve performans bilgilerini içerecek şekilde düzenlenir.</a:t>
          </a:r>
          <a:endParaRPr lang="tr-TR"/>
        </a:p>
      </dgm:t>
    </dgm:pt>
    <dgm:pt modelId="{5C9AE047-0A05-4BB5-8D23-2D0E04DF5630}" type="parTrans" cxnId="{8C9A8DF3-CCD9-429D-B2D1-4571194D4C43}">
      <dgm:prSet/>
      <dgm:spPr/>
      <dgm:t>
        <a:bodyPr/>
        <a:lstStyle/>
        <a:p>
          <a:endParaRPr lang="tr-TR"/>
        </a:p>
      </dgm:t>
    </dgm:pt>
    <dgm:pt modelId="{B492552A-617A-4309-9F08-EC216FE56CD4}" type="sibTrans" cxnId="{8C9A8DF3-CCD9-429D-B2D1-4571194D4C43}">
      <dgm:prSet/>
      <dgm:spPr/>
      <dgm:t>
        <a:bodyPr/>
        <a:lstStyle/>
        <a:p>
          <a:endParaRPr lang="tr-TR"/>
        </a:p>
      </dgm:t>
    </dgm:pt>
    <dgm:pt modelId="{4609234A-5FF0-4885-A36D-B6AC6032B4F7}">
      <dgm:prSet/>
      <dgm:spPr/>
      <dgm:t>
        <a:bodyPr anchor="ctr"/>
        <a:lstStyle/>
        <a:p>
          <a:pPr rtl="0"/>
          <a:r>
            <a:rPr lang="tr-TR" dirty="0" smtClean="0"/>
            <a:t>varlık ve yükümlülükleri ile faaliyetlerine ilişkin bilgileri de kapsayan malî bilgileri; </a:t>
          </a:r>
          <a:endParaRPr lang="tr-TR" dirty="0"/>
        </a:p>
      </dgm:t>
    </dgm:pt>
    <dgm:pt modelId="{3F2D1D8E-E9C7-47F4-8863-DDD45A03B069}" type="parTrans" cxnId="{DB5B2E68-72A9-4549-B288-319B384A5655}">
      <dgm:prSet/>
      <dgm:spPr/>
      <dgm:t>
        <a:bodyPr/>
        <a:lstStyle/>
        <a:p>
          <a:endParaRPr lang="tr-TR"/>
        </a:p>
      </dgm:t>
    </dgm:pt>
    <dgm:pt modelId="{591B10D5-5E3B-475B-AB15-7D190DECA8AA}" type="sibTrans" cxnId="{DB5B2E68-72A9-4549-B288-319B384A5655}">
      <dgm:prSet/>
      <dgm:spPr/>
      <dgm:t>
        <a:bodyPr/>
        <a:lstStyle/>
        <a:p>
          <a:endParaRPr lang="tr-TR"/>
        </a:p>
      </dgm:t>
    </dgm:pt>
    <dgm:pt modelId="{17DDD36E-4242-4756-BDEC-9B55E41097A7}" type="pres">
      <dgm:prSet presAssocID="{7A604F18-2962-4292-87F5-996584895D36}" presName="vert0" presStyleCnt="0">
        <dgm:presLayoutVars>
          <dgm:dir/>
          <dgm:animOne val="branch"/>
          <dgm:animLvl val="lvl"/>
        </dgm:presLayoutVars>
      </dgm:prSet>
      <dgm:spPr/>
      <dgm:t>
        <a:bodyPr/>
        <a:lstStyle/>
        <a:p>
          <a:endParaRPr lang="tr-TR"/>
        </a:p>
      </dgm:t>
    </dgm:pt>
    <dgm:pt modelId="{CA0E1812-00CF-43A5-BA02-10B773261DC9}" type="pres">
      <dgm:prSet presAssocID="{07B7C6EC-6544-43A9-B626-D063D827446D}" presName="thickLine" presStyleLbl="alignNode1" presStyleIdx="0" presStyleCnt="5"/>
      <dgm:spPr/>
    </dgm:pt>
    <dgm:pt modelId="{32B66D1E-10ED-4D7F-90A7-FE3C24CD2B29}" type="pres">
      <dgm:prSet presAssocID="{07B7C6EC-6544-43A9-B626-D063D827446D}" presName="horz1" presStyleCnt="0"/>
      <dgm:spPr/>
    </dgm:pt>
    <dgm:pt modelId="{5A69EEFA-B20A-4AA4-AA40-8BFA31E3CED5}" type="pres">
      <dgm:prSet presAssocID="{07B7C6EC-6544-43A9-B626-D063D827446D}" presName="tx1" presStyleLbl="revTx" presStyleIdx="0" presStyleCnt="5"/>
      <dgm:spPr/>
      <dgm:t>
        <a:bodyPr/>
        <a:lstStyle/>
        <a:p>
          <a:endParaRPr lang="tr-TR"/>
        </a:p>
      </dgm:t>
    </dgm:pt>
    <dgm:pt modelId="{8E56C5A9-6B16-4B6F-84FE-1C7BBF8AA12D}" type="pres">
      <dgm:prSet presAssocID="{07B7C6EC-6544-43A9-B626-D063D827446D}" presName="vert1" presStyleCnt="0"/>
      <dgm:spPr/>
    </dgm:pt>
    <dgm:pt modelId="{0939B4F5-458E-442E-B830-D3D2B315D319}" type="pres">
      <dgm:prSet presAssocID="{2A61348B-59E9-48E8-A245-D084BB9AD76B}" presName="thickLine" presStyleLbl="alignNode1" presStyleIdx="1" presStyleCnt="5"/>
      <dgm:spPr/>
    </dgm:pt>
    <dgm:pt modelId="{32C00504-7E5C-4933-B8E1-E879DBCE7E4E}" type="pres">
      <dgm:prSet presAssocID="{2A61348B-59E9-48E8-A245-D084BB9AD76B}" presName="horz1" presStyleCnt="0"/>
      <dgm:spPr/>
    </dgm:pt>
    <dgm:pt modelId="{608196FD-DD16-4D00-8CE1-9DF58FA4B49A}" type="pres">
      <dgm:prSet presAssocID="{2A61348B-59E9-48E8-A245-D084BB9AD76B}" presName="tx1" presStyleLbl="revTx" presStyleIdx="1" presStyleCnt="5"/>
      <dgm:spPr/>
      <dgm:t>
        <a:bodyPr/>
        <a:lstStyle/>
        <a:p>
          <a:endParaRPr lang="tr-TR"/>
        </a:p>
      </dgm:t>
    </dgm:pt>
    <dgm:pt modelId="{6E26C180-C427-425F-B4C1-DC7E23B02A49}" type="pres">
      <dgm:prSet presAssocID="{2A61348B-59E9-48E8-A245-D084BB9AD76B}" presName="vert1" presStyleCnt="0"/>
      <dgm:spPr/>
    </dgm:pt>
    <dgm:pt modelId="{30E1DFEB-8F88-473F-B19D-BD4C1F8C98BC}" type="pres">
      <dgm:prSet presAssocID="{2F6BDC04-A0B3-406E-B8C4-123194D67ACA}" presName="thickLine" presStyleLbl="alignNode1" presStyleIdx="2" presStyleCnt="5"/>
      <dgm:spPr/>
    </dgm:pt>
    <dgm:pt modelId="{DCD98A08-8B40-42A6-9CBF-6D7A72580263}" type="pres">
      <dgm:prSet presAssocID="{2F6BDC04-A0B3-406E-B8C4-123194D67ACA}" presName="horz1" presStyleCnt="0"/>
      <dgm:spPr/>
    </dgm:pt>
    <dgm:pt modelId="{5925CA27-EC90-48C9-B814-0DBE46F20DB2}" type="pres">
      <dgm:prSet presAssocID="{2F6BDC04-A0B3-406E-B8C4-123194D67ACA}" presName="tx1" presStyleLbl="revTx" presStyleIdx="2" presStyleCnt="5"/>
      <dgm:spPr/>
      <dgm:t>
        <a:bodyPr/>
        <a:lstStyle/>
        <a:p>
          <a:endParaRPr lang="tr-TR"/>
        </a:p>
      </dgm:t>
    </dgm:pt>
    <dgm:pt modelId="{15672F09-98EB-4EE6-87BC-D37F5F2346EF}" type="pres">
      <dgm:prSet presAssocID="{2F6BDC04-A0B3-406E-B8C4-123194D67ACA}" presName="vert1" presStyleCnt="0"/>
      <dgm:spPr/>
    </dgm:pt>
    <dgm:pt modelId="{189C89A5-8C04-40E6-B3A1-3A1B7AD29DCF}" type="pres">
      <dgm:prSet presAssocID="{4609234A-5FF0-4885-A36D-B6AC6032B4F7}" presName="thickLine" presStyleLbl="alignNode1" presStyleIdx="3" presStyleCnt="5"/>
      <dgm:spPr/>
    </dgm:pt>
    <dgm:pt modelId="{E7948E40-970E-41A7-A2DC-22E0B416DE3B}" type="pres">
      <dgm:prSet presAssocID="{4609234A-5FF0-4885-A36D-B6AC6032B4F7}" presName="horz1" presStyleCnt="0"/>
      <dgm:spPr/>
    </dgm:pt>
    <dgm:pt modelId="{3F386894-7BFF-4938-9B7B-789BC45F0895}" type="pres">
      <dgm:prSet presAssocID="{4609234A-5FF0-4885-A36D-B6AC6032B4F7}" presName="tx1" presStyleLbl="revTx" presStyleIdx="3" presStyleCnt="5"/>
      <dgm:spPr/>
      <dgm:t>
        <a:bodyPr/>
        <a:lstStyle/>
        <a:p>
          <a:endParaRPr lang="tr-TR"/>
        </a:p>
      </dgm:t>
    </dgm:pt>
    <dgm:pt modelId="{53094759-EFE5-4940-A982-12392B8B6245}" type="pres">
      <dgm:prSet presAssocID="{4609234A-5FF0-4885-A36D-B6AC6032B4F7}" presName="vert1" presStyleCnt="0"/>
      <dgm:spPr/>
    </dgm:pt>
    <dgm:pt modelId="{A3EC366F-EEC8-4C2F-8BF5-695598718651}" type="pres">
      <dgm:prSet presAssocID="{1F5C52BB-40D4-4FEE-A3B9-ECE956FAAE95}" presName="thickLine" presStyleLbl="alignNode1" presStyleIdx="4" presStyleCnt="5"/>
      <dgm:spPr/>
    </dgm:pt>
    <dgm:pt modelId="{C6A2CF8E-B3EC-4B35-9B57-D8AA59A1E679}" type="pres">
      <dgm:prSet presAssocID="{1F5C52BB-40D4-4FEE-A3B9-ECE956FAAE95}" presName="horz1" presStyleCnt="0"/>
      <dgm:spPr/>
    </dgm:pt>
    <dgm:pt modelId="{CBD63780-5103-4964-810B-66D9D440BC78}" type="pres">
      <dgm:prSet presAssocID="{1F5C52BB-40D4-4FEE-A3B9-ECE956FAAE95}" presName="tx1" presStyleLbl="revTx" presStyleIdx="4" presStyleCnt="5"/>
      <dgm:spPr/>
      <dgm:t>
        <a:bodyPr/>
        <a:lstStyle/>
        <a:p>
          <a:endParaRPr lang="tr-TR"/>
        </a:p>
      </dgm:t>
    </dgm:pt>
    <dgm:pt modelId="{2CBCFFC9-FBB9-49DB-AAC9-6B9061F42F0C}" type="pres">
      <dgm:prSet presAssocID="{1F5C52BB-40D4-4FEE-A3B9-ECE956FAAE95}" presName="vert1" presStyleCnt="0"/>
      <dgm:spPr/>
    </dgm:pt>
  </dgm:ptLst>
  <dgm:cxnLst>
    <dgm:cxn modelId="{692FA9DA-8F46-4E91-94A3-36FC4E925CC0}" srcId="{7A604F18-2962-4292-87F5-996584895D36}" destId="{2A61348B-59E9-48E8-A245-D084BB9AD76B}" srcOrd="1" destOrd="0" parTransId="{2724838C-9687-4469-BE36-6BD869B0800B}" sibTransId="{07C11B59-7A38-4D73-A2B1-0DC4D79AE3B2}"/>
    <dgm:cxn modelId="{5C71EBC7-D77F-43B4-8CA7-FE64DBC8BE95}" type="presOf" srcId="{1F5C52BB-40D4-4FEE-A3B9-ECE956FAAE95}" destId="{CBD63780-5103-4964-810B-66D9D440BC78}" srcOrd="0" destOrd="0" presId="urn:microsoft.com/office/officeart/2008/layout/LinedList"/>
    <dgm:cxn modelId="{703F15D5-AA8D-4170-B2CB-918C6B0844BB}" srcId="{7A604F18-2962-4292-87F5-996584895D36}" destId="{2F6BDC04-A0B3-406E-B8C4-123194D67ACA}" srcOrd="2" destOrd="0" parTransId="{6F695C9E-9353-43E1-99EF-790D4E9C3EDD}" sibTransId="{6786D547-1F4D-4708-AC73-7D1BD2380202}"/>
    <dgm:cxn modelId="{554C02F3-CF8C-425B-8B80-D902D4025593}" type="presOf" srcId="{2F6BDC04-A0B3-406E-B8C4-123194D67ACA}" destId="{5925CA27-EC90-48C9-B814-0DBE46F20DB2}" srcOrd="0" destOrd="0" presId="urn:microsoft.com/office/officeart/2008/layout/LinedList"/>
    <dgm:cxn modelId="{EA145A1F-C28D-475A-9815-8885F81FF3C9}" type="presOf" srcId="{2A61348B-59E9-48E8-A245-D084BB9AD76B}" destId="{608196FD-DD16-4D00-8CE1-9DF58FA4B49A}" srcOrd="0" destOrd="0" presId="urn:microsoft.com/office/officeart/2008/layout/LinedList"/>
    <dgm:cxn modelId="{8C9A8DF3-CCD9-429D-B2D1-4571194D4C43}" srcId="{7A604F18-2962-4292-87F5-996584895D36}" destId="{1F5C52BB-40D4-4FEE-A3B9-ECE956FAAE95}" srcOrd="4" destOrd="0" parTransId="{5C9AE047-0A05-4BB5-8D23-2D0E04DF5630}" sibTransId="{B492552A-617A-4309-9F08-EC216FE56CD4}"/>
    <dgm:cxn modelId="{DC720DBA-780A-4AFB-A715-224D2BD76BEB}" type="presOf" srcId="{07B7C6EC-6544-43A9-B626-D063D827446D}" destId="{5A69EEFA-B20A-4AA4-AA40-8BFA31E3CED5}" srcOrd="0" destOrd="0" presId="urn:microsoft.com/office/officeart/2008/layout/LinedList"/>
    <dgm:cxn modelId="{CAD5206F-723A-4735-BE26-E9F07B3EF61F}" type="presOf" srcId="{4609234A-5FF0-4885-A36D-B6AC6032B4F7}" destId="{3F386894-7BFF-4938-9B7B-789BC45F0895}" srcOrd="0" destOrd="0" presId="urn:microsoft.com/office/officeart/2008/layout/LinedList"/>
    <dgm:cxn modelId="{E2F58ED3-C7E4-4F3F-8230-4C1DBBC94DC5}" srcId="{7A604F18-2962-4292-87F5-996584895D36}" destId="{07B7C6EC-6544-43A9-B626-D063D827446D}" srcOrd="0" destOrd="0" parTransId="{2F5F9F23-C195-49A7-9EAA-F33BDB097A88}" sibTransId="{1C7A954E-C75D-4CD2-B26A-B07932DCD816}"/>
    <dgm:cxn modelId="{CCC2AADD-7880-4ED5-8C74-771C11AB5278}" type="presOf" srcId="{7A604F18-2962-4292-87F5-996584895D36}" destId="{17DDD36E-4242-4756-BDEC-9B55E41097A7}" srcOrd="0" destOrd="0" presId="urn:microsoft.com/office/officeart/2008/layout/LinedList"/>
    <dgm:cxn modelId="{DB5B2E68-72A9-4549-B288-319B384A5655}" srcId="{7A604F18-2962-4292-87F5-996584895D36}" destId="{4609234A-5FF0-4885-A36D-B6AC6032B4F7}" srcOrd="3" destOrd="0" parTransId="{3F2D1D8E-E9C7-47F4-8863-DDD45A03B069}" sibTransId="{591B10D5-5E3B-475B-AB15-7D190DECA8AA}"/>
    <dgm:cxn modelId="{7D626D67-EE83-4184-9C1E-9CFE3AF55F18}" type="presParOf" srcId="{17DDD36E-4242-4756-BDEC-9B55E41097A7}" destId="{CA0E1812-00CF-43A5-BA02-10B773261DC9}" srcOrd="0" destOrd="0" presId="urn:microsoft.com/office/officeart/2008/layout/LinedList"/>
    <dgm:cxn modelId="{4AE4EC2E-B3E6-4F02-BAC8-79DC6A66C693}" type="presParOf" srcId="{17DDD36E-4242-4756-BDEC-9B55E41097A7}" destId="{32B66D1E-10ED-4D7F-90A7-FE3C24CD2B29}" srcOrd="1" destOrd="0" presId="urn:microsoft.com/office/officeart/2008/layout/LinedList"/>
    <dgm:cxn modelId="{913EBE47-76F3-4835-B185-B39D08584FE0}" type="presParOf" srcId="{32B66D1E-10ED-4D7F-90A7-FE3C24CD2B29}" destId="{5A69EEFA-B20A-4AA4-AA40-8BFA31E3CED5}" srcOrd="0" destOrd="0" presId="urn:microsoft.com/office/officeart/2008/layout/LinedList"/>
    <dgm:cxn modelId="{9C3B135E-B3D1-4E52-9F8C-624164AE49CE}" type="presParOf" srcId="{32B66D1E-10ED-4D7F-90A7-FE3C24CD2B29}" destId="{8E56C5A9-6B16-4B6F-84FE-1C7BBF8AA12D}" srcOrd="1" destOrd="0" presId="urn:microsoft.com/office/officeart/2008/layout/LinedList"/>
    <dgm:cxn modelId="{DF2D915C-82A4-418C-9F23-3D5F401C5726}" type="presParOf" srcId="{17DDD36E-4242-4756-BDEC-9B55E41097A7}" destId="{0939B4F5-458E-442E-B830-D3D2B315D319}" srcOrd="2" destOrd="0" presId="urn:microsoft.com/office/officeart/2008/layout/LinedList"/>
    <dgm:cxn modelId="{47677428-47B7-414D-9F3E-18FFC2F1449B}" type="presParOf" srcId="{17DDD36E-4242-4756-BDEC-9B55E41097A7}" destId="{32C00504-7E5C-4933-B8E1-E879DBCE7E4E}" srcOrd="3" destOrd="0" presId="urn:microsoft.com/office/officeart/2008/layout/LinedList"/>
    <dgm:cxn modelId="{A81BBDB6-A17B-4082-86CE-C8F6083C21F2}" type="presParOf" srcId="{32C00504-7E5C-4933-B8E1-E879DBCE7E4E}" destId="{608196FD-DD16-4D00-8CE1-9DF58FA4B49A}" srcOrd="0" destOrd="0" presId="urn:microsoft.com/office/officeart/2008/layout/LinedList"/>
    <dgm:cxn modelId="{BF100850-D76B-4958-A0A3-871AFBDC992C}" type="presParOf" srcId="{32C00504-7E5C-4933-B8E1-E879DBCE7E4E}" destId="{6E26C180-C427-425F-B4C1-DC7E23B02A49}" srcOrd="1" destOrd="0" presId="urn:microsoft.com/office/officeart/2008/layout/LinedList"/>
    <dgm:cxn modelId="{528520DF-3845-4834-9BAF-5273610D3BEE}" type="presParOf" srcId="{17DDD36E-4242-4756-BDEC-9B55E41097A7}" destId="{30E1DFEB-8F88-473F-B19D-BD4C1F8C98BC}" srcOrd="4" destOrd="0" presId="urn:microsoft.com/office/officeart/2008/layout/LinedList"/>
    <dgm:cxn modelId="{750A4632-CB52-41DE-85A1-55E6621411F3}" type="presParOf" srcId="{17DDD36E-4242-4756-BDEC-9B55E41097A7}" destId="{DCD98A08-8B40-42A6-9CBF-6D7A72580263}" srcOrd="5" destOrd="0" presId="urn:microsoft.com/office/officeart/2008/layout/LinedList"/>
    <dgm:cxn modelId="{88248A01-45A7-4323-BE62-06E0C6790BF7}" type="presParOf" srcId="{DCD98A08-8B40-42A6-9CBF-6D7A72580263}" destId="{5925CA27-EC90-48C9-B814-0DBE46F20DB2}" srcOrd="0" destOrd="0" presId="urn:microsoft.com/office/officeart/2008/layout/LinedList"/>
    <dgm:cxn modelId="{A1306135-56CA-46C3-A7CB-69A231D27F7D}" type="presParOf" srcId="{DCD98A08-8B40-42A6-9CBF-6D7A72580263}" destId="{15672F09-98EB-4EE6-87BC-D37F5F2346EF}" srcOrd="1" destOrd="0" presId="urn:microsoft.com/office/officeart/2008/layout/LinedList"/>
    <dgm:cxn modelId="{4539C8D2-F613-46A9-B1EE-F1BDEC170B35}" type="presParOf" srcId="{17DDD36E-4242-4756-BDEC-9B55E41097A7}" destId="{189C89A5-8C04-40E6-B3A1-3A1B7AD29DCF}" srcOrd="6" destOrd="0" presId="urn:microsoft.com/office/officeart/2008/layout/LinedList"/>
    <dgm:cxn modelId="{1891B565-BAD2-4EC0-9578-B2C5BC4D9DD3}" type="presParOf" srcId="{17DDD36E-4242-4756-BDEC-9B55E41097A7}" destId="{E7948E40-970E-41A7-A2DC-22E0B416DE3B}" srcOrd="7" destOrd="0" presId="urn:microsoft.com/office/officeart/2008/layout/LinedList"/>
    <dgm:cxn modelId="{8AA4EB81-337F-4D00-9C9C-D003463BE6BC}" type="presParOf" srcId="{E7948E40-970E-41A7-A2DC-22E0B416DE3B}" destId="{3F386894-7BFF-4938-9B7B-789BC45F0895}" srcOrd="0" destOrd="0" presId="urn:microsoft.com/office/officeart/2008/layout/LinedList"/>
    <dgm:cxn modelId="{970B139C-C47C-4FF3-A85D-0D849DBCCE23}" type="presParOf" srcId="{E7948E40-970E-41A7-A2DC-22E0B416DE3B}" destId="{53094759-EFE5-4940-A982-12392B8B6245}" srcOrd="1" destOrd="0" presId="urn:microsoft.com/office/officeart/2008/layout/LinedList"/>
    <dgm:cxn modelId="{E7164AA3-8042-4E0C-AE98-DC2CF1B4D262}" type="presParOf" srcId="{17DDD36E-4242-4756-BDEC-9B55E41097A7}" destId="{A3EC366F-EEC8-4C2F-8BF5-695598718651}" srcOrd="8" destOrd="0" presId="urn:microsoft.com/office/officeart/2008/layout/LinedList"/>
    <dgm:cxn modelId="{675B16AB-F4DC-46CB-A906-0A0BECE56744}" type="presParOf" srcId="{17DDD36E-4242-4756-BDEC-9B55E41097A7}" destId="{C6A2CF8E-B3EC-4B35-9B57-D8AA59A1E679}" srcOrd="9" destOrd="0" presId="urn:microsoft.com/office/officeart/2008/layout/LinedList"/>
    <dgm:cxn modelId="{5B61B76B-250E-45D6-A31D-E784EEBCBB1D}" type="presParOf" srcId="{C6A2CF8E-B3EC-4B35-9B57-D8AA59A1E679}" destId="{CBD63780-5103-4964-810B-66D9D440BC78}" srcOrd="0" destOrd="0" presId="urn:microsoft.com/office/officeart/2008/layout/LinedList"/>
    <dgm:cxn modelId="{43E5E585-C248-49B0-933A-A91E0DF4F29E}" type="presParOf" srcId="{C6A2CF8E-B3EC-4B35-9B57-D8AA59A1E679}" destId="{2CBCFFC9-FBB9-49DB-AAC9-6B9061F42F0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94313C-6872-4FD3-9A15-6F998C6AE86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tr-TR"/>
        </a:p>
      </dgm:t>
    </dgm:pt>
    <dgm:pt modelId="{6CC9B3D2-B2DD-480F-8030-9C9A2C1A1993}">
      <dgm:prSet>
        <dgm:style>
          <a:lnRef idx="1">
            <a:schemeClr val="accent2"/>
          </a:lnRef>
          <a:fillRef idx="2">
            <a:schemeClr val="accent2"/>
          </a:fillRef>
          <a:effectRef idx="1">
            <a:schemeClr val="accent2"/>
          </a:effectRef>
          <a:fontRef idx="minor">
            <a:schemeClr val="dk1"/>
          </a:fontRef>
        </dgm:style>
      </dgm:prSet>
      <dgm:spPr/>
      <dgm:t>
        <a:bodyPr/>
        <a:lstStyle/>
        <a:p>
          <a:pPr rtl="0"/>
          <a:r>
            <a:rPr lang="tr-TR" b="1" dirty="0" smtClean="0">
              <a:solidFill>
                <a:srgbClr val="002060"/>
              </a:solidFill>
            </a:rPr>
            <a:t>TÜRKİYE CUMHURİYET MERKEZ BANKASI </a:t>
          </a:r>
          <a:br>
            <a:rPr lang="tr-TR" b="1" dirty="0" smtClean="0">
              <a:solidFill>
                <a:srgbClr val="002060"/>
              </a:solidFill>
            </a:rPr>
          </a:br>
          <a:endParaRPr lang="tr-TR" b="1" dirty="0">
            <a:solidFill>
              <a:srgbClr val="002060"/>
            </a:solidFill>
          </a:endParaRPr>
        </a:p>
      </dgm:t>
    </dgm:pt>
    <dgm:pt modelId="{C3F5956E-FE4B-45E5-8026-63C26D3970E1}" type="parTrans" cxnId="{A01BCC73-ECCF-4954-A100-13D9A33126E7}">
      <dgm:prSet/>
      <dgm:spPr/>
      <dgm:t>
        <a:bodyPr/>
        <a:lstStyle/>
        <a:p>
          <a:endParaRPr lang="tr-TR"/>
        </a:p>
      </dgm:t>
    </dgm:pt>
    <dgm:pt modelId="{847C1156-0D3E-4147-950A-45F52A9EC08A}" type="sibTrans" cxnId="{A01BCC73-ECCF-4954-A100-13D9A33126E7}">
      <dgm:prSet/>
      <dgm:spPr/>
      <dgm:t>
        <a:bodyPr/>
        <a:lstStyle/>
        <a:p>
          <a:endParaRPr lang="tr-TR"/>
        </a:p>
      </dgm:t>
    </dgm:pt>
    <dgm:pt modelId="{9BA9723F-C4A6-4CB0-A2EA-44701AB339AE}">
      <dgm:prSet>
        <dgm:style>
          <a:lnRef idx="1">
            <a:schemeClr val="accent1"/>
          </a:lnRef>
          <a:fillRef idx="2">
            <a:schemeClr val="accent1"/>
          </a:fillRef>
          <a:effectRef idx="1">
            <a:schemeClr val="accent1"/>
          </a:effectRef>
          <a:fontRef idx="minor">
            <a:schemeClr val="dk1"/>
          </a:fontRef>
        </dgm:style>
      </dgm:prSet>
      <dgm:spPr/>
      <dgm:t>
        <a:bodyPr/>
        <a:lstStyle/>
        <a:p>
          <a:pPr rtl="0"/>
          <a:r>
            <a:rPr lang="tr-TR" b="1" dirty="0" smtClean="0">
              <a:solidFill>
                <a:srgbClr val="002060"/>
              </a:solidFill>
            </a:rPr>
            <a:t>KAMU İKTİSADÎ TEŞEBBÜSLERİ </a:t>
          </a:r>
          <a:br>
            <a:rPr lang="tr-TR" b="1" dirty="0" smtClean="0">
              <a:solidFill>
                <a:srgbClr val="002060"/>
              </a:solidFill>
            </a:rPr>
          </a:br>
          <a:endParaRPr lang="tr-TR" b="1" dirty="0">
            <a:solidFill>
              <a:srgbClr val="002060"/>
            </a:solidFill>
          </a:endParaRPr>
        </a:p>
      </dgm:t>
    </dgm:pt>
    <dgm:pt modelId="{C16D95D0-9A7F-4271-BD0E-BE0781233FB6}" type="parTrans" cxnId="{5A8AEEC4-223E-4DB7-9276-D99309912640}">
      <dgm:prSet/>
      <dgm:spPr/>
      <dgm:t>
        <a:bodyPr/>
        <a:lstStyle/>
        <a:p>
          <a:endParaRPr lang="tr-TR"/>
        </a:p>
      </dgm:t>
    </dgm:pt>
    <dgm:pt modelId="{48888B57-8817-444B-A297-D15B4DC1899C}" type="sibTrans" cxnId="{5A8AEEC4-223E-4DB7-9276-D99309912640}">
      <dgm:prSet/>
      <dgm:spPr/>
      <dgm:t>
        <a:bodyPr/>
        <a:lstStyle/>
        <a:p>
          <a:endParaRPr lang="tr-TR"/>
        </a:p>
      </dgm:t>
    </dgm:pt>
    <dgm:pt modelId="{755E2C25-41BA-45A5-AC46-01A857437F57}">
      <dgm:prSet>
        <dgm:style>
          <a:lnRef idx="0">
            <a:schemeClr val="accent2"/>
          </a:lnRef>
          <a:fillRef idx="3">
            <a:schemeClr val="accent2"/>
          </a:fillRef>
          <a:effectRef idx="3">
            <a:schemeClr val="accent2"/>
          </a:effectRef>
          <a:fontRef idx="minor">
            <a:schemeClr val="lt1"/>
          </a:fontRef>
        </dgm:style>
      </dgm:prSet>
      <dgm:spPr/>
      <dgm:t>
        <a:bodyPr/>
        <a:lstStyle/>
        <a:p>
          <a:pPr rtl="0"/>
          <a:r>
            <a:rPr lang="tr-TR" b="1" dirty="0" smtClean="0">
              <a:solidFill>
                <a:srgbClr val="002060"/>
              </a:solidFill>
            </a:rPr>
            <a:t>KAMUYA AİT ŞİRKETLER </a:t>
          </a:r>
          <a:br>
            <a:rPr lang="tr-TR" b="1" dirty="0" smtClean="0">
              <a:solidFill>
                <a:srgbClr val="002060"/>
              </a:solidFill>
            </a:rPr>
          </a:br>
          <a:endParaRPr lang="tr-TR" b="1" dirty="0">
            <a:solidFill>
              <a:srgbClr val="002060"/>
            </a:solidFill>
          </a:endParaRPr>
        </a:p>
      </dgm:t>
    </dgm:pt>
    <dgm:pt modelId="{A324AAF3-00BD-44DB-BD38-1C2A1B16CE2B}" type="parTrans" cxnId="{55F4A1CA-AADA-4670-B81B-7FCF3986FD27}">
      <dgm:prSet/>
      <dgm:spPr/>
      <dgm:t>
        <a:bodyPr/>
        <a:lstStyle/>
        <a:p>
          <a:endParaRPr lang="tr-TR"/>
        </a:p>
      </dgm:t>
    </dgm:pt>
    <dgm:pt modelId="{6521D23C-643C-48F1-B4AC-05C0ABA377EC}" type="sibTrans" cxnId="{55F4A1CA-AADA-4670-B81B-7FCF3986FD27}">
      <dgm:prSet/>
      <dgm:spPr/>
      <dgm:t>
        <a:bodyPr/>
        <a:lstStyle/>
        <a:p>
          <a:endParaRPr lang="tr-TR"/>
        </a:p>
      </dgm:t>
    </dgm:pt>
    <dgm:pt modelId="{6CA9FDCD-5516-4DB5-B0D3-D0C9A4A22C7D}">
      <dgm:prSet>
        <dgm:style>
          <a:lnRef idx="1">
            <a:schemeClr val="accent1"/>
          </a:lnRef>
          <a:fillRef idx="3">
            <a:schemeClr val="accent1"/>
          </a:fillRef>
          <a:effectRef idx="2">
            <a:schemeClr val="accent1"/>
          </a:effectRef>
          <a:fontRef idx="minor">
            <a:schemeClr val="lt1"/>
          </a:fontRef>
        </dgm:style>
      </dgm:prSet>
      <dgm:spPr/>
      <dgm:t>
        <a:bodyPr/>
        <a:lstStyle/>
        <a:p>
          <a:pPr rtl="0"/>
          <a:r>
            <a:rPr lang="tr-TR" b="1" dirty="0" smtClean="0">
              <a:solidFill>
                <a:schemeClr val="accent1">
                  <a:lumMod val="20000"/>
                  <a:lumOff val="80000"/>
                </a:schemeClr>
              </a:solidFill>
            </a:rPr>
            <a:t>MALİ ÖZERKLİKLERİNİN KORUNMASI AMACIYLA </a:t>
          </a:r>
          <a:r>
            <a:rPr lang="tr-TR" b="1" u="sng" dirty="0" smtClean="0">
              <a:solidFill>
                <a:schemeClr val="accent1">
                  <a:lumMod val="20000"/>
                  <a:lumOff val="80000"/>
                </a:schemeClr>
              </a:solidFill>
            </a:rPr>
            <a:t>DÜZENLEYİCİ VE DENETLEYİCİ </a:t>
          </a:r>
          <a:r>
            <a:rPr lang="tr-TR" b="1" dirty="0" smtClean="0">
              <a:solidFill>
                <a:schemeClr val="accent1">
                  <a:lumMod val="20000"/>
                  <a:lumOff val="80000"/>
                </a:schemeClr>
              </a:solidFill>
            </a:rPr>
            <a:t>KURUMLAR (BAZI MADDELERE TABİ) </a:t>
          </a:r>
          <a:br>
            <a:rPr lang="tr-TR" b="1" dirty="0" smtClean="0">
              <a:solidFill>
                <a:schemeClr val="accent1">
                  <a:lumMod val="20000"/>
                  <a:lumOff val="80000"/>
                </a:schemeClr>
              </a:solidFill>
            </a:rPr>
          </a:br>
          <a:endParaRPr lang="tr-TR" b="1" dirty="0">
            <a:solidFill>
              <a:schemeClr val="accent1">
                <a:lumMod val="20000"/>
                <a:lumOff val="80000"/>
              </a:schemeClr>
            </a:solidFill>
          </a:endParaRPr>
        </a:p>
      </dgm:t>
    </dgm:pt>
    <dgm:pt modelId="{C4EE9A87-0E2C-40F9-962C-F7B69CA66213}" type="parTrans" cxnId="{2E334BA6-2E95-424B-8038-A25E5ACF6FD9}">
      <dgm:prSet/>
      <dgm:spPr/>
      <dgm:t>
        <a:bodyPr/>
        <a:lstStyle/>
        <a:p>
          <a:endParaRPr lang="tr-TR"/>
        </a:p>
      </dgm:t>
    </dgm:pt>
    <dgm:pt modelId="{12B8CBB7-5D66-4360-A9C3-26305226AD03}" type="sibTrans" cxnId="{2E334BA6-2E95-424B-8038-A25E5ACF6FD9}">
      <dgm:prSet/>
      <dgm:spPr/>
      <dgm:t>
        <a:bodyPr/>
        <a:lstStyle/>
        <a:p>
          <a:endParaRPr lang="tr-TR"/>
        </a:p>
      </dgm:t>
    </dgm:pt>
    <dgm:pt modelId="{22EB64DA-4ACF-4639-B730-2B5686B4E048}" type="pres">
      <dgm:prSet presAssocID="{BC94313C-6872-4FD3-9A15-6F998C6AE86A}" presName="matrix" presStyleCnt="0">
        <dgm:presLayoutVars>
          <dgm:chMax val="1"/>
          <dgm:dir/>
          <dgm:resizeHandles val="exact"/>
        </dgm:presLayoutVars>
      </dgm:prSet>
      <dgm:spPr/>
      <dgm:t>
        <a:bodyPr/>
        <a:lstStyle/>
        <a:p>
          <a:endParaRPr lang="tr-TR"/>
        </a:p>
      </dgm:t>
    </dgm:pt>
    <dgm:pt modelId="{78AE8E0A-7DE5-49C0-B2C9-E34B01FD9F6E}" type="pres">
      <dgm:prSet presAssocID="{BC94313C-6872-4FD3-9A15-6F998C6AE86A}" presName="diamond" presStyleLbl="bgShp" presStyleIdx="0" presStyleCnt="1" custScaleX="169288" custLinFactNeighborX="1255" custLinFactNeighborY="1873"/>
      <dgm:spPr/>
    </dgm:pt>
    <dgm:pt modelId="{54454D04-7C41-4EBE-8A42-CDD4174022A9}" type="pres">
      <dgm:prSet presAssocID="{BC94313C-6872-4FD3-9A15-6F998C6AE86A}" presName="quad1" presStyleLbl="node1" presStyleIdx="0" presStyleCnt="4" custScaleX="166964" custScaleY="106732" custLinFactNeighborX="-39374" custLinFactNeighborY="-2881">
        <dgm:presLayoutVars>
          <dgm:chMax val="0"/>
          <dgm:chPref val="0"/>
          <dgm:bulletEnabled val="1"/>
        </dgm:presLayoutVars>
      </dgm:prSet>
      <dgm:spPr/>
      <dgm:t>
        <a:bodyPr/>
        <a:lstStyle/>
        <a:p>
          <a:endParaRPr lang="tr-TR"/>
        </a:p>
      </dgm:t>
    </dgm:pt>
    <dgm:pt modelId="{70359158-5DEB-4543-ABE2-67C060596AB8}" type="pres">
      <dgm:prSet presAssocID="{BC94313C-6872-4FD3-9A15-6F998C6AE86A}" presName="quad2" presStyleLbl="node1" presStyleIdx="1" presStyleCnt="4" custScaleX="176567" custScaleY="104542" custLinFactNeighborX="42255" custLinFactNeighborY="-1921">
        <dgm:presLayoutVars>
          <dgm:chMax val="0"/>
          <dgm:chPref val="0"/>
          <dgm:bulletEnabled val="1"/>
        </dgm:presLayoutVars>
      </dgm:prSet>
      <dgm:spPr/>
      <dgm:t>
        <a:bodyPr/>
        <a:lstStyle/>
        <a:p>
          <a:endParaRPr lang="tr-TR"/>
        </a:p>
      </dgm:t>
    </dgm:pt>
    <dgm:pt modelId="{010514B0-4419-4777-B16E-0A2B7878F1BF}" type="pres">
      <dgm:prSet presAssocID="{BC94313C-6872-4FD3-9A15-6F998C6AE86A}" presName="quad3" presStyleLbl="node1" presStyleIdx="2" presStyleCnt="4" custScaleX="166964" custScaleY="102621" custLinFactNeighborX="-32023" custLinFactNeighborY="166">
        <dgm:presLayoutVars>
          <dgm:chMax val="0"/>
          <dgm:chPref val="0"/>
          <dgm:bulletEnabled val="1"/>
        </dgm:presLayoutVars>
      </dgm:prSet>
      <dgm:spPr/>
      <dgm:t>
        <a:bodyPr/>
        <a:lstStyle/>
        <a:p>
          <a:endParaRPr lang="tr-TR"/>
        </a:p>
      </dgm:t>
    </dgm:pt>
    <dgm:pt modelId="{00B6E939-3764-45C1-92B6-6485CFD057A1}" type="pres">
      <dgm:prSet presAssocID="{BC94313C-6872-4FD3-9A15-6F998C6AE86A}" presName="quad4" presStyleLbl="node1" presStyleIdx="3" presStyleCnt="4" custScaleX="172727" custLinFactNeighborX="40334" custLinFactNeighborY="961">
        <dgm:presLayoutVars>
          <dgm:chMax val="0"/>
          <dgm:chPref val="0"/>
          <dgm:bulletEnabled val="1"/>
        </dgm:presLayoutVars>
      </dgm:prSet>
      <dgm:spPr/>
      <dgm:t>
        <a:bodyPr/>
        <a:lstStyle/>
        <a:p>
          <a:endParaRPr lang="tr-TR"/>
        </a:p>
      </dgm:t>
    </dgm:pt>
  </dgm:ptLst>
  <dgm:cxnLst>
    <dgm:cxn modelId="{1AC5948E-2F5F-4E74-AD68-08D350620FFA}" type="presOf" srcId="{6CA9FDCD-5516-4DB5-B0D3-D0C9A4A22C7D}" destId="{00B6E939-3764-45C1-92B6-6485CFD057A1}" srcOrd="0" destOrd="0" presId="urn:microsoft.com/office/officeart/2005/8/layout/matrix3"/>
    <dgm:cxn modelId="{55F4A1CA-AADA-4670-B81B-7FCF3986FD27}" srcId="{BC94313C-6872-4FD3-9A15-6F998C6AE86A}" destId="{755E2C25-41BA-45A5-AC46-01A857437F57}" srcOrd="2" destOrd="0" parTransId="{A324AAF3-00BD-44DB-BD38-1C2A1B16CE2B}" sibTransId="{6521D23C-643C-48F1-B4AC-05C0ABA377EC}"/>
    <dgm:cxn modelId="{A01BCC73-ECCF-4954-A100-13D9A33126E7}" srcId="{BC94313C-6872-4FD3-9A15-6F998C6AE86A}" destId="{6CC9B3D2-B2DD-480F-8030-9C9A2C1A1993}" srcOrd="0" destOrd="0" parTransId="{C3F5956E-FE4B-45E5-8026-63C26D3970E1}" sibTransId="{847C1156-0D3E-4147-950A-45F52A9EC08A}"/>
    <dgm:cxn modelId="{CFAAE325-E491-44AE-9B25-C18D53E49E6F}" type="presOf" srcId="{BC94313C-6872-4FD3-9A15-6F998C6AE86A}" destId="{22EB64DA-4ACF-4639-B730-2B5686B4E048}" srcOrd="0" destOrd="0" presId="urn:microsoft.com/office/officeart/2005/8/layout/matrix3"/>
    <dgm:cxn modelId="{2E334BA6-2E95-424B-8038-A25E5ACF6FD9}" srcId="{BC94313C-6872-4FD3-9A15-6F998C6AE86A}" destId="{6CA9FDCD-5516-4DB5-B0D3-D0C9A4A22C7D}" srcOrd="3" destOrd="0" parTransId="{C4EE9A87-0E2C-40F9-962C-F7B69CA66213}" sibTransId="{12B8CBB7-5D66-4360-A9C3-26305226AD03}"/>
    <dgm:cxn modelId="{EC63DC7E-CD4B-4DA9-B8AF-AF4155078C45}" type="presOf" srcId="{755E2C25-41BA-45A5-AC46-01A857437F57}" destId="{010514B0-4419-4777-B16E-0A2B7878F1BF}" srcOrd="0" destOrd="0" presId="urn:microsoft.com/office/officeart/2005/8/layout/matrix3"/>
    <dgm:cxn modelId="{5A8AEEC4-223E-4DB7-9276-D99309912640}" srcId="{BC94313C-6872-4FD3-9A15-6F998C6AE86A}" destId="{9BA9723F-C4A6-4CB0-A2EA-44701AB339AE}" srcOrd="1" destOrd="0" parTransId="{C16D95D0-9A7F-4271-BD0E-BE0781233FB6}" sibTransId="{48888B57-8817-444B-A297-D15B4DC1899C}"/>
    <dgm:cxn modelId="{02C061A7-A465-442A-A0AE-11194A2CE9AB}" type="presOf" srcId="{6CC9B3D2-B2DD-480F-8030-9C9A2C1A1993}" destId="{54454D04-7C41-4EBE-8A42-CDD4174022A9}" srcOrd="0" destOrd="0" presId="urn:microsoft.com/office/officeart/2005/8/layout/matrix3"/>
    <dgm:cxn modelId="{727BDEA2-1EC7-4A49-B4BC-115B88AE1A53}" type="presOf" srcId="{9BA9723F-C4A6-4CB0-A2EA-44701AB339AE}" destId="{70359158-5DEB-4543-ABE2-67C060596AB8}" srcOrd="0" destOrd="0" presId="urn:microsoft.com/office/officeart/2005/8/layout/matrix3"/>
    <dgm:cxn modelId="{816295D2-A5D2-4B80-AA17-4DC92A3559E5}" type="presParOf" srcId="{22EB64DA-4ACF-4639-B730-2B5686B4E048}" destId="{78AE8E0A-7DE5-49C0-B2C9-E34B01FD9F6E}" srcOrd="0" destOrd="0" presId="urn:microsoft.com/office/officeart/2005/8/layout/matrix3"/>
    <dgm:cxn modelId="{8E0F9B72-405F-4228-A399-880FBE639F7A}" type="presParOf" srcId="{22EB64DA-4ACF-4639-B730-2B5686B4E048}" destId="{54454D04-7C41-4EBE-8A42-CDD4174022A9}" srcOrd="1" destOrd="0" presId="urn:microsoft.com/office/officeart/2005/8/layout/matrix3"/>
    <dgm:cxn modelId="{1B755700-3C1D-40D1-BF2F-65F296728E27}" type="presParOf" srcId="{22EB64DA-4ACF-4639-B730-2B5686B4E048}" destId="{70359158-5DEB-4543-ABE2-67C060596AB8}" srcOrd="2" destOrd="0" presId="urn:microsoft.com/office/officeart/2005/8/layout/matrix3"/>
    <dgm:cxn modelId="{090CC3FD-A075-4657-89C1-8EA896F7AB0B}" type="presParOf" srcId="{22EB64DA-4ACF-4639-B730-2B5686B4E048}" destId="{010514B0-4419-4777-B16E-0A2B7878F1BF}" srcOrd="3" destOrd="0" presId="urn:microsoft.com/office/officeart/2005/8/layout/matrix3"/>
    <dgm:cxn modelId="{C9B49DB3-EEEE-4547-B208-BF84CA2A32B4}" type="presParOf" srcId="{22EB64DA-4ACF-4639-B730-2B5686B4E048}" destId="{00B6E939-3764-45C1-92B6-6485CFD057A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295F584-ADEC-4F4E-BEB7-9EB27281D51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A2FBF15A-325E-4350-AC9C-5A137A34AE14}">
      <dgm:prSet/>
      <dgm:spPr/>
      <dgm:t>
        <a:bodyPr anchor="ctr"/>
        <a:lstStyle/>
        <a:p>
          <a:pPr rtl="0"/>
          <a:r>
            <a:rPr lang="tr-TR" dirty="0" smtClean="0"/>
            <a:t>Merkezî yönetim kapsamındaki idareler ile sosyal güvenlik kurumlarının bir malî yıldaki faaliyet sonuçları, Maliye</a:t>
          </a:r>
          <a:endParaRPr lang="tr-TR" dirty="0"/>
        </a:p>
      </dgm:t>
    </dgm:pt>
    <dgm:pt modelId="{FC71B18D-B127-4B0F-9663-335CF6973145}" type="parTrans" cxnId="{2D6A316E-02B7-40A6-BE70-FECF2BB509B3}">
      <dgm:prSet/>
      <dgm:spPr/>
      <dgm:t>
        <a:bodyPr/>
        <a:lstStyle/>
        <a:p>
          <a:endParaRPr lang="tr-TR"/>
        </a:p>
      </dgm:t>
    </dgm:pt>
    <dgm:pt modelId="{83CB6A35-1D12-4900-BB77-7E39D71663EC}" type="sibTrans" cxnId="{2D6A316E-02B7-40A6-BE70-FECF2BB509B3}">
      <dgm:prSet/>
      <dgm:spPr/>
      <dgm:t>
        <a:bodyPr/>
        <a:lstStyle/>
        <a:p>
          <a:endParaRPr lang="tr-TR"/>
        </a:p>
      </dgm:t>
    </dgm:pt>
    <dgm:pt modelId="{58B09451-318F-4EA8-8663-3AE6CB321B52}">
      <dgm:prSet/>
      <dgm:spPr/>
      <dgm:t>
        <a:bodyPr anchor="ctr"/>
        <a:lstStyle/>
        <a:p>
          <a:pPr rtl="0"/>
          <a:r>
            <a:rPr lang="tr-TR" dirty="0" smtClean="0"/>
            <a:t>Bakanlığınca hazırlanacak genel faaliyet raporunda gösterilir. Bu raporda, mahallî idarelerin malî yapılarına ilişkin genel</a:t>
          </a:r>
          <a:endParaRPr lang="tr-TR" dirty="0"/>
        </a:p>
      </dgm:t>
    </dgm:pt>
    <dgm:pt modelId="{89A309B2-C9FA-41B3-A844-6C85152347BF}" type="parTrans" cxnId="{61645C87-8FAB-4994-8311-E0DAEB769121}">
      <dgm:prSet/>
      <dgm:spPr/>
      <dgm:t>
        <a:bodyPr/>
        <a:lstStyle/>
        <a:p>
          <a:endParaRPr lang="tr-TR"/>
        </a:p>
      </dgm:t>
    </dgm:pt>
    <dgm:pt modelId="{A0478770-3FDD-4A3F-90DB-0CC06A6CAB0A}" type="sibTrans" cxnId="{61645C87-8FAB-4994-8311-E0DAEB769121}">
      <dgm:prSet/>
      <dgm:spPr/>
      <dgm:t>
        <a:bodyPr/>
        <a:lstStyle/>
        <a:p>
          <a:endParaRPr lang="tr-TR"/>
        </a:p>
      </dgm:t>
    </dgm:pt>
    <dgm:pt modelId="{0B8FE4D1-0ABB-4EB2-9AC6-5556A5913939}">
      <dgm:prSet/>
      <dgm:spPr/>
      <dgm:t>
        <a:bodyPr anchor="ctr"/>
        <a:lstStyle/>
        <a:p>
          <a:pPr rtl="0"/>
          <a:r>
            <a:rPr lang="tr-TR" dirty="0" smtClean="0"/>
            <a:t>değerlendirmelere de yer verilir. Maliye Bakanlığı, genel faaliyet raporunu kamuoyuna açıklar ve bir örneğini Sayıştaya gönderir.</a:t>
          </a:r>
          <a:endParaRPr lang="tr-TR" dirty="0"/>
        </a:p>
      </dgm:t>
    </dgm:pt>
    <dgm:pt modelId="{D214D9FD-2C45-4606-82DF-53513B9A577F}" type="parTrans" cxnId="{FA7CE3E3-78C9-4735-B2C1-9ACA62CE6DEA}">
      <dgm:prSet/>
      <dgm:spPr/>
      <dgm:t>
        <a:bodyPr/>
        <a:lstStyle/>
        <a:p>
          <a:endParaRPr lang="tr-TR"/>
        </a:p>
      </dgm:t>
    </dgm:pt>
    <dgm:pt modelId="{EA488BC7-3E0A-44C2-983B-9BE2F2915910}" type="sibTrans" cxnId="{FA7CE3E3-78C9-4735-B2C1-9ACA62CE6DEA}">
      <dgm:prSet/>
      <dgm:spPr/>
      <dgm:t>
        <a:bodyPr/>
        <a:lstStyle/>
        <a:p>
          <a:endParaRPr lang="tr-TR"/>
        </a:p>
      </dgm:t>
    </dgm:pt>
    <dgm:pt modelId="{90221BC9-A4A2-419A-86E7-BC302A0DD86A}" type="pres">
      <dgm:prSet presAssocID="{6295F584-ADEC-4F4E-BEB7-9EB27281D51C}" presName="vert0" presStyleCnt="0">
        <dgm:presLayoutVars>
          <dgm:dir/>
          <dgm:animOne val="branch"/>
          <dgm:animLvl val="lvl"/>
        </dgm:presLayoutVars>
      </dgm:prSet>
      <dgm:spPr/>
      <dgm:t>
        <a:bodyPr/>
        <a:lstStyle/>
        <a:p>
          <a:endParaRPr lang="tr-TR"/>
        </a:p>
      </dgm:t>
    </dgm:pt>
    <dgm:pt modelId="{594C27A2-C53E-4EE6-A2E2-C36EC18CF82E}" type="pres">
      <dgm:prSet presAssocID="{A2FBF15A-325E-4350-AC9C-5A137A34AE14}" presName="thickLine" presStyleLbl="alignNode1" presStyleIdx="0" presStyleCnt="3"/>
      <dgm:spPr/>
    </dgm:pt>
    <dgm:pt modelId="{57151D87-F0DB-415D-8125-B4B87928C504}" type="pres">
      <dgm:prSet presAssocID="{A2FBF15A-325E-4350-AC9C-5A137A34AE14}" presName="horz1" presStyleCnt="0"/>
      <dgm:spPr/>
    </dgm:pt>
    <dgm:pt modelId="{91C0819F-BD4F-400D-99FB-0EB85788FD87}" type="pres">
      <dgm:prSet presAssocID="{A2FBF15A-325E-4350-AC9C-5A137A34AE14}" presName="tx1" presStyleLbl="revTx" presStyleIdx="0" presStyleCnt="3"/>
      <dgm:spPr/>
      <dgm:t>
        <a:bodyPr/>
        <a:lstStyle/>
        <a:p>
          <a:endParaRPr lang="tr-TR"/>
        </a:p>
      </dgm:t>
    </dgm:pt>
    <dgm:pt modelId="{32445FF8-684B-4ACE-B4F6-7D810BEA7819}" type="pres">
      <dgm:prSet presAssocID="{A2FBF15A-325E-4350-AC9C-5A137A34AE14}" presName="vert1" presStyleCnt="0"/>
      <dgm:spPr/>
    </dgm:pt>
    <dgm:pt modelId="{0BEF60E2-6C26-42DF-9BD2-80BFAEC14F8B}" type="pres">
      <dgm:prSet presAssocID="{58B09451-318F-4EA8-8663-3AE6CB321B52}" presName="thickLine" presStyleLbl="alignNode1" presStyleIdx="1" presStyleCnt="3"/>
      <dgm:spPr/>
    </dgm:pt>
    <dgm:pt modelId="{2D55CA9D-B3BC-461A-B903-64567C16EB92}" type="pres">
      <dgm:prSet presAssocID="{58B09451-318F-4EA8-8663-3AE6CB321B52}" presName="horz1" presStyleCnt="0"/>
      <dgm:spPr/>
    </dgm:pt>
    <dgm:pt modelId="{07E3AD31-18C9-46CE-B040-FCE96D72F031}" type="pres">
      <dgm:prSet presAssocID="{58B09451-318F-4EA8-8663-3AE6CB321B52}" presName="tx1" presStyleLbl="revTx" presStyleIdx="1" presStyleCnt="3"/>
      <dgm:spPr/>
      <dgm:t>
        <a:bodyPr/>
        <a:lstStyle/>
        <a:p>
          <a:endParaRPr lang="tr-TR"/>
        </a:p>
      </dgm:t>
    </dgm:pt>
    <dgm:pt modelId="{F866DC2B-5832-438A-9D05-2C52977CDB2A}" type="pres">
      <dgm:prSet presAssocID="{58B09451-318F-4EA8-8663-3AE6CB321B52}" presName="vert1" presStyleCnt="0"/>
      <dgm:spPr/>
    </dgm:pt>
    <dgm:pt modelId="{5B3211A1-5899-44E2-B5C2-266480095A24}" type="pres">
      <dgm:prSet presAssocID="{0B8FE4D1-0ABB-4EB2-9AC6-5556A5913939}" presName="thickLine" presStyleLbl="alignNode1" presStyleIdx="2" presStyleCnt="3"/>
      <dgm:spPr/>
    </dgm:pt>
    <dgm:pt modelId="{76DECC95-77AA-47F5-BEC5-ADAD95A13582}" type="pres">
      <dgm:prSet presAssocID="{0B8FE4D1-0ABB-4EB2-9AC6-5556A5913939}" presName="horz1" presStyleCnt="0"/>
      <dgm:spPr/>
    </dgm:pt>
    <dgm:pt modelId="{F9678E74-E32B-4F56-B33C-DB3AB772D09F}" type="pres">
      <dgm:prSet presAssocID="{0B8FE4D1-0ABB-4EB2-9AC6-5556A5913939}" presName="tx1" presStyleLbl="revTx" presStyleIdx="2" presStyleCnt="3"/>
      <dgm:spPr/>
      <dgm:t>
        <a:bodyPr/>
        <a:lstStyle/>
        <a:p>
          <a:endParaRPr lang="tr-TR"/>
        </a:p>
      </dgm:t>
    </dgm:pt>
    <dgm:pt modelId="{568E97EC-C91E-4BC6-93DF-BCBDFF3280BF}" type="pres">
      <dgm:prSet presAssocID="{0B8FE4D1-0ABB-4EB2-9AC6-5556A5913939}" presName="vert1" presStyleCnt="0"/>
      <dgm:spPr/>
    </dgm:pt>
  </dgm:ptLst>
  <dgm:cxnLst>
    <dgm:cxn modelId="{61645C87-8FAB-4994-8311-E0DAEB769121}" srcId="{6295F584-ADEC-4F4E-BEB7-9EB27281D51C}" destId="{58B09451-318F-4EA8-8663-3AE6CB321B52}" srcOrd="1" destOrd="0" parTransId="{89A309B2-C9FA-41B3-A844-6C85152347BF}" sibTransId="{A0478770-3FDD-4A3F-90DB-0CC06A6CAB0A}"/>
    <dgm:cxn modelId="{89EE59F5-2D89-43B9-A9B3-AB04624EAA99}" type="presOf" srcId="{A2FBF15A-325E-4350-AC9C-5A137A34AE14}" destId="{91C0819F-BD4F-400D-99FB-0EB85788FD87}" srcOrd="0" destOrd="0" presId="urn:microsoft.com/office/officeart/2008/layout/LinedList"/>
    <dgm:cxn modelId="{875A4F20-877D-46D1-B95B-DCF6EF7F5C81}" type="presOf" srcId="{0B8FE4D1-0ABB-4EB2-9AC6-5556A5913939}" destId="{F9678E74-E32B-4F56-B33C-DB3AB772D09F}" srcOrd="0" destOrd="0" presId="urn:microsoft.com/office/officeart/2008/layout/LinedList"/>
    <dgm:cxn modelId="{DE71C1B8-E816-4857-86A1-58CA92AFB969}" type="presOf" srcId="{6295F584-ADEC-4F4E-BEB7-9EB27281D51C}" destId="{90221BC9-A4A2-419A-86E7-BC302A0DD86A}" srcOrd="0" destOrd="0" presId="urn:microsoft.com/office/officeart/2008/layout/LinedList"/>
    <dgm:cxn modelId="{FA7CE3E3-78C9-4735-B2C1-9ACA62CE6DEA}" srcId="{6295F584-ADEC-4F4E-BEB7-9EB27281D51C}" destId="{0B8FE4D1-0ABB-4EB2-9AC6-5556A5913939}" srcOrd="2" destOrd="0" parTransId="{D214D9FD-2C45-4606-82DF-53513B9A577F}" sibTransId="{EA488BC7-3E0A-44C2-983B-9BE2F2915910}"/>
    <dgm:cxn modelId="{75771CF7-95A1-4CC6-9AA8-FAD2C6973C48}" type="presOf" srcId="{58B09451-318F-4EA8-8663-3AE6CB321B52}" destId="{07E3AD31-18C9-46CE-B040-FCE96D72F031}" srcOrd="0" destOrd="0" presId="urn:microsoft.com/office/officeart/2008/layout/LinedList"/>
    <dgm:cxn modelId="{2D6A316E-02B7-40A6-BE70-FECF2BB509B3}" srcId="{6295F584-ADEC-4F4E-BEB7-9EB27281D51C}" destId="{A2FBF15A-325E-4350-AC9C-5A137A34AE14}" srcOrd="0" destOrd="0" parTransId="{FC71B18D-B127-4B0F-9663-335CF6973145}" sibTransId="{83CB6A35-1D12-4900-BB77-7E39D71663EC}"/>
    <dgm:cxn modelId="{1875A556-A597-4DEE-8D01-352199A8E047}" type="presParOf" srcId="{90221BC9-A4A2-419A-86E7-BC302A0DD86A}" destId="{594C27A2-C53E-4EE6-A2E2-C36EC18CF82E}" srcOrd="0" destOrd="0" presId="urn:microsoft.com/office/officeart/2008/layout/LinedList"/>
    <dgm:cxn modelId="{22EBB25F-AA52-4BCB-96E1-E00517953575}" type="presParOf" srcId="{90221BC9-A4A2-419A-86E7-BC302A0DD86A}" destId="{57151D87-F0DB-415D-8125-B4B87928C504}" srcOrd="1" destOrd="0" presId="urn:microsoft.com/office/officeart/2008/layout/LinedList"/>
    <dgm:cxn modelId="{EB0A08E2-30EE-4708-9CEE-D04BEFF2703A}" type="presParOf" srcId="{57151D87-F0DB-415D-8125-B4B87928C504}" destId="{91C0819F-BD4F-400D-99FB-0EB85788FD87}" srcOrd="0" destOrd="0" presId="urn:microsoft.com/office/officeart/2008/layout/LinedList"/>
    <dgm:cxn modelId="{3A23749C-C986-4583-8744-EACA4E853603}" type="presParOf" srcId="{57151D87-F0DB-415D-8125-B4B87928C504}" destId="{32445FF8-684B-4ACE-B4F6-7D810BEA7819}" srcOrd="1" destOrd="0" presId="urn:microsoft.com/office/officeart/2008/layout/LinedList"/>
    <dgm:cxn modelId="{A4FE7B8C-D49C-4F3C-88CD-14D708F47016}" type="presParOf" srcId="{90221BC9-A4A2-419A-86E7-BC302A0DD86A}" destId="{0BEF60E2-6C26-42DF-9BD2-80BFAEC14F8B}" srcOrd="2" destOrd="0" presId="urn:microsoft.com/office/officeart/2008/layout/LinedList"/>
    <dgm:cxn modelId="{16816A2C-E4D4-4260-9150-2CEC57BD8E73}" type="presParOf" srcId="{90221BC9-A4A2-419A-86E7-BC302A0DD86A}" destId="{2D55CA9D-B3BC-461A-B903-64567C16EB92}" srcOrd="3" destOrd="0" presId="urn:microsoft.com/office/officeart/2008/layout/LinedList"/>
    <dgm:cxn modelId="{0526C69C-D364-4BD1-B161-26586FED3D84}" type="presParOf" srcId="{2D55CA9D-B3BC-461A-B903-64567C16EB92}" destId="{07E3AD31-18C9-46CE-B040-FCE96D72F031}" srcOrd="0" destOrd="0" presId="urn:microsoft.com/office/officeart/2008/layout/LinedList"/>
    <dgm:cxn modelId="{8734A992-D357-4537-8644-C1872B723823}" type="presParOf" srcId="{2D55CA9D-B3BC-461A-B903-64567C16EB92}" destId="{F866DC2B-5832-438A-9D05-2C52977CDB2A}" srcOrd="1" destOrd="0" presId="urn:microsoft.com/office/officeart/2008/layout/LinedList"/>
    <dgm:cxn modelId="{4C0D265E-B641-48DE-982C-3F6D3510EB15}" type="presParOf" srcId="{90221BC9-A4A2-419A-86E7-BC302A0DD86A}" destId="{5B3211A1-5899-44E2-B5C2-266480095A24}" srcOrd="4" destOrd="0" presId="urn:microsoft.com/office/officeart/2008/layout/LinedList"/>
    <dgm:cxn modelId="{802C6039-A89F-4F6E-A2C7-D93C3B575A9D}" type="presParOf" srcId="{90221BC9-A4A2-419A-86E7-BC302A0DD86A}" destId="{76DECC95-77AA-47F5-BEC5-ADAD95A13582}" srcOrd="5" destOrd="0" presId="urn:microsoft.com/office/officeart/2008/layout/LinedList"/>
    <dgm:cxn modelId="{50F04FC3-83A8-4EE7-A234-90E51649E6EE}" type="presParOf" srcId="{76DECC95-77AA-47F5-BEC5-ADAD95A13582}" destId="{F9678E74-E32B-4F56-B33C-DB3AB772D09F}" srcOrd="0" destOrd="0" presId="urn:microsoft.com/office/officeart/2008/layout/LinedList"/>
    <dgm:cxn modelId="{39766A4A-827C-490C-B190-2BD3C7909E32}" type="presParOf" srcId="{76DECC95-77AA-47F5-BEC5-ADAD95A13582}" destId="{568E97EC-C91E-4BC6-93DF-BCBDFF3280B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481D5D0-387B-437D-AE5B-AAB82F2BD85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F94DAC39-1348-481F-A6B2-33509F4CD5AE}">
      <dgm:prSet custT="1"/>
      <dgm:spPr/>
      <dgm:t>
        <a:bodyPr anchor="ctr"/>
        <a:lstStyle/>
        <a:p>
          <a:pPr rtl="0"/>
          <a:r>
            <a:rPr lang="tr-TR" sz="2400" b="1" dirty="0" smtClean="0">
              <a:solidFill>
                <a:srgbClr val="C00000"/>
              </a:solidFill>
            </a:rPr>
            <a:t>Genel yönetim kapsamındaki kamu idareleri</a:t>
          </a:r>
          <a:r>
            <a:rPr lang="tr-TR" sz="2400" dirty="0" smtClean="0"/>
            <a:t>, kamu hizmetlerinin zorunlu kıldığı durumlarda gereken nicelikte ve nitelikte taşınır ve taşınmazları, </a:t>
          </a:r>
          <a:endParaRPr lang="tr-TR" sz="2400" dirty="0"/>
        </a:p>
      </dgm:t>
    </dgm:pt>
    <dgm:pt modelId="{4772CFC3-A11D-4396-A705-285823FEA1D5}" type="parTrans" cxnId="{563A4EB7-23E7-4417-B8C2-5A7C8B4689D9}">
      <dgm:prSet/>
      <dgm:spPr/>
      <dgm:t>
        <a:bodyPr/>
        <a:lstStyle/>
        <a:p>
          <a:endParaRPr lang="tr-TR"/>
        </a:p>
      </dgm:t>
    </dgm:pt>
    <dgm:pt modelId="{DA861955-1CB3-4C3F-8F80-2954CD11FD03}" type="sibTrans" cxnId="{563A4EB7-23E7-4417-B8C2-5A7C8B4689D9}">
      <dgm:prSet/>
      <dgm:spPr/>
      <dgm:t>
        <a:bodyPr/>
        <a:lstStyle/>
        <a:p>
          <a:endParaRPr lang="tr-TR"/>
        </a:p>
      </dgm:t>
    </dgm:pt>
    <dgm:pt modelId="{FCCE7C1D-81DF-45D4-A434-CD6B73F63408}">
      <dgm:prSet custT="1"/>
      <dgm:spPr/>
      <dgm:t>
        <a:bodyPr anchor="ctr"/>
        <a:lstStyle/>
        <a:p>
          <a:pPr rtl="0"/>
          <a:r>
            <a:rPr lang="tr-TR" sz="2400" b="1" dirty="0" smtClean="0">
              <a:solidFill>
                <a:srgbClr val="C00000"/>
              </a:solidFill>
            </a:rPr>
            <a:t>-</a:t>
          </a:r>
          <a:r>
            <a:rPr lang="tr-TR" sz="2400" b="1" dirty="0" smtClean="0">
              <a:solidFill>
                <a:schemeClr val="tx1"/>
              </a:solidFill>
            </a:rPr>
            <a:t>Genel bütçe </a:t>
          </a:r>
          <a:r>
            <a:rPr lang="tr-TR" sz="2400" dirty="0" smtClean="0"/>
            <a:t>kapsamındaki kamu idarelerinin edindiği taşınmazlar </a:t>
          </a:r>
          <a:r>
            <a:rPr lang="tr-TR" sz="2400" dirty="0" smtClean="0">
              <a:solidFill>
                <a:srgbClr val="C00000"/>
              </a:solidFill>
            </a:rPr>
            <a:t>Hazine adına,</a:t>
          </a:r>
          <a:r>
            <a:rPr lang="tr-TR" sz="2400" dirty="0" smtClean="0"/>
            <a:t> -</a:t>
          </a:r>
          <a:r>
            <a:rPr lang="tr-TR" sz="2400" b="1" dirty="0" smtClean="0">
              <a:solidFill>
                <a:schemeClr val="tx1"/>
              </a:solidFill>
            </a:rPr>
            <a:t>diğer kamu idarelerine </a:t>
          </a:r>
          <a:r>
            <a:rPr lang="tr-TR" sz="2400" dirty="0" smtClean="0"/>
            <a:t>ait taşınmazlar ise </a:t>
          </a:r>
          <a:r>
            <a:rPr lang="tr-TR" sz="2400" dirty="0" smtClean="0">
              <a:solidFill>
                <a:srgbClr val="00B0F0"/>
              </a:solidFill>
            </a:rPr>
            <a:t>tüzel kişilikleri </a:t>
          </a:r>
          <a:r>
            <a:rPr lang="tr-TR" sz="2400" dirty="0" smtClean="0"/>
            <a:t>adına tapu sicilinde tescil olunur. </a:t>
          </a:r>
          <a:endParaRPr lang="tr-TR" sz="2400" dirty="0"/>
        </a:p>
      </dgm:t>
    </dgm:pt>
    <dgm:pt modelId="{F23A6C2A-3BD7-42A2-9CFA-3ABE7923F9CC}" type="parTrans" cxnId="{704B50A5-DE5D-4125-ABAA-56D5C00D6F52}">
      <dgm:prSet/>
      <dgm:spPr/>
      <dgm:t>
        <a:bodyPr/>
        <a:lstStyle/>
        <a:p>
          <a:endParaRPr lang="tr-TR"/>
        </a:p>
      </dgm:t>
    </dgm:pt>
    <dgm:pt modelId="{527B2401-1EAB-4C7F-8695-76A1642D02C2}" type="sibTrans" cxnId="{704B50A5-DE5D-4125-ABAA-56D5C00D6F52}">
      <dgm:prSet/>
      <dgm:spPr/>
      <dgm:t>
        <a:bodyPr/>
        <a:lstStyle/>
        <a:p>
          <a:endParaRPr lang="tr-TR"/>
        </a:p>
      </dgm:t>
    </dgm:pt>
    <dgm:pt modelId="{B8AE8152-7BBF-4748-85CC-7C2BCE48835F}">
      <dgm:prSet custT="1"/>
      <dgm:spPr/>
      <dgm:t>
        <a:bodyPr anchor="ctr"/>
        <a:lstStyle/>
        <a:p>
          <a:pPr rtl="0"/>
          <a:r>
            <a:rPr lang="tr-TR" sz="2400" dirty="0" smtClean="0">
              <a:solidFill>
                <a:srgbClr val="FF0000"/>
              </a:solidFill>
            </a:rPr>
            <a:t>Hazine adına tescil edilen taşınmazlar Maliye Bakanlığı tarafından yönetilir. </a:t>
          </a:r>
          <a:endParaRPr lang="tr-TR" sz="2400" dirty="0">
            <a:solidFill>
              <a:srgbClr val="FF0000"/>
            </a:solidFill>
          </a:endParaRPr>
        </a:p>
      </dgm:t>
    </dgm:pt>
    <dgm:pt modelId="{A778E26A-FDF4-4EC1-B44B-AD8C8090A17A}" type="parTrans" cxnId="{5CD97D51-6052-4845-B545-403813326BA9}">
      <dgm:prSet/>
      <dgm:spPr/>
      <dgm:t>
        <a:bodyPr/>
        <a:lstStyle/>
        <a:p>
          <a:endParaRPr lang="tr-TR"/>
        </a:p>
      </dgm:t>
    </dgm:pt>
    <dgm:pt modelId="{8107EBC0-A485-4AB3-B0E2-6EE38AB0A48A}" type="sibTrans" cxnId="{5CD97D51-6052-4845-B545-403813326BA9}">
      <dgm:prSet/>
      <dgm:spPr/>
      <dgm:t>
        <a:bodyPr/>
        <a:lstStyle/>
        <a:p>
          <a:endParaRPr lang="tr-TR"/>
        </a:p>
      </dgm:t>
    </dgm:pt>
    <dgm:pt modelId="{D74E4DA2-92FB-43C4-B60D-8A56FA1F592F}">
      <dgm:prSet custT="1"/>
      <dgm:spPr/>
      <dgm:t>
        <a:bodyPr anchor="ctr"/>
        <a:lstStyle/>
        <a:p>
          <a:pPr rtl="0"/>
          <a:r>
            <a:rPr lang="tr-TR" sz="2400" dirty="0" smtClean="0"/>
            <a:t>Bu tescil işlemleri, adına tescil yapılan idarenin taşınmazın bulunduğu yerdeki ilgili birimine bildirilir.</a:t>
          </a:r>
          <a:endParaRPr lang="tr-TR" sz="2400" dirty="0"/>
        </a:p>
      </dgm:t>
    </dgm:pt>
    <dgm:pt modelId="{15E85356-2480-48EA-BA8E-A5147E34CDAA}" type="parTrans" cxnId="{FF24A6E4-9D23-421B-B948-551DDAFA80B0}">
      <dgm:prSet/>
      <dgm:spPr/>
      <dgm:t>
        <a:bodyPr/>
        <a:lstStyle/>
        <a:p>
          <a:endParaRPr lang="tr-TR"/>
        </a:p>
      </dgm:t>
    </dgm:pt>
    <dgm:pt modelId="{46DA6FFE-C3A7-4D30-AAA3-A55BE8C2F151}" type="sibTrans" cxnId="{FF24A6E4-9D23-421B-B948-551DDAFA80B0}">
      <dgm:prSet/>
      <dgm:spPr/>
      <dgm:t>
        <a:bodyPr/>
        <a:lstStyle/>
        <a:p>
          <a:endParaRPr lang="tr-TR"/>
        </a:p>
      </dgm:t>
    </dgm:pt>
    <dgm:pt modelId="{D4EFA101-6EC9-4DDB-B0FF-240FEAB93D1D}">
      <dgm:prSet custT="1"/>
      <dgm:spPr/>
      <dgm:t>
        <a:bodyPr anchor="ctr"/>
        <a:lstStyle/>
        <a:p>
          <a:pPr rtl="0"/>
          <a:endParaRPr lang="tr-TR" sz="2400" dirty="0"/>
        </a:p>
      </dgm:t>
    </dgm:pt>
    <dgm:pt modelId="{DC3A436F-487E-498F-828D-645ABB670B84}" type="parTrans" cxnId="{F74CE858-189C-44C5-A4A6-1A7FAC2A9C57}">
      <dgm:prSet/>
      <dgm:spPr/>
      <dgm:t>
        <a:bodyPr/>
        <a:lstStyle/>
        <a:p>
          <a:endParaRPr lang="tr-TR"/>
        </a:p>
      </dgm:t>
    </dgm:pt>
    <dgm:pt modelId="{3D9C5CFA-79B2-4D15-9297-E930F9C48720}" type="sibTrans" cxnId="{F74CE858-189C-44C5-A4A6-1A7FAC2A9C57}">
      <dgm:prSet/>
      <dgm:spPr/>
      <dgm:t>
        <a:bodyPr/>
        <a:lstStyle/>
        <a:p>
          <a:endParaRPr lang="tr-TR"/>
        </a:p>
      </dgm:t>
    </dgm:pt>
    <dgm:pt modelId="{378F1A73-AB96-46F5-82B3-4BA5211AD469}" type="pres">
      <dgm:prSet presAssocID="{1481D5D0-387B-437D-AE5B-AAB82F2BD85C}" presName="vert0" presStyleCnt="0">
        <dgm:presLayoutVars>
          <dgm:dir/>
          <dgm:animOne val="branch"/>
          <dgm:animLvl val="lvl"/>
        </dgm:presLayoutVars>
      </dgm:prSet>
      <dgm:spPr/>
      <dgm:t>
        <a:bodyPr/>
        <a:lstStyle/>
        <a:p>
          <a:endParaRPr lang="tr-TR"/>
        </a:p>
      </dgm:t>
    </dgm:pt>
    <dgm:pt modelId="{AB467699-4232-4EF6-AB1C-E8E9DE152AC4}" type="pres">
      <dgm:prSet presAssocID="{F94DAC39-1348-481F-A6B2-33509F4CD5AE}" presName="thickLine" presStyleLbl="alignNode1" presStyleIdx="0" presStyleCnt="5"/>
      <dgm:spPr/>
    </dgm:pt>
    <dgm:pt modelId="{DD2944C5-DF17-41EE-9EBB-53D1392E0243}" type="pres">
      <dgm:prSet presAssocID="{F94DAC39-1348-481F-A6B2-33509F4CD5AE}" presName="horz1" presStyleCnt="0"/>
      <dgm:spPr/>
    </dgm:pt>
    <dgm:pt modelId="{EACD0B2A-0DD2-46E5-BFBD-C05BAA8715F6}" type="pres">
      <dgm:prSet presAssocID="{F94DAC39-1348-481F-A6B2-33509F4CD5AE}" presName="tx1" presStyleLbl="revTx" presStyleIdx="0" presStyleCnt="5"/>
      <dgm:spPr/>
      <dgm:t>
        <a:bodyPr/>
        <a:lstStyle/>
        <a:p>
          <a:endParaRPr lang="tr-TR"/>
        </a:p>
      </dgm:t>
    </dgm:pt>
    <dgm:pt modelId="{D2CC720E-A7FA-4BA4-8927-F7C14849BC15}" type="pres">
      <dgm:prSet presAssocID="{F94DAC39-1348-481F-A6B2-33509F4CD5AE}" presName="vert1" presStyleCnt="0"/>
      <dgm:spPr/>
    </dgm:pt>
    <dgm:pt modelId="{0C19916B-1605-4C0A-958E-88652554AA9D}" type="pres">
      <dgm:prSet presAssocID="{D4EFA101-6EC9-4DDB-B0FF-240FEAB93D1D}" presName="thickLine" presStyleLbl="alignNode1" presStyleIdx="1" presStyleCnt="5"/>
      <dgm:spPr/>
    </dgm:pt>
    <dgm:pt modelId="{9533F8C6-EFF7-4D11-83E7-E229EEDB0915}" type="pres">
      <dgm:prSet presAssocID="{D4EFA101-6EC9-4DDB-B0FF-240FEAB93D1D}" presName="horz1" presStyleCnt="0"/>
      <dgm:spPr/>
    </dgm:pt>
    <dgm:pt modelId="{2DA2DCEF-EB65-45DC-B23A-C70412B5E24A}" type="pres">
      <dgm:prSet presAssocID="{D4EFA101-6EC9-4DDB-B0FF-240FEAB93D1D}" presName="tx1" presStyleLbl="revTx" presStyleIdx="1" presStyleCnt="5"/>
      <dgm:spPr/>
      <dgm:t>
        <a:bodyPr/>
        <a:lstStyle/>
        <a:p>
          <a:endParaRPr lang="tr-TR"/>
        </a:p>
      </dgm:t>
    </dgm:pt>
    <dgm:pt modelId="{1A3EE7F9-3C14-4240-AD3B-5C6404F8E74A}" type="pres">
      <dgm:prSet presAssocID="{D4EFA101-6EC9-4DDB-B0FF-240FEAB93D1D}" presName="vert1" presStyleCnt="0"/>
      <dgm:spPr/>
    </dgm:pt>
    <dgm:pt modelId="{710CFAB7-D8FF-4BC8-80FA-59EAD544B1AE}" type="pres">
      <dgm:prSet presAssocID="{FCCE7C1D-81DF-45D4-A434-CD6B73F63408}" presName="thickLine" presStyleLbl="alignNode1" presStyleIdx="2" presStyleCnt="5"/>
      <dgm:spPr/>
    </dgm:pt>
    <dgm:pt modelId="{BD92D6CC-27D5-4BE9-808F-D6C39C8524B4}" type="pres">
      <dgm:prSet presAssocID="{FCCE7C1D-81DF-45D4-A434-CD6B73F63408}" presName="horz1" presStyleCnt="0"/>
      <dgm:spPr/>
    </dgm:pt>
    <dgm:pt modelId="{24306214-1EFD-48E6-A7E4-8735FDD4A50D}" type="pres">
      <dgm:prSet presAssocID="{FCCE7C1D-81DF-45D4-A434-CD6B73F63408}" presName="tx1" presStyleLbl="revTx" presStyleIdx="2" presStyleCnt="5" custScaleY="133286"/>
      <dgm:spPr/>
      <dgm:t>
        <a:bodyPr/>
        <a:lstStyle/>
        <a:p>
          <a:endParaRPr lang="tr-TR"/>
        </a:p>
      </dgm:t>
    </dgm:pt>
    <dgm:pt modelId="{DD9B2D98-ED02-4F63-AB2E-30EB5B4B5BD1}" type="pres">
      <dgm:prSet presAssocID="{FCCE7C1D-81DF-45D4-A434-CD6B73F63408}" presName="vert1" presStyleCnt="0"/>
      <dgm:spPr/>
    </dgm:pt>
    <dgm:pt modelId="{6E92DAC9-1312-43CB-A0E5-0701CEFBBD32}" type="pres">
      <dgm:prSet presAssocID="{B8AE8152-7BBF-4748-85CC-7C2BCE48835F}" presName="thickLine" presStyleLbl="alignNode1" presStyleIdx="3" presStyleCnt="5"/>
      <dgm:spPr/>
    </dgm:pt>
    <dgm:pt modelId="{1C4E59D9-92E2-4565-83E3-DD02E49E7E04}" type="pres">
      <dgm:prSet presAssocID="{B8AE8152-7BBF-4748-85CC-7C2BCE48835F}" presName="horz1" presStyleCnt="0"/>
      <dgm:spPr/>
    </dgm:pt>
    <dgm:pt modelId="{AB56ADA3-9BF4-488B-8DCE-121C784580D5}" type="pres">
      <dgm:prSet presAssocID="{B8AE8152-7BBF-4748-85CC-7C2BCE48835F}" presName="tx1" presStyleLbl="revTx" presStyleIdx="3" presStyleCnt="5"/>
      <dgm:spPr/>
      <dgm:t>
        <a:bodyPr/>
        <a:lstStyle/>
        <a:p>
          <a:endParaRPr lang="tr-TR"/>
        </a:p>
      </dgm:t>
    </dgm:pt>
    <dgm:pt modelId="{7544055D-900A-4384-84AC-9CDBF1ADCD83}" type="pres">
      <dgm:prSet presAssocID="{B8AE8152-7BBF-4748-85CC-7C2BCE48835F}" presName="vert1" presStyleCnt="0"/>
      <dgm:spPr/>
    </dgm:pt>
    <dgm:pt modelId="{B0322DE9-F70F-4F68-A184-EAE05A7D3B6E}" type="pres">
      <dgm:prSet presAssocID="{D74E4DA2-92FB-43C4-B60D-8A56FA1F592F}" presName="thickLine" presStyleLbl="alignNode1" presStyleIdx="4" presStyleCnt="5"/>
      <dgm:spPr/>
    </dgm:pt>
    <dgm:pt modelId="{EB04D856-2565-43E2-A992-C13725AAE94C}" type="pres">
      <dgm:prSet presAssocID="{D74E4DA2-92FB-43C4-B60D-8A56FA1F592F}" presName="horz1" presStyleCnt="0"/>
      <dgm:spPr/>
    </dgm:pt>
    <dgm:pt modelId="{30CB956F-0213-45CF-A212-CBED315AA15F}" type="pres">
      <dgm:prSet presAssocID="{D74E4DA2-92FB-43C4-B60D-8A56FA1F592F}" presName="tx1" presStyleLbl="revTx" presStyleIdx="4" presStyleCnt="5"/>
      <dgm:spPr/>
      <dgm:t>
        <a:bodyPr/>
        <a:lstStyle/>
        <a:p>
          <a:endParaRPr lang="tr-TR"/>
        </a:p>
      </dgm:t>
    </dgm:pt>
    <dgm:pt modelId="{F275F98B-4002-4222-868D-AACAFFC4D600}" type="pres">
      <dgm:prSet presAssocID="{D74E4DA2-92FB-43C4-B60D-8A56FA1F592F}" presName="vert1" presStyleCnt="0"/>
      <dgm:spPr/>
    </dgm:pt>
  </dgm:ptLst>
  <dgm:cxnLst>
    <dgm:cxn modelId="{563A4EB7-23E7-4417-B8C2-5A7C8B4689D9}" srcId="{1481D5D0-387B-437D-AE5B-AAB82F2BD85C}" destId="{F94DAC39-1348-481F-A6B2-33509F4CD5AE}" srcOrd="0" destOrd="0" parTransId="{4772CFC3-A11D-4396-A705-285823FEA1D5}" sibTransId="{DA861955-1CB3-4C3F-8F80-2954CD11FD03}"/>
    <dgm:cxn modelId="{20305FD4-F3F5-4783-AEDF-CFABD2F2BB59}" type="presOf" srcId="{D4EFA101-6EC9-4DDB-B0FF-240FEAB93D1D}" destId="{2DA2DCEF-EB65-45DC-B23A-C70412B5E24A}" srcOrd="0" destOrd="0" presId="urn:microsoft.com/office/officeart/2008/layout/LinedList"/>
    <dgm:cxn modelId="{9F1E95A5-2926-4372-BA24-006C0285E69C}" type="presOf" srcId="{FCCE7C1D-81DF-45D4-A434-CD6B73F63408}" destId="{24306214-1EFD-48E6-A7E4-8735FDD4A50D}" srcOrd="0" destOrd="0" presId="urn:microsoft.com/office/officeart/2008/layout/LinedList"/>
    <dgm:cxn modelId="{D4545C01-795B-483A-8A0C-6B420A600998}" type="presOf" srcId="{1481D5D0-387B-437D-AE5B-AAB82F2BD85C}" destId="{378F1A73-AB96-46F5-82B3-4BA5211AD469}" srcOrd="0" destOrd="0" presId="urn:microsoft.com/office/officeart/2008/layout/LinedList"/>
    <dgm:cxn modelId="{5CD97D51-6052-4845-B545-403813326BA9}" srcId="{1481D5D0-387B-437D-AE5B-AAB82F2BD85C}" destId="{B8AE8152-7BBF-4748-85CC-7C2BCE48835F}" srcOrd="3" destOrd="0" parTransId="{A778E26A-FDF4-4EC1-B44B-AD8C8090A17A}" sibTransId="{8107EBC0-A485-4AB3-B0E2-6EE38AB0A48A}"/>
    <dgm:cxn modelId="{704B50A5-DE5D-4125-ABAA-56D5C00D6F52}" srcId="{1481D5D0-387B-437D-AE5B-AAB82F2BD85C}" destId="{FCCE7C1D-81DF-45D4-A434-CD6B73F63408}" srcOrd="2" destOrd="0" parTransId="{F23A6C2A-3BD7-42A2-9CFA-3ABE7923F9CC}" sibTransId="{527B2401-1EAB-4C7F-8695-76A1642D02C2}"/>
    <dgm:cxn modelId="{F38C382F-8A85-4C43-BAEC-3FF67395CD21}" type="presOf" srcId="{D74E4DA2-92FB-43C4-B60D-8A56FA1F592F}" destId="{30CB956F-0213-45CF-A212-CBED315AA15F}" srcOrd="0" destOrd="0" presId="urn:microsoft.com/office/officeart/2008/layout/LinedList"/>
    <dgm:cxn modelId="{F74CE858-189C-44C5-A4A6-1A7FAC2A9C57}" srcId="{1481D5D0-387B-437D-AE5B-AAB82F2BD85C}" destId="{D4EFA101-6EC9-4DDB-B0FF-240FEAB93D1D}" srcOrd="1" destOrd="0" parTransId="{DC3A436F-487E-498F-828D-645ABB670B84}" sibTransId="{3D9C5CFA-79B2-4D15-9297-E930F9C48720}"/>
    <dgm:cxn modelId="{FF24A6E4-9D23-421B-B948-551DDAFA80B0}" srcId="{1481D5D0-387B-437D-AE5B-AAB82F2BD85C}" destId="{D74E4DA2-92FB-43C4-B60D-8A56FA1F592F}" srcOrd="4" destOrd="0" parTransId="{15E85356-2480-48EA-BA8E-A5147E34CDAA}" sibTransId="{46DA6FFE-C3A7-4D30-AAA3-A55BE8C2F151}"/>
    <dgm:cxn modelId="{450AB079-8720-40B1-A5F7-19FFF518B0B8}" type="presOf" srcId="{B8AE8152-7BBF-4748-85CC-7C2BCE48835F}" destId="{AB56ADA3-9BF4-488B-8DCE-121C784580D5}" srcOrd="0" destOrd="0" presId="urn:microsoft.com/office/officeart/2008/layout/LinedList"/>
    <dgm:cxn modelId="{C1EEA4E0-57F4-41B6-9B00-6310543DF7D5}" type="presOf" srcId="{F94DAC39-1348-481F-A6B2-33509F4CD5AE}" destId="{EACD0B2A-0DD2-46E5-BFBD-C05BAA8715F6}" srcOrd="0" destOrd="0" presId="urn:microsoft.com/office/officeart/2008/layout/LinedList"/>
    <dgm:cxn modelId="{A3DF3F81-5F22-40D9-8088-226631029752}" type="presParOf" srcId="{378F1A73-AB96-46F5-82B3-4BA5211AD469}" destId="{AB467699-4232-4EF6-AB1C-E8E9DE152AC4}" srcOrd="0" destOrd="0" presId="urn:microsoft.com/office/officeart/2008/layout/LinedList"/>
    <dgm:cxn modelId="{34D3FE83-A399-4305-9104-A8F8E8CFE571}" type="presParOf" srcId="{378F1A73-AB96-46F5-82B3-4BA5211AD469}" destId="{DD2944C5-DF17-41EE-9EBB-53D1392E0243}" srcOrd="1" destOrd="0" presId="urn:microsoft.com/office/officeart/2008/layout/LinedList"/>
    <dgm:cxn modelId="{2C3FD198-B0CF-4A07-9AE5-D901806317E7}" type="presParOf" srcId="{DD2944C5-DF17-41EE-9EBB-53D1392E0243}" destId="{EACD0B2A-0DD2-46E5-BFBD-C05BAA8715F6}" srcOrd="0" destOrd="0" presId="urn:microsoft.com/office/officeart/2008/layout/LinedList"/>
    <dgm:cxn modelId="{4E51E3B0-4C88-4981-9282-8ED20997B82A}" type="presParOf" srcId="{DD2944C5-DF17-41EE-9EBB-53D1392E0243}" destId="{D2CC720E-A7FA-4BA4-8927-F7C14849BC15}" srcOrd="1" destOrd="0" presId="urn:microsoft.com/office/officeart/2008/layout/LinedList"/>
    <dgm:cxn modelId="{48ACE02C-ACA0-43D2-8183-DAC6D575882E}" type="presParOf" srcId="{378F1A73-AB96-46F5-82B3-4BA5211AD469}" destId="{0C19916B-1605-4C0A-958E-88652554AA9D}" srcOrd="2" destOrd="0" presId="urn:microsoft.com/office/officeart/2008/layout/LinedList"/>
    <dgm:cxn modelId="{C9ED2368-00F3-4CD6-B790-4995FDA4978C}" type="presParOf" srcId="{378F1A73-AB96-46F5-82B3-4BA5211AD469}" destId="{9533F8C6-EFF7-4D11-83E7-E229EEDB0915}" srcOrd="3" destOrd="0" presId="urn:microsoft.com/office/officeart/2008/layout/LinedList"/>
    <dgm:cxn modelId="{CF5648D6-90BD-4262-8B20-BB9031331D99}" type="presParOf" srcId="{9533F8C6-EFF7-4D11-83E7-E229EEDB0915}" destId="{2DA2DCEF-EB65-45DC-B23A-C70412B5E24A}" srcOrd="0" destOrd="0" presId="urn:microsoft.com/office/officeart/2008/layout/LinedList"/>
    <dgm:cxn modelId="{BDFE3175-8F7F-4036-BB4D-BD98E988CE48}" type="presParOf" srcId="{9533F8C6-EFF7-4D11-83E7-E229EEDB0915}" destId="{1A3EE7F9-3C14-4240-AD3B-5C6404F8E74A}" srcOrd="1" destOrd="0" presId="urn:microsoft.com/office/officeart/2008/layout/LinedList"/>
    <dgm:cxn modelId="{F235E3C6-5082-443B-80B3-2F39CCCD02CD}" type="presParOf" srcId="{378F1A73-AB96-46F5-82B3-4BA5211AD469}" destId="{710CFAB7-D8FF-4BC8-80FA-59EAD544B1AE}" srcOrd="4" destOrd="0" presId="urn:microsoft.com/office/officeart/2008/layout/LinedList"/>
    <dgm:cxn modelId="{5036CFAF-26F3-4BEF-91C2-AB59404CDCD3}" type="presParOf" srcId="{378F1A73-AB96-46F5-82B3-4BA5211AD469}" destId="{BD92D6CC-27D5-4BE9-808F-D6C39C8524B4}" srcOrd="5" destOrd="0" presId="urn:microsoft.com/office/officeart/2008/layout/LinedList"/>
    <dgm:cxn modelId="{2699FDFE-9287-4D37-9E61-E9EB37606148}" type="presParOf" srcId="{BD92D6CC-27D5-4BE9-808F-D6C39C8524B4}" destId="{24306214-1EFD-48E6-A7E4-8735FDD4A50D}" srcOrd="0" destOrd="0" presId="urn:microsoft.com/office/officeart/2008/layout/LinedList"/>
    <dgm:cxn modelId="{4613F7E6-2B9F-4030-8035-52FFD4A79EFE}" type="presParOf" srcId="{BD92D6CC-27D5-4BE9-808F-D6C39C8524B4}" destId="{DD9B2D98-ED02-4F63-AB2E-30EB5B4B5BD1}" srcOrd="1" destOrd="0" presId="urn:microsoft.com/office/officeart/2008/layout/LinedList"/>
    <dgm:cxn modelId="{9FD5452C-5B43-4AFE-A0ED-F4DE4BA003AC}" type="presParOf" srcId="{378F1A73-AB96-46F5-82B3-4BA5211AD469}" destId="{6E92DAC9-1312-43CB-A0E5-0701CEFBBD32}" srcOrd="6" destOrd="0" presId="urn:microsoft.com/office/officeart/2008/layout/LinedList"/>
    <dgm:cxn modelId="{997DBEF1-507A-4506-B6FD-A6FEDCD0AC67}" type="presParOf" srcId="{378F1A73-AB96-46F5-82B3-4BA5211AD469}" destId="{1C4E59D9-92E2-4565-83E3-DD02E49E7E04}" srcOrd="7" destOrd="0" presId="urn:microsoft.com/office/officeart/2008/layout/LinedList"/>
    <dgm:cxn modelId="{7FDDC1FC-1478-4577-A49C-F6C44D6104C4}" type="presParOf" srcId="{1C4E59D9-92E2-4565-83E3-DD02E49E7E04}" destId="{AB56ADA3-9BF4-488B-8DCE-121C784580D5}" srcOrd="0" destOrd="0" presId="urn:microsoft.com/office/officeart/2008/layout/LinedList"/>
    <dgm:cxn modelId="{A5D2CAA7-FC32-40E5-A692-0993864873A8}" type="presParOf" srcId="{1C4E59D9-92E2-4565-83E3-DD02E49E7E04}" destId="{7544055D-900A-4384-84AC-9CDBF1ADCD83}" srcOrd="1" destOrd="0" presId="urn:microsoft.com/office/officeart/2008/layout/LinedList"/>
    <dgm:cxn modelId="{00AF208A-7A16-4FB6-A2E2-322BBF349887}" type="presParOf" srcId="{378F1A73-AB96-46F5-82B3-4BA5211AD469}" destId="{B0322DE9-F70F-4F68-A184-EAE05A7D3B6E}" srcOrd="8" destOrd="0" presId="urn:microsoft.com/office/officeart/2008/layout/LinedList"/>
    <dgm:cxn modelId="{9A5DD982-EA75-41E8-BEC9-5FCEDD027B27}" type="presParOf" srcId="{378F1A73-AB96-46F5-82B3-4BA5211AD469}" destId="{EB04D856-2565-43E2-A992-C13725AAE94C}" srcOrd="9" destOrd="0" presId="urn:microsoft.com/office/officeart/2008/layout/LinedList"/>
    <dgm:cxn modelId="{A59F35FF-DB31-42C8-BC7B-B317D7CDADFB}" type="presParOf" srcId="{EB04D856-2565-43E2-A992-C13725AAE94C}" destId="{30CB956F-0213-45CF-A212-CBED315AA15F}" srcOrd="0" destOrd="0" presId="urn:microsoft.com/office/officeart/2008/layout/LinedList"/>
    <dgm:cxn modelId="{B8601C6F-2CCA-440D-BB6D-12A02ABFB3C4}" type="presParOf" srcId="{EB04D856-2565-43E2-A992-C13725AAE94C}" destId="{F275F98B-4002-4222-868D-AACAFFC4D60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AFD23CA-5FDC-48B9-B8DB-598C1374DEA6}" type="doc">
      <dgm:prSet loTypeId="urn:microsoft.com/office/officeart/2005/8/layout/arrow3" loCatId="relationship" qsTypeId="urn:microsoft.com/office/officeart/2005/8/quickstyle/simple3" qsCatId="simple" csTypeId="urn:microsoft.com/office/officeart/2005/8/colors/accent0_3" csCatId="mainScheme" phldr="1"/>
      <dgm:spPr/>
      <dgm:t>
        <a:bodyPr/>
        <a:lstStyle/>
        <a:p>
          <a:endParaRPr lang="tr-TR"/>
        </a:p>
      </dgm:t>
    </dgm:pt>
    <dgm:pt modelId="{25D94242-8F46-4985-8AB8-3C8FCAE6F180}">
      <dgm:prSet/>
      <dgm:spPr/>
      <dgm:t>
        <a:bodyPr/>
        <a:lstStyle/>
        <a:p>
          <a:pPr algn="just" rtl="0"/>
          <a:r>
            <a:rPr lang="tr-TR" dirty="0" smtClean="0"/>
            <a:t>Kamu idareleri, ihtiyaç fazlası taşınırları ile görmekle yükümlü olduğu kamu hizmetlerinde kullanılacağına ve amacına uygun kullanılmaması halinde geri alınacağına dair tapu kütüğüne şerh konulması kaydıyla taşınmazlarını diğer kamu idarelerine bedelsiz olarak devredebilir.</a:t>
          </a:r>
          <a:endParaRPr lang="tr-TR" dirty="0"/>
        </a:p>
      </dgm:t>
    </dgm:pt>
    <dgm:pt modelId="{F53DF2C3-466B-48F5-900B-33DC35DAB500}" type="parTrans" cxnId="{138B06A8-42CD-47AD-9797-7E8087DDAED9}">
      <dgm:prSet/>
      <dgm:spPr/>
      <dgm:t>
        <a:bodyPr/>
        <a:lstStyle/>
        <a:p>
          <a:endParaRPr lang="tr-TR"/>
        </a:p>
      </dgm:t>
    </dgm:pt>
    <dgm:pt modelId="{AF42DD75-B146-41D4-AEDF-AF463837AF73}" type="sibTrans" cxnId="{138B06A8-42CD-47AD-9797-7E8087DDAED9}">
      <dgm:prSet/>
      <dgm:spPr/>
      <dgm:t>
        <a:bodyPr/>
        <a:lstStyle/>
        <a:p>
          <a:endParaRPr lang="tr-TR"/>
        </a:p>
      </dgm:t>
    </dgm:pt>
    <dgm:pt modelId="{4D62628C-4DC8-4D4B-8B7D-A091FEDEF823}" type="pres">
      <dgm:prSet presAssocID="{9AFD23CA-5FDC-48B9-B8DB-598C1374DEA6}" presName="compositeShape" presStyleCnt="0">
        <dgm:presLayoutVars>
          <dgm:chMax val="2"/>
          <dgm:dir/>
          <dgm:resizeHandles val="exact"/>
        </dgm:presLayoutVars>
      </dgm:prSet>
      <dgm:spPr/>
      <dgm:t>
        <a:bodyPr/>
        <a:lstStyle/>
        <a:p>
          <a:endParaRPr lang="tr-TR"/>
        </a:p>
      </dgm:t>
    </dgm:pt>
    <dgm:pt modelId="{35448ACB-D113-4E4D-8BCC-9A2A9509FE3C}" type="pres">
      <dgm:prSet presAssocID="{25D94242-8F46-4985-8AB8-3C8FCAE6F180}" presName="downArrow" presStyleLbl="node1" presStyleIdx="0" presStyleCnt="1" custScaleX="81664" custScaleY="70942" custLinFactNeighborX="-17197" custLinFactNeighborY="4705"/>
      <dgm:spPr/>
    </dgm:pt>
    <dgm:pt modelId="{1EE5B453-5D8A-47C6-8C58-25FE96492602}" type="pres">
      <dgm:prSet presAssocID="{25D94242-8F46-4985-8AB8-3C8FCAE6F180}" presName="downArrowText" presStyleLbl="revTx" presStyleIdx="0" presStyleCnt="1" custScaleX="127295" custLinFactNeighborX="-14796" custLinFactNeighborY="-314">
        <dgm:presLayoutVars>
          <dgm:bulletEnabled val="1"/>
        </dgm:presLayoutVars>
      </dgm:prSet>
      <dgm:spPr/>
      <dgm:t>
        <a:bodyPr/>
        <a:lstStyle/>
        <a:p>
          <a:endParaRPr lang="tr-TR"/>
        </a:p>
      </dgm:t>
    </dgm:pt>
  </dgm:ptLst>
  <dgm:cxnLst>
    <dgm:cxn modelId="{E9818D9C-5974-4587-96A2-D245BC819D6E}" type="presOf" srcId="{25D94242-8F46-4985-8AB8-3C8FCAE6F180}" destId="{1EE5B453-5D8A-47C6-8C58-25FE96492602}" srcOrd="0" destOrd="0" presId="urn:microsoft.com/office/officeart/2005/8/layout/arrow3"/>
    <dgm:cxn modelId="{D99AE686-E455-4E9E-B2B1-FE1FEE6DA6F6}" type="presOf" srcId="{9AFD23CA-5FDC-48B9-B8DB-598C1374DEA6}" destId="{4D62628C-4DC8-4D4B-8B7D-A091FEDEF823}" srcOrd="0" destOrd="0" presId="urn:microsoft.com/office/officeart/2005/8/layout/arrow3"/>
    <dgm:cxn modelId="{138B06A8-42CD-47AD-9797-7E8087DDAED9}" srcId="{9AFD23CA-5FDC-48B9-B8DB-598C1374DEA6}" destId="{25D94242-8F46-4985-8AB8-3C8FCAE6F180}" srcOrd="0" destOrd="0" parTransId="{F53DF2C3-466B-48F5-900B-33DC35DAB500}" sibTransId="{AF42DD75-B146-41D4-AEDF-AF463837AF73}"/>
    <dgm:cxn modelId="{65A3A6B8-FA1D-4087-8D86-936442595E06}" type="presParOf" srcId="{4D62628C-4DC8-4D4B-8B7D-A091FEDEF823}" destId="{35448ACB-D113-4E4D-8BCC-9A2A9509FE3C}" srcOrd="0" destOrd="0" presId="urn:microsoft.com/office/officeart/2005/8/layout/arrow3"/>
    <dgm:cxn modelId="{88C866F8-9A1C-4F46-BCF9-1659E0006419}" type="presParOf" srcId="{4D62628C-4DC8-4D4B-8B7D-A091FEDEF823}" destId="{1EE5B453-5D8A-47C6-8C58-25FE96492602}" srcOrd="1"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CD98779-0FD9-4AAE-8012-48502BA5C7B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7AD3648E-27C5-48A7-82E1-51B98AA00688}">
      <dgm:prSet/>
      <dgm:spPr/>
      <dgm:t>
        <a:bodyPr/>
        <a:lstStyle/>
        <a:p>
          <a:pPr rtl="0"/>
          <a:r>
            <a:rPr lang="tr-TR" dirty="0" smtClean="0">
              <a:solidFill>
                <a:srgbClr val="C00000"/>
              </a:solidFill>
            </a:rPr>
            <a:t>Genel bütçe </a:t>
          </a:r>
          <a:r>
            <a:rPr lang="tr-TR" dirty="0" smtClean="0"/>
            <a:t>kapsamındaki kamu idarelerinin her türlü taşınır ve taşınmazlarının satışına </a:t>
          </a:r>
          <a:r>
            <a:rPr lang="tr-TR" dirty="0" smtClean="0">
              <a:solidFill>
                <a:srgbClr val="C00000"/>
              </a:solidFill>
            </a:rPr>
            <a:t>Maliye Bakanlığı yetkilidir</a:t>
          </a:r>
          <a:r>
            <a:rPr lang="tr-TR" dirty="0" smtClean="0"/>
            <a:t>. Satış bedelleri genel bütçeye gelir kaydedilir. </a:t>
          </a:r>
          <a:endParaRPr lang="tr-TR" dirty="0"/>
        </a:p>
      </dgm:t>
    </dgm:pt>
    <dgm:pt modelId="{3F033DF2-C9DE-4599-8772-054BC6393BD0}" type="parTrans" cxnId="{CA69F977-2D3C-4A0E-A0D7-3A798CC2F7BD}">
      <dgm:prSet/>
      <dgm:spPr/>
      <dgm:t>
        <a:bodyPr/>
        <a:lstStyle/>
        <a:p>
          <a:endParaRPr lang="tr-TR"/>
        </a:p>
      </dgm:t>
    </dgm:pt>
    <dgm:pt modelId="{E7E239FC-A2F3-4AF8-884D-DFAB063FD0D9}" type="sibTrans" cxnId="{CA69F977-2D3C-4A0E-A0D7-3A798CC2F7BD}">
      <dgm:prSet/>
      <dgm:spPr/>
      <dgm:t>
        <a:bodyPr/>
        <a:lstStyle/>
        <a:p>
          <a:endParaRPr lang="tr-TR"/>
        </a:p>
      </dgm:t>
    </dgm:pt>
    <dgm:pt modelId="{15EF9166-E835-4E8D-ADEB-815179A2410E}">
      <dgm:prSet/>
      <dgm:spPr/>
      <dgm:t>
        <a:bodyPr/>
        <a:lstStyle/>
        <a:p>
          <a:pPr rtl="0"/>
          <a:r>
            <a:rPr lang="tr-TR" dirty="0" smtClean="0">
              <a:solidFill>
                <a:srgbClr val="C00000"/>
              </a:solidFill>
            </a:rPr>
            <a:t>Diğer kamu idarelerine </a:t>
          </a:r>
          <a:r>
            <a:rPr lang="tr-TR" dirty="0" smtClean="0"/>
            <a:t>ait taşınır ve taşınmazların elden çıkarılması özel kanunlarında belirtilen </a:t>
          </a:r>
          <a:r>
            <a:rPr lang="tr-TR" dirty="0" smtClean="0">
              <a:solidFill>
                <a:srgbClr val="C00000"/>
              </a:solidFill>
            </a:rPr>
            <a:t>yetkili organlarının </a:t>
          </a:r>
          <a:r>
            <a:rPr lang="tr-TR" dirty="0" smtClean="0"/>
            <a:t>kararıyla mümkündür.</a:t>
          </a:r>
          <a:endParaRPr lang="tr-TR" dirty="0"/>
        </a:p>
      </dgm:t>
    </dgm:pt>
    <dgm:pt modelId="{42DE29D3-D2DF-4B42-A16C-56F971AB8562}" type="parTrans" cxnId="{2B518618-B767-4896-8D1B-96C87BE58FD3}">
      <dgm:prSet/>
      <dgm:spPr/>
      <dgm:t>
        <a:bodyPr/>
        <a:lstStyle/>
        <a:p>
          <a:endParaRPr lang="tr-TR"/>
        </a:p>
      </dgm:t>
    </dgm:pt>
    <dgm:pt modelId="{659F5159-8368-484A-B5BC-AD1B96CABCED}" type="sibTrans" cxnId="{2B518618-B767-4896-8D1B-96C87BE58FD3}">
      <dgm:prSet/>
      <dgm:spPr/>
      <dgm:t>
        <a:bodyPr/>
        <a:lstStyle/>
        <a:p>
          <a:endParaRPr lang="tr-TR"/>
        </a:p>
      </dgm:t>
    </dgm:pt>
    <dgm:pt modelId="{71724EE7-BA23-4A14-BF41-E9EB33CBC7A7}">
      <dgm:prSet/>
      <dgm:spPr/>
      <dgm:t>
        <a:bodyPr/>
        <a:lstStyle/>
        <a:p>
          <a:pPr rtl="0"/>
          <a:r>
            <a:rPr lang="tr-TR" dirty="0" smtClean="0"/>
            <a:t>Merkezî yönetim kapsamındaki kamu idarelerinin taşınmazlarından değeri her yıl merkezî yönetim bütçe kanununda belirtilen sınırın üzerinde olanlar, Bakanlar Kurulu kararıyla satılır.</a:t>
          </a:r>
          <a:endParaRPr lang="tr-TR" dirty="0"/>
        </a:p>
      </dgm:t>
    </dgm:pt>
    <dgm:pt modelId="{3671148D-F8FF-40D1-8307-A1B177814E65}" type="parTrans" cxnId="{A52B04F9-2640-4406-A3B1-CA35D243F873}">
      <dgm:prSet/>
      <dgm:spPr/>
      <dgm:t>
        <a:bodyPr/>
        <a:lstStyle/>
        <a:p>
          <a:endParaRPr lang="tr-TR"/>
        </a:p>
      </dgm:t>
    </dgm:pt>
    <dgm:pt modelId="{E138DF21-7E06-41DF-B645-D6E6A24798C6}" type="sibTrans" cxnId="{A52B04F9-2640-4406-A3B1-CA35D243F873}">
      <dgm:prSet/>
      <dgm:spPr/>
      <dgm:t>
        <a:bodyPr/>
        <a:lstStyle/>
        <a:p>
          <a:endParaRPr lang="tr-TR"/>
        </a:p>
      </dgm:t>
    </dgm:pt>
    <dgm:pt modelId="{3DF46EC4-CAF7-4188-9A74-B746D71FD5EE}" type="pres">
      <dgm:prSet presAssocID="{3CD98779-0FD9-4AAE-8012-48502BA5C7B7}" presName="vert0" presStyleCnt="0">
        <dgm:presLayoutVars>
          <dgm:dir/>
          <dgm:animOne val="branch"/>
          <dgm:animLvl val="lvl"/>
        </dgm:presLayoutVars>
      </dgm:prSet>
      <dgm:spPr/>
      <dgm:t>
        <a:bodyPr/>
        <a:lstStyle/>
        <a:p>
          <a:endParaRPr lang="tr-TR"/>
        </a:p>
      </dgm:t>
    </dgm:pt>
    <dgm:pt modelId="{71B1BC07-B29A-4614-9AFE-B87E565F1F84}" type="pres">
      <dgm:prSet presAssocID="{7AD3648E-27C5-48A7-82E1-51B98AA00688}" presName="thickLine" presStyleLbl="alignNode1" presStyleIdx="0" presStyleCnt="3"/>
      <dgm:spPr/>
    </dgm:pt>
    <dgm:pt modelId="{59AE1AE0-8C03-44E9-9DF1-FC1F153DF458}" type="pres">
      <dgm:prSet presAssocID="{7AD3648E-27C5-48A7-82E1-51B98AA00688}" presName="horz1" presStyleCnt="0"/>
      <dgm:spPr/>
    </dgm:pt>
    <dgm:pt modelId="{3AE07E81-F137-4612-935E-90E66F823153}" type="pres">
      <dgm:prSet presAssocID="{7AD3648E-27C5-48A7-82E1-51B98AA00688}" presName="tx1" presStyleLbl="revTx" presStyleIdx="0" presStyleCnt="3"/>
      <dgm:spPr/>
      <dgm:t>
        <a:bodyPr/>
        <a:lstStyle/>
        <a:p>
          <a:endParaRPr lang="tr-TR"/>
        </a:p>
      </dgm:t>
    </dgm:pt>
    <dgm:pt modelId="{A439924A-4AFF-4920-BE78-9D561B3B72F9}" type="pres">
      <dgm:prSet presAssocID="{7AD3648E-27C5-48A7-82E1-51B98AA00688}" presName="vert1" presStyleCnt="0"/>
      <dgm:spPr/>
    </dgm:pt>
    <dgm:pt modelId="{278C0FC1-9F68-4479-A0F1-C8460ED25D50}" type="pres">
      <dgm:prSet presAssocID="{15EF9166-E835-4E8D-ADEB-815179A2410E}" presName="thickLine" presStyleLbl="alignNode1" presStyleIdx="1" presStyleCnt="3"/>
      <dgm:spPr/>
    </dgm:pt>
    <dgm:pt modelId="{FCF0D85C-891C-4A49-8535-BFEE83BCFCDB}" type="pres">
      <dgm:prSet presAssocID="{15EF9166-E835-4E8D-ADEB-815179A2410E}" presName="horz1" presStyleCnt="0"/>
      <dgm:spPr/>
    </dgm:pt>
    <dgm:pt modelId="{994DEFD3-2E21-41D5-AABD-194C941FDDA2}" type="pres">
      <dgm:prSet presAssocID="{15EF9166-E835-4E8D-ADEB-815179A2410E}" presName="tx1" presStyleLbl="revTx" presStyleIdx="1" presStyleCnt="3"/>
      <dgm:spPr/>
      <dgm:t>
        <a:bodyPr/>
        <a:lstStyle/>
        <a:p>
          <a:endParaRPr lang="tr-TR"/>
        </a:p>
      </dgm:t>
    </dgm:pt>
    <dgm:pt modelId="{ED32F09E-3F84-4141-BA46-7EC6E28269CE}" type="pres">
      <dgm:prSet presAssocID="{15EF9166-E835-4E8D-ADEB-815179A2410E}" presName="vert1" presStyleCnt="0"/>
      <dgm:spPr/>
    </dgm:pt>
    <dgm:pt modelId="{C3EC69A7-5F2D-4301-83A4-08627E326290}" type="pres">
      <dgm:prSet presAssocID="{71724EE7-BA23-4A14-BF41-E9EB33CBC7A7}" presName="thickLine" presStyleLbl="alignNode1" presStyleIdx="2" presStyleCnt="3"/>
      <dgm:spPr/>
    </dgm:pt>
    <dgm:pt modelId="{20BB3BC6-EDB1-403F-8936-CA3357EED79F}" type="pres">
      <dgm:prSet presAssocID="{71724EE7-BA23-4A14-BF41-E9EB33CBC7A7}" presName="horz1" presStyleCnt="0"/>
      <dgm:spPr/>
    </dgm:pt>
    <dgm:pt modelId="{07E48B09-14F5-45AD-94D9-F344BA31EDF7}" type="pres">
      <dgm:prSet presAssocID="{71724EE7-BA23-4A14-BF41-E9EB33CBC7A7}" presName="tx1" presStyleLbl="revTx" presStyleIdx="2" presStyleCnt="3"/>
      <dgm:spPr/>
      <dgm:t>
        <a:bodyPr/>
        <a:lstStyle/>
        <a:p>
          <a:endParaRPr lang="tr-TR"/>
        </a:p>
      </dgm:t>
    </dgm:pt>
    <dgm:pt modelId="{257DD7F0-8F3C-454E-8278-5908C7FCB352}" type="pres">
      <dgm:prSet presAssocID="{71724EE7-BA23-4A14-BF41-E9EB33CBC7A7}" presName="vert1" presStyleCnt="0"/>
      <dgm:spPr/>
    </dgm:pt>
  </dgm:ptLst>
  <dgm:cxnLst>
    <dgm:cxn modelId="{40D35CC8-D075-423B-9125-D6DD10779040}" type="presOf" srcId="{3CD98779-0FD9-4AAE-8012-48502BA5C7B7}" destId="{3DF46EC4-CAF7-4188-9A74-B746D71FD5EE}" srcOrd="0" destOrd="0" presId="urn:microsoft.com/office/officeart/2008/layout/LinedList"/>
    <dgm:cxn modelId="{CA69F977-2D3C-4A0E-A0D7-3A798CC2F7BD}" srcId="{3CD98779-0FD9-4AAE-8012-48502BA5C7B7}" destId="{7AD3648E-27C5-48A7-82E1-51B98AA00688}" srcOrd="0" destOrd="0" parTransId="{3F033DF2-C9DE-4599-8772-054BC6393BD0}" sibTransId="{E7E239FC-A2F3-4AF8-884D-DFAB063FD0D9}"/>
    <dgm:cxn modelId="{D91D28B1-2DDD-4129-BBC3-BB6D94C1996C}" type="presOf" srcId="{7AD3648E-27C5-48A7-82E1-51B98AA00688}" destId="{3AE07E81-F137-4612-935E-90E66F823153}" srcOrd="0" destOrd="0" presId="urn:microsoft.com/office/officeart/2008/layout/LinedList"/>
    <dgm:cxn modelId="{99330822-9059-45E5-A5A5-366FC40AD3A7}" type="presOf" srcId="{15EF9166-E835-4E8D-ADEB-815179A2410E}" destId="{994DEFD3-2E21-41D5-AABD-194C941FDDA2}" srcOrd="0" destOrd="0" presId="urn:microsoft.com/office/officeart/2008/layout/LinedList"/>
    <dgm:cxn modelId="{2B518618-B767-4896-8D1B-96C87BE58FD3}" srcId="{3CD98779-0FD9-4AAE-8012-48502BA5C7B7}" destId="{15EF9166-E835-4E8D-ADEB-815179A2410E}" srcOrd="1" destOrd="0" parTransId="{42DE29D3-D2DF-4B42-A16C-56F971AB8562}" sibTransId="{659F5159-8368-484A-B5BC-AD1B96CABCED}"/>
    <dgm:cxn modelId="{22BB6E52-3C71-4FD6-A5BF-388B1569EC0A}" type="presOf" srcId="{71724EE7-BA23-4A14-BF41-E9EB33CBC7A7}" destId="{07E48B09-14F5-45AD-94D9-F344BA31EDF7}" srcOrd="0" destOrd="0" presId="urn:microsoft.com/office/officeart/2008/layout/LinedList"/>
    <dgm:cxn modelId="{A52B04F9-2640-4406-A3B1-CA35D243F873}" srcId="{3CD98779-0FD9-4AAE-8012-48502BA5C7B7}" destId="{71724EE7-BA23-4A14-BF41-E9EB33CBC7A7}" srcOrd="2" destOrd="0" parTransId="{3671148D-F8FF-40D1-8307-A1B177814E65}" sibTransId="{E138DF21-7E06-41DF-B645-D6E6A24798C6}"/>
    <dgm:cxn modelId="{1458E891-443B-488A-AEA2-2EEA75A78538}" type="presParOf" srcId="{3DF46EC4-CAF7-4188-9A74-B746D71FD5EE}" destId="{71B1BC07-B29A-4614-9AFE-B87E565F1F84}" srcOrd="0" destOrd="0" presId="urn:microsoft.com/office/officeart/2008/layout/LinedList"/>
    <dgm:cxn modelId="{B24C3BF1-174F-407F-8A56-1EEF464B9468}" type="presParOf" srcId="{3DF46EC4-CAF7-4188-9A74-B746D71FD5EE}" destId="{59AE1AE0-8C03-44E9-9DF1-FC1F153DF458}" srcOrd="1" destOrd="0" presId="urn:microsoft.com/office/officeart/2008/layout/LinedList"/>
    <dgm:cxn modelId="{82990151-F199-4C88-A3F6-6AC4BB27C1C1}" type="presParOf" srcId="{59AE1AE0-8C03-44E9-9DF1-FC1F153DF458}" destId="{3AE07E81-F137-4612-935E-90E66F823153}" srcOrd="0" destOrd="0" presId="urn:microsoft.com/office/officeart/2008/layout/LinedList"/>
    <dgm:cxn modelId="{1A6B2E52-04BA-40E6-86CB-3DC896229131}" type="presParOf" srcId="{59AE1AE0-8C03-44E9-9DF1-FC1F153DF458}" destId="{A439924A-4AFF-4920-BE78-9D561B3B72F9}" srcOrd="1" destOrd="0" presId="urn:microsoft.com/office/officeart/2008/layout/LinedList"/>
    <dgm:cxn modelId="{98554FDC-6DDB-4827-BCDD-BC66D7D144F2}" type="presParOf" srcId="{3DF46EC4-CAF7-4188-9A74-B746D71FD5EE}" destId="{278C0FC1-9F68-4479-A0F1-C8460ED25D50}" srcOrd="2" destOrd="0" presId="urn:microsoft.com/office/officeart/2008/layout/LinedList"/>
    <dgm:cxn modelId="{CA8DE658-9086-419A-BAA2-62F138291541}" type="presParOf" srcId="{3DF46EC4-CAF7-4188-9A74-B746D71FD5EE}" destId="{FCF0D85C-891C-4A49-8535-BFEE83BCFCDB}" srcOrd="3" destOrd="0" presId="urn:microsoft.com/office/officeart/2008/layout/LinedList"/>
    <dgm:cxn modelId="{D622107B-6D37-48E5-BC3D-FCB9B35F283B}" type="presParOf" srcId="{FCF0D85C-891C-4A49-8535-BFEE83BCFCDB}" destId="{994DEFD3-2E21-41D5-AABD-194C941FDDA2}" srcOrd="0" destOrd="0" presId="urn:microsoft.com/office/officeart/2008/layout/LinedList"/>
    <dgm:cxn modelId="{21952F1E-DB80-42A9-BACF-69B6E9E6108E}" type="presParOf" srcId="{FCF0D85C-891C-4A49-8535-BFEE83BCFCDB}" destId="{ED32F09E-3F84-4141-BA46-7EC6E28269CE}" srcOrd="1" destOrd="0" presId="urn:microsoft.com/office/officeart/2008/layout/LinedList"/>
    <dgm:cxn modelId="{DC717877-3D08-4B26-9DC8-FA57FC9861F3}" type="presParOf" srcId="{3DF46EC4-CAF7-4188-9A74-B746D71FD5EE}" destId="{C3EC69A7-5F2D-4301-83A4-08627E326290}" srcOrd="4" destOrd="0" presId="urn:microsoft.com/office/officeart/2008/layout/LinedList"/>
    <dgm:cxn modelId="{615F0483-98E6-4C81-972C-1F979C9F0BBA}" type="presParOf" srcId="{3DF46EC4-CAF7-4188-9A74-B746D71FD5EE}" destId="{20BB3BC6-EDB1-403F-8936-CA3357EED79F}" srcOrd="5" destOrd="0" presId="urn:microsoft.com/office/officeart/2008/layout/LinedList"/>
    <dgm:cxn modelId="{CAF81ED9-6BEB-40EB-AFF6-A61AE14C5252}" type="presParOf" srcId="{20BB3BC6-EDB1-403F-8936-CA3357EED79F}" destId="{07E48B09-14F5-45AD-94D9-F344BA31EDF7}" srcOrd="0" destOrd="0" presId="urn:microsoft.com/office/officeart/2008/layout/LinedList"/>
    <dgm:cxn modelId="{62086134-29E2-4195-86A9-32DC55565A98}" type="presParOf" srcId="{20BB3BC6-EDB1-403F-8936-CA3357EED79F}" destId="{257DD7F0-8F3C-454E-8278-5908C7FCB35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C25CE05-0A36-451A-87A7-B2636D63B4E4}"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tr-TR"/>
        </a:p>
      </dgm:t>
    </dgm:pt>
    <dgm:pt modelId="{474531C7-6077-43C0-BF25-A5D1D3904EB0}">
      <dgm:prSet/>
      <dgm:spPr/>
      <dgm:t>
        <a:bodyPr/>
        <a:lstStyle/>
        <a:p>
          <a:pPr rtl="0"/>
          <a:r>
            <a:rPr lang="tr-TR" b="1" dirty="0" smtClean="0"/>
            <a:t>İç kontrol; </a:t>
          </a:r>
          <a:r>
            <a:rPr lang="tr-TR" dirty="0" smtClean="0"/>
            <a:t>idarenin amaçlarına, belirlenmiş politikalara ve mevzuata uygun olarak </a:t>
          </a:r>
          <a:r>
            <a:rPr lang="tr-TR" dirty="0" smtClean="0">
              <a:solidFill>
                <a:srgbClr val="C00000"/>
              </a:solidFill>
            </a:rPr>
            <a:t>faaliyetlerin etkili, ekonomik ve verimli bir şekilde yürütülmesini, </a:t>
          </a:r>
          <a:endParaRPr lang="tr-TR" dirty="0"/>
        </a:p>
      </dgm:t>
    </dgm:pt>
    <dgm:pt modelId="{C87FA52A-3953-46E0-BD6E-F55BA7F7C32E}" type="parTrans" cxnId="{D2B6FA14-3C53-4CF0-8A48-C0C1F5A56DED}">
      <dgm:prSet/>
      <dgm:spPr/>
      <dgm:t>
        <a:bodyPr/>
        <a:lstStyle/>
        <a:p>
          <a:endParaRPr lang="tr-TR"/>
        </a:p>
      </dgm:t>
    </dgm:pt>
    <dgm:pt modelId="{08B989F8-B33D-4014-BF49-95F92BE5BDD8}" type="sibTrans" cxnId="{D2B6FA14-3C53-4CF0-8A48-C0C1F5A56DED}">
      <dgm:prSet/>
      <dgm:spPr/>
      <dgm:t>
        <a:bodyPr/>
        <a:lstStyle/>
        <a:p>
          <a:endParaRPr lang="tr-TR"/>
        </a:p>
      </dgm:t>
    </dgm:pt>
    <dgm:pt modelId="{0BC0C559-6876-4DB1-BE78-0D5A2B59C868}">
      <dgm:prSet/>
      <dgm:spPr/>
      <dgm:t>
        <a:bodyPr/>
        <a:lstStyle/>
        <a:p>
          <a:pPr rtl="0"/>
          <a:r>
            <a:rPr lang="tr-TR" dirty="0" smtClean="0">
              <a:solidFill>
                <a:srgbClr val="C00000"/>
              </a:solidFill>
            </a:rPr>
            <a:t>varlık ve kaynakların korunmasını</a:t>
          </a:r>
          <a:r>
            <a:rPr lang="tr-TR" dirty="0" smtClean="0"/>
            <a:t>, muhasebe kayıtlarının doğru ve tam olarak tutulmasını, </a:t>
          </a:r>
          <a:r>
            <a:rPr lang="tr-TR" dirty="0" smtClean="0">
              <a:solidFill>
                <a:srgbClr val="00B0F0"/>
              </a:solidFill>
            </a:rPr>
            <a:t>malî bilgi ve yönetim bilgisinin zamanında ve güvenilir olarak üretilmesini </a:t>
          </a:r>
          <a:endParaRPr lang="tr-TR" dirty="0">
            <a:solidFill>
              <a:srgbClr val="00B0F0"/>
            </a:solidFill>
          </a:endParaRPr>
        </a:p>
      </dgm:t>
    </dgm:pt>
    <dgm:pt modelId="{011270F2-C999-4DEA-A444-0A525981EC2E}" type="parTrans" cxnId="{636A166B-F6CA-4B7A-93AC-588FA674E94F}">
      <dgm:prSet/>
      <dgm:spPr/>
      <dgm:t>
        <a:bodyPr/>
        <a:lstStyle/>
        <a:p>
          <a:endParaRPr lang="tr-TR"/>
        </a:p>
      </dgm:t>
    </dgm:pt>
    <dgm:pt modelId="{C2B15019-C932-495B-841C-5A5483A2E692}" type="sibTrans" cxnId="{636A166B-F6CA-4B7A-93AC-588FA674E94F}">
      <dgm:prSet/>
      <dgm:spPr/>
      <dgm:t>
        <a:bodyPr/>
        <a:lstStyle/>
        <a:p>
          <a:endParaRPr lang="tr-TR"/>
        </a:p>
      </dgm:t>
    </dgm:pt>
    <dgm:pt modelId="{C7346CA0-DE75-46DD-AE39-18956B696B5B}">
      <dgm:prSet/>
      <dgm:spPr/>
      <dgm:t>
        <a:bodyPr/>
        <a:lstStyle/>
        <a:p>
          <a:pPr rtl="0"/>
          <a:r>
            <a:rPr lang="tr-TR" dirty="0" smtClean="0"/>
            <a:t>sağlamak üzere idare tarafından oluşturulan </a:t>
          </a:r>
          <a:r>
            <a:rPr lang="tr-TR" dirty="0" smtClean="0">
              <a:solidFill>
                <a:srgbClr val="C00000"/>
              </a:solidFill>
            </a:rPr>
            <a:t>organizasyon, yöntem ve süreçle iç denetimi kapsayan</a:t>
          </a:r>
          <a:endParaRPr lang="tr-TR" dirty="0"/>
        </a:p>
      </dgm:t>
    </dgm:pt>
    <dgm:pt modelId="{57217127-F0B8-4EAA-8FF2-CAF702FAB160}" type="parTrans" cxnId="{D35ADEBE-8EB9-4065-B496-B7F0882A01E9}">
      <dgm:prSet/>
      <dgm:spPr/>
      <dgm:t>
        <a:bodyPr/>
        <a:lstStyle/>
        <a:p>
          <a:endParaRPr lang="tr-TR"/>
        </a:p>
      </dgm:t>
    </dgm:pt>
    <dgm:pt modelId="{BD79424E-A99D-4D77-B0CB-50E3A1EA04E6}" type="sibTrans" cxnId="{D35ADEBE-8EB9-4065-B496-B7F0882A01E9}">
      <dgm:prSet/>
      <dgm:spPr/>
      <dgm:t>
        <a:bodyPr/>
        <a:lstStyle/>
        <a:p>
          <a:endParaRPr lang="tr-TR"/>
        </a:p>
      </dgm:t>
    </dgm:pt>
    <dgm:pt modelId="{8C86AADF-6F84-4D4E-A7EC-FEFC05F6D968}">
      <dgm:prSet/>
      <dgm:spPr/>
      <dgm:t>
        <a:bodyPr/>
        <a:lstStyle/>
        <a:p>
          <a:pPr rtl="0"/>
          <a:r>
            <a:rPr lang="tr-TR" dirty="0" smtClean="0"/>
            <a:t>malî ve diğer kontroller bütünüdür.</a:t>
          </a:r>
          <a:endParaRPr lang="tr-TR" dirty="0"/>
        </a:p>
      </dgm:t>
    </dgm:pt>
    <dgm:pt modelId="{D02BB3F1-3FB1-41D7-9A62-3593B2D88A4A}" type="parTrans" cxnId="{476970D0-651B-4042-BFA3-D5F4693581D0}">
      <dgm:prSet/>
      <dgm:spPr/>
      <dgm:t>
        <a:bodyPr/>
        <a:lstStyle/>
        <a:p>
          <a:endParaRPr lang="tr-TR"/>
        </a:p>
      </dgm:t>
    </dgm:pt>
    <dgm:pt modelId="{D4E11312-9FCF-4C72-8D0F-5A4927094BD3}" type="sibTrans" cxnId="{476970D0-651B-4042-BFA3-D5F4693581D0}">
      <dgm:prSet/>
      <dgm:spPr/>
      <dgm:t>
        <a:bodyPr/>
        <a:lstStyle/>
        <a:p>
          <a:endParaRPr lang="tr-TR"/>
        </a:p>
      </dgm:t>
    </dgm:pt>
    <dgm:pt modelId="{370D10BD-457F-4DF4-9A18-FFCC1AEEB71E}" type="pres">
      <dgm:prSet presAssocID="{AC25CE05-0A36-451A-87A7-B2636D63B4E4}" presName="vert0" presStyleCnt="0">
        <dgm:presLayoutVars>
          <dgm:dir/>
          <dgm:animOne val="branch"/>
          <dgm:animLvl val="lvl"/>
        </dgm:presLayoutVars>
      </dgm:prSet>
      <dgm:spPr/>
      <dgm:t>
        <a:bodyPr/>
        <a:lstStyle/>
        <a:p>
          <a:endParaRPr lang="tr-TR"/>
        </a:p>
      </dgm:t>
    </dgm:pt>
    <dgm:pt modelId="{6886B540-1B2D-41F2-9526-54964DAB3B1E}" type="pres">
      <dgm:prSet presAssocID="{474531C7-6077-43C0-BF25-A5D1D3904EB0}" presName="thickLine" presStyleLbl="alignNode1" presStyleIdx="0" presStyleCnt="4"/>
      <dgm:spPr/>
    </dgm:pt>
    <dgm:pt modelId="{F11B1312-F2BF-467E-A413-7B94341E07E5}" type="pres">
      <dgm:prSet presAssocID="{474531C7-6077-43C0-BF25-A5D1D3904EB0}" presName="horz1" presStyleCnt="0"/>
      <dgm:spPr/>
    </dgm:pt>
    <dgm:pt modelId="{84D9E6E2-BE36-4ABF-BF05-E8EF9BF3C99A}" type="pres">
      <dgm:prSet presAssocID="{474531C7-6077-43C0-BF25-A5D1D3904EB0}" presName="tx1" presStyleLbl="revTx" presStyleIdx="0" presStyleCnt="4"/>
      <dgm:spPr/>
      <dgm:t>
        <a:bodyPr/>
        <a:lstStyle/>
        <a:p>
          <a:endParaRPr lang="tr-TR"/>
        </a:p>
      </dgm:t>
    </dgm:pt>
    <dgm:pt modelId="{D5BE7DBF-7335-44A1-A2BC-894F0BA48F0C}" type="pres">
      <dgm:prSet presAssocID="{474531C7-6077-43C0-BF25-A5D1D3904EB0}" presName="vert1" presStyleCnt="0"/>
      <dgm:spPr/>
    </dgm:pt>
    <dgm:pt modelId="{5FA01978-838F-44C9-BEA3-7312BE188215}" type="pres">
      <dgm:prSet presAssocID="{0BC0C559-6876-4DB1-BE78-0D5A2B59C868}" presName="thickLine" presStyleLbl="alignNode1" presStyleIdx="1" presStyleCnt="4"/>
      <dgm:spPr/>
    </dgm:pt>
    <dgm:pt modelId="{4CB342BF-C779-4BB9-9F5F-A981431393BB}" type="pres">
      <dgm:prSet presAssocID="{0BC0C559-6876-4DB1-BE78-0D5A2B59C868}" presName="horz1" presStyleCnt="0"/>
      <dgm:spPr/>
    </dgm:pt>
    <dgm:pt modelId="{CCA80801-5077-4F6A-8377-61DB704C0686}" type="pres">
      <dgm:prSet presAssocID="{0BC0C559-6876-4DB1-BE78-0D5A2B59C868}" presName="tx1" presStyleLbl="revTx" presStyleIdx="1" presStyleCnt="4"/>
      <dgm:spPr/>
      <dgm:t>
        <a:bodyPr/>
        <a:lstStyle/>
        <a:p>
          <a:endParaRPr lang="tr-TR"/>
        </a:p>
      </dgm:t>
    </dgm:pt>
    <dgm:pt modelId="{AF2F1A4A-F712-4489-800F-8EEC25B6C7F2}" type="pres">
      <dgm:prSet presAssocID="{0BC0C559-6876-4DB1-BE78-0D5A2B59C868}" presName="vert1" presStyleCnt="0"/>
      <dgm:spPr/>
    </dgm:pt>
    <dgm:pt modelId="{3265B0CC-39B6-4C86-ACCF-A24509FDFACB}" type="pres">
      <dgm:prSet presAssocID="{C7346CA0-DE75-46DD-AE39-18956B696B5B}" presName="thickLine" presStyleLbl="alignNode1" presStyleIdx="2" presStyleCnt="4"/>
      <dgm:spPr/>
    </dgm:pt>
    <dgm:pt modelId="{988A1390-CD97-4557-A5FD-354C6FD3A34E}" type="pres">
      <dgm:prSet presAssocID="{C7346CA0-DE75-46DD-AE39-18956B696B5B}" presName="horz1" presStyleCnt="0"/>
      <dgm:spPr/>
    </dgm:pt>
    <dgm:pt modelId="{D4231B43-76DD-486D-B807-66355DB380D0}" type="pres">
      <dgm:prSet presAssocID="{C7346CA0-DE75-46DD-AE39-18956B696B5B}" presName="tx1" presStyleLbl="revTx" presStyleIdx="2" presStyleCnt="4"/>
      <dgm:spPr/>
      <dgm:t>
        <a:bodyPr/>
        <a:lstStyle/>
        <a:p>
          <a:endParaRPr lang="tr-TR"/>
        </a:p>
      </dgm:t>
    </dgm:pt>
    <dgm:pt modelId="{714A7E65-F4DA-4057-9DB1-B569B96FB50B}" type="pres">
      <dgm:prSet presAssocID="{C7346CA0-DE75-46DD-AE39-18956B696B5B}" presName="vert1" presStyleCnt="0"/>
      <dgm:spPr/>
    </dgm:pt>
    <dgm:pt modelId="{8A725D50-C423-4845-BEEB-05F6E71702E2}" type="pres">
      <dgm:prSet presAssocID="{8C86AADF-6F84-4D4E-A7EC-FEFC05F6D968}" presName="thickLine" presStyleLbl="alignNode1" presStyleIdx="3" presStyleCnt="4"/>
      <dgm:spPr/>
    </dgm:pt>
    <dgm:pt modelId="{5BE3E6F3-C2C3-4D83-90F2-C7109981E445}" type="pres">
      <dgm:prSet presAssocID="{8C86AADF-6F84-4D4E-A7EC-FEFC05F6D968}" presName="horz1" presStyleCnt="0"/>
      <dgm:spPr/>
    </dgm:pt>
    <dgm:pt modelId="{4D505F75-93B5-4E37-9DCE-AFC26A7CF5FC}" type="pres">
      <dgm:prSet presAssocID="{8C86AADF-6F84-4D4E-A7EC-FEFC05F6D968}" presName="tx1" presStyleLbl="revTx" presStyleIdx="3" presStyleCnt="4"/>
      <dgm:spPr/>
      <dgm:t>
        <a:bodyPr/>
        <a:lstStyle/>
        <a:p>
          <a:endParaRPr lang="tr-TR"/>
        </a:p>
      </dgm:t>
    </dgm:pt>
    <dgm:pt modelId="{6AF67D58-B697-4814-8DE9-CF7FC8C1A063}" type="pres">
      <dgm:prSet presAssocID="{8C86AADF-6F84-4D4E-A7EC-FEFC05F6D968}" presName="vert1" presStyleCnt="0"/>
      <dgm:spPr/>
    </dgm:pt>
  </dgm:ptLst>
  <dgm:cxnLst>
    <dgm:cxn modelId="{476970D0-651B-4042-BFA3-D5F4693581D0}" srcId="{AC25CE05-0A36-451A-87A7-B2636D63B4E4}" destId="{8C86AADF-6F84-4D4E-A7EC-FEFC05F6D968}" srcOrd="3" destOrd="0" parTransId="{D02BB3F1-3FB1-41D7-9A62-3593B2D88A4A}" sibTransId="{D4E11312-9FCF-4C72-8D0F-5A4927094BD3}"/>
    <dgm:cxn modelId="{D35ADEBE-8EB9-4065-B496-B7F0882A01E9}" srcId="{AC25CE05-0A36-451A-87A7-B2636D63B4E4}" destId="{C7346CA0-DE75-46DD-AE39-18956B696B5B}" srcOrd="2" destOrd="0" parTransId="{57217127-F0B8-4EAA-8FF2-CAF702FAB160}" sibTransId="{BD79424E-A99D-4D77-B0CB-50E3A1EA04E6}"/>
    <dgm:cxn modelId="{435994C1-DEBE-4D57-A385-F0D6F4F9ED0C}" type="presOf" srcId="{AC25CE05-0A36-451A-87A7-B2636D63B4E4}" destId="{370D10BD-457F-4DF4-9A18-FFCC1AEEB71E}" srcOrd="0" destOrd="0" presId="urn:microsoft.com/office/officeart/2008/layout/LinedList"/>
    <dgm:cxn modelId="{2F13BC32-C7B4-4826-ADA9-13E9C2FA9947}" type="presOf" srcId="{8C86AADF-6F84-4D4E-A7EC-FEFC05F6D968}" destId="{4D505F75-93B5-4E37-9DCE-AFC26A7CF5FC}" srcOrd="0" destOrd="0" presId="urn:microsoft.com/office/officeart/2008/layout/LinedList"/>
    <dgm:cxn modelId="{43A33108-6F6C-4F0B-9A34-12F2E7204E23}" type="presOf" srcId="{0BC0C559-6876-4DB1-BE78-0D5A2B59C868}" destId="{CCA80801-5077-4F6A-8377-61DB704C0686}" srcOrd="0" destOrd="0" presId="urn:microsoft.com/office/officeart/2008/layout/LinedList"/>
    <dgm:cxn modelId="{D2B6FA14-3C53-4CF0-8A48-C0C1F5A56DED}" srcId="{AC25CE05-0A36-451A-87A7-B2636D63B4E4}" destId="{474531C7-6077-43C0-BF25-A5D1D3904EB0}" srcOrd="0" destOrd="0" parTransId="{C87FA52A-3953-46E0-BD6E-F55BA7F7C32E}" sibTransId="{08B989F8-B33D-4014-BF49-95F92BE5BDD8}"/>
    <dgm:cxn modelId="{8B3AD835-E491-47BB-927B-B8B34E1B05FD}" type="presOf" srcId="{C7346CA0-DE75-46DD-AE39-18956B696B5B}" destId="{D4231B43-76DD-486D-B807-66355DB380D0}" srcOrd="0" destOrd="0" presId="urn:microsoft.com/office/officeart/2008/layout/LinedList"/>
    <dgm:cxn modelId="{05AED3E4-AC08-40FE-86B1-57832A856D18}" type="presOf" srcId="{474531C7-6077-43C0-BF25-A5D1D3904EB0}" destId="{84D9E6E2-BE36-4ABF-BF05-E8EF9BF3C99A}" srcOrd="0" destOrd="0" presId="urn:microsoft.com/office/officeart/2008/layout/LinedList"/>
    <dgm:cxn modelId="{636A166B-F6CA-4B7A-93AC-588FA674E94F}" srcId="{AC25CE05-0A36-451A-87A7-B2636D63B4E4}" destId="{0BC0C559-6876-4DB1-BE78-0D5A2B59C868}" srcOrd="1" destOrd="0" parTransId="{011270F2-C999-4DEA-A444-0A525981EC2E}" sibTransId="{C2B15019-C932-495B-841C-5A5483A2E692}"/>
    <dgm:cxn modelId="{9FD9DE61-E710-4AED-B6D9-CEFB9DF28719}" type="presParOf" srcId="{370D10BD-457F-4DF4-9A18-FFCC1AEEB71E}" destId="{6886B540-1B2D-41F2-9526-54964DAB3B1E}" srcOrd="0" destOrd="0" presId="urn:microsoft.com/office/officeart/2008/layout/LinedList"/>
    <dgm:cxn modelId="{C8339617-F05F-4A39-98D1-9315224B9B9F}" type="presParOf" srcId="{370D10BD-457F-4DF4-9A18-FFCC1AEEB71E}" destId="{F11B1312-F2BF-467E-A413-7B94341E07E5}" srcOrd="1" destOrd="0" presId="urn:microsoft.com/office/officeart/2008/layout/LinedList"/>
    <dgm:cxn modelId="{5067CA4A-DF20-4BD4-AE2F-DAD9C2429D88}" type="presParOf" srcId="{F11B1312-F2BF-467E-A413-7B94341E07E5}" destId="{84D9E6E2-BE36-4ABF-BF05-E8EF9BF3C99A}" srcOrd="0" destOrd="0" presId="urn:microsoft.com/office/officeart/2008/layout/LinedList"/>
    <dgm:cxn modelId="{A2F04965-82D0-48BF-832B-527E5667EAF2}" type="presParOf" srcId="{F11B1312-F2BF-467E-A413-7B94341E07E5}" destId="{D5BE7DBF-7335-44A1-A2BC-894F0BA48F0C}" srcOrd="1" destOrd="0" presId="urn:microsoft.com/office/officeart/2008/layout/LinedList"/>
    <dgm:cxn modelId="{ED83D4E9-4A2D-4E54-9D50-54FD6C310C3B}" type="presParOf" srcId="{370D10BD-457F-4DF4-9A18-FFCC1AEEB71E}" destId="{5FA01978-838F-44C9-BEA3-7312BE188215}" srcOrd="2" destOrd="0" presId="urn:microsoft.com/office/officeart/2008/layout/LinedList"/>
    <dgm:cxn modelId="{4A570177-D569-40B7-8525-C96D550D97BA}" type="presParOf" srcId="{370D10BD-457F-4DF4-9A18-FFCC1AEEB71E}" destId="{4CB342BF-C779-4BB9-9F5F-A981431393BB}" srcOrd="3" destOrd="0" presId="urn:microsoft.com/office/officeart/2008/layout/LinedList"/>
    <dgm:cxn modelId="{FF258B85-A9C3-41CE-BF09-3E0ECE7CB56E}" type="presParOf" srcId="{4CB342BF-C779-4BB9-9F5F-A981431393BB}" destId="{CCA80801-5077-4F6A-8377-61DB704C0686}" srcOrd="0" destOrd="0" presId="urn:microsoft.com/office/officeart/2008/layout/LinedList"/>
    <dgm:cxn modelId="{C5C08B9B-FF9A-49BA-B2FF-008206D81DC7}" type="presParOf" srcId="{4CB342BF-C779-4BB9-9F5F-A981431393BB}" destId="{AF2F1A4A-F712-4489-800F-8EEC25B6C7F2}" srcOrd="1" destOrd="0" presId="urn:microsoft.com/office/officeart/2008/layout/LinedList"/>
    <dgm:cxn modelId="{5B8AF4BB-C879-4E3A-BD32-2EE1AC12C6F5}" type="presParOf" srcId="{370D10BD-457F-4DF4-9A18-FFCC1AEEB71E}" destId="{3265B0CC-39B6-4C86-ACCF-A24509FDFACB}" srcOrd="4" destOrd="0" presId="urn:microsoft.com/office/officeart/2008/layout/LinedList"/>
    <dgm:cxn modelId="{C5944173-C023-424B-833E-5FDD39930B19}" type="presParOf" srcId="{370D10BD-457F-4DF4-9A18-FFCC1AEEB71E}" destId="{988A1390-CD97-4557-A5FD-354C6FD3A34E}" srcOrd="5" destOrd="0" presId="urn:microsoft.com/office/officeart/2008/layout/LinedList"/>
    <dgm:cxn modelId="{5AC01AAF-59E1-4769-8DC2-C1B6259B496A}" type="presParOf" srcId="{988A1390-CD97-4557-A5FD-354C6FD3A34E}" destId="{D4231B43-76DD-486D-B807-66355DB380D0}" srcOrd="0" destOrd="0" presId="urn:microsoft.com/office/officeart/2008/layout/LinedList"/>
    <dgm:cxn modelId="{6C9089C2-5682-4150-B922-ADBC6B74DE2F}" type="presParOf" srcId="{988A1390-CD97-4557-A5FD-354C6FD3A34E}" destId="{714A7E65-F4DA-4057-9DB1-B569B96FB50B}" srcOrd="1" destOrd="0" presId="urn:microsoft.com/office/officeart/2008/layout/LinedList"/>
    <dgm:cxn modelId="{90F9A1A7-749A-485D-B4C5-D791668F3BA0}" type="presParOf" srcId="{370D10BD-457F-4DF4-9A18-FFCC1AEEB71E}" destId="{8A725D50-C423-4845-BEEB-05F6E71702E2}" srcOrd="6" destOrd="0" presId="urn:microsoft.com/office/officeart/2008/layout/LinedList"/>
    <dgm:cxn modelId="{FEB3D023-F490-420D-8093-E868F8782663}" type="presParOf" srcId="{370D10BD-457F-4DF4-9A18-FFCC1AEEB71E}" destId="{5BE3E6F3-C2C3-4D83-90F2-C7109981E445}" srcOrd="7" destOrd="0" presId="urn:microsoft.com/office/officeart/2008/layout/LinedList"/>
    <dgm:cxn modelId="{EA978043-3938-4E48-8C1D-3EE13142E50E}" type="presParOf" srcId="{5BE3E6F3-C2C3-4D83-90F2-C7109981E445}" destId="{4D505F75-93B5-4E37-9DCE-AFC26A7CF5FC}" srcOrd="0" destOrd="0" presId="urn:microsoft.com/office/officeart/2008/layout/LinedList"/>
    <dgm:cxn modelId="{1DF8FC29-6B40-4080-A450-224CF22427E2}" type="presParOf" srcId="{5BE3E6F3-C2C3-4D83-90F2-C7109981E445}" destId="{6AF67D58-B697-4814-8DE9-CF7FC8C1A0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67D97A5-1C0E-4FCA-9B45-00330C4EB2A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9870B250-8995-4F29-9460-787E216E2ACA}">
      <dgm:prSet/>
      <dgm:spPr/>
      <dgm:t>
        <a:bodyPr/>
        <a:lstStyle/>
        <a:p>
          <a:pPr rtl="0"/>
          <a:r>
            <a:rPr lang="tr-TR" smtClean="0"/>
            <a:t>a) Kamu gelir, gider, varlık ve yükümlülüklerinin etkili, ekonomik ve verimli bir şekilde yönetilmesini,</a:t>
          </a:r>
          <a:endParaRPr lang="tr-TR"/>
        </a:p>
      </dgm:t>
    </dgm:pt>
    <dgm:pt modelId="{36B679D7-9997-4754-8363-441D10E6D940}" type="parTrans" cxnId="{3BA8B6A8-7AFE-461B-B460-292A6B622AA8}">
      <dgm:prSet/>
      <dgm:spPr/>
      <dgm:t>
        <a:bodyPr/>
        <a:lstStyle/>
        <a:p>
          <a:endParaRPr lang="tr-TR"/>
        </a:p>
      </dgm:t>
    </dgm:pt>
    <dgm:pt modelId="{4FCBC6BB-6D63-4422-986E-968B24A9B3EC}" type="sibTrans" cxnId="{3BA8B6A8-7AFE-461B-B460-292A6B622AA8}">
      <dgm:prSet/>
      <dgm:spPr/>
      <dgm:t>
        <a:bodyPr/>
        <a:lstStyle/>
        <a:p>
          <a:endParaRPr lang="tr-TR"/>
        </a:p>
      </dgm:t>
    </dgm:pt>
    <dgm:pt modelId="{51C48E96-1118-4A29-A163-8A60157FFE49}">
      <dgm:prSet/>
      <dgm:spPr/>
      <dgm:t>
        <a:bodyPr/>
        <a:lstStyle/>
        <a:p>
          <a:pPr rtl="0"/>
          <a:r>
            <a:rPr lang="tr-TR" dirty="0" smtClean="0"/>
            <a:t>b) Kamu idarelerinin kanunlara ve diğer düzenlemelere uygun olarak faaliyet göstermesini,</a:t>
          </a:r>
          <a:endParaRPr lang="tr-TR" dirty="0"/>
        </a:p>
      </dgm:t>
    </dgm:pt>
    <dgm:pt modelId="{11EF4C81-BF84-4184-8ECF-E8BA3545E2E8}" type="parTrans" cxnId="{49F69C6D-CE25-46CF-B0B0-F8E9A6329869}">
      <dgm:prSet/>
      <dgm:spPr/>
      <dgm:t>
        <a:bodyPr/>
        <a:lstStyle/>
        <a:p>
          <a:endParaRPr lang="tr-TR"/>
        </a:p>
      </dgm:t>
    </dgm:pt>
    <dgm:pt modelId="{B8DA4B71-7594-43A3-886A-30B445BB6A6E}" type="sibTrans" cxnId="{49F69C6D-CE25-46CF-B0B0-F8E9A6329869}">
      <dgm:prSet/>
      <dgm:spPr/>
      <dgm:t>
        <a:bodyPr/>
        <a:lstStyle/>
        <a:p>
          <a:endParaRPr lang="tr-TR"/>
        </a:p>
      </dgm:t>
    </dgm:pt>
    <dgm:pt modelId="{AC271F4A-5F86-4D94-BD57-A4C27CCAA92D}">
      <dgm:prSet/>
      <dgm:spPr/>
      <dgm:t>
        <a:bodyPr/>
        <a:lstStyle/>
        <a:p>
          <a:pPr rtl="0"/>
          <a:r>
            <a:rPr lang="tr-TR" smtClean="0"/>
            <a:t>c) Her türlü malî karar ve işlemlerde usulsüzlük ve yolsuzluğun önlenmesini,</a:t>
          </a:r>
          <a:endParaRPr lang="tr-TR"/>
        </a:p>
      </dgm:t>
    </dgm:pt>
    <dgm:pt modelId="{F66DE211-E9EF-4573-B4EE-AC392475FC26}" type="parTrans" cxnId="{343BE343-984D-463F-9E74-B4C602A8879E}">
      <dgm:prSet/>
      <dgm:spPr/>
      <dgm:t>
        <a:bodyPr/>
        <a:lstStyle/>
        <a:p>
          <a:endParaRPr lang="tr-TR"/>
        </a:p>
      </dgm:t>
    </dgm:pt>
    <dgm:pt modelId="{AE488CDB-3FD2-4287-A15D-BA4AE920C23B}" type="sibTrans" cxnId="{343BE343-984D-463F-9E74-B4C602A8879E}">
      <dgm:prSet/>
      <dgm:spPr/>
      <dgm:t>
        <a:bodyPr/>
        <a:lstStyle/>
        <a:p>
          <a:endParaRPr lang="tr-TR"/>
        </a:p>
      </dgm:t>
    </dgm:pt>
    <dgm:pt modelId="{A6BA8FDC-2D58-4387-AC81-60FA3EB006EE}">
      <dgm:prSet/>
      <dgm:spPr/>
      <dgm:t>
        <a:bodyPr/>
        <a:lstStyle/>
        <a:p>
          <a:pPr rtl="0"/>
          <a:r>
            <a:rPr lang="tr-TR" smtClean="0"/>
            <a:t>d) Karar oluşturmak ve izlemek için düzenli, zamanında ve güvenilir rapor ve bilgi edinilmesini,</a:t>
          </a:r>
          <a:endParaRPr lang="tr-TR"/>
        </a:p>
      </dgm:t>
    </dgm:pt>
    <dgm:pt modelId="{9C16B92A-4428-4E7F-BD8B-D79D1BA61ED8}" type="parTrans" cxnId="{D9A73C45-9CE9-4250-9719-8EAE35219923}">
      <dgm:prSet/>
      <dgm:spPr/>
      <dgm:t>
        <a:bodyPr/>
        <a:lstStyle/>
        <a:p>
          <a:endParaRPr lang="tr-TR"/>
        </a:p>
      </dgm:t>
    </dgm:pt>
    <dgm:pt modelId="{1637323A-B2A9-44E2-8E2E-E7D21BD4C59A}" type="sibTrans" cxnId="{D9A73C45-9CE9-4250-9719-8EAE35219923}">
      <dgm:prSet/>
      <dgm:spPr/>
      <dgm:t>
        <a:bodyPr/>
        <a:lstStyle/>
        <a:p>
          <a:endParaRPr lang="tr-TR"/>
        </a:p>
      </dgm:t>
    </dgm:pt>
    <dgm:pt modelId="{C59606C2-C7FD-47D0-B870-9B21915F7E34}">
      <dgm:prSet/>
      <dgm:spPr/>
      <dgm:t>
        <a:bodyPr/>
        <a:lstStyle/>
        <a:p>
          <a:pPr rtl="0"/>
          <a:r>
            <a:rPr lang="tr-TR" dirty="0" smtClean="0"/>
            <a:t>e) Varlıkların kötüye kullanılması ve israfını önlemek ve kayıplara karşı korunmasını sağlamaktır.</a:t>
          </a:r>
          <a:endParaRPr lang="tr-TR" dirty="0"/>
        </a:p>
      </dgm:t>
    </dgm:pt>
    <dgm:pt modelId="{9D814C3C-8CAF-4167-A12A-A8E0D2008DEB}" type="parTrans" cxnId="{B1707A46-51B8-46EB-835C-2E423F6EB6CF}">
      <dgm:prSet/>
      <dgm:spPr/>
      <dgm:t>
        <a:bodyPr/>
        <a:lstStyle/>
        <a:p>
          <a:endParaRPr lang="tr-TR"/>
        </a:p>
      </dgm:t>
    </dgm:pt>
    <dgm:pt modelId="{18431C76-1031-4214-98EB-BF9727CA7643}" type="sibTrans" cxnId="{B1707A46-51B8-46EB-835C-2E423F6EB6CF}">
      <dgm:prSet/>
      <dgm:spPr/>
      <dgm:t>
        <a:bodyPr/>
        <a:lstStyle/>
        <a:p>
          <a:endParaRPr lang="tr-TR"/>
        </a:p>
      </dgm:t>
    </dgm:pt>
    <dgm:pt modelId="{F5C33626-E8CF-4552-9701-138209CE8AF8}" type="pres">
      <dgm:prSet presAssocID="{B67D97A5-1C0E-4FCA-9B45-00330C4EB2A4}" presName="vert0" presStyleCnt="0">
        <dgm:presLayoutVars>
          <dgm:dir/>
          <dgm:animOne val="branch"/>
          <dgm:animLvl val="lvl"/>
        </dgm:presLayoutVars>
      </dgm:prSet>
      <dgm:spPr/>
      <dgm:t>
        <a:bodyPr/>
        <a:lstStyle/>
        <a:p>
          <a:endParaRPr lang="tr-TR"/>
        </a:p>
      </dgm:t>
    </dgm:pt>
    <dgm:pt modelId="{0F396771-20BE-4197-8D17-0FF99FFD2E87}" type="pres">
      <dgm:prSet presAssocID="{9870B250-8995-4F29-9460-787E216E2ACA}" presName="thickLine" presStyleLbl="alignNode1" presStyleIdx="0" presStyleCnt="5"/>
      <dgm:spPr/>
    </dgm:pt>
    <dgm:pt modelId="{55663249-DA65-44C4-BAE8-865C55DFDB6B}" type="pres">
      <dgm:prSet presAssocID="{9870B250-8995-4F29-9460-787E216E2ACA}" presName="horz1" presStyleCnt="0"/>
      <dgm:spPr/>
    </dgm:pt>
    <dgm:pt modelId="{7FC1B5BD-F71B-4D15-A520-4E512FE37FB6}" type="pres">
      <dgm:prSet presAssocID="{9870B250-8995-4F29-9460-787E216E2ACA}" presName="tx1" presStyleLbl="revTx" presStyleIdx="0" presStyleCnt="5"/>
      <dgm:spPr/>
      <dgm:t>
        <a:bodyPr/>
        <a:lstStyle/>
        <a:p>
          <a:endParaRPr lang="tr-TR"/>
        </a:p>
      </dgm:t>
    </dgm:pt>
    <dgm:pt modelId="{8F36E877-CB66-4E60-8E8E-8E85C9A33661}" type="pres">
      <dgm:prSet presAssocID="{9870B250-8995-4F29-9460-787E216E2ACA}" presName="vert1" presStyleCnt="0"/>
      <dgm:spPr/>
    </dgm:pt>
    <dgm:pt modelId="{FD73F352-2CAA-4ACF-8C37-26A9C50C9FFE}" type="pres">
      <dgm:prSet presAssocID="{51C48E96-1118-4A29-A163-8A60157FFE49}" presName="thickLine" presStyleLbl="alignNode1" presStyleIdx="1" presStyleCnt="5"/>
      <dgm:spPr/>
    </dgm:pt>
    <dgm:pt modelId="{D4DEDC56-161D-4912-8E6E-1FFF2DE7C910}" type="pres">
      <dgm:prSet presAssocID="{51C48E96-1118-4A29-A163-8A60157FFE49}" presName="horz1" presStyleCnt="0"/>
      <dgm:spPr/>
    </dgm:pt>
    <dgm:pt modelId="{0C376873-8243-479E-9218-389C5EB024A7}" type="pres">
      <dgm:prSet presAssocID="{51C48E96-1118-4A29-A163-8A60157FFE49}" presName="tx1" presStyleLbl="revTx" presStyleIdx="1" presStyleCnt="5"/>
      <dgm:spPr/>
      <dgm:t>
        <a:bodyPr/>
        <a:lstStyle/>
        <a:p>
          <a:endParaRPr lang="tr-TR"/>
        </a:p>
      </dgm:t>
    </dgm:pt>
    <dgm:pt modelId="{BE48A324-196C-430A-A018-418BEF582800}" type="pres">
      <dgm:prSet presAssocID="{51C48E96-1118-4A29-A163-8A60157FFE49}" presName="vert1" presStyleCnt="0"/>
      <dgm:spPr/>
    </dgm:pt>
    <dgm:pt modelId="{989C023E-B55F-4342-9058-E40BBB93CD19}" type="pres">
      <dgm:prSet presAssocID="{AC271F4A-5F86-4D94-BD57-A4C27CCAA92D}" presName="thickLine" presStyleLbl="alignNode1" presStyleIdx="2" presStyleCnt="5"/>
      <dgm:spPr/>
    </dgm:pt>
    <dgm:pt modelId="{5240C5A6-E785-438B-BD53-D3FAD04FF7AA}" type="pres">
      <dgm:prSet presAssocID="{AC271F4A-5F86-4D94-BD57-A4C27CCAA92D}" presName="horz1" presStyleCnt="0"/>
      <dgm:spPr/>
    </dgm:pt>
    <dgm:pt modelId="{463125F2-B762-449B-9713-57C5A8A7EBD5}" type="pres">
      <dgm:prSet presAssocID="{AC271F4A-5F86-4D94-BD57-A4C27CCAA92D}" presName="tx1" presStyleLbl="revTx" presStyleIdx="2" presStyleCnt="5"/>
      <dgm:spPr/>
      <dgm:t>
        <a:bodyPr/>
        <a:lstStyle/>
        <a:p>
          <a:endParaRPr lang="tr-TR"/>
        </a:p>
      </dgm:t>
    </dgm:pt>
    <dgm:pt modelId="{85EE2BEF-CEDE-4E9F-82DD-22E431E4EA68}" type="pres">
      <dgm:prSet presAssocID="{AC271F4A-5F86-4D94-BD57-A4C27CCAA92D}" presName="vert1" presStyleCnt="0"/>
      <dgm:spPr/>
    </dgm:pt>
    <dgm:pt modelId="{E72568C5-D3B5-4ED1-A5F2-48BBC729B3FF}" type="pres">
      <dgm:prSet presAssocID="{A6BA8FDC-2D58-4387-AC81-60FA3EB006EE}" presName="thickLine" presStyleLbl="alignNode1" presStyleIdx="3" presStyleCnt="5"/>
      <dgm:spPr/>
    </dgm:pt>
    <dgm:pt modelId="{4D08718D-A9B1-4199-A27C-D5FC81FCFD3F}" type="pres">
      <dgm:prSet presAssocID="{A6BA8FDC-2D58-4387-AC81-60FA3EB006EE}" presName="horz1" presStyleCnt="0"/>
      <dgm:spPr/>
    </dgm:pt>
    <dgm:pt modelId="{EE75FEA7-4E57-4F92-A25E-DE5F9128E737}" type="pres">
      <dgm:prSet presAssocID="{A6BA8FDC-2D58-4387-AC81-60FA3EB006EE}" presName="tx1" presStyleLbl="revTx" presStyleIdx="3" presStyleCnt="5"/>
      <dgm:spPr/>
      <dgm:t>
        <a:bodyPr/>
        <a:lstStyle/>
        <a:p>
          <a:endParaRPr lang="tr-TR"/>
        </a:p>
      </dgm:t>
    </dgm:pt>
    <dgm:pt modelId="{BBD85F63-0336-4123-90D9-37F6ED1E95E0}" type="pres">
      <dgm:prSet presAssocID="{A6BA8FDC-2D58-4387-AC81-60FA3EB006EE}" presName="vert1" presStyleCnt="0"/>
      <dgm:spPr/>
    </dgm:pt>
    <dgm:pt modelId="{C67D176F-4F00-4A7B-A226-74A19DFDA39C}" type="pres">
      <dgm:prSet presAssocID="{C59606C2-C7FD-47D0-B870-9B21915F7E34}" presName="thickLine" presStyleLbl="alignNode1" presStyleIdx="4" presStyleCnt="5"/>
      <dgm:spPr/>
    </dgm:pt>
    <dgm:pt modelId="{90367644-B55F-4869-9176-9F9AB666655D}" type="pres">
      <dgm:prSet presAssocID="{C59606C2-C7FD-47D0-B870-9B21915F7E34}" presName="horz1" presStyleCnt="0"/>
      <dgm:spPr/>
    </dgm:pt>
    <dgm:pt modelId="{39747C08-355E-4C7C-B564-098E61EC1FDC}" type="pres">
      <dgm:prSet presAssocID="{C59606C2-C7FD-47D0-B870-9B21915F7E34}" presName="tx1" presStyleLbl="revTx" presStyleIdx="4" presStyleCnt="5"/>
      <dgm:spPr/>
      <dgm:t>
        <a:bodyPr/>
        <a:lstStyle/>
        <a:p>
          <a:endParaRPr lang="tr-TR"/>
        </a:p>
      </dgm:t>
    </dgm:pt>
    <dgm:pt modelId="{AD073FEA-AF58-4DEC-8F12-DCD54B77AF79}" type="pres">
      <dgm:prSet presAssocID="{C59606C2-C7FD-47D0-B870-9B21915F7E34}" presName="vert1" presStyleCnt="0"/>
      <dgm:spPr/>
    </dgm:pt>
  </dgm:ptLst>
  <dgm:cxnLst>
    <dgm:cxn modelId="{3BA8B6A8-7AFE-461B-B460-292A6B622AA8}" srcId="{B67D97A5-1C0E-4FCA-9B45-00330C4EB2A4}" destId="{9870B250-8995-4F29-9460-787E216E2ACA}" srcOrd="0" destOrd="0" parTransId="{36B679D7-9997-4754-8363-441D10E6D940}" sibTransId="{4FCBC6BB-6D63-4422-986E-968B24A9B3EC}"/>
    <dgm:cxn modelId="{B6BF7A01-AA81-47BF-A62D-F3AC4EADB85B}" type="presOf" srcId="{AC271F4A-5F86-4D94-BD57-A4C27CCAA92D}" destId="{463125F2-B762-449B-9713-57C5A8A7EBD5}" srcOrd="0" destOrd="0" presId="urn:microsoft.com/office/officeart/2008/layout/LinedList"/>
    <dgm:cxn modelId="{B7CE5EED-7812-4432-A2EA-B85CAA120263}" type="presOf" srcId="{B67D97A5-1C0E-4FCA-9B45-00330C4EB2A4}" destId="{F5C33626-E8CF-4552-9701-138209CE8AF8}" srcOrd="0" destOrd="0" presId="urn:microsoft.com/office/officeart/2008/layout/LinedList"/>
    <dgm:cxn modelId="{587480A5-24E3-4732-9DCE-82469EEFA912}" type="presOf" srcId="{C59606C2-C7FD-47D0-B870-9B21915F7E34}" destId="{39747C08-355E-4C7C-B564-098E61EC1FDC}" srcOrd="0" destOrd="0" presId="urn:microsoft.com/office/officeart/2008/layout/LinedList"/>
    <dgm:cxn modelId="{B1707A46-51B8-46EB-835C-2E423F6EB6CF}" srcId="{B67D97A5-1C0E-4FCA-9B45-00330C4EB2A4}" destId="{C59606C2-C7FD-47D0-B870-9B21915F7E34}" srcOrd="4" destOrd="0" parTransId="{9D814C3C-8CAF-4167-A12A-A8E0D2008DEB}" sibTransId="{18431C76-1031-4214-98EB-BF9727CA7643}"/>
    <dgm:cxn modelId="{49F69C6D-CE25-46CF-B0B0-F8E9A6329869}" srcId="{B67D97A5-1C0E-4FCA-9B45-00330C4EB2A4}" destId="{51C48E96-1118-4A29-A163-8A60157FFE49}" srcOrd="1" destOrd="0" parTransId="{11EF4C81-BF84-4184-8ECF-E8BA3545E2E8}" sibTransId="{B8DA4B71-7594-43A3-886A-30B445BB6A6E}"/>
    <dgm:cxn modelId="{DB3C7EF4-86FC-45D9-A432-3C19A67F186C}" type="presOf" srcId="{51C48E96-1118-4A29-A163-8A60157FFE49}" destId="{0C376873-8243-479E-9218-389C5EB024A7}" srcOrd="0" destOrd="0" presId="urn:microsoft.com/office/officeart/2008/layout/LinedList"/>
    <dgm:cxn modelId="{3700A3F0-4184-4979-B9E5-72A20E140813}" type="presOf" srcId="{9870B250-8995-4F29-9460-787E216E2ACA}" destId="{7FC1B5BD-F71B-4D15-A520-4E512FE37FB6}" srcOrd="0" destOrd="0" presId="urn:microsoft.com/office/officeart/2008/layout/LinedList"/>
    <dgm:cxn modelId="{343BE343-984D-463F-9E74-B4C602A8879E}" srcId="{B67D97A5-1C0E-4FCA-9B45-00330C4EB2A4}" destId="{AC271F4A-5F86-4D94-BD57-A4C27CCAA92D}" srcOrd="2" destOrd="0" parTransId="{F66DE211-E9EF-4573-B4EE-AC392475FC26}" sibTransId="{AE488CDB-3FD2-4287-A15D-BA4AE920C23B}"/>
    <dgm:cxn modelId="{DAD254A4-7E02-419E-A8A4-54241B2A1557}" type="presOf" srcId="{A6BA8FDC-2D58-4387-AC81-60FA3EB006EE}" destId="{EE75FEA7-4E57-4F92-A25E-DE5F9128E737}" srcOrd="0" destOrd="0" presId="urn:microsoft.com/office/officeart/2008/layout/LinedList"/>
    <dgm:cxn modelId="{D9A73C45-9CE9-4250-9719-8EAE35219923}" srcId="{B67D97A5-1C0E-4FCA-9B45-00330C4EB2A4}" destId="{A6BA8FDC-2D58-4387-AC81-60FA3EB006EE}" srcOrd="3" destOrd="0" parTransId="{9C16B92A-4428-4E7F-BD8B-D79D1BA61ED8}" sibTransId="{1637323A-B2A9-44E2-8E2E-E7D21BD4C59A}"/>
    <dgm:cxn modelId="{BF918391-BE6D-4B00-B15C-AD6A0646EF39}" type="presParOf" srcId="{F5C33626-E8CF-4552-9701-138209CE8AF8}" destId="{0F396771-20BE-4197-8D17-0FF99FFD2E87}" srcOrd="0" destOrd="0" presId="urn:microsoft.com/office/officeart/2008/layout/LinedList"/>
    <dgm:cxn modelId="{5E43843E-F0C5-4A81-AA2C-C1B292C84FD5}" type="presParOf" srcId="{F5C33626-E8CF-4552-9701-138209CE8AF8}" destId="{55663249-DA65-44C4-BAE8-865C55DFDB6B}" srcOrd="1" destOrd="0" presId="urn:microsoft.com/office/officeart/2008/layout/LinedList"/>
    <dgm:cxn modelId="{A61A94FE-987A-4016-A807-E0319120F1F8}" type="presParOf" srcId="{55663249-DA65-44C4-BAE8-865C55DFDB6B}" destId="{7FC1B5BD-F71B-4D15-A520-4E512FE37FB6}" srcOrd="0" destOrd="0" presId="urn:microsoft.com/office/officeart/2008/layout/LinedList"/>
    <dgm:cxn modelId="{F0F67FEA-68C3-4C32-87D6-581A1131FF98}" type="presParOf" srcId="{55663249-DA65-44C4-BAE8-865C55DFDB6B}" destId="{8F36E877-CB66-4E60-8E8E-8E85C9A33661}" srcOrd="1" destOrd="0" presId="urn:microsoft.com/office/officeart/2008/layout/LinedList"/>
    <dgm:cxn modelId="{7A71E846-C772-4AAE-8579-009B26849D12}" type="presParOf" srcId="{F5C33626-E8CF-4552-9701-138209CE8AF8}" destId="{FD73F352-2CAA-4ACF-8C37-26A9C50C9FFE}" srcOrd="2" destOrd="0" presId="urn:microsoft.com/office/officeart/2008/layout/LinedList"/>
    <dgm:cxn modelId="{3D4808C7-3DE7-43B8-895D-2CE6DCEB3E9B}" type="presParOf" srcId="{F5C33626-E8CF-4552-9701-138209CE8AF8}" destId="{D4DEDC56-161D-4912-8E6E-1FFF2DE7C910}" srcOrd="3" destOrd="0" presId="urn:microsoft.com/office/officeart/2008/layout/LinedList"/>
    <dgm:cxn modelId="{01EB197A-119D-4E0D-AC20-DEF7AA137858}" type="presParOf" srcId="{D4DEDC56-161D-4912-8E6E-1FFF2DE7C910}" destId="{0C376873-8243-479E-9218-389C5EB024A7}" srcOrd="0" destOrd="0" presId="urn:microsoft.com/office/officeart/2008/layout/LinedList"/>
    <dgm:cxn modelId="{9572687C-573C-49CE-A732-CE11F2714749}" type="presParOf" srcId="{D4DEDC56-161D-4912-8E6E-1FFF2DE7C910}" destId="{BE48A324-196C-430A-A018-418BEF582800}" srcOrd="1" destOrd="0" presId="urn:microsoft.com/office/officeart/2008/layout/LinedList"/>
    <dgm:cxn modelId="{D6E76DF1-3A29-4EE6-9BC8-279C0145F4F8}" type="presParOf" srcId="{F5C33626-E8CF-4552-9701-138209CE8AF8}" destId="{989C023E-B55F-4342-9058-E40BBB93CD19}" srcOrd="4" destOrd="0" presId="urn:microsoft.com/office/officeart/2008/layout/LinedList"/>
    <dgm:cxn modelId="{71B396C7-1DAA-4EB4-AD74-E5F2CE2E0C6E}" type="presParOf" srcId="{F5C33626-E8CF-4552-9701-138209CE8AF8}" destId="{5240C5A6-E785-438B-BD53-D3FAD04FF7AA}" srcOrd="5" destOrd="0" presId="urn:microsoft.com/office/officeart/2008/layout/LinedList"/>
    <dgm:cxn modelId="{FB8F20A3-EBBF-4278-8B73-88BADB4C2F8C}" type="presParOf" srcId="{5240C5A6-E785-438B-BD53-D3FAD04FF7AA}" destId="{463125F2-B762-449B-9713-57C5A8A7EBD5}" srcOrd="0" destOrd="0" presId="urn:microsoft.com/office/officeart/2008/layout/LinedList"/>
    <dgm:cxn modelId="{46B833C7-2079-46FE-B08E-C260C3A0C4A2}" type="presParOf" srcId="{5240C5A6-E785-438B-BD53-D3FAD04FF7AA}" destId="{85EE2BEF-CEDE-4E9F-82DD-22E431E4EA68}" srcOrd="1" destOrd="0" presId="urn:microsoft.com/office/officeart/2008/layout/LinedList"/>
    <dgm:cxn modelId="{DF5E6289-D9BE-4DFE-80B6-F1B9582B81E6}" type="presParOf" srcId="{F5C33626-E8CF-4552-9701-138209CE8AF8}" destId="{E72568C5-D3B5-4ED1-A5F2-48BBC729B3FF}" srcOrd="6" destOrd="0" presId="urn:microsoft.com/office/officeart/2008/layout/LinedList"/>
    <dgm:cxn modelId="{D14516B7-FAE0-44B9-9238-3DC73DCD9B86}" type="presParOf" srcId="{F5C33626-E8CF-4552-9701-138209CE8AF8}" destId="{4D08718D-A9B1-4199-A27C-D5FC81FCFD3F}" srcOrd="7" destOrd="0" presId="urn:microsoft.com/office/officeart/2008/layout/LinedList"/>
    <dgm:cxn modelId="{2BDAAAAC-3379-4A46-82F2-D317D54B8285}" type="presParOf" srcId="{4D08718D-A9B1-4199-A27C-D5FC81FCFD3F}" destId="{EE75FEA7-4E57-4F92-A25E-DE5F9128E737}" srcOrd="0" destOrd="0" presId="urn:microsoft.com/office/officeart/2008/layout/LinedList"/>
    <dgm:cxn modelId="{3C9A828C-6C27-45E3-8D09-EE7D39235D99}" type="presParOf" srcId="{4D08718D-A9B1-4199-A27C-D5FC81FCFD3F}" destId="{BBD85F63-0336-4123-90D9-37F6ED1E95E0}" srcOrd="1" destOrd="0" presId="urn:microsoft.com/office/officeart/2008/layout/LinedList"/>
    <dgm:cxn modelId="{DE57C66A-B709-4D83-9F09-354E0625D74F}" type="presParOf" srcId="{F5C33626-E8CF-4552-9701-138209CE8AF8}" destId="{C67D176F-4F00-4A7B-A226-74A19DFDA39C}" srcOrd="8" destOrd="0" presId="urn:microsoft.com/office/officeart/2008/layout/LinedList"/>
    <dgm:cxn modelId="{83FCC75E-D4A5-4833-BDFA-EC618F3FB340}" type="presParOf" srcId="{F5C33626-E8CF-4552-9701-138209CE8AF8}" destId="{90367644-B55F-4869-9176-9F9AB666655D}" srcOrd="9" destOrd="0" presId="urn:microsoft.com/office/officeart/2008/layout/LinedList"/>
    <dgm:cxn modelId="{2A6F8693-4BC9-4A45-BEB4-CE49D2781EFC}" type="presParOf" srcId="{90367644-B55F-4869-9176-9F9AB666655D}" destId="{39747C08-355E-4C7C-B564-098E61EC1FDC}" srcOrd="0" destOrd="0" presId="urn:microsoft.com/office/officeart/2008/layout/LinedList"/>
    <dgm:cxn modelId="{075B91CB-C59D-46C4-A6C1-7300D5D7A9CB}" type="presParOf" srcId="{90367644-B55F-4869-9176-9F9AB666655D}" destId="{AD073FEA-AF58-4DEC-8F12-DCD54B77AF7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55E923B-6FE4-4278-A281-BB0F6CFFB7A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D85437D7-AFCD-4637-AC75-D7A1B7FAA3DD}">
      <dgm:prSet custT="1"/>
      <dgm:spPr/>
      <dgm:t>
        <a:bodyPr anchor="ctr"/>
        <a:lstStyle/>
        <a:p>
          <a:pPr rtl="0"/>
          <a:r>
            <a:rPr lang="tr-TR" sz="2800" b="1" dirty="0" smtClean="0"/>
            <a:t>Harcama birimlerinde </a:t>
          </a:r>
          <a:r>
            <a:rPr lang="tr-TR" sz="2800" dirty="0" smtClean="0"/>
            <a:t>işlemlerin gerçekleştirilmesi aşamasında yapılan kontroller ile</a:t>
          </a:r>
          <a:endParaRPr lang="tr-TR" sz="2800" dirty="0"/>
        </a:p>
      </dgm:t>
    </dgm:pt>
    <dgm:pt modelId="{76F447BA-C400-4B82-9FA4-19B94C5F452D}" type="parTrans" cxnId="{F7BB6F2F-F9ED-49F3-82E7-ACD45D2CD712}">
      <dgm:prSet/>
      <dgm:spPr/>
      <dgm:t>
        <a:bodyPr/>
        <a:lstStyle/>
        <a:p>
          <a:endParaRPr lang="tr-TR"/>
        </a:p>
      </dgm:t>
    </dgm:pt>
    <dgm:pt modelId="{D5BF45D8-6D60-41BD-B14B-CE9C3276FA4E}" type="sibTrans" cxnId="{F7BB6F2F-F9ED-49F3-82E7-ACD45D2CD712}">
      <dgm:prSet/>
      <dgm:spPr/>
      <dgm:t>
        <a:bodyPr/>
        <a:lstStyle/>
        <a:p>
          <a:endParaRPr lang="tr-TR"/>
        </a:p>
      </dgm:t>
    </dgm:pt>
    <dgm:pt modelId="{18C60EA7-6A73-4783-B0D6-53E3D572D400}">
      <dgm:prSet custT="1"/>
      <dgm:spPr/>
      <dgm:t>
        <a:bodyPr anchor="ctr"/>
        <a:lstStyle/>
        <a:p>
          <a:pPr rtl="0"/>
          <a:r>
            <a:rPr lang="tr-TR" sz="2800" b="1" u="sng" smtClean="0"/>
            <a:t>Malî hizmetler birimi </a:t>
          </a:r>
          <a:r>
            <a:rPr lang="tr-TR" sz="2800" smtClean="0"/>
            <a:t>tarafından yapılan kontrolleri kapsar.</a:t>
          </a:r>
          <a:endParaRPr lang="tr-TR" sz="2800"/>
        </a:p>
      </dgm:t>
    </dgm:pt>
    <dgm:pt modelId="{0387AABA-5609-4EE6-817C-98E10528E906}" type="parTrans" cxnId="{1CA6AC64-F306-408B-B4D9-FA081F36F1E4}">
      <dgm:prSet/>
      <dgm:spPr/>
      <dgm:t>
        <a:bodyPr/>
        <a:lstStyle/>
        <a:p>
          <a:endParaRPr lang="tr-TR"/>
        </a:p>
      </dgm:t>
    </dgm:pt>
    <dgm:pt modelId="{A917B822-8F73-4695-9CF5-F9157D27C4F1}" type="sibTrans" cxnId="{1CA6AC64-F306-408B-B4D9-FA081F36F1E4}">
      <dgm:prSet/>
      <dgm:spPr/>
      <dgm:t>
        <a:bodyPr/>
        <a:lstStyle/>
        <a:p>
          <a:endParaRPr lang="tr-TR"/>
        </a:p>
      </dgm:t>
    </dgm:pt>
    <dgm:pt modelId="{65BE283F-81FD-408E-8B0F-32E5A6DE3E82}">
      <dgm:prSet custT="1"/>
      <dgm:spPr/>
      <dgm:t>
        <a:bodyPr anchor="ctr"/>
        <a:lstStyle/>
        <a:p>
          <a:pPr rtl="0"/>
          <a:r>
            <a:rPr lang="tr-TR" sz="2800" dirty="0" smtClean="0"/>
            <a:t>Ön malî kontrol süreci, malî karar ve işlemlerin hazırlanması, yüklenmeye girişilmesi, iş ve işlemlerin gerçekleştirilmesi ve belgelendirilmesinden oluşur.</a:t>
          </a:r>
          <a:endParaRPr lang="tr-TR" sz="2800" dirty="0"/>
        </a:p>
      </dgm:t>
    </dgm:pt>
    <dgm:pt modelId="{CC7F115D-7C4C-43C4-A96B-8AA343439C27}" type="parTrans" cxnId="{F48387D1-4A5C-46DA-8DD7-B42E60331D15}">
      <dgm:prSet/>
      <dgm:spPr/>
      <dgm:t>
        <a:bodyPr/>
        <a:lstStyle/>
        <a:p>
          <a:endParaRPr lang="tr-TR"/>
        </a:p>
      </dgm:t>
    </dgm:pt>
    <dgm:pt modelId="{9904EA3F-A9FD-462C-9960-5FF6168DFA6A}" type="sibTrans" cxnId="{F48387D1-4A5C-46DA-8DD7-B42E60331D15}">
      <dgm:prSet/>
      <dgm:spPr/>
      <dgm:t>
        <a:bodyPr/>
        <a:lstStyle/>
        <a:p>
          <a:endParaRPr lang="tr-TR"/>
        </a:p>
      </dgm:t>
    </dgm:pt>
    <dgm:pt modelId="{66F93E28-D482-443A-A08B-37A57211358C}">
      <dgm:prSet custT="1"/>
      <dgm:spPr/>
      <dgm:t>
        <a:bodyPr anchor="ctr"/>
        <a:lstStyle/>
        <a:p>
          <a:pPr rtl="0"/>
          <a:r>
            <a:rPr lang="tr-TR" sz="2800" dirty="0" smtClean="0"/>
            <a:t>Kamu idarelerinde ön malî kontrol görevi, yönetim sorumluluğu çerçevesinde yürütülür.</a:t>
          </a:r>
          <a:endParaRPr lang="tr-TR" sz="2800" dirty="0"/>
        </a:p>
      </dgm:t>
    </dgm:pt>
    <dgm:pt modelId="{334B25F7-61FA-450E-B633-136F8A4D9643}" type="parTrans" cxnId="{67A27377-0766-4C75-AC77-FAD3C5776641}">
      <dgm:prSet/>
      <dgm:spPr/>
      <dgm:t>
        <a:bodyPr/>
        <a:lstStyle/>
        <a:p>
          <a:endParaRPr lang="tr-TR"/>
        </a:p>
      </dgm:t>
    </dgm:pt>
    <dgm:pt modelId="{CBB180EE-55FD-4DA0-86ED-92DB032F9AE5}" type="sibTrans" cxnId="{67A27377-0766-4C75-AC77-FAD3C5776641}">
      <dgm:prSet/>
      <dgm:spPr/>
      <dgm:t>
        <a:bodyPr/>
        <a:lstStyle/>
        <a:p>
          <a:endParaRPr lang="tr-TR"/>
        </a:p>
      </dgm:t>
    </dgm:pt>
    <dgm:pt modelId="{3BB9F6FC-BF3B-403E-ABA0-A099F6A56F80}" type="pres">
      <dgm:prSet presAssocID="{855E923B-6FE4-4278-A281-BB0F6CFFB7A9}" presName="vert0" presStyleCnt="0">
        <dgm:presLayoutVars>
          <dgm:dir/>
          <dgm:animOne val="branch"/>
          <dgm:animLvl val="lvl"/>
        </dgm:presLayoutVars>
      </dgm:prSet>
      <dgm:spPr/>
      <dgm:t>
        <a:bodyPr/>
        <a:lstStyle/>
        <a:p>
          <a:endParaRPr lang="tr-TR"/>
        </a:p>
      </dgm:t>
    </dgm:pt>
    <dgm:pt modelId="{727AEDFE-00BE-44D1-AF1F-3FC2E4D495A5}" type="pres">
      <dgm:prSet presAssocID="{D85437D7-AFCD-4637-AC75-D7A1B7FAA3DD}" presName="thickLine" presStyleLbl="alignNode1" presStyleIdx="0" presStyleCnt="4"/>
      <dgm:spPr/>
    </dgm:pt>
    <dgm:pt modelId="{DFE3AEA1-9106-4A7C-A49A-0EA663318A60}" type="pres">
      <dgm:prSet presAssocID="{D85437D7-AFCD-4637-AC75-D7A1B7FAA3DD}" presName="horz1" presStyleCnt="0"/>
      <dgm:spPr/>
    </dgm:pt>
    <dgm:pt modelId="{09363D8C-2345-4E3C-B395-58EADFB35383}" type="pres">
      <dgm:prSet presAssocID="{D85437D7-AFCD-4637-AC75-D7A1B7FAA3DD}" presName="tx1" presStyleLbl="revTx" presStyleIdx="0" presStyleCnt="4"/>
      <dgm:spPr/>
      <dgm:t>
        <a:bodyPr/>
        <a:lstStyle/>
        <a:p>
          <a:endParaRPr lang="tr-TR"/>
        </a:p>
      </dgm:t>
    </dgm:pt>
    <dgm:pt modelId="{B0E634CF-9A0B-4177-89BE-00E61244DFA9}" type="pres">
      <dgm:prSet presAssocID="{D85437D7-AFCD-4637-AC75-D7A1B7FAA3DD}" presName="vert1" presStyleCnt="0"/>
      <dgm:spPr/>
    </dgm:pt>
    <dgm:pt modelId="{1DE14CCF-4AFF-4C19-9299-05BF2E67870A}" type="pres">
      <dgm:prSet presAssocID="{18C60EA7-6A73-4783-B0D6-53E3D572D400}" presName="thickLine" presStyleLbl="alignNode1" presStyleIdx="1" presStyleCnt="4"/>
      <dgm:spPr/>
    </dgm:pt>
    <dgm:pt modelId="{20E250C3-964E-4E96-B647-67F5AAEE0819}" type="pres">
      <dgm:prSet presAssocID="{18C60EA7-6A73-4783-B0D6-53E3D572D400}" presName="horz1" presStyleCnt="0"/>
      <dgm:spPr/>
    </dgm:pt>
    <dgm:pt modelId="{02C4B4AC-768D-44F8-AC35-6DC4676FCB5C}" type="pres">
      <dgm:prSet presAssocID="{18C60EA7-6A73-4783-B0D6-53E3D572D400}" presName="tx1" presStyleLbl="revTx" presStyleIdx="1" presStyleCnt="4"/>
      <dgm:spPr/>
      <dgm:t>
        <a:bodyPr/>
        <a:lstStyle/>
        <a:p>
          <a:endParaRPr lang="tr-TR"/>
        </a:p>
      </dgm:t>
    </dgm:pt>
    <dgm:pt modelId="{A7D8B067-654C-4AE1-A0ED-24A4E68438B6}" type="pres">
      <dgm:prSet presAssocID="{18C60EA7-6A73-4783-B0D6-53E3D572D400}" presName="vert1" presStyleCnt="0"/>
      <dgm:spPr/>
    </dgm:pt>
    <dgm:pt modelId="{E03899AF-CD2F-4D61-A9CF-B4395D7A5FE3}" type="pres">
      <dgm:prSet presAssocID="{65BE283F-81FD-408E-8B0F-32E5A6DE3E82}" presName="thickLine" presStyleLbl="alignNode1" presStyleIdx="2" presStyleCnt="4"/>
      <dgm:spPr/>
    </dgm:pt>
    <dgm:pt modelId="{561CF63E-65E3-4CC5-868D-59B9FB3B1C57}" type="pres">
      <dgm:prSet presAssocID="{65BE283F-81FD-408E-8B0F-32E5A6DE3E82}" presName="horz1" presStyleCnt="0"/>
      <dgm:spPr/>
    </dgm:pt>
    <dgm:pt modelId="{4719A2FC-8396-4B43-984E-DC61A07F9E61}" type="pres">
      <dgm:prSet presAssocID="{65BE283F-81FD-408E-8B0F-32E5A6DE3E82}" presName="tx1" presStyleLbl="revTx" presStyleIdx="2" presStyleCnt="4" custScaleY="132433"/>
      <dgm:spPr/>
      <dgm:t>
        <a:bodyPr/>
        <a:lstStyle/>
        <a:p>
          <a:endParaRPr lang="tr-TR"/>
        </a:p>
      </dgm:t>
    </dgm:pt>
    <dgm:pt modelId="{1BFDF58C-93E1-498D-AE04-4D38C5AE9584}" type="pres">
      <dgm:prSet presAssocID="{65BE283F-81FD-408E-8B0F-32E5A6DE3E82}" presName="vert1" presStyleCnt="0"/>
      <dgm:spPr/>
    </dgm:pt>
    <dgm:pt modelId="{5ACD205D-AE16-4FE0-9E0F-8CF9F2846F92}" type="pres">
      <dgm:prSet presAssocID="{66F93E28-D482-443A-A08B-37A57211358C}" presName="thickLine" presStyleLbl="alignNode1" presStyleIdx="3" presStyleCnt="4"/>
      <dgm:spPr/>
    </dgm:pt>
    <dgm:pt modelId="{989EA5B2-875B-4D20-9757-585787219449}" type="pres">
      <dgm:prSet presAssocID="{66F93E28-D482-443A-A08B-37A57211358C}" presName="horz1" presStyleCnt="0"/>
      <dgm:spPr/>
    </dgm:pt>
    <dgm:pt modelId="{D068F9B6-200F-43F4-B19E-B054F4E32163}" type="pres">
      <dgm:prSet presAssocID="{66F93E28-D482-443A-A08B-37A57211358C}" presName="tx1" presStyleLbl="revTx" presStyleIdx="3" presStyleCnt="4"/>
      <dgm:spPr/>
      <dgm:t>
        <a:bodyPr/>
        <a:lstStyle/>
        <a:p>
          <a:endParaRPr lang="tr-TR"/>
        </a:p>
      </dgm:t>
    </dgm:pt>
    <dgm:pt modelId="{08CADEC3-6674-4BDA-8F48-85589CCA9F46}" type="pres">
      <dgm:prSet presAssocID="{66F93E28-D482-443A-A08B-37A57211358C}" presName="vert1" presStyleCnt="0"/>
      <dgm:spPr/>
    </dgm:pt>
  </dgm:ptLst>
  <dgm:cxnLst>
    <dgm:cxn modelId="{3D59E9B4-649E-4C5F-BF23-D485EABC2D20}" type="presOf" srcId="{65BE283F-81FD-408E-8B0F-32E5A6DE3E82}" destId="{4719A2FC-8396-4B43-984E-DC61A07F9E61}" srcOrd="0" destOrd="0" presId="urn:microsoft.com/office/officeart/2008/layout/LinedList"/>
    <dgm:cxn modelId="{67A27377-0766-4C75-AC77-FAD3C5776641}" srcId="{855E923B-6FE4-4278-A281-BB0F6CFFB7A9}" destId="{66F93E28-D482-443A-A08B-37A57211358C}" srcOrd="3" destOrd="0" parTransId="{334B25F7-61FA-450E-B633-136F8A4D9643}" sibTransId="{CBB180EE-55FD-4DA0-86ED-92DB032F9AE5}"/>
    <dgm:cxn modelId="{F7BB6F2F-F9ED-49F3-82E7-ACD45D2CD712}" srcId="{855E923B-6FE4-4278-A281-BB0F6CFFB7A9}" destId="{D85437D7-AFCD-4637-AC75-D7A1B7FAA3DD}" srcOrd="0" destOrd="0" parTransId="{76F447BA-C400-4B82-9FA4-19B94C5F452D}" sibTransId="{D5BF45D8-6D60-41BD-B14B-CE9C3276FA4E}"/>
    <dgm:cxn modelId="{F48387D1-4A5C-46DA-8DD7-B42E60331D15}" srcId="{855E923B-6FE4-4278-A281-BB0F6CFFB7A9}" destId="{65BE283F-81FD-408E-8B0F-32E5A6DE3E82}" srcOrd="2" destOrd="0" parTransId="{CC7F115D-7C4C-43C4-A96B-8AA343439C27}" sibTransId="{9904EA3F-A9FD-462C-9960-5FF6168DFA6A}"/>
    <dgm:cxn modelId="{D6ADF543-81F8-4DAA-9CB9-BC2D85598513}" type="presOf" srcId="{D85437D7-AFCD-4637-AC75-D7A1B7FAA3DD}" destId="{09363D8C-2345-4E3C-B395-58EADFB35383}" srcOrd="0" destOrd="0" presId="urn:microsoft.com/office/officeart/2008/layout/LinedList"/>
    <dgm:cxn modelId="{D3DE5B3A-BDA6-4CF1-9CE5-E92198880FFF}" type="presOf" srcId="{66F93E28-D482-443A-A08B-37A57211358C}" destId="{D068F9B6-200F-43F4-B19E-B054F4E32163}" srcOrd="0" destOrd="0" presId="urn:microsoft.com/office/officeart/2008/layout/LinedList"/>
    <dgm:cxn modelId="{1CA6AC64-F306-408B-B4D9-FA081F36F1E4}" srcId="{855E923B-6FE4-4278-A281-BB0F6CFFB7A9}" destId="{18C60EA7-6A73-4783-B0D6-53E3D572D400}" srcOrd="1" destOrd="0" parTransId="{0387AABA-5609-4EE6-817C-98E10528E906}" sibTransId="{A917B822-8F73-4695-9CF5-F9157D27C4F1}"/>
    <dgm:cxn modelId="{A089134B-9339-4926-B514-7886A068460A}" type="presOf" srcId="{18C60EA7-6A73-4783-B0D6-53E3D572D400}" destId="{02C4B4AC-768D-44F8-AC35-6DC4676FCB5C}" srcOrd="0" destOrd="0" presId="urn:microsoft.com/office/officeart/2008/layout/LinedList"/>
    <dgm:cxn modelId="{6096E210-CFDD-4DCE-8352-9276EFD4AE4B}" type="presOf" srcId="{855E923B-6FE4-4278-A281-BB0F6CFFB7A9}" destId="{3BB9F6FC-BF3B-403E-ABA0-A099F6A56F80}" srcOrd="0" destOrd="0" presId="urn:microsoft.com/office/officeart/2008/layout/LinedList"/>
    <dgm:cxn modelId="{A45A5D1E-E2FA-4B30-90A5-AB8DEBC39AB1}" type="presParOf" srcId="{3BB9F6FC-BF3B-403E-ABA0-A099F6A56F80}" destId="{727AEDFE-00BE-44D1-AF1F-3FC2E4D495A5}" srcOrd="0" destOrd="0" presId="urn:microsoft.com/office/officeart/2008/layout/LinedList"/>
    <dgm:cxn modelId="{314EA92C-DBF7-4B1F-B1B8-11E7A57DD1D6}" type="presParOf" srcId="{3BB9F6FC-BF3B-403E-ABA0-A099F6A56F80}" destId="{DFE3AEA1-9106-4A7C-A49A-0EA663318A60}" srcOrd="1" destOrd="0" presId="urn:microsoft.com/office/officeart/2008/layout/LinedList"/>
    <dgm:cxn modelId="{D48C0B2A-6161-4C91-B82A-7A4284B6C594}" type="presParOf" srcId="{DFE3AEA1-9106-4A7C-A49A-0EA663318A60}" destId="{09363D8C-2345-4E3C-B395-58EADFB35383}" srcOrd="0" destOrd="0" presId="urn:microsoft.com/office/officeart/2008/layout/LinedList"/>
    <dgm:cxn modelId="{E6E0D0CB-7B34-42B1-A950-30388A7D866B}" type="presParOf" srcId="{DFE3AEA1-9106-4A7C-A49A-0EA663318A60}" destId="{B0E634CF-9A0B-4177-89BE-00E61244DFA9}" srcOrd="1" destOrd="0" presId="urn:microsoft.com/office/officeart/2008/layout/LinedList"/>
    <dgm:cxn modelId="{47F167F9-85D2-4151-AC42-C6762E5388CD}" type="presParOf" srcId="{3BB9F6FC-BF3B-403E-ABA0-A099F6A56F80}" destId="{1DE14CCF-4AFF-4C19-9299-05BF2E67870A}" srcOrd="2" destOrd="0" presId="urn:microsoft.com/office/officeart/2008/layout/LinedList"/>
    <dgm:cxn modelId="{DEA484F9-C878-4015-BA92-ED2ABBF1D24D}" type="presParOf" srcId="{3BB9F6FC-BF3B-403E-ABA0-A099F6A56F80}" destId="{20E250C3-964E-4E96-B647-67F5AAEE0819}" srcOrd="3" destOrd="0" presId="urn:microsoft.com/office/officeart/2008/layout/LinedList"/>
    <dgm:cxn modelId="{9BCEF079-F502-4E31-8C96-AF31B708AE34}" type="presParOf" srcId="{20E250C3-964E-4E96-B647-67F5AAEE0819}" destId="{02C4B4AC-768D-44F8-AC35-6DC4676FCB5C}" srcOrd="0" destOrd="0" presId="urn:microsoft.com/office/officeart/2008/layout/LinedList"/>
    <dgm:cxn modelId="{A28895DF-CA5F-45D6-8444-9AE94CE8C83D}" type="presParOf" srcId="{20E250C3-964E-4E96-B647-67F5AAEE0819}" destId="{A7D8B067-654C-4AE1-A0ED-24A4E68438B6}" srcOrd="1" destOrd="0" presId="urn:microsoft.com/office/officeart/2008/layout/LinedList"/>
    <dgm:cxn modelId="{3C943202-FBF2-427F-9115-07FC2B454FC8}" type="presParOf" srcId="{3BB9F6FC-BF3B-403E-ABA0-A099F6A56F80}" destId="{E03899AF-CD2F-4D61-A9CF-B4395D7A5FE3}" srcOrd="4" destOrd="0" presId="urn:microsoft.com/office/officeart/2008/layout/LinedList"/>
    <dgm:cxn modelId="{D029C551-0D25-4A4D-A56F-E8BE30E9CE23}" type="presParOf" srcId="{3BB9F6FC-BF3B-403E-ABA0-A099F6A56F80}" destId="{561CF63E-65E3-4CC5-868D-59B9FB3B1C57}" srcOrd="5" destOrd="0" presId="urn:microsoft.com/office/officeart/2008/layout/LinedList"/>
    <dgm:cxn modelId="{52AC8582-4153-49B1-9860-5D9D607052FF}" type="presParOf" srcId="{561CF63E-65E3-4CC5-868D-59B9FB3B1C57}" destId="{4719A2FC-8396-4B43-984E-DC61A07F9E61}" srcOrd="0" destOrd="0" presId="urn:microsoft.com/office/officeart/2008/layout/LinedList"/>
    <dgm:cxn modelId="{8E0F9E70-C03B-480B-8D1C-AB782E25E22B}" type="presParOf" srcId="{561CF63E-65E3-4CC5-868D-59B9FB3B1C57}" destId="{1BFDF58C-93E1-498D-AE04-4D38C5AE9584}" srcOrd="1" destOrd="0" presId="urn:microsoft.com/office/officeart/2008/layout/LinedList"/>
    <dgm:cxn modelId="{4E8D924B-65A9-4E3E-B6A5-CFE407BDB135}" type="presParOf" srcId="{3BB9F6FC-BF3B-403E-ABA0-A099F6A56F80}" destId="{5ACD205D-AE16-4FE0-9E0F-8CF9F2846F92}" srcOrd="6" destOrd="0" presId="urn:microsoft.com/office/officeart/2008/layout/LinedList"/>
    <dgm:cxn modelId="{436DCCB8-DAD7-41F6-A1E3-2736CA67DF34}" type="presParOf" srcId="{3BB9F6FC-BF3B-403E-ABA0-A099F6A56F80}" destId="{989EA5B2-875B-4D20-9757-585787219449}" srcOrd="7" destOrd="0" presId="urn:microsoft.com/office/officeart/2008/layout/LinedList"/>
    <dgm:cxn modelId="{A6625E25-CF7B-46FF-9C40-998F5390EF08}" type="presParOf" srcId="{989EA5B2-875B-4D20-9757-585787219449}" destId="{D068F9B6-200F-43F4-B19E-B054F4E32163}" srcOrd="0" destOrd="0" presId="urn:microsoft.com/office/officeart/2008/layout/LinedList"/>
    <dgm:cxn modelId="{4FE4CEBD-3DE7-4F4F-BCC6-5814B119D1C7}" type="presParOf" srcId="{989EA5B2-875B-4D20-9757-585787219449}" destId="{08CADEC3-6674-4BDA-8F48-85589CCA9F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E6D6FD4-DE4E-48E8-A9D8-BD8B2EA2D51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B16AA3DD-F0BB-4348-B9D1-CDD079975A6E}">
      <dgm:prSet custT="1"/>
      <dgm:spPr/>
      <dgm:t>
        <a:bodyPr/>
        <a:lstStyle/>
        <a:p>
          <a:pPr algn="just" rtl="0"/>
          <a:r>
            <a:rPr lang="tr-TR" sz="2800" dirty="0" smtClean="0"/>
            <a:t>-Alınmamış para, mal ve değerleri alınmış; </a:t>
          </a:r>
        </a:p>
        <a:p>
          <a:pPr algn="just" rtl="0"/>
          <a:r>
            <a:rPr lang="tr-TR" sz="2800" dirty="0" smtClean="0"/>
            <a:t>-sağlanmamış hizmetleri sağlanmış; </a:t>
          </a:r>
        </a:p>
        <a:p>
          <a:pPr algn="just" rtl="0"/>
          <a:r>
            <a:rPr lang="tr-TR" sz="2800" dirty="0" smtClean="0"/>
            <a:t>-yapılmamış inşaat, onarım ve üretimi yapılmış veya bitmiş gibi göstererek  gerçek dışı belge düzenlemek suretiyle </a:t>
          </a:r>
        </a:p>
        <a:p>
          <a:pPr algn="just" rtl="0"/>
          <a:r>
            <a:rPr lang="tr-TR" sz="2800" dirty="0" smtClean="0">
              <a:solidFill>
                <a:srgbClr val="00B0F0"/>
              </a:solidFill>
            </a:rPr>
            <a:t>kamu kaynağında bir artışa engel veya bir eksilmeye neden olanlar ile </a:t>
          </a:r>
          <a:r>
            <a:rPr lang="tr-TR" sz="2800" dirty="0" smtClean="0">
              <a:solidFill>
                <a:srgbClr val="C00000"/>
              </a:solidFill>
            </a:rPr>
            <a:t>bu gibi kanıtlayıcı belgeleri bilerek düzenlemiş, imzalamış veya onaylamış bulunanlar hakkında Türk Ceza Kanunu veya diğer kanunların bu fiillere ilişkin hükümleri uygulanır. </a:t>
          </a:r>
        </a:p>
        <a:p>
          <a:pPr algn="just" rtl="0"/>
          <a:r>
            <a:rPr lang="tr-TR" sz="2800" dirty="0" smtClean="0"/>
            <a:t>Ayrıca, bu fiilleri işleyenlere her türlü aylık, ödenek, zam, tazminat dahil yapılan bir aylık net ödemelerin iki katı tutarına kadar para cezası verilir.</a:t>
          </a:r>
          <a:endParaRPr lang="tr-TR" sz="2800" dirty="0"/>
        </a:p>
      </dgm:t>
    </dgm:pt>
    <dgm:pt modelId="{B10C2F8F-DC74-42A4-BC63-8B4DBB16952A}" type="parTrans" cxnId="{5C61BC30-9382-4330-9D0B-DB6713CC75A4}">
      <dgm:prSet/>
      <dgm:spPr/>
      <dgm:t>
        <a:bodyPr/>
        <a:lstStyle/>
        <a:p>
          <a:pPr algn="just"/>
          <a:endParaRPr lang="tr-TR"/>
        </a:p>
      </dgm:t>
    </dgm:pt>
    <dgm:pt modelId="{C6202082-6498-4DB6-B633-CDF0D549F356}" type="sibTrans" cxnId="{5C61BC30-9382-4330-9D0B-DB6713CC75A4}">
      <dgm:prSet/>
      <dgm:spPr/>
      <dgm:t>
        <a:bodyPr/>
        <a:lstStyle/>
        <a:p>
          <a:pPr algn="just"/>
          <a:endParaRPr lang="tr-TR"/>
        </a:p>
      </dgm:t>
    </dgm:pt>
    <dgm:pt modelId="{9FAE3B9F-34DE-4E28-B447-AE2F34490A8F}" type="pres">
      <dgm:prSet presAssocID="{7E6D6FD4-DE4E-48E8-A9D8-BD8B2EA2D51F}" presName="vert0" presStyleCnt="0">
        <dgm:presLayoutVars>
          <dgm:dir/>
          <dgm:animOne val="branch"/>
          <dgm:animLvl val="lvl"/>
        </dgm:presLayoutVars>
      </dgm:prSet>
      <dgm:spPr/>
      <dgm:t>
        <a:bodyPr/>
        <a:lstStyle/>
        <a:p>
          <a:endParaRPr lang="tr-TR"/>
        </a:p>
      </dgm:t>
    </dgm:pt>
    <dgm:pt modelId="{C915702C-C1D0-4417-8C81-83808DC4FD92}" type="pres">
      <dgm:prSet presAssocID="{B16AA3DD-F0BB-4348-B9D1-CDD079975A6E}" presName="thickLine" presStyleLbl="alignNode1" presStyleIdx="0" presStyleCnt="1"/>
      <dgm:spPr/>
    </dgm:pt>
    <dgm:pt modelId="{82B80714-4A1A-4E7B-B212-DFF1D77982FD}" type="pres">
      <dgm:prSet presAssocID="{B16AA3DD-F0BB-4348-B9D1-CDD079975A6E}" presName="horz1" presStyleCnt="0"/>
      <dgm:spPr/>
    </dgm:pt>
    <dgm:pt modelId="{AC4303E8-A657-4983-8B07-6A4B78DB2A48}" type="pres">
      <dgm:prSet presAssocID="{B16AA3DD-F0BB-4348-B9D1-CDD079975A6E}" presName="tx1" presStyleLbl="revTx" presStyleIdx="0" presStyleCnt="1"/>
      <dgm:spPr/>
      <dgm:t>
        <a:bodyPr/>
        <a:lstStyle/>
        <a:p>
          <a:endParaRPr lang="tr-TR"/>
        </a:p>
      </dgm:t>
    </dgm:pt>
    <dgm:pt modelId="{4B9FB024-CF01-4F8B-B73F-29E98387A109}" type="pres">
      <dgm:prSet presAssocID="{B16AA3DD-F0BB-4348-B9D1-CDD079975A6E}" presName="vert1" presStyleCnt="0"/>
      <dgm:spPr/>
    </dgm:pt>
  </dgm:ptLst>
  <dgm:cxnLst>
    <dgm:cxn modelId="{5C61BC30-9382-4330-9D0B-DB6713CC75A4}" srcId="{7E6D6FD4-DE4E-48E8-A9D8-BD8B2EA2D51F}" destId="{B16AA3DD-F0BB-4348-B9D1-CDD079975A6E}" srcOrd="0" destOrd="0" parTransId="{B10C2F8F-DC74-42A4-BC63-8B4DBB16952A}" sibTransId="{C6202082-6498-4DB6-B633-CDF0D549F356}"/>
    <dgm:cxn modelId="{71135A96-3B66-4A04-B42D-C9CF105C768A}" type="presOf" srcId="{B16AA3DD-F0BB-4348-B9D1-CDD079975A6E}" destId="{AC4303E8-A657-4983-8B07-6A4B78DB2A48}" srcOrd="0" destOrd="0" presId="urn:microsoft.com/office/officeart/2008/layout/LinedList"/>
    <dgm:cxn modelId="{2C3D45C7-EB2F-4F95-8B66-9137477435BA}" type="presOf" srcId="{7E6D6FD4-DE4E-48E8-A9D8-BD8B2EA2D51F}" destId="{9FAE3B9F-34DE-4E28-B447-AE2F34490A8F}" srcOrd="0" destOrd="0" presId="urn:microsoft.com/office/officeart/2008/layout/LinedList"/>
    <dgm:cxn modelId="{6C704CAD-6202-45E8-8250-A0383BBD84C6}" type="presParOf" srcId="{9FAE3B9F-34DE-4E28-B447-AE2F34490A8F}" destId="{C915702C-C1D0-4417-8C81-83808DC4FD92}" srcOrd="0" destOrd="0" presId="urn:microsoft.com/office/officeart/2008/layout/LinedList"/>
    <dgm:cxn modelId="{5930584C-5819-4A61-83C5-718D543DFBC0}" type="presParOf" srcId="{9FAE3B9F-34DE-4E28-B447-AE2F34490A8F}" destId="{82B80714-4A1A-4E7B-B212-DFF1D77982FD}" srcOrd="1" destOrd="0" presId="urn:microsoft.com/office/officeart/2008/layout/LinedList"/>
    <dgm:cxn modelId="{E34883C2-15A7-44A8-A650-E8BBE3F2AA21}" type="presParOf" srcId="{82B80714-4A1A-4E7B-B212-DFF1D77982FD}" destId="{AC4303E8-A657-4983-8B07-6A4B78DB2A48}" srcOrd="0" destOrd="0" presId="urn:microsoft.com/office/officeart/2008/layout/LinedList"/>
    <dgm:cxn modelId="{A1F52CA8-3A6B-4083-A132-34FD508256B1}" type="presParOf" srcId="{82B80714-4A1A-4E7B-B212-DFF1D77982FD}" destId="{4B9FB024-CF01-4F8B-B73F-29E98387A1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389DA86-37F5-4B1E-8BE1-618D8C4B02F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B1152A36-2232-4592-AE33-538F7EC955FB}">
      <dgm:prSet/>
      <dgm:spPr/>
      <dgm:t>
        <a:bodyPr anchor="ctr"/>
        <a:lstStyle/>
        <a:p>
          <a:pPr algn="just" rtl="0"/>
          <a:r>
            <a:rPr lang="tr-TR" smtClean="0"/>
            <a:t>Malî karar ve işlemlere ilişkin her türlü kayıt, bilgi ve belgeler, kamu idareleri tarafından düzenli olarak muhafaza edilir.</a:t>
          </a:r>
          <a:endParaRPr lang="tr-TR"/>
        </a:p>
      </dgm:t>
    </dgm:pt>
    <dgm:pt modelId="{275BFEB9-57E7-43E2-8AB6-886629940A46}" type="parTrans" cxnId="{9CBA6417-D47F-4263-9A4B-06EE1BD65E68}">
      <dgm:prSet/>
      <dgm:spPr/>
      <dgm:t>
        <a:bodyPr/>
        <a:lstStyle/>
        <a:p>
          <a:endParaRPr lang="tr-TR"/>
        </a:p>
      </dgm:t>
    </dgm:pt>
    <dgm:pt modelId="{748434AE-8BF1-4886-B0C6-5CAE10379A61}" type="sibTrans" cxnId="{9CBA6417-D47F-4263-9A4B-06EE1BD65E68}">
      <dgm:prSet/>
      <dgm:spPr/>
      <dgm:t>
        <a:bodyPr/>
        <a:lstStyle/>
        <a:p>
          <a:endParaRPr lang="tr-TR"/>
        </a:p>
      </dgm:t>
    </dgm:pt>
    <dgm:pt modelId="{4DF9BC03-A7DD-4E0B-B7CF-B814F56D2765}">
      <dgm:prSet/>
      <dgm:spPr/>
      <dgm:t>
        <a:bodyPr anchor="ctr"/>
        <a:lstStyle/>
        <a:p>
          <a:pPr algn="just" rtl="0"/>
          <a:r>
            <a:rPr lang="tr-TR" dirty="0" smtClean="0"/>
            <a:t>Kamu idareleri ve görevlileri; malî yönetim ve kontrol sistemleri ile bütçenin hazırlanması, uygulanması, sonuçlandırılması, muhasebeleştirilmesi, raporlanması işlemlerine ait bilgi ve belgeleri denetimle görevlendirilmiş olanlara ibraz etmek, görevin sağlıklı yapılmasını sağlayacak önlemleri almak ve her türlü yardım ve kolaylığı göstermek zorundadır.</a:t>
          </a:r>
          <a:endParaRPr lang="tr-TR" dirty="0"/>
        </a:p>
      </dgm:t>
    </dgm:pt>
    <dgm:pt modelId="{2F0A5C74-5306-4C89-A5D7-7AD4BF8A98D4}" type="parTrans" cxnId="{4EB042EF-4924-4AFD-BD74-C7A7D28C5E2A}">
      <dgm:prSet/>
      <dgm:spPr/>
      <dgm:t>
        <a:bodyPr/>
        <a:lstStyle/>
        <a:p>
          <a:endParaRPr lang="tr-TR"/>
        </a:p>
      </dgm:t>
    </dgm:pt>
    <dgm:pt modelId="{160F54F3-2AF5-4B1A-88D1-395D9D2C4B2F}" type="sibTrans" cxnId="{4EB042EF-4924-4AFD-BD74-C7A7D28C5E2A}">
      <dgm:prSet/>
      <dgm:spPr/>
      <dgm:t>
        <a:bodyPr/>
        <a:lstStyle/>
        <a:p>
          <a:endParaRPr lang="tr-TR"/>
        </a:p>
      </dgm:t>
    </dgm:pt>
    <dgm:pt modelId="{3819F5C4-B88D-4B5B-9B0A-42C6E404EB01}" type="pres">
      <dgm:prSet presAssocID="{F389DA86-37F5-4B1E-8BE1-618D8C4B02F7}" presName="vert0" presStyleCnt="0">
        <dgm:presLayoutVars>
          <dgm:dir/>
          <dgm:animOne val="branch"/>
          <dgm:animLvl val="lvl"/>
        </dgm:presLayoutVars>
      </dgm:prSet>
      <dgm:spPr/>
      <dgm:t>
        <a:bodyPr/>
        <a:lstStyle/>
        <a:p>
          <a:endParaRPr lang="tr-TR"/>
        </a:p>
      </dgm:t>
    </dgm:pt>
    <dgm:pt modelId="{D56A0529-9241-42D1-BA89-0604303C59D7}" type="pres">
      <dgm:prSet presAssocID="{B1152A36-2232-4592-AE33-538F7EC955FB}" presName="thickLine" presStyleLbl="alignNode1" presStyleIdx="0" presStyleCnt="2"/>
      <dgm:spPr/>
    </dgm:pt>
    <dgm:pt modelId="{3172148C-35EA-487F-BBBB-D8EA27B8621F}" type="pres">
      <dgm:prSet presAssocID="{B1152A36-2232-4592-AE33-538F7EC955FB}" presName="horz1" presStyleCnt="0"/>
      <dgm:spPr/>
    </dgm:pt>
    <dgm:pt modelId="{5A963EA3-9251-45F3-A38F-B9D3B07ECA6D}" type="pres">
      <dgm:prSet presAssocID="{B1152A36-2232-4592-AE33-538F7EC955FB}" presName="tx1" presStyleLbl="revTx" presStyleIdx="0" presStyleCnt="2"/>
      <dgm:spPr/>
      <dgm:t>
        <a:bodyPr/>
        <a:lstStyle/>
        <a:p>
          <a:endParaRPr lang="tr-TR"/>
        </a:p>
      </dgm:t>
    </dgm:pt>
    <dgm:pt modelId="{78AC88BA-A9FA-40B5-A689-0F25269E3C03}" type="pres">
      <dgm:prSet presAssocID="{B1152A36-2232-4592-AE33-538F7EC955FB}" presName="vert1" presStyleCnt="0"/>
      <dgm:spPr/>
    </dgm:pt>
    <dgm:pt modelId="{63D32FD9-1D98-47E1-8320-20285D543484}" type="pres">
      <dgm:prSet presAssocID="{4DF9BC03-A7DD-4E0B-B7CF-B814F56D2765}" presName="thickLine" presStyleLbl="alignNode1" presStyleIdx="1" presStyleCnt="2"/>
      <dgm:spPr/>
    </dgm:pt>
    <dgm:pt modelId="{148AA044-39B9-4BDB-9D80-C1DDF1B8BB18}" type="pres">
      <dgm:prSet presAssocID="{4DF9BC03-A7DD-4E0B-B7CF-B814F56D2765}" presName="horz1" presStyleCnt="0"/>
      <dgm:spPr/>
    </dgm:pt>
    <dgm:pt modelId="{D9269386-3DFF-48AA-AE2B-208FB0F04CDD}" type="pres">
      <dgm:prSet presAssocID="{4DF9BC03-A7DD-4E0B-B7CF-B814F56D2765}" presName="tx1" presStyleLbl="revTx" presStyleIdx="1" presStyleCnt="2" custScaleY="200000"/>
      <dgm:spPr/>
      <dgm:t>
        <a:bodyPr/>
        <a:lstStyle/>
        <a:p>
          <a:endParaRPr lang="tr-TR"/>
        </a:p>
      </dgm:t>
    </dgm:pt>
    <dgm:pt modelId="{06F9BBB9-E0EE-4F4D-B1CE-CC155EE53A0E}" type="pres">
      <dgm:prSet presAssocID="{4DF9BC03-A7DD-4E0B-B7CF-B814F56D2765}" presName="vert1" presStyleCnt="0"/>
      <dgm:spPr/>
    </dgm:pt>
  </dgm:ptLst>
  <dgm:cxnLst>
    <dgm:cxn modelId="{4EB042EF-4924-4AFD-BD74-C7A7D28C5E2A}" srcId="{F389DA86-37F5-4B1E-8BE1-618D8C4B02F7}" destId="{4DF9BC03-A7DD-4E0B-B7CF-B814F56D2765}" srcOrd="1" destOrd="0" parTransId="{2F0A5C74-5306-4C89-A5D7-7AD4BF8A98D4}" sibTransId="{160F54F3-2AF5-4B1A-88D1-395D9D2C4B2F}"/>
    <dgm:cxn modelId="{9CBA6417-D47F-4263-9A4B-06EE1BD65E68}" srcId="{F389DA86-37F5-4B1E-8BE1-618D8C4B02F7}" destId="{B1152A36-2232-4592-AE33-538F7EC955FB}" srcOrd="0" destOrd="0" parTransId="{275BFEB9-57E7-43E2-8AB6-886629940A46}" sibTransId="{748434AE-8BF1-4886-B0C6-5CAE10379A61}"/>
    <dgm:cxn modelId="{4BD6C1FB-355B-4AD8-9353-ECAF9381EF50}" type="presOf" srcId="{4DF9BC03-A7DD-4E0B-B7CF-B814F56D2765}" destId="{D9269386-3DFF-48AA-AE2B-208FB0F04CDD}" srcOrd="0" destOrd="0" presId="urn:microsoft.com/office/officeart/2008/layout/LinedList"/>
    <dgm:cxn modelId="{7B278ACA-39EE-4596-B217-2FF1C9BDC38D}" type="presOf" srcId="{B1152A36-2232-4592-AE33-538F7EC955FB}" destId="{5A963EA3-9251-45F3-A38F-B9D3B07ECA6D}" srcOrd="0" destOrd="0" presId="urn:microsoft.com/office/officeart/2008/layout/LinedList"/>
    <dgm:cxn modelId="{6531FA1C-A044-4711-81F4-0518C250F846}" type="presOf" srcId="{F389DA86-37F5-4B1E-8BE1-618D8C4B02F7}" destId="{3819F5C4-B88D-4B5B-9B0A-42C6E404EB01}" srcOrd="0" destOrd="0" presId="urn:microsoft.com/office/officeart/2008/layout/LinedList"/>
    <dgm:cxn modelId="{F4A89FD5-C4B0-4E3F-8BA9-7D8E7AB32F47}" type="presParOf" srcId="{3819F5C4-B88D-4B5B-9B0A-42C6E404EB01}" destId="{D56A0529-9241-42D1-BA89-0604303C59D7}" srcOrd="0" destOrd="0" presId="urn:microsoft.com/office/officeart/2008/layout/LinedList"/>
    <dgm:cxn modelId="{83546245-2DA2-44DE-8195-B5E90BD8510D}" type="presParOf" srcId="{3819F5C4-B88D-4B5B-9B0A-42C6E404EB01}" destId="{3172148C-35EA-487F-BBBB-D8EA27B8621F}" srcOrd="1" destOrd="0" presId="urn:microsoft.com/office/officeart/2008/layout/LinedList"/>
    <dgm:cxn modelId="{6C2198F0-6849-4079-BA5F-F6E05DE000FB}" type="presParOf" srcId="{3172148C-35EA-487F-BBBB-D8EA27B8621F}" destId="{5A963EA3-9251-45F3-A38F-B9D3B07ECA6D}" srcOrd="0" destOrd="0" presId="urn:microsoft.com/office/officeart/2008/layout/LinedList"/>
    <dgm:cxn modelId="{032E6A3A-2B52-4F16-B810-F36ABF2A17B6}" type="presParOf" srcId="{3172148C-35EA-487F-BBBB-D8EA27B8621F}" destId="{78AC88BA-A9FA-40B5-A689-0F25269E3C03}" srcOrd="1" destOrd="0" presId="urn:microsoft.com/office/officeart/2008/layout/LinedList"/>
    <dgm:cxn modelId="{72E7DF88-7DB0-4429-929C-3193ED7019F1}" type="presParOf" srcId="{3819F5C4-B88D-4B5B-9B0A-42C6E404EB01}" destId="{63D32FD9-1D98-47E1-8320-20285D543484}" srcOrd="2" destOrd="0" presId="urn:microsoft.com/office/officeart/2008/layout/LinedList"/>
    <dgm:cxn modelId="{2AB510CC-9FB9-49A3-B4E8-AB52662E7840}" type="presParOf" srcId="{3819F5C4-B88D-4B5B-9B0A-42C6E404EB01}" destId="{148AA044-39B9-4BDB-9D80-C1DDF1B8BB18}" srcOrd="3" destOrd="0" presId="urn:microsoft.com/office/officeart/2008/layout/LinedList"/>
    <dgm:cxn modelId="{E8DB142F-7966-4D34-983E-995CC7E3A86B}" type="presParOf" srcId="{148AA044-39B9-4BDB-9D80-C1DDF1B8BB18}" destId="{D9269386-3DFF-48AA-AE2B-208FB0F04CDD}" srcOrd="0" destOrd="0" presId="urn:microsoft.com/office/officeart/2008/layout/LinedList"/>
    <dgm:cxn modelId="{26D551C9-4EE2-48FE-B137-5872FDA4E36B}" type="presParOf" srcId="{148AA044-39B9-4BDB-9D80-C1DDF1B8BB18}" destId="{06F9BBB9-E0EE-4F4D-B1CE-CC155EE53A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A1F555-7C7D-47CA-9DCB-A743146E8AE2}" type="doc">
      <dgm:prSet loTypeId="urn:microsoft.com/office/officeart/2005/8/layout/vList2" loCatId="list" qsTypeId="urn:microsoft.com/office/officeart/2005/8/quickstyle/simple3" qsCatId="simple" csTypeId="urn:microsoft.com/office/officeart/2005/8/colors/accent1_4" csCatId="accent1"/>
      <dgm:spPr/>
      <dgm:t>
        <a:bodyPr/>
        <a:lstStyle/>
        <a:p>
          <a:endParaRPr lang="tr-TR"/>
        </a:p>
      </dgm:t>
    </dgm:pt>
    <dgm:pt modelId="{BEBE8A81-F93B-4D79-9B95-3706DC3E9BAB}">
      <dgm:prSet custT="1"/>
      <dgm:spPr/>
      <dgm:t>
        <a:bodyPr/>
        <a:lstStyle/>
        <a:p>
          <a:pPr rtl="0"/>
          <a:r>
            <a:rPr lang="tr-TR" sz="2800" u="sng" dirty="0" smtClean="0"/>
            <a:t>Belirlenmiş amaçlar </a:t>
          </a:r>
          <a:r>
            <a:rPr lang="tr-TR" sz="2800" dirty="0" smtClean="0"/>
            <a:t>doğrultusunda,</a:t>
          </a:r>
          <a:endParaRPr lang="tr-TR" sz="2800" dirty="0"/>
        </a:p>
      </dgm:t>
    </dgm:pt>
    <dgm:pt modelId="{F7A3B54F-31EF-465D-BAB0-6486D7F75387}" type="parTrans" cxnId="{20E3587D-2BA6-4EBF-A1FC-661AF4E48973}">
      <dgm:prSet/>
      <dgm:spPr/>
      <dgm:t>
        <a:bodyPr/>
        <a:lstStyle/>
        <a:p>
          <a:endParaRPr lang="tr-TR" sz="2800"/>
        </a:p>
      </dgm:t>
    </dgm:pt>
    <dgm:pt modelId="{96D6BE42-4245-4ECD-AD1B-7596589C0AD4}" type="sibTrans" cxnId="{20E3587D-2BA6-4EBF-A1FC-661AF4E48973}">
      <dgm:prSet/>
      <dgm:spPr/>
      <dgm:t>
        <a:bodyPr/>
        <a:lstStyle/>
        <a:p>
          <a:endParaRPr lang="tr-TR" sz="2800"/>
        </a:p>
      </dgm:t>
    </dgm:pt>
    <dgm:pt modelId="{77158136-A333-4860-8E0A-8E411ECB2016}">
      <dgm:prSet custT="1"/>
      <dgm:spPr/>
      <dgm:t>
        <a:bodyPr/>
        <a:lstStyle/>
        <a:p>
          <a:pPr rtl="0"/>
          <a:r>
            <a:rPr lang="tr-TR" sz="2800" dirty="0" smtClean="0"/>
            <a:t>İlgili </a:t>
          </a:r>
          <a:r>
            <a:rPr lang="tr-TR" sz="2800" u="sng" dirty="0" smtClean="0"/>
            <a:t>mevzuata uygun, </a:t>
          </a:r>
          <a:endParaRPr lang="tr-TR" sz="2800" dirty="0"/>
        </a:p>
      </dgm:t>
    </dgm:pt>
    <dgm:pt modelId="{D59F235D-FD78-457C-895D-009AAB3E5BAA}" type="parTrans" cxnId="{1CD532FB-B2E3-4EEA-82DC-394EC882822A}">
      <dgm:prSet/>
      <dgm:spPr/>
      <dgm:t>
        <a:bodyPr/>
        <a:lstStyle/>
        <a:p>
          <a:endParaRPr lang="tr-TR" sz="2800"/>
        </a:p>
      </dgm:t>
    </dgm:pt>
    <dgm:pt modelId="{1523558C-C603-4272-8FB9-ADFC59B30938}" type="sibTrans" cxnId="{1CD532FB-B2E3-4EEA-82DC-394EC882822A}">
      <dgm:prSet/>
      <dgm:spPr/>
      <dgm:t>
        <a:bodyPr/>
        <a:lstStyle/>
        <a:p>
          <a:endParaRPr lang="tr-TR" sz="2800"/>
        </a:p>
      </dgm:t>
    </dgm:pt>
    <dgm:pt modelId="{F15EE12D-49FF-4DCE-AF6F-D0BCF5A4B650}">
      <dgm:prSet custT="1"/>
      <dgm:spPr/>
      <dgm:t>
        <a:bodyPr/>
        <a:lstStyle/>
        <a:p>
          <a:pPr rtl="0"/>
          <a:r>
            <a:rPr lang="tr-TR" sz="2800" dirty="0" smtClean="0"/>
            <a:t>Etkili, ekonomik ve verimli </a:t>
          </a:r>
          <a:endParaRPr lang="tr-TR" sz="2800" dirty="0"/>
        </a:p>
      </dgm:t>
    </dgm:pt>
    <dgm:pt modelId="{A95BD41A-3D81-4A92-8322-D60DFEF3BECB}" type="parTrans" cxnId="{76DE87E9-9FC2-48D6-99F2-3C51D863662B}">
      <dgm:prSet/>
      <dgm:spPr/>
      <dgm:t>
        <a:bodyPr/>
        <a:lstStyle/>
        <a:p>
          <a:endParaRPr lang="tr-TR" sz="2800"/>
        </a:p>
      </dgm:t>
    </dgm:pt>
    <dgm:pt modelId="{FA399113-D25F-402E-A5DC-C85CC2B6CDFD}" type="sibTrans" cxnId="{76DE87E9-9FC2-48D6-99F2-3C51D863662B}">
      <dgm:prSet/>
      <dgm:spPr/>
      <dgm:t>
        <a:bodyPr/>
        <a:lstStyle/>
        <a:p>
          <a:endParaRPr lang="tr-TR" sz="2800"/>
        </a:p>
      </dgm:t>
    </dgm:pt>
    <dgm:pt modelId="{06104EA0-62F1-4590-9A48-E57DEDB6E06F}" type="pres">
      <dgm:prSet presAssocID="{C1A1F555-7C7D-47CA-9DCB-A743146E8AE2}" presName="linear" presStyleCnt="0">
        <dgm:presLayoutVars>
          <dgm:animLvl val="lvl"/>
          <dgm:resizeHandles val="exact"/>
        </dgm:presLayoutVars>
      </dgm:prSet>
      <dgm:spPr/>
      <dgm:t>
        <a:bodyPr/>
        <a:lstStyle/>
        <a:p>
          <a:endParaRPr lang="tr-TR"/>
        </a:p>
      </dgm:t>
    </dgm:pt>
    <dgm:pt modelId="{CA2EACB3-555B-4963-8B9E-1BF73D76B31E}" type="pres">
      <dgm:prSet presAssocID="{BEBE8A81-F93B-4D79-9B95-3706DC3E9BAB}" presName="parentText" presStyleLbl="node1" presStyleIdx="0" presStyleCnt="3">
        <dgm:presLayoutVars>
          <dgm:chMax val="0"/>
          <dgm:bulletEnabled val="1"/>
        </dgm:presLayoutVars>
      </dgm:prSet>
      <dgm:spPr/>
      <dgm:t>
        <a:bodyPr/>
        <a:lstStyle/>
        <a:p>
          <a:endParaRPr lang="tr-TR"/>
        </a:p>
      </dgm:t>
    </dgm:pt>
    <dgm:pt modelId="{4CF7F6F7-8126-4361-B26A-E1FDEFE68FFC}" type="pres">
      <dgm:prSet presAssocID="{96D6BE42-4245-4ECD-AD1B-7596589C0AD4}" presName="spacer" presStyleCnt="0"/>
      <dgm:spPr/>
    </dgm:pt>
    <dgm:pt modelId="{0B8F3A53-4A00-4E8B-A62B-6B7F62A79A79}" type="pres">
      <dgm:prSet presAssocID="{77158136-A333-4860-8E0A-8E411ECB2016}" presName="parentText" presStyleLbl="node1" presStyleIdx="1" presStyleCnt="3">
        <dgm:presLayoutVars>
          <dgm:chMax val="0"/>
          <dgm:bulletEnabled val="1"/>
        </dgm:presLayoutVars>
      </dgm:prSet>
      <dgm:spPr/>
      <dgm:t>
        <a:bodyPr/>
        <a:lstStyle/>
        <a:p>
          <a:endParaRPr lang="tr-TR"/>
        </a:p>
      </dgm:t>
    </dgm:pt>
    <dgm:pt modelId="{719D5D8E-8E24-4545-B20B-9754CA30BC76}" type="pres">
      <dgm:prSet presAssocID="{1523558C-C603-4272-8FB9-ADFC59B30938}" presName="spacer" presStyleCnt="0"/>
      <dgm:spPr/>
    </dgm:pt>
    <dgm:pt modelId="{5F597F8F-BA92-48B7-8C51-A55D4494557E}" type="pres">
      <dgm:prSet presAssocID="{F15EE12D-49FF-4DCE-AF6F-D0BCF5A4B650}" presName="parentText" presStyleLbl="node1" presStyleIdx="2" presStyleCnt="3">
        <dgm:presLayoutVars>
          <dgm:chMax val="0"/>
          <dgm:bulletEnabled val="1"/>
        </dgm:presLayoutVars>
      </dgm:prSet>
      <dgm:spPr/>
      <dgm:t>
        <a:bodyPr/>
        <a:lstStyle/>
        <a:p>
          <a:endParaRPr lang="tr-TR"/>
        </a:p>
      </dgm:t>
    </dgm:pt>
  </dgm:ptLst>
  <dgm:cxnLst>
    <dgm:cxn modelId="{5DC464B2-2652-4718-9B5A-06CCA17A82F5}" type="presOf" srcId="{C1A1F555-7C7D-47CA-9DCB-A743146E8AE2}" destId="{06104EA0-62F1-4590-9A48-E57DEDB6E06F}" srcOrd="0" destOrd="0" presId="urn:microsoft.com/office/officeart/2005/8/layout/vList2"/>
    <dgm:cxn modelId="{F32C5190-ED18-4B18-B131-8A6D0B445A51}" type="presOf" srcId="{F15EE12D-49FF-4DCE-AF6F-D0BCF5A4B650}" destId="{5F597F8F-BA92-48B7-8C51-A55D4494557E}" srcOrd="0" destOrd="0" presId="urn:microsoft.com/office/officeart/2005/8/layout/vList2"/>
    <dgm:cxn modelId="{76DE87E9-9FC2-48D6-99F2-3C51D863662B}" srcId="{C1A1F555-7C7D-47CA-9DCB-A743146E8AE2}" destId="{F15EE12D-49FF-4DCE-AF6F-D0BCF5A4B650}" srcOrd="2" destOrd="0" parTransId="{A95BD41A-3D81-4A92-8322-D60DFEF3BECB}" sibTransId="{FA399113-D25F-402E-A5DC-C85CC2B6CDFD}"/>
    <dgm:cxn modelId="{BA1DD5AD-ED8F-4DC3-8D43-0ADD644A62A2}" type="presOf" srcId="{77158136-A333-4860-8E0A-8E411ECB2016}" destId="{0B8F3A53-4A00-4E8B-A62B-6B7F62A79A79}" srcOrd="0" destOrd="0" presId="urn:microsoft.com/office/officeart/2005/8/layout/vList2"/>
    <dgm:cxn modelId="{B7B04CE6-3361-4D36-AB6B-0E430047B057}" type="presOf" srcId="{BEBE8A81-F93B-4D79-9B95-3706DC3E9BAB}" destId="{CA2EACB3-555B-4963-8B9E-1BF73D76B31E}" srcOrd="0" destOrd="0" presId="urn:microsoft.com/office/officeart/2005/8/layout/vList2"/>
    <dgm:cxn modelId="{20E3587D-2BA6-4EBF-A1FC-661AF4E48973}" srcId="{C1A1F555-7C7D-47CA-9DCB-A743146E8AE2}" destId="{BEBE8A81-F93B-4D79-9B95-3706DC3E9BAB}" srcOrd="0" destOrd="0" parTransId="{F7A3B54F-31EF-465D-BAB0-6486D7F75387}" sibTransId="{96D6BE42-4245-4ECD-AD1B-7596589C0AD4}"/>
    <dgm:cxn modelId="{1CD532FB-B2E3-4EEA-82DC-394EC882822A}" srcId="{C1A1F555-7C7D-47CA-9DCB-A743146E8AE2}" destId="{77158136-A333-4860-8E0A-8E411ECB2016}" srcOrd="1" destOrd="0" parTransId="{D59F235D-FD78-457C-895D-009AAB3E5BAA}" sibTransId="{1523558C-C603-4272-8FB9-ADFC59B30938}"/>
    <dgm:cxn modelId="{F906C3C7-0DB0-421A-81D8-D40708083798}" type="presParOf" srcId="{06104EA0-62F1-4590-9A48-E57DEDB6E06F}" destId="{CA2EACB3-555B-4963-8B9E-1BF73D76B31E}" srcOrd="0" destOrd="0" presId="urn:microsoft.com/office/officeart/2005/8/layout/vList2"/>
    <dgm:cxn modelId="{B8678049-9CA3-4874-8692-F926A615FDA1}" type="presParOf" srcId="{06104EA0-62F1-4590-9A48-E57DEDB6E06F}" destId="{4CF7F6F7-8126-4361-B26A-E1FDEFE68FFC}" srcOrd="1" destOrd="0" presId="urn:microsoft.com/office/officeart/2005/8/layout/vList2"/>
    <dgm:cxn modelId="{1D16FECF-6F03-45BA-8EFC-6DD7F503051A}" type="presParOf" srcId="{06104EA0-62F1-4590-9A48-E57DEDB6E06F}" destId="{0B8F3A53-4A00-4E8B-A62B-6B7F62A79A79}" srcOrd="2" destOrd="0" presId="urn:microsoft.com/office/officeart/2005/8/layout/vList2"/>
    <dgm:cxn modelId="{41A6C2F4-28F7-40A6-8DF8-CB74A6FCACA1}" type="presParOf" srcId="{06104EA0-62F1-4590-9A48-E57DEDB6E06F}" destId="{719D5D8E-8E24-4545-B20B-9754CA30BC76}" srcOrd="3" destOrd="0" presId="urn:microsoft.com/office/officeart/2005/8/layout/vList2"/>
    <dgm:cxn modelId="{BCA5AE4F-D704-4425-9231-7C59A7C083DB}" type="presParOf" srcId="{06104EA0-62F1-4590-9A48-E57DEDB6E06F}" destId="{5F597F8F-BA92-48B7-8C51-A55D4494557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D6DC83-8D92-4B9F-BB9A-8B29463A3F6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tr-TR"/>
        </a:p>
      </dgm:t>
    </dgm:pt>
    <dgm:pt modelId="{2CE19E41-79FF-46B8-A262-160721AC805E}">
      <dgm:prSet/>
      <dgm:spPr/>
      <dgm:t>
        <a:bodyPr/>
        <a:lstStyle/>
        <a:p>
          <a:pPr rtl="0"/>
          <a:r>
            <a:rPr lang="tr-TR" dirty="0" smtClean="0"/>
            <a:t>Gelirlerin toplanması, </a:t>
          </a:r>
          <a:endParaRPr lang="tr-TR" dirty="0"/>
        </a:p>
      </dgm:t>
    </dgm:pt>
    <dgm:pt modelId="{2AB1F641-1A3F-427E-8BF4-9B6E24E78CD2}" type="parTrans" cxnId="{53790F88-11D8-4809-88BE-6B056E4B4E8D}">
      <dgm:prSet/>
      <dgm:spPr/>
      <dgm:t>
        <a:bodyPr/>
        <a:lstStyle/>
        <a:p>
          <a:endParaRPr lang="tr-TR"/>
        </a:p>
      </dgm:t>
    </dgm:pt>
    <dgm:pt modelId="{96D2C64D-C26C-424C-9BE2-00B0D9827489}" type="sibTrans" cxnId="{53790F88-11D8-4809-88BE-6B056E4B4E8D}">
      <dgm:prSet/>
      <dgm:spPr/>
      <dgm:t>
        <a:bodyPr/>
        <a:lstStyle/>
        <a:p>
          <a:endParaRPr lang="tr-TR"/>
        </a:p>
      </dgm:t>
    </dgm:pt>
    <dgm:pt modelId="{24E46DD5-2CAF-41FC-A4C9-D4FA5F9EE7A7}">
      <dgm:prSet/>
      <dgm:spPr/>
      <dgm:t>
        <a:bodyPr/>
        <a:lstStyle/>
        <a:p>
          <a:pPr rtl="0"/>
          <a:r>
            <a:rPr lang="tr-TR" smtClean="0"/>
            <a:t>harcamaların yapılması, </a:t>
          </a:r>
          <a:endParaRPr lang="tr-TR"/>
        </a:p>
      </dgm:t>
    </dgm:pt>
    <dgm:pt modelId="{6C3012C9-F794-4F83-BED8-8C79CCEFC4B5}" type="parTrans" cxnId="{729D3B9D-B937-47FC-824F-BA09C533F7DD}">
      <dgm:prSet/>
      <dgm:spPr/>
      <dgm:t>
        <a:bodyPr/>
        <a:lstStyle/>
        <a:p>
          <a:endParaRPr lang="tr-TR"/>
        </a:p>
      </dgm:t>
    </dgm:pt>
    <dgm:pt modelId="{22715B73-BBD6-405E-B517-97B5F77B1739}" type="sibTrans" cxnId="{729D3B9D-B937-47FC-824F-BA09C533F7DD}">
      <dgm:prSet/>
      <dgm:spPr/>
      <dgm:t>
        <a:bodyPr/>
        <a:lstStyle/>
        <a:p>
          <a:endParaRPr lang="tr-TR"/>
        </a:p>
      </dgm:t>
    </dgm:pt>
    <dgm:pt modelId="{8C5779CF-B9E7-4769-A34F-0454A43C01B4}">
      <dgm:prSet/>
      <dgm:spPr/>
      <dgm:t>
        <a:bodyPr/>
        <a:lstStyle/>
        <a:p>
          <a:pPr rtl="0"/>
          <a:r>
            <a:rPr lang="tr-TR" smtClean="0"/>
            <a:t>açıkların finansmanı,</a:t>
          </a:r>
          <a:endParaRPr lang="tr-TR"/>
        </a:p>
      </dgm:t>
    </dgm:pt>
    <dgm:pt modelId="{7F00A29A-745E-4B40-8A0B-E61EC29AA4CC}" type="parTrans" cxnId="{67F5C8A9-4F57-4CC9-8DC1-4EF04CCE28A9}">
      <dgm:prSet/>
      <dgm:spPr/>
      <dgm:t>
        <a:bodyPr/>
        <a:lstStyle/>
        <a:p>
          <a:endParaRPr lang="tr-TR"/>
        </a:p>
      </dgm:t>
    </dgm:pt>
    <dgm:pt modelId="{063DD593-430A-4510-94B9-778AE8733478}" type="sibTrans" cxnId="{67F5C8A9-4F57-4CC9-8DC1-4EF04CCE28A9}">
      <dgm:prSet/>
      <dgm:spPr/>
      <dgm:t>
        <a:bodyPr/>
        <a:lstStyle/>
        <a:p>
          <a:endParaRPr lang="tr-TR"/>
        </a:p>
      </dgm:t>
    </dgm:pt>
    <dgm:pt modelId="{BBB5A38B-04E2-4D22-958F-1C2F807D2874}">
      <dgm:prSet/>
      <dgm:spPr/>
      <dgm:t>
        <a:bodyPr/>
        <a:lstStyle/>
        <a:p>
          <a:pPr rtl="0"/>
          <a:r>
            <a:rPr lang="tr-TR" smtClean="0"/>
            <a:t>kamunun varlık ve borçları ile </a:t>
          </a:r>
          <a:endParaRPr lang="tr-TR"/>
        </a:p>
      </dgm:t>
    </dgm:pt>
    <dgm:pt modelId="{9410CB7E-7076-46C7-A656-798A134B51E9}" type="parTrans" cxnId="{5F275F62-70C2-427A-B801-CAAC0937D00C}">
      <dgm:prSet/>
      <dgm:spPr/>
      <dgm:t>
        <a:bodyPr/>
        <a:lstStyle/>
        <a:p>
          <a:endParaRPr lang="tr-TR"/>
        </a:p>
      </dgm:t>
    </dgm:pt>
    <dgm:pt modelId="{B7EBB64A-37C1-4EF8-B5D5-711601642040}" type="sibTrans" cxnId="{5F275F62-70C2-427A-B801-CAAC0937D00C}">
      <dgm:prSet/>
      <dgm:spPr/>
      <dgm:t>
        <a:bodyPr/>
        <a:lstStyle/>
        <a:p>
          <a:endParaRPr lang="tr-TR"/>
        </a:p>
      </dgm:t>
    </dgm:pt>
    <dgm:pt modelId="{A3247B6F-3748-4C5A-9469-1B4C3EEEE5E5}">
      <dgm:prSet/>
      <dgm:spPr/>
      <dgm:t>
        <a:bodyPr/>
        <a:lstStyle/>
        <a:p>
          <a:pPr rtl="0"/>
          <a:r>
            <a:rPr lang="tr-TR" dirty="0" smtClean="0"/>
            <a:t>diğer yükümlülüklerinin yönetimini kapsar.</a:t>
          </a:r>
          <a:endParaRPr lang="tr-TR" dirty="0"/>
        </a:p>
      </dgm:t>
    </dgm:pt>
    <dgm:pt modelId="{81D1F9BD-D5E9-4B82-8DBE-1A534B65F9F4}" type="parTrans" cxnId="{AE13934D-2EA1-4DC6-9E84-A9DAE933F2A6}">
      <dgm:prSet/>
      <dgm:spPr/>
      <dgm:t>
        <a:bodyPr/>
        <a:lstStyle/>
        <a:p>
          <a:endParaRPr lang="tr-TR"/>
        </a:p>
      </dgm:t>
    </dgm:pt>
    <dgm:pt modelId="{85E954E7-6B27-4A9A-81B5-7110C0A5C718}" type="sibTrans" cxnId="{AE13934D-2EA1-4DC6-9E84-A9DAE933F2A6}">
      <dgm:prSet/>
      <dgm:spPr/>
      <dgm:t>
        <a:bodyPr/>
        <a:lstStyle/>
        <a:p>
          <a:endParaRPr lang="tr-TR"/>
        </a:p>
      </dgm:t>
    </dgm:pt>
    <dgm:pt modelId="{CF0C06A3-1827-4E66-80EC-E772BBB4747D}" type="pres">
      <dgm:prSet presAssocID="{91D6DC83-8D92-4B9F-BB9A-8B29463A3F6A}" presName="outerComposite" presStyleCnt="0">
        <dgm:presLayoutVars>
          <dgm:chMax val="5"/>
          <dgm:dir/>
          <dgm:resizeHandles val="exact"/>
        </dgm:presLayoutVars>
      </dgm:prSet>
      <dgm:spPr/>
      <dgm:t>
        <a:bodyPr/>
        <a:lstStyle/>
        <a:p>
          <a:endParaRPr lang="tr-TR"/>
        </a:p>
      </dgm:t>
    </dgm:pt>
    <dgm:pt modelId="{0E0391CA-4AE2-437B-8A9F-903C474A3C34}" type="pres">
      <dgm:prSet presAssocID="{91D6DC83-8D92-4B9F-BB9A-8B29463A3F6A}" presName="dummyMaxCanvas" presStyleCnt="0">
        <dgm:presLayoutVars/>
      </dgm:prSet>
      <dgm:spPr/>
    </dgm:pt>
    <dgm:pt modelId="{BD62B9A7-7027-4BE4-A903-DA3B93AEA61F}" type="pres">
      <dgm:prSet presAssocID="{91D6DC83-8D92-4B9F-BB9A-8B29463A3F6A}" presName="FiveNodes_1" presStyleLbl="node1" presStyleIdx="0" presStyleCnt="5">
        <dgm:presLayoutVars>
          <dgm:bulletEnabled val="1"/>
        </dgm:presLayoutVars>
      </dgm:prSet>
      <dgm:spPr/>
      <dgm:t>
        <a:bodyPr/>
        <a:lstStyle/>
        <a:p>
          <a:endParaRPr lang="tr-TR"/>
        </a:p>
      </dgm:t>
    </dgm:pt>
    <dgm:pt modelId="{EAACEF68-AC5E-4995-A660-C1CCD5AB6F1D}" type="pres">
      <dgm:prSet presAssocID="{91D6DC83-8D92-4B9F-BB9A-8B29463A3F6A}" presName="FiveNodes_2" presStyleLbl="node1" presStyleIdx="1" presStyleCnt="5">
        <dgm:presLayoutVars>
          <dgm:bulletEnabled val="1"/>
        </dgm:presLayoutVars>
      </dgm:prSet>
      <dgm:spPr/>
      <dgm:t>
        <a:bodyPr/>
        <a:lstStyle/>
        <a:p>
          <a:endParaRPr lang="tr-TR"/>
        </a:p>
      </dgm:t>
    </dgm:pt>
    <dgm:pt modelId="{6A0DF29C-E9BC-4131-95A5-0AF870A725CB}" type="pres">
      <dgm:prSet presAssocID="{91D6DC83-8D92-4B9F-BB9A-8B29463A3F6A}" presName="FiveNodes_3" presStyleLbl="node1" presStyleIdx="2" presStyleCnt="5">
        <dgm:presLayoutVars>
          <dgm:bulletEnabled val="1"/>
        </dgm:presLayoutVars>
      </dgm:prSet>
      <dgm:spPr/>
      <dgm:t>
        <a:bodyPr/>
        <a:lstStyle/>
        <a:p>
          <a:endParaRPr lang="tr-TR"/>
        </a:p>
      </dgm:t>
    </dgm:pt>
    <dgm:pt modelId="{01CF746A-148E-461E-8371-D1DF90487872}" type="pres">
      <dgm:prSet presAssocID="{91D6DC83-8D92-4B9F-BB9A-8B29463A3F6A}" presName="FiveNodes_4" presStyleLbl="node1" presStyleIdx="3" presStyleCnt="5">
        <dgm:presLayoutVars>
          <dgm:bulletEnabled val="1"/>
        </dgm:presLayoutVars>
      </dgm:prSet>
      <dgm:spPr/>
      <dgm:t>
        <a:bodyPr/>
        <a:lstStyle/>
        <a:p>
          <a:endParaRPr lang="tr-TR"/>
        </a:p>
      </dgm:t>
    </dgm:pt>
    <dgm:pt modelId="{6BC14CDD-BA14-4A2F-8736-6F2FD7947027}" type="pres">
      <dgm:prSet presAssocID="{91D6DC83-8D92-4B9F-BB9A-8B29463A3F6A}" presName="FiveNodes_5" presStyleLbl="node1" presStyleIdx="4" presStyleCnt="5">
        <dgm:presLayoutVars>
          <dgm:bulletEnabled val="1"/>
        </dgm:presLayoutVars>
      </dgm:prSet>
      <dgm:spPr/>
      <dgm:t>
        <a:bodyPr/>
        <a:lstStyle/>
        <a:p>
          <a:endParaRPr lang="tr-TR"/>
        </a:p>
      </dgm:t>
    </dgm:pt>
    <dgm:pt modelId="{92D52029-A898-420C-AA70-A227FB53C418}" type="pres">
      <dgm:prSet presAssocID="{91D6DC83-8D92-4B9F-BB9A-8B29463A3F6A}" presName="FiveConn_1-2" presStyleLbl="fgAccFollowNode1" presStyleIdx="0" presStyleCnt="4">
        <dgm:presLayoutVars>
          <dgm:bulletEnabled val="1"/>
        </dgm:presLayoutVars>
      </dgm:prSet>
      <dgm:spPr/>
      <dgm:t>
        <a:bodyPr/>
        <a:lstStyle/>
        <a:p>
          <a:endParaRPr lang="tr-TR"/>
        </a:p>
      </dgm:t>
    </dgm:pt>
    <dgm:pt modelId="{40244A5F-11E7-4006-9A56-242463A8CD5D}" type="pres">
      <dgm:prSet presAssocID="{91D6DC83-8D92-4B9F-BB9A-8B29463A3F6A}" presName="FiveConn_2-3" presStyleLbl="fgAccFollowNode1" presStyleIdx="1" presStyleCnt="4">
        <dgm:presLayoutVars>
          <dgm:bulletEnabled val="1"/>
        </dgm:presLayoutVars>
      </dgm:prSet>
      <dgm:spPr/>
      <dgm:t>
        <a:bodyPr/>
        <a:lstStyle/>
        <a:p>
          <a:endParaRPr lang="tr-TR"/>
        </a:p>
      </dgm:t>
    </dgm:pt>
    <dgm:pt modelId="{35CCDE01-C7D2-4515-BAB2-C2D50E973A30}" type="pres">
      <dgm:prSet presAssocID="{91D6DC83-8D92-4B9F-BB9A-8B29463A3F6A}" presName="FiveConn_3-4" presStyleLbl="fgAccFollowNode1" presStyleIdx="2" presStyleCnt="4">
        <dgm:presLayoutVars>
          <dgm:bulletEnabled val="1"/>
        </dgm:presLayoutVars>
      </dgm:prSet>
      <dgm:spPr/>
      <dgm:t>
        <a:bodyPr/>
        <a:lstStyle/>
        <a:p>
          <a:endParaRPr lang="tr-TR"/>
        </a:p>
      </dgm:t>
    </dgm:pt>
    <dgm:pt modelId="{BC21E410-05D9-4C3F-8A55-24E4B9F31E5B}" type="pres">
      <dgm:prSet presAssocID="{91D6DC83-8D92-4B9F-BB9A-8B29463A3F6A}" presName="FiveConn_4-5" presStyleLbl="fgAccFollowNode1" presStyleIdx="3" presStyleCnt="4">
        <dgm:presLayoutVars>
          <dgm:bulletEnabled val="1"/>
        </dgm:presLayoutVars>
      </dgm:prSet>
      <dgm:spPr/>
      <dgm:t>
        <a:bodyPr/>
        <a:lstStyle/>
        <a:p>
          <a:endParaRPr lang="tr-TR"/>
        </a:p>
      </dgm:t>
    </dgm:pt>
    <dgm:pt modelId="{E7068640-EC17-4E12-A82C-58B75A024B0E}" type="pres">
      <dgm:prSet presAssocID="{91D6DC83-8D92-4B9F-BB9A-8B29463A3F6A}" presName="FiveNodes_1_text" presStyleLbl="node1" presStyleIdx="4" presStyleCnt="5">
        <dgm:presLayoutVars>
          <dgm:bulletEnabled val="1"/>
        </dgm:presLayoutVars>
      </dgm:prSet>
      <dgm:spPr/>
      <dgm:t>
        <a:bodyPr/>
        <a:lstStyle/>
        <a:p>
          <a:endParaRPr lang="tr-TR"/>
        </a:p>
      </dgm:t>
    </dgm:pt>
    <dgm:pt modelId="{1886BBC6-42BD-4189-A49D-AA42C83AF496}" type="pres">
      <dgm:prSet presAssocID="{91D6DC83-8D92-4B9F-BB9A-8B29463A3F6A}" presName="FiveNodes_2_text" presStyleLbl="node1" presStyleIdx="4" presStyleCnt="5">
        <dgm:presLayoutVars>
          <dgm:bulletEnabled val="1"/>
        </dgm:presLayoutVars>
      </dgm:prSet>
      <dgm:spPr/>
      <dgm:t>
        <a:bodyPr/>
        <a:lstStyle/>
        <a:p>
          <a:endParaRPr lang="tr-TR"/>
        </a:p>
      </dgm:t>
    </dgm:pt>
    <dgm:pt modelId="{54F9AAA4-F9E4-4DA6-A6A3-DF5C372E4699}" type="pres">
      <dgm:prSet presAssocID="{91D6DC83-8D92-4B9F-BB9A-8B29463A3F6A}" presName="FiveNodes_3_text" presStyleLbl="node1" presStyleIdx="4" presStyleCnt="5">
        <dgm:presLayoutVars>
          <dgm:bulletEnabled val="1"/>
        </dgm:presLayoutVars>
      </dgm:prSet>
      <dgm:spPr/>
      <dgm:t>
        <a:bodyPr/>
        <a:lstStyle/>
        <a:p>
          <a:endParaRPr lang="tr-TR"/>
        </a:p>
      </dgm:t>
    </dgm:pt>
    <dgm:pt modelId="{1E421407-BA49-46CD-912E-FFA9B25A92B3}" type="pres">
      <dgm:prSet presAssocID="{91D6DC83-8D92-4B9F-BB9A-8B29463A3F6A}" presName="FiveNodes_4_text" presStyleLbl="node1" presStyleIdx="4" presStyleCnt="5">
        <dgm:presLayoutVars>
          <dgm:bulletEnabled val="1"/>
        </dgm:presLayoutVars>
      </dgm:prSet>
      <dgm:spPr/>
      <dgm:t>
        <a:bodyPr/>
        <a:lstStyle/>
        <a:p>
          <a:endParaRPr lang="tr-TR"/>
        </a:p>
      </dgm:t>
    </dgm:pt>
    <dgm:pt modelId="{5019B948-8FC8-4DF7-B313-600C2CEDF03C}" type="pres">
      <dgm:prSet presAssocID="{91D6DC83-8D92-4B9F-BB9A-8B29463A3F6A}" presName="FiveNodes_5_text" presStyleLbl="node1" presStyleIdx="4" presStyleCnt="5">
        <dgm:presLayoutVars>
          <dgm:bulletEnabled val="1"/>
        </dgm:presLayoutVars>
      </dgm:prSet>
      <dgm:spPr/>
      <dgm:t>
        <a:bodyPr/>
        <a:lstStyle/>
        <a:p>
          <a:endParaRPr lang="tr-TR"/>
        </a:p>
      </dgm:t>
    </dgm:pt>
  </dgm:ptLst>
  <dgm:cxnLst>
    <dgm:cxn modelId="{2A451B9E-762B-4D66-BB2C-AC61538B478E}" type="presOf" srcId="{A3247B6F-3748-4C5A-9469-1B4C3EEEE5E5}" destId="{5019B948-8FC8-4DF7-B313-600C2CEDF03C}" srcOrd="1" destOrd="0" presId="urn:microsoft.com/office/officeart/2005/8/layout/vProcess5"/>
    <dgm:cxn modelId="{093664E6-0E26-49A9-B780-4351C09A8311}" type="presOf" srcId="{22715B73-BBD6-405E-B517-97B5F77B1739}" destId="{40244A5F-11E7-4006-9A56-242463A8CD5D}" srcOrd="0" destOrd="0" presId="urn:microsoft.com/office/officeart/2005/8/layout/vProcess5"/>
    <dgm:cxn modelId="{8AED9F84-B78D-4EEE-A378-1603C1EFE7FA}" type="presOf" srcId="{91D6DC83-8D92-4B9F-BB9A-8B29463A3F6A}" destId="{CF0C06A3-1827-4E66-80EC-E772BBB4747D}" srcOrd="0" destOrd="0" presId="urn:microsoft.com/office/officeart/2005/8/layout/vProcess5"/>
    <dgm:cxn modelId="{2D0A6433-0723-4F0A-8854-6147DCCD1622}" type="presOf" srcId="{BBB5A38B-04E2-4D22-958F-1C2F807D2874}" destId="{01CF746A-148E-461E-8371-D1DF90487872}" srcOrd="0" destOrd="0" presId="urn:microsoft.com/office/officeart/2005/8/layout/vProcess5"/>
    <dgm:cxn modelId="{83CFC694-E38E-45F6-B82B-CAE20720A418}" type="presOf" srcId="{96D2C64D-C26C-424C-9BE2-00B0D9827489}" destId="{92D52029-A898-420C-AA70-A227FB53C418}" srcOrd="0" destOrd="0" presId="urn:microsoft.com/office/officeart/2005/8/layout/vProcess5"/>
    <dgm:cxn modelId="{67F5C8A9-4F57-4CC9-8DC1-4EF04CCE28A9}" srcId="{91D6DC83-8D92-4B9F-BB9A-8B29463A3F6A}" destId="{8C5779CF-B9E7-4769-A34F-0454A43C01B4}" srcOrd="2" destOrd="0" parTransId="{7F00A29A-745E-4B40-8A0B-E61EC29AA4CC}" sibTransId="{063DD593-430A-4510-94B9-778AE8733478}"/>
    <dgm:cxn modelId="{CFA88712-F95B-411E-B714-F537C4328B79}" type="presOf" srcId="{2CE19E41-79FF-46B8-A262-160721AC805E}" destId="{E7068640-EC17-4E12-A82C-58B75A024B0E}" srcOrd="1" destOrd="0" presId="urn:microsoft.com/office/officeart/2005/8/layout/vProcess5"/>
    <dgm:cxn modelId="{53790F88-11D8-4809-88BE-6B056E4B4E8D}" srcId="{91D6DC83-8D92-4B9F-BB9A-8B29463A3F6A}" destId="{2CE19E41-79FF-46B8-A262-160721AC805E}" srcOrd="0" destOrd="0" parTransId="{2AB1F641-1A3F-427E-8BF4-9B6E24E78CD2}" sibTransId="{96D2C64D-C26C-424C-9BE2-00B0D9827489}"/>
    <dgm:cxn modelId="{729D3B9D-B937-47FC-824F-BA09C533F7DD}" srcId="{91D6DC83-8D92-4B9F-BB9A-8B29463A3F6A}" destId="{24E46DD5-2CAF-41FC-A4C9-D4FA5F9EE7A7}" srcOrd="1" destOrd="0" parTransId="{6C3012C9-F794-4F83-BED8-8C79CCEFC4B5}" sibTransId="{22715B73-BBD6-405E-B517-97B5F77B1739}"/>
    <dgm:cxn modelId="{60E25EC2-B825-436B-B55A-4F4700438B9F}" type="presOf" srcId="{A3247B6F-3748-4C5A-9469-1B4C3EEEE5E5}" destId="{6BC14CDD-BA14-4A2F-8736-6F2FD7947027}" srcOrd="0" destOrd="0" presId="urn:microsoft.com/office/officeart/2005/8/layout/vProcess5"/>
    <dgm:cxn modelId="{33A86A2F-DF09-4C4E-B992-985D3532CD54}" type="presOf" srcId="{BBB5A38B-04E2-4D22-958F-1C2F807D2874}" destId="{1E421407-BA49-46CD-912E-FFA9B25A92B3}" srcOrd="1" destOrd="0" presId="urn:microsoft.com/office/officeart/2005/8/layout/vProcess5"/>
    <dgm:cxn modelId="{AE13934D-2EA1-4DC6-9E84-A9DAE933F2A6}" srcId="{91D6DC83-8D92-4B9F-BB9A-8B29463A3F6A}" destId="{A3247B6F-3748-4C5A-9469-1B4C3EEEE5E5}" srcOrd="4" destOrd="0" parTransId="{81D1F9BD-D5E9-4B82-8DBE-1A534B65F9F4}" sibTransId="{85E954E7-6B27-4A9A-81B5-7110C0A5C718}"/>
    <dgm:cxn modelId="{BCD32162-14DF-4D43-BC46-5CC96C099A71}" type="presOf" srcId="{2CE19E41-79FF-46B8-A262-160721AC805E}" destId="{BD62B9A7-7027-4BE4-A903-DA3B93AEA61F}" srcOrd="0" destOrd="0" presId="urn:microsoft.com/office/officeart/2005/8/layout/vProcess5"/>
    <dgm:cxn modelId="{B12C19EB-F3AC-4DB6-9711-931C797A5F1D}" type="presOf" srcId="{8C5779CF-B9E7-4769-A34F-0454A43C01B4}" destId="{54F9AAA4-F9E4-4DA6-A6A3-DF5C372E4699}" srcOrd="1" destOrd="0" presId="urn:microsoft.com/office/officeart/2005/8/layout/vProcess5"/>
    <dgm:cxn modelId="{7A552F96-DE41-46E6-9E54-2396B20F188C}" type="presOf" srcId="{063DD593-430A-4510-94B9-778AE8733478}" destId="{35CCDE01-C7D2-4515-BAB2-C2D50E973A30}" srcOrd="0" destOrd="0" presId="urn:microsoft.com/office/officeart/2005/8/layout/vProcess5"/>
    <dgm:cxn modelId="{3BEEE080-9CC8-492F-838D-5A68D8D5217B}" type="presOf" srcId="{24E46DD5-2CAF-41FC-A4C9-D4FA5F9EE7A7}" destId="{1886BBC6-42BD-4189-A49D-AA42C83AF496}" srcOrd="1" destOrd="0" presId="urn:microsoft.com/office/officeart/2005/8/layout/vProcess5"/>
    <dgm:cxn modelId="{13C33CAA-9E38-4EC3-999A-3A66A2F3AD6E}" type="presOf" srcId="{8C5779CF-B9E7-4769-A34F-0454A43C01B4}" destId="{6A0DF29C-E9BC-4131-95A5-0AF870A725CB}" srcOrd="0" destOrd="0" presId="urn:microsoft.com/office/officeart/2005/8/layout/vProcess5"/>
    <dgm:cxn modelId="{B79E9935-E94B-4010-8443-51E42DD2C2BC}" type="presOf" srcId="{B7EBB64A-37C1-4EF8-B5D5-711601642040}" destId="{BC21E410-05D9-4C3F-8A55-24E4B9F31E5B}" srcOrd="0" destOrd="0" presId="urn:microsoft.com/office/officeart/2005/8/layout/vProcess5"/>
    <dgm:cxn modelId="{5F275F62-70C2-427A-B801-CAAC0937D00C}" srcId="{91D6DC83-8D92-4B9F-BB9A-8B29463A3F6A}" destId="{BBB5A38B-04E2-4D22-958F-1C2F807D2874}" srcOrd="3" destOrd="0" parTransId="{9410CB7E-7076-46C7-A656-798A134B51E9}" sibTransId="{B7EBB64A-37C1-4EF8-B5D5-711601642040}"/>
    <dgm:cxn modelId="{DAADF141-72A5-4321-927D-FCF574D2C4A4}" type="presOf" srcId="{24E46DD5-2CAF-41FC-A4C9-D4FA5F9EE7A7}" destId="{EAACEF68-AC5E-4995-A660-C1CCD5AB6F1D}" srcOrd="0" destOrd="0" presId="urn:microsoft.com/office/officeart/2005/8/layout/vProcess5"/>
    <dgm:cxn modelId="{1B1C2061-A677-4A9F-AA9C-A36EACD00857}" type="presParOf" srcId="{CF0C06A3-1827-4E66-80EC-E772BBB4747D}" destId="{0E0391CA-4AE2-437B-8A9F-903C474A3C34}" srcOrd="0" destOrd="0" presId="urn:microsoft.com/office/officeart/2005/8/layout/vProcess5"/>
    <dgm:cxn modelId="{809FB9FB-B508-4F82-A053-644425EAAF5F}" type="presParOf" srcId="{CF0C06A3-1827-4E66-80EC-E772BBB4747D}" destId="{BD62B9A7-7027-4BE4-A903-DA3B93AEA61F}" srcOrd="1" destOrd="0" presId="urn:microsoft.com/office/officeart/2005/8/layout/vProcess5"/>
    <dgm:cxn modelId="{D0D18196-A212-4255-99A5-5F4E92B9671E}" type="presParOf" srcId="{CF0C06A3-1827-4E66-80EC-E772BBB4747D}" destId="{EAACEF68-AC5E-4995-A660-C1CCD5AB6F1D}" srcOrd="2" destOrd="0" presId="urn:microsoft.com/office/officeart/2005/8/layout/vProcess5"/>
    <dgm:cxn modelId="{5E8D89E2-992C-4FD2-8A50-76EBA5A0971C}" type="presParOf" srcId="{CF0C06A3-1827-4E66-80EC-E772BBB4747D}" destId="{6A0DF29C-E9BC-4131-95A5-0AF870A725CB}" srcOrd="3" destOrd="0" presId="urn:microsoft.com/office/officeart/2005/8/layout/vProcess5"/>
    <dgm:cxn modelId="{5D67D7C3-4EE2-4959-9EF4-2E5FF8FD1744}" type="presParOf" srcId="{CF0C06A3-1827-4E66-80EC-E772BBB4747D}" destId="{01CF746A-148E-461E-8371-D1DF90487872}" srcOrd="4" destOrd="0" presId="urn:microsoft.com/office/officeart/2005/8/layout/vProcess5"/>
    <dgm:cxn modelId="{4BF15FE9-4331-4E1B-BDE8-29F772C0FA2A}" type="presParOf" srcId="{CF0C06A3-1827-4E66-80EC-E772BBB4747D}" destId="{6BC14CDD-BA14-4A2F-8736-6F2FD7947027}" srcOrd="5" destOrd="0" presId="urn:microsoft.com/office/officeart/2005/8/layout/vProcess5"/>
    <dgm:cxn modelId="{71C08B96-9BBD-47B7-9930-C4F3A5B49840}" type="presParOf" srcId="{CF0C06A3-1827-4E66-80EC-E772BBB4747D}" destId="{92D52029-A898-420C-AA70-A227FB53C418}" srcOrd="6" destOrd="0" presId="urn:microsoft.com/office/officeart/2005/8/layout/vProcess5"/>
    <dgm:cxn modelId="{A7EFB921-6FA8-44FE-B2C1-8249FFCCAC9C}" type="presParOf" srcId="{CF0C06A3-1827-4E66-80EC-E772BBB4747D}" destId="{40244A5F-11E7-4006-9A56-242463A8CD5D}" srcOrd="7" destOrd="0" presId="urn:microsoft.com/office/officeart/2005/8/layout/vProcess5"/>
    <dgm:cxn modelId="{46D4D0EC-5FDA-4D61-984C-9B7284D00F74}" type="presParOf" srcId="{CF0C06A3-1827-4E66-80EC-E772BBB4747D}" destId="{35CCDE01-C7D2-4515-BAB2-C2D50E973A30}" srcOrd="8" destOrd="0" presId="urn:microsoft.com/office/officeart/2005/8/layout/vProcess5"/>
    <dgm:cxn modelId="{62B327BB-95D9-4FF0-BC07-94B39B62FA52}" type="presParOf" srcId="{CF0C06A3-1827-4E66-80EC-E772BBB4747D}" destId="{BC21E410-05D9-4C3F-8A55-24E4B9F31E5B}" srcOrd="9" destOrd="0" presId="urn:microsoft.com/office/officeart/2005/8/layout/vProcess5"/>
    <dgm:cxn modelId="{0B6097FE-423E-4B78-BB54-379079740F3A}" type="presParOf" srcId="{CF0C06A3-1827-4E66-80EC-E772BBB4747D}" destId="{E7068640-EC17-4E12-A82C-58B75A024B0E}" srcOrd="10" destOrd="0" presId="urn:microsoft.com/office/officeart/2005/8/layout/vProcess5"/>
    <dgm:cxn modelId="{5D854F57-42CF-4735-A624-5E59BE69AD71}" type="presParOf" srcId="{CF0C06A3-1827-4E66-80EC-E772BBB4747D}" destId="{1886BBC6-42BD-4189-A49D-AA42C83AF496}" srcOrd="11" destOrd="0" presId="urn:microsoft.com/office/officeart/2005/8/layout/vProcess5"/>
    <dgm:cxn modelId="{6541BC6D-BFFB-4F55-B77A-B35D9C7BA930}" type="presParOf" srcId="{CF0C06A3-1827-4E66-80EC-E772BBB4747D}" destId="{54F9AAA4-F9E4-4DA6-A6A3-DF5C372E4699}" srcOrd="12" destOrd="0" presId="urn:microsoft.com/office/officeart/2005/8/layout/vProcess5"/>
    <dgm:cxn modelId="{3D57D83E-430A-4E0D-8E0F-C94BCF4EDB5B}" type="presParOf" srcId="{CF0C06A3-1827-4E66-80EC-E772BBB4747D}" destId="{1E421407-BA49-46CD-912E-FFA9B25A92B3}" srcOrd="13" destOrd="0" presId="urn:microsoft.com/office/officeart/2005/8/layout/vProcess5"/>
    <dgm:cxn modelId="{FD50F8F8-8EB2-4322-9837-687F34F6CCA3}" type="presParOf" srcId="{CF0C06A3-1827-4E66-80EC-E772BBB4747D}" destId="{5019B948-8FC8-4DF7-B313-600C2CEDF03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9898FD-1E54-4EE6-8356-0426FD7206DE}"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tr-TR"/>
        </a:p>
      </dgm:t>
    </dgm:pt>
    <dgm:pt modelId="{767A9510-33F1-4E72-8DF9-5A0A30A9CB7B}">
      <dgm:prSet/>
      <dgm:spPr/>
      <dgm:t>
        <a:bodyPr/>
        <a:lstStyle/>
        <a:p>
          <a:pPr rtl="0"/>
          <a:r>
            <a:rPr lang="tr-TR" dirty="0" smtClean="0">
              <a:solidFill>
                <a:srgbClr val="002060"/>
              </a:solidFill>
            </a:rPr>
            <a:t>Merkezî yönetim kapsamındaki kamu idarelerinin gelir, gider, tahsilat, ödeme, nakit planlaması ve borç yönetimi Hazine birliğini sağlayacak şekilde yürütülür.</a:t>
          </a:r>
          <a:endParaRPr lang="tr-TR" dirty="0">
            <a:solidFill>
              <a:srgbClr val="002060"/>
            </a:solidFill>
          </a:endParaRPr>
        </a:p>
      </dgm:t>
    </dgm:pt>
    <dgm:pt modelId="{3D191863-8353-41D5-970D-6D689B8C49D7}" type="parTrans" cxnId="{DBFE178A-C79B-4052-BC0C-84788905BD15}">
      <dgm:prSet/>
      <dgm:spPr/>
      <dgm:t>
        <a:bodyPr/>
        <a:lstStyle/>
        <a:p>
          <a:endParaRPr lang="tr-TR"/>
        </a:p>
      </dgm:t>
    </dgm:pt>
    <dgm:pt modelId="{AD91746F-2822-46C5-8012-D4710848170E}" type="sibTrans" cxnId="{DBFE178A-C79B-4052-BC0C-84788905BD15}">
      <dgm:prSet/>
      <dgm:spPr/>
      <dgm:t>
        <a:bodyPr/>
        <a:lstStyle/>
        <a:p>
          <a:endParaRPr lang="tr-TR"/>
        </a:p>
      </dgm:t>
    </dgm:pt>
    <dgm:pt modelId="{F8536383-F101-4177-B216-E58C57738A6D}">
      <dgm:prSet/>
      <dgm:spPr/>
      <dgm:t>
        <a:bodyPr/>
        <a:lstStyle/>
        <a:p>
          <a:pPr rtl="0"/>
          <a:r>
            <a:rPr lang="tr-TR" dirty="0" smtClean="0">
              <a:solidFill>
                <a:srgbClr val="002060"/>
              </a:solidFill>
            </a:rPr>
            <a:t>Bu Kanuna </a:t>
          </a:r>
          <a:r>
            <a:rPr lang="tr-TR" b="1" i="1" u="sng" dirty="0" smtClean="0">
              <a:solidFill>
                <a:srgbClr val="002060"/>
              </a:solidFill>
            </a:rPr>
            <a:t>ekli (I) sayılı cetvelde </a:t>
          </a:r>
          <a:r>
            <a:rPr lang="tr-TR" dirty="0" smtClean="0">
              <a:solidFill>
                <a:srgbClr val="002060"/>
              </a:solidFill>
            </a:rPr>
            <a:t>yer alan kamu idarelerinin tüm gelirleri Hazine veznelerine girer, giderleri bu veznelerden ödenir. </a:t>
          </a:r>
          <a:endParaRPr lang="tr-TR" dirty="0">
            <a:solidFill>
              <a:srgbClr val="002060"/>
            </a:solidFill>
          </a:endParaRPr>
        </a:p>
      </dgm:t>
    </dgm:pt>
    <dgm:pt modelId="{3B3A72D2-32A1-442B-9F09-80A1234944A4}" type="parTrans" cxnId="{019A1034-36C5-4527-9979-AACEFC4CD96B}">
      <dgm:prSet/>
      <dgm:spPr/>
      <dgm:t>
        <a:bodyPr/>
        <a:lstStyle/>
        <a:p>
          <a:endParaRPr lang="tr-TR"/>
        </a:p>
      </dgm:t>
    </dgm:pt>
    <dgm:pt modelId="{5B2115D5-BA80-4E2E-9C61-655DF3F1266A}" type="sibTrans" cxnId="{019A1034-36C5-4527-9979-AACEFC4CD96B}">
      <dgm:prSet/>
      <dgm:spPr/>
      <dgm:t>
        <a:bodyPr/>
        <a:lstStyle/>
        <a:p>
          <a:endParaRPr lang="tr-TR"/>
        </a:p>
      </dgm:t>
    </dgm:pt>
    <dgm:pt modelId="{B81DCA6D-0E57-4A05-A4D5-FB571BCF25A2}">
      <dgm:prSet/>
      <dgm:spPr/>
      <dgm:t>
        <a:bodyPr/>
        <a:lstStyle/>
        <a:p>
          <a:pPr rtl="0"/>
          <a:r>
            <a:rPr lang="tr-TR" dirty="0" smtClean="0">
              <a:solidFill>
                <a:srgbClr val="002060"/>
              </a:solidFill>
            </a:rPr>
            <a:t>Bu idareler özel vezne açamaz.</a:t>
          </a:r>
          <a:endParaRPr lang="tr-TR" dirty="0">
            <a:solidFill>
              <a:srgbClr val="002060"/>
            </a:solidFill>
          </a:endParaRPr>
        </a:p>
      </dgm:t>
    </dgm:pt>
    <dgm:pt modelId="{2AF7E314-4BDD-495E-8172-F79FC3495C2D}" type="parTrans" cxnId="{CCB888CC-116D-4309-B83F-47B19F80A05A}">
      <dgm:prSet/>
      <dgm:spPr/>
      <dgm:t>
        <a:bodyPr/>
        <a:lstStyle/>
        <a:p>
          <a:endParaRPr lang="tr-TR"/>
        </a:p>
      </dgm:t>
    </dgm:pt>
    <dgm:pt modelId="{F6E5EDB8-56DC-4F12-B0A9-A43CBBD83E0C}" type="sibTrans" cxnId="{CCB888CC-116D-4309-B83F-47B19F80A05A}">
      <dgm:prSet/>
      <dgm:spPr/>
      <dgm:t>
        <a:bodyPr/>
        <a:lstStyle/>
        <a:p>
          <a:endParaRPr lang="tr-TR"/>
        </a:p>
      </dgm:t>
    </dgm:pt>
    <dgm:pt modelId="{0B643017-8AA9-4900-B213-2F772174B42D}" type="pres">
      <dgm:prSet presAssocID="{4C9898FD-1E54-4EE6-8356-0426FD7206DE}" presName="Name0" presStyleCnt="0">
        <dgm:presLayoutVars>
          <dgm:chMax val="7"/>
          <dgm:dir/>
          <dgm:animLvl val="lvl"/>
          <dgm:resizeHandles val="exact"/>
        </dgm:presLayoutVars>
      </dgm:prSet>
      <dgm:spPr/>
      <dgm:t>
        <a:bodyPr/>
        <a:lstStyle/>
        <a:p>
          <a:endParaRPr lang="tr-TR"/>
        </a:p>
      </dgm:t>
    </dgm:pt>
    <dgm:pt modelId="{034CD0F2-40C6-4ADF-9322-2F5CE9FE1314}" type="pres">
      <dgm:prSet presAssocID="{767A9510-33F1-4E72-8DF9-5A0A30A9CB7B}" presName="circle1" presStyleLbl="node1" presStyleIdx="0" presStyleCnt="3"/>
      <dgm:spPr/>
    </dgm:pt>
    <dgm:pt modelId="{3731F168-E07A-4A99-9F2F-71838BFD4364}" type="pres">
      <dgm:prSet presAssocID="{767A9510-33F1-4E72-8DF9-5A0A30A9CB7B}" presName="space" presStyleCnt="0"/>
      <dgm:spPr/>
    </dgm:pt>
    <dgm:pt modelId="{F7D34434-A3A2-41DE-B5C7-CAE695737BAE}" type="pres">
      <dgm:prSet presAssocID="{767A9510-33F1-4E72-8DF9-5A0A30A9CB7B}" presName="rect1" presStyleLbl="alignAcc1" presStyleIdx="0" presStyleCnt="3"/>
      <dgm:spPr/>
      <dgm:t>
        <a:bodyPr/>
        <a:lstStyle/>
        <a:p>
          <a:endParaRPr lang="tr-TR"/>
        </a:p>
      </dgm:t>
    </dgm:pt>
    <dgm:pt modelId="{7E09C671-35CA-4082-BB24-2FE341206F00}" type="pres">
      <dgm:prSet presAssocID="{F8536383-F101-4177-B216-E58C57738A6D}" presName="vertSpace2" presStyleLbl="node1" presStyleIdx="0" presStyleCnt="3"/>
      <dgm:spPr/>
    </dgm:pt>
    <dgm:pt modelId="{33285C93-A16C-4C4C-8433-53F4A0A98AA3}" type="pres">
      <dgm:prSet presAssocID="{F8536383-F101-4177-B216-E58C57738A6D}" presName="circle2" presStyleLbl="node1" presStyleIdx="1" presStyleCnt="3"/>
      <dgm:spPr/>
    </dgm:pt>
    <dgm:pt modelId="{B5B2BAE0-5FA6-421F-9367-A20B804898AF}" type="pres">
      <dgm:prSet presAssocID="{F8536383-F101-4177-B216-E58C57738A6D}" presName="rect2" presStyleLbl="alignAcc1" presStyleIdx="1" presStyleCnt="3"/>
      <dgm:spPr/>
      <dgm:t>
        <a:bodyPr/>
        <a:lstStyle/>
        <a:p>
          <a:endParaRPr lang="tr-TR"/>
        </a:p>
      </dgm:t>
    </dgm:pt>
    <dgm:pt modelId="{9D2F5385-FE5E-4FC1-8AC7-2122C4AD494A}" type="pres">
      <dgm:prSet presAssocID="{B81DCA6D-0E57-4A05-A4D5-FB571BCF25A2}" presName="vertSpace3" presStyleLbl="node1" presStyleIdx="1" presStyleCnt="3"/>
      <dgm:spPr/>
    </dgm:pt>
    <dgm:pt modelId="{8418C435-1F7D-4E19-9BDD-6FFA42CF36CD}" type="pres">
      <dgm:prSet presAssocID="{B81DCA6D-0E57-4A05-A4D5-FB571BCF25A2}" presName="circle3" presStyleLbl="node1" presStyleIdx="2" presStyleCnt="3"/>
      <dgm:spPr/>
    </dgm:pt>
    <dgm:pt modelId="{7CCD1226-AE75-4C12-B0DA-B289EABC301B}" type="pres">
      <dgm:prSet presAssocID="{B81DCA6D-0E57-4A05-A4D5-FB571BCF25A2}" presName="rect3" presStyleLbl="alignAcc1" presStyleIdx="2" presStyleCnt="3"/>
      <dgm:spPr/>
      <dgm:t>
        <a:bodyPr/>
        <a:lstStyle/>
        <a:p>
          <a:endParaRPr lang="tr-TR"/>
        </a:p>
      </dgm:t>
    </dgm:pt>
    <dgm:pt modelId="{6D8BFFFC-45B2-467F-A657-5BB549C80309}" type="pres">
      <dgm:prSet presAssocID="{767A9510-33F1-4E72-8DF9-5A0A30A9CB7B}" presName="rect1ParTxNoCh" presStyleLbl="alignAcc1" presStyleIdx="2" presStyleCnt="3">
        <dgm:presLayoutVars>
          <dgm:chMax val="1"/>
          <dgm:bulletEnabled val="1"/>
        </dgm:presLayoutVars>
      </dgm:prSet>
      <dgm:spPr/>
      <dgm:t>
        <a:bodyPr/>
        <a:lstStyle/>
        <a:p>
          <a:endParaRPr lang="tr-TR"/>
        </a:p>
      </dgm:t>
    </dgm:pt>
    <dgm:pt modelId="{B572B719-0BEC-40F9-9188-BC4623EC2E90}" type="pres">
      <dgm:prSet presAssocID="{F8536383-F101-4177-B216-E58C57738A6D}" presName="rect2ParTxNoCh" presStyleLbl="alignAcc1" presStyleIdx="2" presStyleCnt="3">
        <dgm:presLayoutVars>
          <dgm:chMax val="1"/>
          <dgm:bulletEnabled val="1"/>
        </dgm:presLayoutVars>
      </dgm:prSet>
      <dgm:spPr/>
      <dgm:t>
        <a:bodyPr/>
        <a:lstStyle/>
        <a:p>
          <a:endParaRPr lang="tr-TR"/>
        </a:p>
      </dgm:t>
    </dgm:pt>
    <dgm:pt modelId="{E9D833CF-6C0E-4A4C-8FD0-9605E6492788}" type="pres">
      <dgm:prSet presAssocID="{B81DCA6D-0E57-4A05-A4D5-FB571BCF25A2}" presName="rect3ParTxNoCh" presStyleLbl="alignAcc1" presStyleIdx="2" presStyleCnt="3">
        <dgm:presLayoutVars>
          <dgm:chMax val="1"/>
          <dgm:bulletEnabled val="1"/>
        </dgm:presLayoutVars>
      </dgm:prSet>
      <dgm:spPr/>
      <dgm:t>
        <a:bodyPr/>
        <a:lstStyle/>
        <a:p>
          <a:endParaRPr lang="tr-TR"/>
        </a:p>
      </dgm:t>
    </dgm:pt>
  </dgm:ptLst>
  <dgm:cxnLst>
    <dgm:cxn modelId="{DBFE178A-C79B-4052-BC0C-84788905BD15}" srcId="{4C9898FD-1E54-4EE6-8356-0426FD7206DE}" destId="{767A9510-33F1-4E72-8DF9-5A0A30A9CB7B}" srcOrd="0" destOrd="0" parTransId="{3D191863-8353-41D5-970D-6D689B8C49D7}" sibTransId="{AD91746F-2822-46C5-8012-D4710848170E}"/>
    <dgm:cxn modelId="{E94D35FC-AC35-4E33-AEB3-4BB59F14B512}" type="presOf" srcId="{767A9510-33F1-4E72-8DF9-5A0A30A9CB7B}" destId="{F7D34434-A3A2-41DE-B5C7-CAE695737BAE}" srcOrd="0" destOrd="0" presId="urn:microsoft.com/office/officeart/2005/8/layout/target3"/>
    <dgm:cxn modelId="{B728CA5A-2DEB-47A1-8148-C5D7A4A38D59}" type="presOf" srcId="{F8536383-F101-4177-B216-E58C57738A6D}" destId="{B5B2BAE0-5FA6-421F-9367-A20B804898AF}" srcOrd="0" destOrd="0" presId="urn:microsoft.com/office/officeart/2005/8/layout/target3"/>
    <dgm:cxn modelId="{F65BAA1B-E7E2-49FB-AD13-B518ECD3D463}" type="presOf" srcId="{B81DCA6D-0E57-4A05-A4D5-FB571BCF25A2}" destId="{E9D833CF-6C0E-4A4C-8FD0-9605E6492788}" srcOrd="1" destOrd="0" presId="urn:microsoft.com/office/officeart/2005/8/layout/target3"/>
    <dgm:cxn modelId="{34534013-E38B-4839-A24C-988AFB82BE69}" type="presOf" srcId="{F8536383-F101-4177-B216-E58C57738A6D}" destId="{B572B719-0BEC-40F9-9188-BC4623EC2E90}" srcOrd="1" destOrd="0" presId="urn:microsoft.com/office/officeart/2005/8/layout/target3"/>
    <dgm:cxn modelId="{CCB888CC-116D-4309-B83F-47B19F80A05A}" srcId="{4C9898FD-1E54-4EE6-8356-0426FD7206DE}" destId="{B81DCA6D-0E57-4A05-A4D5-FB571BCF25A2}" srcOrd="2" destOrd="0" parTransId="{2AF7E314-4BDD-495E-8172-F79FC3495C2D}" sibTransId="{F6E5EDB8-56DC-4F12-B0A9-A43CBBD83E0C}"/>
    <dgm:cxn modelId="{019A1034-36C5-4527-9979-AACEFC4CD96B}" srcId="{4C9898FD-1E54-4EE6-8356-0426FD7206DE}" destId="{F8536383-F101-4177-B216-E58C57738A6D}" srcOrd="1" destOrd="0" parTransId="{3B3A72D2-32A1-442B-9F09-80A1234944A4}" sibTransId="{5B2115D5-BA80-4E2E-9C61-655DF3F1266A}"/>
    <dgm:cxn modelId="{F22A4A8F-4117-41A9-A0B4-2803E5B6DE92}" type="presOf" srcId="{B81DCA6D-0E57-4A05-A4D5-FB571BCF25A2}" destId="{7CCD1226-AE75-4C12-B0DA-B289EABC301B}" srcOrd="0" destOrd="0" presId="urn:microsoft.com/office/officeart/2005/8/layout/target3"/>
    <dgm:cxn modelId="{EA88457E-8866-4B76-8291-1B98CA1BCA04}" type="presOf" srcId="{4C9898FD-1E54-4EE6-8356-0426FD7206DE}" destId="{0B643017-8AA9-4900-B213-2F772174B42D}" srcOrd="0" destOrd="0" presId="urn:microsoft.com/office/officeart/2005/8/layout/target3"/>
    <dgm:cxn modelId="{D6CCA9C7-9617-46E7-B8C4-46B6A1D30A79}" type="presOf" srcId="{767A9510-33F1-4E72-8DF9-5A0A30A9CB7B}" destId="{6D8BFFFC-45B2-467F-A657-5BB549C80309}" srcOrd="1" destOrd="0" presId="urn:microsoft.com/office/officeart/2005/8/layout/target3"/>
    <dgm:cxn modelId="{C36C13D8-7A60-4D87-BED8-328BF79FE7D0}" type="presParOf" srcId="{0B643017-8AA9-4900-B213-2F772174B42D}" destId="{034CD0F2-40C6-4ADF-9322-2F5CE9FE1314}" srcOrd="0" destOrd="0" presId="urn:microsoft.com/office/officeart/2005/8/layout/target3"/>
    <dgm:cxn modelId="{BDE33D9B-3A0A-487F-A25A-3B8BFA61F079}" type="presParOf" srcId="{0B643017-8AA9-4900-B213-2F772174B42D}" destId="{3731F168-E07A-4A99-9F2F-71838BFD4364}" srcOrd="1" destOrd="0" presId="urn:microsoft.com/office/officeart/2005/8/layout/target3"/>
    <dgm:cxn modelId="{3CCEBBCC-AFE1-4FC5-9B20-7A7A813CC57B}" type="presParOf" srcId="{0B643017-8AA9-4900-B213-2F772174B42D}" destId="{F7D34434-A3A2-41DE-B5C7-CAE695737BAE}" srcOrd="2" destOrd="0" presId="urn:microsoft.com/office/officeart/2005/8/layout/target3"/>
    <dgm:cxn modelId="{836F3892-9827-49F3-9C5E-4EEF0B512251}" type="presParOf" srcId="{0B643017-8AA9-4900-B213-2F772174B42D}" destId="{7E09C671-35CA-4082-BB24-2FE341206F00}" srcOrd="3" destOrd="0" presId="urn:microsoft.com/office/officeart/2005/8/layout/target3"/>
    <dgm:cxn modelId="{E88639A2-A7A9-47AF-8F5F-99B75DB85561}" type="presParOf" srcId="{0B643017-8AA9-4900-B213-2F772174B42D}" destId="{33285C93-A16C-4C4C-8433-53F4A0A98AA3}" srcOrd="4" destOrd="0" presId="urn:microsoft.com/office/officeart/2005/8/layout/target3"/>
    <dgm:cxn modelId="{CD0D765A-D92C-49B9-BF63-40265B809FEA}" type="presParOf" srcId="{0B643017-8AA9-4900-B213-2F772174B42D}" destId="{B5B2BAE0-5FA6-421F-9367-A20B804898AF}" srcOrd="5" destOrd="0" presId="urn:microsoft.com/office/officeart/2005/8/layout/target3"/>
    <dgm:cxn modelId="{72BDD3C2-2AE5-47BD-A544-5FF9F307F0FC}" type="presParOf" srcId="{0B643017-8AA9-4900-B213-2F772174B42D}" destId="{9D2F5385-FE5E-4FC1-8AC7-2122C4AD494A}" srcOrd="6" destOrd="0" presId="urn:microsoft.com/office/officeart/2005/8/layout/target3"/>
    <dgm:cxn modelId="{33A104BA-FC95-4CFC-AE4D-9117A5C7A530}" type="presParOf" srcId="{0B643017-8AA9-4900-B213-2F772174B42D}" destId="{8418C435-1F7D-4E19-9BDD-6FFA42CF36CD}" srcOrd="7" destOrd="0" presId="urn:microsoft.com/office/officeart/2005/8/layout/target3"/>
    <dgm:cxn modelId="{A357C693-6679-4CA5-9F79-6A52E974FCFB}" type="presParOf" srcId="{0B643017-8AA9-4900-B213-2F772174B42D}" destId="{7CCD1226-AE75-4C12-B0DA-B289EABC301B}" srcOrd="8" destOrd="0" presId="urn:microsoft.com/office/officeart/2005/8/layout/target3"/>
    <dgm:cxn modelId="{414D0D77-105E-44A4-9963-46425CBC8365}" type="presParOf" srcId="{0B643017-8AA9-4900-B213-2F772174B42D}" destId="{6D8BFFFC-45B2-467F-A657-5BB549C80309}" srcOrd="9" destOrd="0" presId="urn:microsoft.com/office/officeart/2005/8/layout/target3"/>
    <dgm:cxn modelId="{DDF35A95-B1A6-4433-BDC6-73B2108FE57E}" type="presParOf" srcId="{0B643017-8AA9-4900-B213-2F772174B42D}" destId="{B572B719-0BEC-40F9-9188-BC4623EC2E90}" srcOrd="10" destOrd="0" presId="urn:microsoft.com/office/officeart/2005/8/layout/target3"/>
    <dgm:cxn modelId="{2D3656FE-A179-455B-8E60-DAB9C31309F6}" type="presParOf" srcId="{0B643017-8AA9-4900-B213-2F772174B42D}" destId="{E9D833CF-6C0E-4A4C-8FD0-9605E6492788}"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A927B7-D8D3-4988-9980-936C5642585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AB04186B-4FE7-4372-97C5-EFACD1A710B4}">
      <dgm:prSet custT="1"/>
      <dgm:spPr/>
      <dgm:t>
        <a:bodyPr/>
        <a:lstStyle/>
        <a:p>
          <a:pPr rtl="0"/>
          <a:r>
            <a:rPr lang="tr-TR" sz="1800" dirty="0" smtClean="0"/>
            <a:t>Her türlü kamu kaynağının </a:t>
          </a:r>
          <a:r>
            <a:rPr lang="tr-TR" sz="1800" dirty="0" smtClean="0">
              <a:solidFill>
                <a:srgbClr val="FFFF00"/>
              </a:solidFill>
            </a:rPr>
            <a:t>elde edilmesi ve kullanılmasında </a:t>
          </a:r>
          <a:r>
            <a:rPr lang="tr-TR" sz="1800" dirty="0" smtClean="0"/>
            <a:t>görevli ve yetkili olanlar,</a:t>
          </a:r>
          <a:endParaRPr lang="tr-TR" sz="1800" dirty="0"/>
        </a:p>
      </dgm:t>
    </dgm:pt>
    <dgm:pt modelId="{78BBDADF-4C24-46AA-BD7D-D663574FA9D6}" type="parTrans" cxnId="{42A6112B-0D2C-47D8-BD4B-70ABAD357446}">
      <dgm:prSet/>
      <dgm:spPr/>
      <dgm:t>
        <a:bodyPr/>
        <a:lstStyle/>
        <a:p>
          <a:endParaRPr lang="tr-TR"/>
        </a:p>
      </dgm:t>
    </dgm:pt>
    <dgm:pt modelId="{C8BA361B-5C12-4511-97FA-2981A49CDF33}" type="sibTrans" cxnId="{42A6112B-0D2C-47D8-BD4B-70ABAD357446}">
      <dgm:prSet/>
      <dgm:spPr/>
      <dgm:t>
        <a:bodyPr/>
        <a:lstStyle/>
        <a:p>
          <a:endParaRPr lang="tr-TR"/>
        </a:p>
      </dgm:t>
    </dgm:pt>
    <dgm:pt modelId="{E17CFC80-44B5-4D1A-9D01-632770E6A68F}">
      <dgm:prSet custT="1"/>
      <dgm:spPr/>
      <dgm:t>
        <a:bodyPr/>
        <a:lstStyle/>
        <a:p>
          <a:pPr rtl="0"/>
          <a:r>
            <a:rPr lang="tr-TR" sz="1800" dirty="0" smtClean="0"/>
            <a:t>kaynakların etkili, ekonomik, verimli ve </a:t>
          </a:r>
          <a:r>
            <a:rPr lang="tr-TR" sz="1800" dirty="0" smtClean="0">
              <a:solidFill>
                <a:srgbClr val="FFFF00"/>
              </a:solidFill>
            </a:rPr>
            <a:t>hukuka uygun </a:t>
          </a:r>
          <a:r>
            <a:rPr lang="tr-TR" sz="1800" dirty="0" smtClean="0"/>
            <a:t>olarak </a:t>
          </a:r>
          <a:endParaRPr lang="tr-TR" sz="1800" dirty="0"/>
        </a:p>
      </dgm:t>
    </dgm:pt>
    <dgm:pt modelId="{F9FF693D-01F3-45B2-BE70-335E353F286D}" type="parTrans" cxnId="{E2FC1BF1-177C-4E3D-A86C-A3B5E2C2B26B}">
      <dgm:prSet/>
      <dgm:spPr/>
      <dgm:t>
        <a:bodyPr/>
        <a:lstStyle/>
        <a:p>
          <a:endParaRPr lang="tr-TR"/>
        </a:p>
      </dgm:t>
    </dgm:pt>
    <dgm:pt modelId="{06124AF6-DA11-4489-9629-81CD2036EC98}" type="sibTrans" cxnId="{E2FC1BF1-177C-4E3D-A86C-A3B5E2C2B26B}">
      <dgm:prSet/>
      <dgm:spPr/>
      <dgm:t>
        <a:bodyPr/>
        <a:lstStyle/>
        <a:p>
          <a:endParaRPr lang="tr-TR"/>
        </a:p>
      </dgm:t>
    </dgm:pt>
    <dgm:pt modelId="{04BF1809-D5B6-43BD-8E3C-3CDA239B5C47}">
      <dgm:prSet custT="1"/>
      <dgm:spPr/>
      <dgm:t>
        <a:bodyPr/>
        <a:lstStyle/>
        <a:p>
          <a:pPr rtl="0"/>
          <a:r>
            <a:rPr lang="tr-TR" sz="1800" dirty="0" smtClean="0"/>
            <a:t>elde edilmesinden, kullanılmasından, muhasebeleştirilmesinden,</a:t>
          </a:r>
          <a:endParaRPr lang="tr-TR" sz="1800" dirty="0"/>
        </a:p>
      </dgm:t>
    </dgm:pt>
    <dgm:pt modelId="{FE2406BD-AE97-47BE-AE23-801AD74B5CEA}" type="parTrans" cxnId="{FD44697B-F93B-46C5-96B9-45F763FEC2FA}">
      <dgm:prSet/>
      <dgm:spPr/>
      <dgm:t>
        <a:bodyPr/>
        <a:lstStyle/>
        <a:p>
          <a:endParaRPr lang="tr-TR"/>
        </a:p>
      </dgm:t>
    </dgm:pt>
    <dgm:pt modelId="{7C131D8F-E17F-4ED9-A287-44917E96C89D}" type="sibTrans" cxnId="{FD44697B-F93B-46C5-96B9-45F763FEC2FA}">
      <dgm:prSet/>
      <dgm:spPr/>
      <dgm:t>
        <a:bodyPr/>
        <a:lstStyle/>
        <a:p>
          <a:endParaRPr lang="tr-TR"/>
        </a:p>
      </dgm:t>
    </dgm:pt>
    <dgm:pt modelId="{6D70180C-0746-41EB-8983-F1F0C6B0CCD5}">
      <dgm:prSet custT="1"/>
      <dgm:spPr/>
      <dgm:t>
        <a:bodyPr/>
        <a:lstStyle/>
        <a:p>
          <a:pPr rtl="0"/>
          <a:r>
            <a:rPr lang="tr-TR" sz="1800" dirty="0" smtClean="0"/>
            <a:t>raporlanmasından ve kötüye kullanılmaması için gerekli önlemlerin alınmasından sorumludur ve</a:t>
          </a:r>
          <a:endParaRPr lang="tr-TR" sz="1800" dirty="0"/>
        </a:p>
      </dgm:t>
    </dgm:pt>
    <dgm:pt modelId="{490C77E4-C3FA-434B-86B7-6DB9B90E78BF}" type="parTrans" cxnId="{63D772E0-1186-48F9-9747-44B4FB441EFE}">
      <dgm:prSet/>
      <dgm:spPr/>
      <dgm:t>
        <a:bodyPr/>
        <a:lstStyle/>
        <a:p>
          <a:endParaRPr lang="tr-TR"/>
        </a:p>
      </dgm:t>
    </dgm:pt>
    <dgm:pt modelId="{02A38DDD-D896-4AC1-B612-4324EFEE84B4}" type="sibTrans" cxnId="{63D772E0-1186-48F9-9747-44B4FB441EFE}">
      <dgm:prSet/>
      <dgm:spPr/>
      <dgm:t>
        <a:bodyPr/>
        <a:lstStyle/>
        <a:p>
          <a:endParaRPr lang="tr-TR"/>
        </a:p>
      </dgm:t>
    </dgm:pt>
    <dgm:pt modelId="{47110B55-CA84-4865-A232-B2DDD09F46F3}">
      <dgm:prSet custT="1"/>
      <dgm:spPr/>
      <dgm:t>
        <a:bodyPr/>
        <a:lstStyle/>
        <a:p>
          <a:pPr rtl="0"/>
          <a:r>
            <a:rPr lang="tr-TR" sz="1800" dirty="0" smtClean="0">
              <a:solidFill>
                <a:srgbClr val="FFFF00"/>
              </a:solidFill>
            </a:rPr>
            <a:t> yetkili kılınmış mercilere </a:t>
          </a:r>
          <a:r>
            <a:rPr lang="tr-TR" sz="1800" dirty="0" smtClean="0"/>
            <a:t>hesap vermek zorundadır.</a:t>
          </a:r>
          <a:endParaRPr lang="tr-TR" sz="1800" dirty="0"/>
        </a:p>
      </dgm:t>
    </dgm:pt>
    <dgm:pt modelId="{EE19F2DF-46D8-44B9-BAED-5D7DF09E1E26}" type="parTrans" cxnId="{D3C5D88B-BC79-4A5C-A430-C3333C50CBDB}">
      <dgm:prSet/>
      <dgm:spPr/>
      <dgm:t>
        <a:bodyPr/>
        <a:lstStyle/>
        <a:p>
          <a:endParaRPr lang="tr-TR"/>
        </a:p>
      </dgm:t>
    </dgm:pt>
    <dgm:pt modelId="{095B663D-174E-46C4-B0C4-7EDDEBC04618}" type="sibTrans" cxnId="{D3C5D88B-BC79-4A5C-A430-C3333C50CBDB}">
      <dgm:prSet/>
      <dgm:spPr/>
      <dgm:t>
        <a:bodyPr/>
        <a:lstStyle/>
        <a:p>
          <a:endParaRPr lang="tr-TR"/>
        </a:p>
      </dgm:t>
    </dgm:pt>
    <dgm:pt modelId="{39C2F384-4754-4B57-A659-00D381C5FA85}" type="pres">
      <dgm:prSet presAssocID="{7CA927B7-D8D3-4988-9980-936C56425852}" presName="Name0" presStyleCnt="0">
        <dgm:presLayoutVars>
          <dgm:dir/>
          <dgm:resizeHandles val="exact"/>
        </dgm:presLayoutVars>
      </dgm:prSet>
      <dgm:spPr/>
      <dgm:t>
        <a:bodyPr/>
        <a:lstStyle/>
        <a:p>
          <a:endParaRPr lang="tr-TR"/>
        </a:p>
      </dgm:t>
    </dgm:pt>
    <dgm:pt modelId="{2868B1D5-408A-4BBF-9BFF-42EF318D3C11}" type="pres">
      <dgm:prSet presAssocID="{AB04186B-4FE7-4372-97C5-EFACD1A710B4}" presName="node" presStyleLbl="node1" presStyleIdx="0" presStyleCnt="5">
        <dgm:presLayoutVars>
          <dgm:bulletEnabled val="1"/>
        </dgm:presLayoutVars>
      </dgm:prSet>
      <dgm:spPr/>
      <dgm:t>
        <a:bodyPr/>
        <a:lstStyle/>
        <a:p>
          <a:endParaRPr lang="tr-TR"/>
        </a:p>
      </dgm:t>
    </dgm:pt>
    <dgm:pt modelId="{AB1DDB3F-510B-4450-8747-667E0D45CAAB}" type="pres">
      <dgm:prSet presAssocID="{C8BA361B-5C12-4511-97FA-2981A49CDF33}" presName="sibTrans" presStyleCnt="0"/>
      <dgm:spPr/>
    </dgm:pt>
    <dgm:pt modelId="{D67B5F02-D0FF-46D5-B9FE-F189F27E73C4}" type="pres">
      <dgm:prSet presAssocID="{E17CFC80-44B5-4D1A-9D01-632770E6A68F}" presName="node" presStyleLbl="node1" presStyleIdx="1" presStyleCnt="5">
        <dgm:presLayoutVars>
          <dgm:bulletEnabled val="1"/>
        </dgm:presLayoutVars>
      </dgm:prSet>
      <dgm:spPr/>
      <dgm:t>
        <a:bodyPr/>
        <a:lstStyle/>
        <a:p>
          <a:endParaRPr lang="tr-TR"/>
        </a:p>
      </dgm:t>
    </dgm:pt>
    <dgm:pt modelId="{930383C7-06A6-400D-9030-54BD0B7C66E5}" type="pres">
      <dgm:prSet presAssocID="{06124AF6-DA11-4489-9629-81CD2036EC98}" presName="sibTrans" presStyleCnt="0"/>
      <dgm:spPr/>
    </dgm:pt>
    <dgm:pt modelId="{B7C4079F-9B51-4BBC-83A6-AFFC6A0CA501}" type="pres">
      <dgm:prSet presAssocID="{04BF1809-D5B6-43BD-8E3C-3CDA239B5C47}" presName="node" presStyleLbl="node1" presStyleIdx="2" presStyleCnt="5">
        <dgm:presLayoutVars>
          <dgm:bulletEnabled val="1"/>
        </dgm:presLayoutVars>
      </dgm:prSet>
      <dgm:spPr/>
      <dgm:t>
        <a:bodyPr/>
        <a:lstStyle/>
        <a:p>
          <a:endParaRPr lang="tr-TR"/>
        </a:p>
      </dgm:t>
    </dgm:pt>
    <dgm:pt modelId="{A6681763-198B-4A2D-8818-6630A4392B05}" type="pres">
      <dgm:prSet presAssocID="{7C131D8F-E17F-4ED9-A287-44917E96C89D}" presName="sibTrans" presStyleCnt="0"/>
      <dgm:spPr/>
    </dgm:pt>
    <dgm:pt modelId="{DDF36C37-2591-4CFA-A082-37624B41599C}" type="pres">
      <dgm:prSet presAssocID="{6D70180C-0746-41EB-8983-F1F0C6B0CCD5}" presName="node" presStyleLbl="node1" presStyleIdx="3" presStyleCnt="5">
        <dgm:presLayoutVars>
          <dgm:bulletEnabled val="1"/>
        </dgm:presLayoutVars>
      </dgm:prSet>
      <dgm:spPr/>
      <dgm:t>
        <a:bodyPr/>
        <a:lstStyle/>
        <a:p>
          <a:endParaRPr lang="tr-TR"/>
        </a:p>
      </dgm:t>
    </dgm:pt>
    <dgm:pt modelId="{4397B6B2-7806-4115-8D5B-F0430D10BE21}" type="pres">
      <dgm:prSet presAssocID="{02A38DDD-D896-4AC1-B612-4324EFEE84B4}" presName="sibTrans" presStyleCnt="0"/>
      <dgm:spPr/>
    </dgm:pt>
    <dgm:pt modelId="{7322161B-0AB9-47B9-A604-CF998579AEC5}" type="pres">
      <dgm:prSet presAssocID="{47110B55-CA84-4865-A232-B2DDD09F46F3}" presName="node" presStyleLbl="node1" presStyleIdx="4" presStyleCnt="5">
        <dgm:presLayoutVars>
          <dgm:bulletEnabled val="1"/>
        </dgm:presLayoutVars>
      </dgm:prSet>
      <dgm:spPr/>
      <dgm:t>
        <a:bodyPr/>
        <a:lstStyle/>
        <a:p>
          <a:endParaRPr lang="tr-TR"/>
        </a:p>
      </dgm:t>
    </dgm:pt>
  </dgm:ptLst>
  <dgm:cxnLst>
    <dgm:cxn modelId="{42A6112B-0D2C-47D8-BD4B-70ABAD357446}" srcId="{7CA927B7-D8D3-4988-9980-936C56425852}" destId="{AB04186B-4FE7-4372-97C5-EFACD1A710B4}" srcOrd="0" destOrd="0" parTransId="{78BBDADF-4C24-46AA-BD7D-D663574FA9D6}" sibTransId="{C8BA361B-5C12-4511-97FA-2981A49CDF33}"/>
    <dgm:cxn modelId="{1139B35D-4F81-4B2E-91F8-8138466AF343}" type="presOf" srcId="{04BF1809-D5B6-43BD-8E3C-3CDA239B5C47}" destId="{B7C4079F-9B51-4BBC-83A6-AFFC6A0CA501}" srcOrd="0" destOrd="0" presId="urn:microsoft.com/office/officeart/2005/8/layout/hList6"/>
    <dgm:cxn modelId="{FD44697B-F93B-46C5-96B9-45F763FEC2FA}" srcId="{7CA927B7-D8D3-4988-9980-936C56425852}" destId="{04BF1809-D5B6-43BD-8E3C-3CDA239B5C47}" srcOrd="2" destOrd="0" parTransId="{FE2406BD-AE97-47BE-AE23-801AD74B5CEA}" sibTransId="{7C131D8F-E17F-4ED9-A287-44917E96C89D}"/>
    <dgm:cxn modelId="{4687D45F-4483-48AF-AD70-0C01ADCA4CEC}" type="presOf" srcId="{47110B55-CA84-4865-A232-B2DDD09F46F3}" destId="{7322161B-0AB9-47B9-A604-CF998579AEC5}" srcOrd="0" destOrd="0" presId="urn:microsoft.com/office/officeart/2005/8/layout/hList6"/>
    <dgm:cxn modelId="{DC2DCCD1-5F5C-47F5-88B3-02F0F6D4E954}" type="presOf" srcId="{7CA927B7-D8D3-4988-9980-936C56425852}" destId="{39C2F384-4754-4B57-A659-00D381C5FA85}" srcOrd="0" destOrd="0" presId="urn:microsoft.com/office/officeart/2005/8/layout/hList6"/>
    <dgm:cxn modelId="{68497041-02B4-4C1D-A239-419FC5DFAD2B}" type="presOf" srcId="{E17CFC80-44B5-4D1A-9D01-632770E6A68F}" destId="{D67B5F02-D0FF-46D5-B9FE-F189F27E73C4}" srcOrd="0" destOrd="0" presId="urn:microsoft.com/office/officeart/2005/8/layout/hList6"/>
    <dgm:cxn modelId="{63D772E0-1186-48F9-9747-44B4FB441EFE}" srcId="{7CA927B7-D8D3-4988-9980-936C56425852}" destId="{6D70180C-0746-41EB-8983-F1F0C6B0CCD5}" srcOrd="3" destOrd="0" parTransId="{490C77E4-C3FA-434B-86B7-6DB9B90E78BF}" sibTransId="{02A38DDD-D896-4AC1-B612-4324EFEE84B4}"/>
    <dgm:cxn modelId="{E2FC1BF1-177C-4E3D-A86C-A3B5E2C2B26B}" srcId="{7CA927B7-D8D3-4988-9980-936C56425852}" destId="{E17CFC80-44B5-4D1A-9D01-632770E6A68F}" srcOrd="1" destOrd="0" parTransId="{F9FF693D-01F3-45B2-BE70-335E353F286D}" sibTransId="{06124AF6-DA11-4489-9629-81CD2036EC98}"/>
    <dgm:cxn modelId="{D3C5D88B-BC79-4A5C-A430-C3333C50CBDB}" srcId="{7CA927B7-D8D3-4988-9980-936C56425852}" destId="{47110B55-CA84-4865-A232-B2DDD09F46F3}" srcOrd="4" destOrd="0" parTransId="{EE19F2DF-46D8-44B9-BAED-5D7DF09E1E26}" sibTransId="{095B663D-174E-46C4-B0C4-7EDDEBC04618}"/>
    <dgm:cxn modelId="{252B151C-A58A-4974-9910-976A35D76521}" type="presOf" srcId="{6D70180C-0746-41EB-8983-F1F0C6B0CCD5}" destId="{DDF36C37-2591-4CFA-A082-37624B41599C}" srcOrd="0" destOrd="0" presId="urn:microsoft.com/office/officeart/2005/8/layout/hList6"/>
    <dgm:cxn modelId="{867E56A7-909C-4AB7-B5F9-13D2BCE3B9A5}" type="presOf" srcId="{AB04186B-4FE7-4372-97C5-EFACD1A710B4}" destId="{2868B1D5-408A-4BBF-9BFF-42EF318D3C11}" srcOrd="0" destOrd="0" presId="urn:microsoft.com/office/officeart/2005/8/layout/hList6"/>
    <dgm:cxn modelId="{6428ABB5-C9D9-44B0-9B14-ED2DFA07A5E2}" type="presParOf" srcId="{39C2F384-4754-4B57-A659-00D381C5FA85}" destId="{2868B1D5-408A-4BBF-9BFF-42EF318D3C11}" srcOrd="0" destOrd="0" presId="urn:microsoft.com/office/officeart/2005/8/layout/hList6"/>
    <dgm:cxn modelId="{98833CDE-ABE7-487D-8A72-52C681A6DCFE}" type="presParOf" srcId="{39C2F384-4754-4B57-A659-00D381C5FA85}" destId="{AB1DDB3F-510B-4450-8747-667E0D45CAAB}" srcOrd="1" destOrd="0" presId="urn:microsoft.com/office/officeart/2005/8/layout/hList6"/>
    <dgm:cxn modelId="{19664F96-82C2-4540-9B30-65006787A4F6}" type="presParOf" srcId="{39C2F384-4754-4B57-A659-00D381C5FA85}" destId="{D67B5F02-D0FF-46D5-B9FE-F189F27E73C4}" srcOrd="2" destOrd="0" presId="urn:microsoft.com/office/officeart/2005/8/layout/hList6"/>
    <dgm:cxn modelId="{C9DBD722-84A8-4D2C-A5EC-E90F25582DC7}" type="presParOf" srcId="{39C2F384-4754-4B57-A659-00D381C5FA85}" destId="{930383C7-06A6-400D-9030-54BD0B7C66E5}" srcOrd="3" destOrd="0" presId="urn:microsoft.com/office/officeart/2005/8/layout/hList6"/>
    <dgm:cxn modelId="{05FCD90F-F812-4633-A430-A6B4346E43A4}" type="presParOf" srcId="{39C2F384-4754-4B57-A659-00D381C5FA85}" destId="{B7C4079F-9B51-4BBC-83A6-AFFC6A0CA501}" srcOrd="4" destOrd="0" presId="urn:microsoft.com/office/officeart/2005/8/layout/hList6"/>
    <dgm:cxn modelId="{82AD5A17-C4E8-4AA0-A306-DDBFABAD9F02}" type="presParOf" srcId="{39C2F384-4754-4B57-A659-00D381C5FA85}" destId="{A6681763-198B-4A2D-8818-6630A4392B05}" srcOrd="5" destOrd="0" presId="urn:microsoft.com/office/officeart/2005/8/layout/hList6"/>
    <dgm:cxn modelId="{E5FA6A05-5DD9-41E4-A221-B6BD35EA8BD8}" type="presParOf" srcId="{39C2F384-4754-4B57-A659-00D381C5FA85}" destId="{DDF36C37-2591-4CFA-A082-37624B41599C}" srcOrd="6" destOrd="0" presId="urn:microsoft.com/office/officeart/2005/8/layout/hList6"/>
    <dgm:cxn modelId="{3F94EA86-0DF4-4E46-A3CB-68B16951EDC9}" type="presParOf" srcId="{39C2F384-4754-4B57-A659-00D381C5FA85}" destId="{4397B6B2-7806-4115-8D5B-F0430D10BE21}" srcOrd="7" destOrd="0" presId="urn:microsoft.com/office/officeart/2005/8/layout/hList6"/>
    <dgm:cxn modelId="{CB13B19C-49E2-4C98-898A-BEB4D38DD912}" type="presParOf" srcId="{39C2F384-4754-4B57-A659-00D381C5FA85}" destId="{7322161B-0AB9-47B9-A604-CF998579AEC5}"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6BEF81-A00D-4BD0-A192-A09F0D6D71A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D997A5BE-00F0-422A-8C55-F48148AC8375}">
      <dgm:prSet custT="1"/>
      <dgm:spPr/>
      <dgm:t>
        <a:bodyPr/>
        <a:lstStyle/>
        <a:p>
          <a:pPr rtl="0"/>
          <a:r>
            <a:rPr lang="tr-TR" sz="1800" dirty="0" smtClean="0"/>
            <a:t>Hükümet politikalarının uygulanmasından</a:t>
          </a:r>
          <a:endParaRPr lang="tr-TR" sz="2000" dirty="0"/>
        </a:p>
      </dgm:t>
    </dgm:pt>
    <dgm:pt modelId="{92F86449-17BA-4B35-9B0E-E0F8F910EA23}" type="parTrans" cxnId="{3BCF4DAC-3349-43D9-849D-3B14BDE16B61}">
      <dgm:prSet/>
      <dgm:spPr/>
      <dgm:t>
        <a:bodyPr/>
        <a:lstStyle/>
        <a:p>
          <a:endParaRPr lang="tr-TR"/>
        </a:p>
      </dgm:t>
    </dgm:pt>
    <dgm:pt modelId="{3ADBF9BC-FAFD-48A1-9982-3436CE4B5753}" type="sibTrans" cxnId="{3BCF4DAC-3349-43D9-849D-3B14BDE16B61}">
      <dgm:prSet/>
      <dgm:spPr/>
      <dgm:t>
        <a:bodyPr/>
        <a:lstStyle/>
        <a:p>
          <a:endParaRPr lang="tr-TR"/>
        </a:p>
      </dgm:t>
    </dgm:pt>
    <dgm:pt modelId="{67498EA9-FE48-463C-BBD9-3E1257FE8FF8}">
      <dgm:prSet custT="1"/>
      <dgm:spPr/>
      <dgm:t>
        <a:bodyPr/>
        <a:lstStyle/>
        <a:p>
          <a:pPr rtl="0"/>
          <a:r>
            <a:rPr lang="tr-TR" sz="2000" dirty="0" smtClean="0"/>
            <a:t>Stratejik planları ile bütçelerin hazırlanması ve uygulanmasından</a:t>
          </a:r>
          <a:endParaRPr lang="tr-TR" sz="2000" dirty="0"/>
        </a:p>
      </dgm:t>
    </dgm:pt>
    <dgm:pt modelId="{37A312E4-E2C9-4183-BB83-08CF803700CE}" type="parTrans" cxnId="{22FFF374-AAFF-4B12-AA76-86B8DB3AC66A}">
      <dgm:prSet/>
      <dgm:spPr/>
      <dgm:t>
        <a:bodyPr/>
        <a:lstStyle/>
        <a:p>
          <a:endParaRPr lang="tr-TR"/>
        </a:p>
      </dgm:t>
    </dgm:pt>
    <dgm:pt modelId="{A7C7B802-1938-4E63-BC68-BA1DA384CB42}" type="sibTrans" cxnId="{22FFF374-AAFF-4B12-AA76-86B8DB3AC66A}">
      <dgm:prSet/>
      <dgm:spPr/>
      <dgm:t>
        <a:bodyPr/>
        <a:lstStyle/>
        <a:p>
          <a:endParaRPr lang="tr-TR"/>
        </a:p>
      </dgm:t>
    </dgm:pt>
    <dgm:pt modelId="{30B42A99-C99B-4925-9233-2021E9D55218}">
      <dgm:prSet custT="1"/>
      <dgm:spPr/>
      <dgm:t>
        <a:bodyPr/>
        <a:lstStyle/>
        <a:p>
          <a:pPr rtl="0"/>
          <a:r>
            <a:rPr lang="tr-TR" sz="2000" dirty="0" smtClean="0"/>
            <a:t>Diğer bakanlıklarla </a:t>
          </a:r>
          <a:r>
            <a:rPr lang="tr-TR" sz="1800" dirty="0" smtClean="0"/>
            <a:t>koordinasyon</a:t>
          </a:r>
          <a:r>
            <a:rPr lang="tr-TR" sz="2000" dirty="0" smtClean="0"/>
            <a:t> ve işbirliğinden</a:t>
          </a:r>
          <a:endParaRPr lang="tr-TR" sz="2000" dirty="0"/>
        </a:p>
      </dgm:t>
    </dgm:pt>
    <dgm:pt modelId="{D6FC244C-4E5B-451B-B523-7CD4A59B7545}" type="parTrans" cxnId="{41363F23-1E5B-4592-B86C-8B98F8AD3098}">
      <dgm:prSet/>
      <dgm:spPr/>
      <dgm:t>
        <a:bodyPr/>
        <a:lstStyle/>
        <a:p>
          <a:endParaRPr lang="tr-TR"/>
        </a:p>
      </dgm:t>
    </dgm:pt>
    <dgm:pt modelId="{FBB8BEBA-6C5E-40DA-8106-6A23F746AEA4}" type="sibTrans" cxnId="{41363F23-1E5B-4592-B86C-8B98F8AD3098}">
      <dgm:prSet/>
      <dgm:spPr/>
      <dgm:t>
        <a:bodyPr/>
        <a:lstStyle/>
        <a:p>
          <a:endParaRPr lang="tr-TR"/>
        </a:p>
      </dgm:t>
    </dgm:pt>
    <dgm:pt modelId="{56C29CFC-F6D5-4A8E-9710-607180827D96}">
      <dgm:prSet custT="1"/>
      <dgm:spPr/>
      <dgm:t>
        <a:bodyPr/>
        <a:lstStyle/>
        <a:p>
          <a:pPr rtl="0"/>
          <a:r>
            <a:rPr lang="tr-TR" sz="2000" dirty="0" smtClean="0"/>
            <a:t>Kaynakların </a:t>
          </a:r>
          <a:r>
            <a:rPr lang="tr-TR" sz="1800" dirty="0" smtClean="0"/>
            <a:t>kullanımından</a:t>
          </a:r>
          <a:endParaRPr lang="tr-TR" sz="2000" dirty="0"/>
        </a:p>
      </dgm:t>
    </dgm:pt>
    <dgm:pt modelId="{4804E79D-E009-4AD2-AFA7-6CEA0D492EB4}" type="parTrans" cxnId="{5F99A9FA-5FC2-46A8-9F0D-4FFFBC9A63B7}">
      <dgm:prSet/>
      <dgm:spPr/>
      <dgm:t>
        <a:bodyPr/>
        <a:lstStyle/>
        <a:p>
          <a:endParaRPr lang="tr-TR"/>
        </a:p>
      </dgm:t>
    </dgm:pt>
    <dgm:pt modelId="{1BF17D38-F1D3-4C0A-A5A3-AB81BD058324}" type="sibTrans" cxnId="{5F99A9FA-5FC2-46A8-9F0D-4FFFBC9A63B7}">
      <dgm:prSet/>
      <dgm:spPr/>
      <dgm:t>
        <a:bodyPr/>
        <a:lstStyle/>
        <a:p>
          <a:endParaRPr lang="tr-TR"/>
        </a:p>
      </dgm:t>
    </dgm:pt>
    <dgm:pt modelId="{E1D32063-5F99-49AA-B8A0-ED2DDC4E278F}">
      <dgm:prSet custT="1"/>
      <dgm:spPr/>
      <dgm:t>
        <a:bodyPr/>
        <a:lstStyle/>
        <a:p>
          <a:pPr rtl="0"/>
          <a:r>
            <a:rPr lang="tr-TR" sz="1800" dirty="0" smtClean="0"/>
            <a:t>Kamuoyunun</a:t>
          </a:r>
          <a:r>
            <a:rPr lang="tr-TR" sz="2000" dirty="0" smtClean="0"/>
            <a:t> bilgilendirilmesinden sorumludur.</a:t>
          </a:r>
          <a:endParaRPr lang="tr-TR" sz="2000" dirty="0"/>
        </a:p>
      </dgm:t>
    </dgm:pt>
    <dgm:pt modelId="{46A1D113-AB49-4F40-9FB1-A48365EF6097}" type="parTrans" cxnId="{A269140E-E3AB-40F6-913D-87C8F92F16C4}">
      <dgm:prSet/>
      <dgm:spPr/>
      <dgm:t>
        <a:bodyPr/>
        <a:lstStyle/>
        <a:p>
          <a:endParaRPr lang="tr-TR"/>
        </a:p>
      </dgm:t>
    </dgm:pt>
    <dgm:pt modelId="{D867C7EC-BA47-467A-8411-52A25BE0E037}" type="sibTrans" cxnId="{A269140E-E3AB-40F6-913D-87C8F92F16C4}">
      <dgm:prSet/>
      <dgm:spPr/>
      <dgm:t>
        <a:bodyPr/>
        <a:lstStyle/>
        <a:p>
          <a:endParaRPr lang="tr-TR"/>
        </a:p>
      </dgm:t>
    </dgm:pt>
    <dgm:pt modelId="{D5E71052-6A5D-4CC2-BFB3-A30AA2535E67}" type="pres">
      <dgm:prSet presAssocID="{3A6BEF81-A00D-4BD0-A192-A09F0D6D71A3}" presName="Name0" presStyleCnt="0">
        <dgm:presLayoutVars>
          <dgm:dir/>
          <dgm:resizeHandles val="exact"/>
        </dgm:presLayoutVars>
      </dgm:prSet>
      <dgm:spPr/>
      <dgm:t>
        <a:bodyPr/>
        <a:lstStyle/>
        <a:p>
          <a:endParaRPr lang="tr-TR"/>
        </a:p>
      </dgm:t>
    </dgm:pt>
    <dgm:pt modelId="{BAA41A09-FE86-4383-8D70-8F1C9AE61D98}" type="pres">
      <dgm:prSet presAssocID="{D997A5BE-00F0-422A-8C55-F48148AC8375}" presName="node" presStyleLbl="node1" presStyleIdx="0" presStyleCnt="5">
        <dgm:presLayoutVars>
          <dgm:bulletEnabled val="1"/>
        </dgm:presLayoutVars>
      </dgm:prSet>
      <dgm:spPr/>
      <dgm:t>
        <a:bodyPr/>
        <a:lstStyle/>
        <a:p>
          <a:endParaRPr lang="tr-TR"/>
        </a:p>
      </dgm:t>
    </dgm:pt>
    <dgm:pt modelId="{E51CC345-5988-4075-80B0-3286645FFA02}" type="pres">
      <dgm:prSet presAssocID="{3ADBF9BC-FAFD-48A1-9982-3436CE4B5753}" presName="sibTrans" presStyleCnt="0"/>
      <dgm:spPr/>
    </dgm:pt>
    <dgm:pt modelId="{B189E1F0-9353-4A11-BDBD-ACA16373266C}" type="pres">
      <dgm:prSet presAssocID="{67498EA9-FE48-463C-BBD9-3E1257FE8FF8}" presName="node" presStyleLbl="node1" presStyleIdx="1" presStyleCnt="5" custScaleX="110118">
        <dgm:presLayoutVars>
          <dgm:bulletEnabled val="1"/>
        </dgm:presLayoutVars>
      </dgm:prSet>
      <dgm:spPr/>
      <dgm:t>
        <a:bodyPr/>
        <a:lstStyle/>
        <a:p>
          <a:endParaRPr lang="tr-TR"/>
        </a:p>
      </dgm:t>
    </dgm:pt>
    <dgm:pt modelId="{A5A64A8E-4F82-43C9-A1C7-4F6F9C04256E}" type="pres">
      <dgm:prSet presAssocID="{A7C7B802-1938-4E63-BC68-BA1DA384CB42}" presName="sibTrans" presStyleCnt="0"/>
      <dgm:spPr/>
    </dgm:pt>
    <dgm:pt modelId="{0B36CED9-F374-4F16-BF2F-10EC59FFF35D}" type="pres">
      <dgm:prSet presAssocID="{30B42A99-C99B-4925-9233-2021E9D55218}" presName="node" presStyleLbl="node1" presStyleIdx="2" presStyleCnt="5" custScaleX="106643">
        <dgm:presLayoutVars>
          <dgm:bulletEnabled val="1"/>
        </dgm:presLayoutVars>
      </dgm:prSet>
      <dgm:spPr/>
      <dgm:t>
        <a:bodyPr/>
        <a:lstStyle/>
        <a:p>
          <a:endParaRPr lang="tr-TR"/>
        </a:p>
      </dgm:t>
    </dgm:pt>
    <dgm:pt modelId="{E827B5B7-F2C2-4A54-A93F-5F962AC666F1}" type="pres">
      <dgm:prSet presAssocID="{FBB8BEBA-6C5E-40DA-8106-6A23F746AEA4}" presName="sibTrans" presStyleCnt="0"/>
      <dgm:spPr/>
    </dgm:pt>
    <dgm:pt modelId="{20CF3FC7-F40A-4CEC-BE5B-7D2AA2CC2688}" type="pres">
      <dgm:prSet presAssocID="{56C29CFC-F6D5-4A8E-9710-607180827D96}" presName="node" presStyleLbl="node1" presStyleIdx="3" presStyleCnt="5" custScaleX="110013">
        <dgm:presLayoutVars>
          <dgm:bulletEnabled val="1"/>
        </dgm:presLayoutVars>
      </dgm:prSet>
      <dgm:spPr/>
      <dgm:t>
        <a:bodyPr/>
        <a:lstStyle/>
        <a:p>
          <a:endParaRPr lang="tr-TR"/>
        </a:p>
      </dgm:t>
    </dgm:pt>
    <dgm:pt modelId="{A46D2D72-A8F7-45CC-8256-B87439B05BE8}" type="pres">
      <dgm:prSet presAssocID="{1BF17D38-F1D3-4C0A-A5A3-AB81BD058324}" presName="sibTrans" presStyleCnt="0"/>
      <dgm:spPr/>
    </dgm:pt>
    <dgm:pt modelId="{28D1C951-3737-48CB-B176-041BF5DFF748}" type="pres">
      <dgm:prSet presAssocID="{E1D32063-5F99-49AA-B8A0-ED2DDC4E278F}" presName="node" presStyleLbl="node1" presStyleIdx="4" presStyleCnt="5">
        <dgm:presLayoutVars>
          <dgm:bulletEnabled val="1"/>
        </dgm:presLayoutVars>
      </dgm:prSet>
      <dgm:spPr/>
      <dgm:t>
        <a:bodyPr/>
        <a:lstStyle/>
        <a:p>
          <a:endParaRPr lang="tr-TR"/>
        </a:p>
      </dgm:t>
    </dgm:pt>
  </dgm:ptLst>
  <dgm:cxnLst>
    <dgm:cxn modelId="{A269140E-E3AB-40F6-913D-87C8F92F16C4}" srcId="{3A6BEF81-A00D-4BD0-A192-A09F0D6D71A3}" destId="{E1D32063-5F99-49AA-B8A0-ED2DDC4E278F}" srcOrd="4" destOrd="0" parTransId="{46A1D113-AB49-4F40-9FB1-A48365EF6097}" sibTransId="{D867C7EC-BA47-467A-8411-52A25BE0E037}"/>
    <dgm:cxn modelId="{50AB89E7-E630-4ECF-900D-2F7E8500BDE0}" type="presOf" srcId="{30B42A99-C99B-4925-9233-2021E9D55218}" destId="{0B36CED9-F374-4F16-BF2F-10EC59FFF35D}" srcOrd="0" destOrd="0" presId="urn:microsoft.com/office/officeart/2005/8/layout/hList6"/>
    <dgm:cxn modelId="{2C0B7CE6-7343-4929-8587-6C8B787C2A0F}" type="presOf" srcId="{E1D32063-5F99-49AA-B8A0-ED2DDC4E278F}" destId="{28D1C951-3737-48CB-B176-041BF5DFF748}" srcOrd="0" destOrd="0" presId="urn:microsoft.com/office/officeart/2005/8/layout/hList6"/>
    <dgm:cxn modelId="{0DD21A98-BFBC-4660-BCB8-28A9D5C8DA47}" type="presOf" srcId="{3A6BEF81-A00D-4BD0-A192-A09F0D6D71A3}" destId="{D5E71052-6A5D-4CC2-BFB3-A30AA2535E67}" srcOrd="0" destOrd="0" presId="urn:microsoft.com/office/officeart/2005/8/layout/hList6"/>
    <dgm:cxn modelId="{D9D715A6-CFCB-4E54-B018-F69577BEDB77}" type="presOf" srcId="{D997A5BE-00F0-422A-8C55-F48148AC8375}" destId="{BAA41A09-FE86-4383-8D70-8F1C9AE61D98}" srcOrd="0" destOrd="0" presId="urn:microsoft.com/office/officeart/2005/8/layout/hList6"/>
    <dgm:cxn modelId="{5F99A9FA-5FC2-46A8-9F0D-4FFFBC9A63B7}" srcId="{3A6BEF81-A00D-4BD0-A192-A09F0D6D71A3}" destId="{56C29CFC-F6D5-4A8E-9710-607180827D96}" srcOrd="3" destOrd="0" parTransId="{4804E79D-E009-4AD2-AFA7-6CEA0D492EB4}" sibTransId="{1BF17D38-F1D3-4C0A-A5A3-AB81BD058324}"/>
    <dgm:cxn modelId="{8CF4718E-83D9-4E31-B338-16EF85F8F5B8}" type="presOf" srcId="{56C29CFC-F6D5-4A8E-9710-607180827D96}" destId="{20CF3FC7-F40A-4CEC-BE5B-7D2AA2CC2688}" srcOrd="0" destOrd="0" presId="urn:microsoft.com/office/officeart/2005/8/layout/hList6"/>
    <dgm:cxn modelId="{3BCF4DAC-3349-43D9-849D-3B14BDE16B61}" srcId="{3A6BEF81-A00D-4BD0-A192-A09F0D6D71A3}" destId="{D997A5BE-00F0-422A-8C55-F48148AC8375}" srcOrd="0" destOrd="0" parTransId="{92F86449-17BA-4B35-9B0E-E0F8F910EA23}" sibTransId="{3ADBF9BC-FAFD-48A1-9982-3436CE4B5753}"/>
    <dgm:cxn modelId="{22FFF374-AAFF-4B12-AA76-86B8DB3AC66A}" srcId="{3A6BEF81-A00D-4BD0-A192-A09F0D6D71A3}" destId="{67498EA9-FE48-463C-BBD9-3E1257FE8FF8}" srcOrd="1" destOrd="0" parTransId="{37A312E4-E2C9-4183-BB83-08CF803700CE}" sibTransId="{A7C7B802-1938-4E63-BC68-BA1DA384CB42}"/>
    <dgm:cxn modelId="{5FC0CC05-CFC5-486B-804E-E9DE78711B8C}" type="presOf" srcId="{67498EA9-FE48-463C-BBD9-3E1257FE8FF8}" destId="{B189E1F0-9353-4A11-BDBD-ACA16373266C}" srcOrd="0" destOrd="0" presId="urn:microsoft.com/office/officeart/2005/8/layout/hList6"/>
    <dgm:cxn modelId="{41363F23-1E5B-4592-B86C-8B98F8AD3098}" srcId="{3A6BEF81-A00D-4BD0-A192-A09F0D6D71A3}" destId="{30B42A99-C99B-4925-9233-2021E9D55218}" srcOrd="2" destOrd="0" parTransId="{D6FC244C-4E5B-451B-B523-7CD4A59B7545}" sibTransId="{FBB8BEBA-6C5E-40DA-8106-6A23F746AEA4}"/>
    <dgm:cxn modelId="{B8FA0D1C-2C1D-4B83-9726-ECE91C8B83DD}" type="presParOf" srcId="{D5E71052-6A5D-4CC2-BFB3-A30AA2535E67}" destId="{BAA41A09-FE86-4383-8D70-8F1C9AE61D98}" srcOrd="0" destOrd="0" presId="urn:microsoft.com/office/officeart/2005/8/layout/hList6"/>
    <dgm:cxn modelId="{87FB4776-244A-4A8D-8CBE-1DD7E24C2C07}" type="presParOf" srcId="{D5E71052-6A5D-4CC2-BFB3-A30AA2535E67}" destId="{E51CC345-5988-4075-80B0-3286645FFA02}" srcOrd="1" destOrd="0" presId="urn:microsoft.com/office/officeart/2005/8/layout/hList6"/>
    <dgm:cxn modelId="{331FA1A7-ED3C-4E9C-8FF7-9E7A46F3F0FA}" type="presParOf" srcId="{D5E71052-6A5D-4CC2-BFB3-A30AA2535E67}" destId="{B189E1F0-9353-4A11-BDBD-ACA16373266C}" srcOrd="2" destOrd="0" presId="urn:microsoft.com/office/officeart/2005/8/layout/hList6"/>
    <dgm:cxn modelId="{53B76375-9B01-43F5-BCA7-8390FC717DBC}" type="presParOf" srcId="{D5E71052-6A5D-4CC2-BFB3-A30AA2535E67}" destId="{A5A64A8E-4F82-43C9-A1C7-4F6F9C04256E}" srcOrd="3" destOrd="0" presId="urn:microsoft.com/office/officeart/2005/8/layout/hList6"/>
    <dgm:cxn modelId="{F6BD18FB-064C-4E8E-8F52-75946CA866CA}" type="presParOf" srcId="{D5E71052-6A5D-4CC2-BFB3-A30AA2535E67}" destId="{0B36CED9-F374-4F16-BF2F-10EC59FFF35D}" srcOrd="4" destOrd="0" presId="urn:microsoft.com/office/officeart/2005/8/layout/hList6"/>
    <dgm:cxn modelId="{BD69FAEB-BA60-4AA8-AA44-29612907BE31}" type="presParOf" srcId="{D5E71052-6A5D-4CC2-BFB3-A30AA2535E67}" destId="{E827B5B7-F2C2-4A54-A93F-5F962AC666F1}" srcOrd="5" destOrd="0" presId="urn:microsoft.com/office/officeart/2005/8/layout/hList6"/>
    <dgm:cxn modelId="{5EA5D194-92E4-4E46-82E9-0774552BF812}" type="presParOf" srcId="{D5E71052-6A5D-4CC2-BFB3-A30AA2535E67}" destId="{20CF3FC7-F40A-4CEC-BE5B-7D2AA2CC2688}" srcOrd="6" destOrd="0" presId="urn:microsoft.com/office/officeart/2005/8/layout/hList6"/>
    <dgm:cxn modelId="{503D37FF-75B9-4FA0-B837-93F41F6FC525}" type="presParOf" srcId="{D5E71052-6A5D-4CC2-BFB3-A30AA2535E67}" destId="{A46D2D72-A8F7-45CC-8256-B87439B05BE8}" srcOrd="7" destOrd="0" presId="urn:microsoft.com/office/officeart/2005/8/layout/hList6"/>
    <dgm:cxn modelId="{DCF47605-4877-4F03-97BD-23750AA5208D}" type="presParOf" srcId="{D5E71052-6A5D-4CC2-BFB3-A30AA2535E67}" destId="{28D1C951-3737-48CB-B176-041BF5DFF748}"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211398-CED8-4D2A-AEC8-C1FB8BD3E18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FAD72864-D443-4F7A-9303-606FBA1EF533}">
      <dgm:prSet/>
      <dgm:spPr/>
      <dgm:t>
        <a:bodyPr/>
        <a:lstStyle/>
        <a:p>
          <a:pPr rtl="0"/>
          <a:r>
            <a:rPr lang="tr-TR" dirty="0" smtClean="0"/>
            <a:t>BAKANLIKLAR</a:t>
          </a:r>
          <a:endParaRPr lang="tr-TR" dirty="0"/>
        </a:p>
      </dgm:t>
    </dgm:pt>
    <dgm:pt modelId="{9EB4CE15-6E9C-4728-A07C-86C43EDC8421}" type="parTrans" cxnId="{36BE0D25-6C76-4050-A319-772703CA5E4B}">
      <dgm:prSet/>
      <dgm:spPr/>
      <dgm:t>
        <a:bodyPr/>
        <a:lstStyle/>
        <a:p>
          <a:endParaRPr lang="tr-TR"/>
        </a:p>
      </dgm:t>
    </dgm:pt>
    <dgm:pt modelId="{EC98059D-C6B0-41FF-8EEF-62E2EF5BB287}" type="sibTrans" cxnId="{36BE0D25-6C76-4050-A319-772703CA5E4B}">
      <dgm:prSet/>
      <dgm:spPr/>
      <dgm:t>
        <a:bodyPr/>
        <a:lstStyle/>
        <a:p>
          <a:endParaRPr lang="tr-TR"/>
        </a:p>
      </dgm:t>
    </dgm:pt>
    <dgm:pt modelId="{75B4E994-809B-4240-9779-DF7DCBB1415F}">
      <dgm:prSet/>
      <dgm:spPr/>
      <dgm:t>
        <a:bodyPr/>
        <a:lstStyle/>
        <a:p>
          <a:pPr rtl="0"/>
          <a:r>
            <a:rPr lang="tr-TR" dirty="0" smtClean="0"/>
            <a:t>DİĞER KAMU İDARELERİ 		</a:t>
          </a:r>
          <a:endParaRPr lang="tr-TR" dirty="0"/>
        </a:p>
      </dgm:t>
    </dgm:pt>
    <dgm:pt modelId="{7CC4C5FA-23A7-49DD-A84E-8E270B9FA7C3}" type="parTrans" cxnId="{83720BA0-E4DD-4372-A3F1-B43DDC884FBB}">
      <dgm:prSet/>
      <dgm:spPr/>
      <dgm:t>
        <a:bodyPr/>
        <a:lstStyle/>
        <a:p>
          <a:endParaRPr lang="tr-TR"/>
        </a:p>
      </dgm:t>
    </dgm:pt>
    <dgm:pt modelId="{25D4CF68-CA20-4D5F-A91B-5790D66990E4}" type="sibTrans" cxnId="{83720BA0-E4DD-4372-A3F1-B43DDC884FBB}">
      <dgm:prSet/>
      <dgm:spPr/>
      <dgm:t>
        <a:bodyPr/>
        <a:lstStyle/>
        <a:p>
          <a:endParaRPr lang="tr-TR"/>
        </a:p>
      </dgm:t>
    </dgm:pt>
    <dgm:pt modelId="{6FB13469-2C9A-49E4-AE9D-752B7920ADA4}">
      <dgm:prSet/>
      <dgm:spPr/>
      <dgm:t>
        <a:bodyPr/>
        <a:lstStyle/>
        <a:p>
          <a:pPr rtl="0"/>
          <a:r>
            <a:rPr lang="tr-TR" dirty="0" smtClean="0"/>
            <a:t>ÜNİVERSİTELER </a:t>
          </a:r>
          <a:endParaRPr lang="tr-TR" dirty="0"/>
        </a:p>
      </dgm:t>
    </dgm:pt>
    <dgm:pt modelId="{223582EE-3F5B-4997-9135-06E1D3CDC3A3}" type="parTrans" cxnId="{F133F02F-96FC-467D-81DD-2B33E60B07A3}">
      <dgm:prSet/>
      <dgm:spPr/>
      <dgm:t>
        <a:bodyPr/>
        <a:lstStyle/>
        <a:p>
          <a:endParaRPr lang="tr-TR"/>
        </a:p>
      </dgm:t>
    </dgm:pt>
    <dgm:pt modelId="{6D8F97D3-E22B-4AA6-AE65-A7B32978407D}" type="sibTrans" cxnId="{F133F02F-96FC-467D-81DD-2B33E60B07A3}">
      <dgm:prSet/>
      <dgm:spPr/>
      <dgm:t>
        <a:bodyPr/>
        <a:lstStyle/>
        <a:p>
          <a:endParaRPr lang="tr-TR"/>
        </a:p>
      </dgm:t>
    </dgm:pt>
    <dgm:pt modelId="{1BCF99B4-75E5-4C88-A24C-9C935D3911CC}">
      <dgm:prSet/>
      <dgm:spPr/>
      <dgm:t>
        <a:bodyPr/>
        <a:lstStyle/>
        <a:p>
          <a:pPr rtl="0"/>
          <a:r>
            <a:rPr lang="tr-TR" dirty="0" smtClean="0"/>
            <a:t>İL ÖZEL İDARELERİ</a:t>
          </a:r>
          <a:endParaRPr lang="tr-TR" dirty="0"/>
        </a:p>
      </dgm:t>
    </dgm:pt>
    <dgm:pt modelId="{FC125E10-C822-4AF8-A5E9-46E1C0DEEE6C}" type="parTrans" cxnId="{C4A652E9-E3A9-440B-B885-DC7634B16236}">
      <dgm:prSet/>
      <dgm:spPr/>
      <dgm:t>
        <a:bodyPr/>
        <a:lstStyle/>
        <a:p>
          <a:endParaRPr lang="tr-TR"/>
        </a:p>
      </dgm:t>
    </dgm:pt>
    <dgm:pt modelId="{C2DE9DED-224A-455F-82E5-BF52C2DD0470}" type="sibTrans" cxnId="{C4A652E9-E3A9-440B-B885-DC7634B16236}">
      <dgm:prSet/>
      <dgm:spPr/>
      <dgm:t>
        <a:bodyPr/>
        <a:lstStyle/>
        <a:p>
          <a:endParaRPr lang="tr-TR"/>
        </a:p>
      </dgm:t>
    </dgm:pt>
    <dgm:pt modelId="{F17A3CA0-CE0F-4DD8-B1F1-EA34BA8BBC8F}">
      <dgm:prSet/>
      <dgm:spPr/>
      <dgm:t>
        <a:bodyPr/>
        <a:lstStyle/>
        <a:p>
          <a:pPr rtl="0"/>
          <a:r>
            <a:rPr lang="tr-TR" dirty="0" smtClean="0"/>
            <a:t>BELEDİYELERDE </a:t>
          </a:r>
          <a:endParaRPr lang="tr-TR" dirty="0"/>
        </a:p>
      </dgm:t>
    </dgm:pt>
    <dgm:pt modelId="{863F0C50-6A5B-485B-A545-4D837FBDBD65}" type="parTrans" cxnId="{7162D09B-C28B-41D0-9F6F-25F077530A3E}">
      <dgm:prSet/>
      <dgm:spPr/>
      <dgm:t>
        <a:bodyPr/>
        <a:lstStyle/>
        <a:p>
          <a:endParaRPr lang="tr-TR"/>
        </a:p>
      </dgm:t>
    </dgm:pt>
    <dgm:pt modelId="{9999301D-3F22-4765-8907-E5D7A019166E}" type="sibTrans" cxnId="{7162D09B-C28B-41D0-9F6F-25F077530A3E}">
      <dgm:prSet/>
      <dgm:spPr/>
      <dgm:t>
        <a:bodyPr/>
        <a:lstStyle/>
        <a:p>
          <a:endParaRPr lang="tr-TR"/>
        </a:p>
      </dgm:t>
    </dgm:pt>
    <dgm:pt modelId="{1F350DCA-2B19-4902-8388-BDC96D946CED}">
      <dgm:prSet/>
      <dgm:spPr/>
      <dgm:t>
        <a:bodyPr/>
        <a:lstStyle/>
        <a:p>
          <a:pPr rtl="0"/>
          <a:r>
            <a:rPr lang="tr-TR" dirty="0" smtClean="0"/>
            <a:t>DİĞER KAMU İDARELERİNDE</a:t>
          </a:r>
          <a:endParaRPr lang="tr-TR" dirty="0"/>
        </a:p>
      </dgm:t>
    </dgm:pt>
    <dgm:pt modelId="{F435CDE0-D40F-490D-AAF4-E1EDB6DF14BA}" type="parTrans" cxnId="{48FDD5A5-F592-4DE8-B6E8-765CF886C0D0}">
      <dgm:prSet/>
      <dgm:spPr/>
      <dgm:t>
        <a:bodyPr/>
        <a:lstStyle/>
        <a:p>
          <a:endParaRPr lang="tr-TR"/>
        </a:p>
      </dgm:t>
    </dgm:pt>
    <dgm:pt modelId="{8D8535CC-BD82-4EAA-8CB6-7DEECC380D1C}" type="sibTrans" cxnId="{48FDD5A5-F592-4DE8-B6E8-765CF886C0D0}">
      <dgm:prSet/>
      <dgm:spPr/>
      <dgm:t>
        <a:bodyPr/>
        <a:lstStyle/>
        <a:p>
          <a:endParaRPr lang="tr-TR"/>
        </a:p>
      </dgm:t>
    </dgm:pt>
    <dgm:pt modelId="{00C93477-227E-43DE-8856-1A9A31CBD9A3}">
      <dgm:prSet/>
      <dgm:spPr/>
      <dgm:t>
        <a:bodyPr/>
        <a:lstStyle/>
        <a:p>
          <a:pPr rtl="0"/>
          <a:r>
            <a:rPr lang="tr-TR" dirty="0" smtClean="0"/>
            <a:t>BAĞLI İDARELERDE (ASKİ, EGO GİBİ )</a:t>
          </a:r>
          <a:endParaRPr lang="tr-TR" dirty="0"/>
        </a:p>
      </dgm:t>
    </dgm:pt>
    <dgm:pt modelId="{EF5C3346-25AB-4F9C-80AB-C2B38E0E4119}" type="parTrans" cxnId="{2F9FB686-4641-43B5-BC6D-5E41E13591B7}">
      <dgm:prSet/>
      <dgm:spPr/>
      <dgm:t>
        <a:bodyPr/>
        <a:lstStyle/>
        <a:p>
          <a:endParaRPr lang="tr-TR"/>
        </a:p>
      </dgm:t>
    </dgm:pt>
    <dgm:pt modelId="{972D77EB-A085-4CE0-943F-6FB91758E41A}" type="sibTrans" cxnId="{2F9FB686-4641-43B5-BC6D-5E41E13591B7}">
      <dgm:prSet/>
      <dgm:spPr/>
      <dgm:t>
        <a:bodyPr/>
        <a:lstStyle/>
        <a:p>
          <a:endParaRPr lang="tr-TR"/>
        </a:p>
      </dgm:t>
    </dgm:pt>
    <dgm:pt modelId="{F691A519-966F-40D1-B1A9-4F0E6C35356E}">
      <dgm:prSet/>
      <dgm:spPr/>
      <dgm:t>
        <a:bodyPr/>
        <a:lstStyle/>
        <a:p>
          <a:pPr rtl="0"/>
          <a:r>
            <a:rPr lang="tr-TR" dirty="0" smtClean="0"/>
            <a:t>YEREL YÖNETİM BİRLİKLERİNDE</a:t>
          </a:r>
          <a:endParaRPr lang="tr-TR" dirty="0"/>
        </a:p>
      </dgm:t>
    </dgm:pt>
    <dgm:pt modelId="{2D0E81BB-5D60-4157-99E5-2A57C1C05B41}" type="parTrans" cxnId="{49B2BA6D-A8E2-4A2C-B8B5-91E1459A7F96}">
      <dgm:prSet/>
      <dgm:spPr/>
      <dgm:t>
        <a:bodyPr/>
        <a:lstStyle/>
        <a:p>
          <a:endParaRPr lang="tr-TR"/>
        </a:p>
      </dgm:t>
    </dgm:pt>
    <dgm:pt modelId="{6715A720-A2D6-4E3E-841D-6AD7154AF4C8}" type="sibTrans" cxnId="{49B2BA6D-A8E2-4A2C-B8B5-91E1459A7F96}">
      <dgm:prSet/>
      <dgm:spPr/>
      <dgm:t>
        <a:bodyPr/>
        <a:lstStyle/>
        <a:p>
          <a:endParaRPr lang="tr-TR"/>
        </a:p>
      </dgm:t>
    </dgm:pt>
    <dgm:pt modelId="{B5E5357B-C297-4435-8F99-1271168B712D}" type="pres">
      <dgm:prSet presAssocID="{44211398-CED8-4D2A-AEC8-C1FB8BD3E186}" presName="linear" presStyleCnt="0">
        <dgm:presLayoutVars>
          <dgm:animLvl val="lvl"/>
          <dgm:resizeHandles val="exact"/>
        </dgm:presLayoutVars>
      </dgm:prSet>
      <dgm:spPr/>
      <dgm:t>
        <a:bodyPr/>
        <a:lstStyle/>
        <a:p>
          <a:endParaRPr lang="tr-TR"/>
        </a:p>
      </dgm:t>
    </dgm:pt>
    <dgm:pt modelId="{6073FFC9-BA2A-463E-B901-68D45BAD0173}" type="pres">
      <dgm:prSet presAssocID="{FAD72864-D443-4F7A-9303-606FBA1EF533}" presName="parentText" presStyleLbl="node1" presStyleIdx="0" presStyleCnt="8">
        <dgm:presLayoutVars>
          <dgm:chMax val="0"/>
          <dgm:bulletEnabled val="1"/>
        </dgm:presLayoutVars>
      </dgm:prSet>
      <dgm:spPr/>
      <dgm:t>
        <a:bodyPr/>
        <a:lstStyle/>
        <a:p>
          <a:endParaRPr lang="tr-TR"/>
        </a:p>
      </dgm:t>
    </dgm:pt>
    <dgm:pt modelId="{78C2B604-31FB-4701-A19C-252106B52F74}" type="pres">
      <dgm:prSet presAssocID="{EC98059D-C6B0-41FF-8EEF-62E2EF5BB287}" presName="spacer" presStyleCnt="0"/>
      <dgm:spPr/>
    </dgm:pt>
    <dgm:pt modelId="{EB9F2426-E2B4-4399-9B59-689A4EE8E237}" type="pres">
      <dgm:prSet presAssocID="{75B4E994-809B-4240-9779-DF7DCBB1415F}" presName="parentText" presStyleLbl="node1" presStyleIdx="1" presStyleCnt="8">
        <dgm:presLayoutVars>
          <dgm:chMax val="0"/>
          <dgm:bulletEnabled val="1"/>
        </dgm:presLayoutVars>
      </dgm:prSet>
      <dgm:spPr/>
      <dgm:t>
        <a:bodyPr/>
        <a:lstStyle/>
        <a:p>
          <a:endParaRPr lang="tr-TR"/>
        </a:p>
      </dgm:t>
    </dgm:pt>
    <dgm:pt modelId="{AFDF2EB7-C8B8-41DF-8DE8-4EB01C1D5DFD}" type="pres">
      <dgm:prSet presAssocID="{25D4CF68-CA20-4D5F-A91B-5790D66990E4}" presName="spacer" presStyleCnt="0"/>
      <dgm:spPr/>
    </dgm:pt>
    <dgm:pt modelId="{8ADA56B2-9356-4A1B-ABAB-22CF23619F1E}" type="pres">
      <dgm:prSet presAssocID="{6FB13469-2C9A-49E4-AE9D-752B7920ADA4}" presName="parentText" presStyleLbl="node1" presStyleIdx="2" presStyleCnt="8">
        <dgm:presLayoutVars>
          <dgm:chMax val="0"/>
          <dgm:bulletEnabled val="1"/>
        </dgm:presLayoutVars>
      </dgm:prSet>
      <dgm:spPr/>
      <dgm:t>
        <a:bodyPr/>
        <a:lstStyle/>
        <a:p>
          <a:endParaRPr lang="tr-TR"/>
        </a:p>
      </dgm:t>
    </dgm:pt>
    <dgm:pt modelId="{AD759E25-6D67-42C7-BD65-3A8DB26DD969}" type="pres">
      <dgm:prSet presAssocID="{6D8F97D3-E22B-4AA6-AE65-A7B32978407D}" presName="spacer" presStyleCnt="0"/>
      <dgm:spPr/>
    </dgm:pt>
    <dgm:pt modelId="{C7256CFB-B6FB-4A57-9BD2-D02051B91600}" type="pres">
      <dgm:prSet presAssocID="{1BCF99B4-75E5-4C88-A24C-9C935D3911CC}" presName="parentText" presStyleLbl="node1" presStyleIdx="3" presStyleCnt="8">
        <dgm:presLayoutVars>
          <dgm:chMax val="0"/>
          <dgm:bulletEnabled val="1"/>
        </dgm:presLayoutVars>
      </dgm:prSet>
      <dgm:spPr/>
      <dgm:t>
        <a:bodyPr/>
        <a:lstStyle/>
        <a:p>
          <a:endParaRPr lang="tr-TR"/>
        </a:p>
      </dgm:t>
    </dgm:pt>
    <dgm:pt modelId="{ED996BC1-BEB7-4833-B68D-A032D7F63ACE}" type="pres">
      <dgm:prSet presAssocID="{C2DE9DED-224A-455F-82E5-BF52C2DD0470}" presName="spacer" presStyleCnt="0"/>
      <dgm:spPr/>
    </dgm:pt>
    <dgm:pt modelId="{9B225835-A534-4346-8BB4-BDBFF77A7935}" type="pres">
      <dgm:prSet presAssocID="{F17A3CA0-CE0F-4DD8-B1F1-EA34BA8BBC8F}" presName="parentText" presStyleLbl="node1" presStyleIdx="4" presStyleCnt="8">
        <dgm:presLayoutVars>
          <dgm:chMax val="0"/>
          <dgm:bulletEnabled val="1"/>
        </dgm:presLayoutVars>
      </dgm:prSet>
      <dgm:spPr/>
      <dgm:t>
        <a:bodyPr/>
        <a:lstStyle/>
        <a:p>
          <a:endParaRPr lang="tr-TR"/>
        </a:p>
      </dgm:t>
    </dgm:pt>
    <dgm:pt modelId="{4FC41E7E-DC0C-45EE-B37B-26D3AFC5C2AF}" type="pres">
      <dgm:prSet presAssocID="{9999301D-3F22-4765-8907-E5D7A019166E}" presName="spacer" presStyleCnt="0"/>
      <dgm:spPr/>
    </dgm:pt>
    <dgm:pt modelId="{A3367C4A-8529-47BF-9619-47969726F9A7}" type="pres">
      <dgm:prSet presAssocID="{1F350DCA-2B19-4902-8388-BDC96D946CED}" presName="parentText" presStyleLbl="node1" presStyleIdx="5" presStyleCnt="8">
        <dgm:presLayoutVars>
          <dgm:chMax val="0"/>
          <dgm:bulletEnabled val="1"/>
        </dgm:presLayoutVars>
      </dgm:prSet>
      <dgm:spPr/>
      <dgm:t>
        <a:bodyPr/>
        <a:lstStyle/>
        <a:p>
          <a:endParaRPr lang="tr-TR"/>
        </a:p>
      </dgm:t>
    </dgm:pt>
    <dgm:pt modelId="{EF8DD5AA-FF4D-4AC6-8950-B4BF34201A7D}" type="pres">
      <dgm:prSet presAssocID="{8D8535CC-BD82-4EAA-8CB6-7DEECC380D1C}" presName="spacer" presStyleCnt="0"/>
      <dgm:spPr/>
    </dgm:pt>
    <dgm:pt modelId="{0A263681-BC40-4EF3-94BD-03CE19C46865}" type="pres">
      <dgm:prSet presAssocID="{00C93477-227E-43DE-8856-1A9A31CBD9A3}" presName="parentText" presStyleLbl="node1" presStyleIdx="6" presStyleCnt="8">
        <dgm:presLayoutVars>
          <dgm:chMax val="0"/>
          <dgm:bulletEnabled val="1"/>
        </dgm:presLayoutVars>
      </dgm:prSet>
      <dgm:spPr/>
      <dgm:t>
        <a:bodyPr/>
        <a:lstStyle/>
        <a:p>
          <a:endParaRPr lang="tr-TR"/>
        </a:p>
      </dgm:t>
    </dgm:pt>
    <dgm:pt modelId="{568CAF46-DF71-463A-80FD-19E481406CC5}" type="pres">
      <dgm:prSet presAssocID="{972D77EB-A085-4CE0-943F-6FB91758E41A}" presName="spacer" presStyleCnt="0"/>
      <dgm:spPr/>
    </dgm:pt>
    <dgm:pt modelId="{62C44194-5340-4BE4-A8E4-8481D1E7C736}" type="pres">
      <dgm:prSet presAssocID="{F691A519-966F-40D1-B1A9-4F0E6C35356E}" presName="parentText" presStyleLbl="node1" presStyleIdx="7" presStyleCnt="8">
        <dgm:presLayoutVars>
          <dgm:chMax val="0"/>
          <dgm:bulletEnabled val="1"/>
        </dgm:presLayoutVars>
      </dgm:prSet>
      <dgm:spPr/>
      <dgm:t>
        <a:bodyPr/>
        <a:lstStyle/>
        <a:p>
          <a:endParaRPr lang="tr-TR"/>
        </a:p>
      </dgm:t>
    </dgm:pt>
  </dgm:ptLst>
  <dgm:cxnLst>
    <dgm:cxn modelId="{7162D09B-C28B-41D0-9F6F-25F077530A3E}" srcId="{44211398-CED8-4D2A-AEC8-C1FB8BD3E186}" destId="{F17A3CA0-CE0F-4DD8-B1F1-EA34BA8BBC8F}" srcOrd="4" destOrd="0" parTransId="{863F0C50-6A5B-485B-A545-4D837FBDBD65}" sibTransId="{9999301D-3F22-4765-8907-E5D7A019166E}"/>
    <dgm:cxn modelId="{48FDD5A5-F592-4DE8-B6E8-765CF886C0D0}" srcId="{44211398-CED8-4D2A-AEC8-C1FB8BD3E186}" destId="{1F350DCA-2B19-4902-8388-BDC96D946CED}" srcOrd="5" destOrd="0" parTransId="{F435CDE0-D40F-490D-AAF4-E1EDB6DF14BA}" sibTransId="{8D8535CC-BD82-4EAA-8CB6-7DEECC380D1C}"/>
    <dgm:cxn modelId="{828E47BC-999A-455F-BF5C-4634B6D5C020}" type="presOf" srcId="{00C93477-227E-43DE-8856-1A9A31CBD9A3}" destId="{0A263681-BC40-4EF3-94BD-03CE19C46865}" srcOrd="0" destOrd="0" presId="urn:microsoft.com/office/officeart/2005/8/layout/vList2"/>
    <dgm:cxn modelId="{8DC388C5-F8CC-4206-9990-7DEDA0FBA976}" type="presOf" srcId="{F17A3CA0-CE0F-4DD8-B1F1-EA34BA8BBC8F}" destId="{9B225835-A534-4346-8BB4-BDBFF77A7935}" srcOrd="0" destOrd="0" presId="urn:microsoft.com/office/officeart/2005/8/layout/vList2"/>
    <dgm:cxn modelId="{95F23A5D-ABDF-4DD4-B954-ABC43061E9BD}" type="presOf" srcId="{1F350DCA-2B19-4902-8388-BDC96D946CED}" destId="{A3367C4A-8529-47BF-9619-47969726F9A7}" srcOrd="0" destOrd="0" presId="urn:microsoft.com/office/officeart/2005/8/layout/vList2"/>
    <dgm:cxn modelId="{1C5C9AB3-2FC3-4900-95AA-89C81FB77EB6}" type="presOf" srcId="{75B4E994-809B-4240-9779-DF7DCBB1415F}" destId="{EB9F2426-E2B4-4399-9B59-689A4EE8E237}" srcOrd="0" destOrd="0" presId="urn:microsoft.com/office/officeart/2005/8/layout/vList2"/>
    <dgm:cxn modelId="{25FC0FC1-53B9-494F-8AAB-2A78386A5B2E}" type="presOf" srcId="{FAD72864-D443-4F7A-9303-606FBA1EF533}" destId="{6073FFC9-BA2A-463E-B901-68D45BAD0173}" srcOrd="0" destOrd="0" presId="urn:microsoft.com/office/officeart/2005/8/layout/vList2"/>
    <dgm:cxn modelId="{78920EF8-54A0-4724-838F-5D28F7CD9596}" type="presOf" srcId="{44211398-CED8-4D2A-AEC8-C1FB8BD3E186}" destId="{B5E5357B-C297-4435-8F99-1271168B712D}" srcOrd="0" destOrd="0" presId="urn:microsoft.com/office/officeart/2005/8/layout/vList2"/>
    <dgm:cxn modelId="{83720BA0-E4DD-4372-A3F1-B43DDC884FBB}" srcId="{44211398-CED8-4D2A-AEC8-C1FB8BD3E186}" destId="{75B4E994-809B-4240-9779-DF7DCBB1415F}" srcOrd="1" destOrd="0" parTransId="{7CC4C5FA-23A7-49DD-A84E-8E270B9FA7C3}" sibTransId="{25D4CF68-CA20-4D5F-A91B-5790D66990E4}"/>
    <dgm:cxn modelId="{E12400D5-A8B7-473C-9D9F-E93C7CBBD6EE}" type="presOf" srcId="{1BCF99B4-75E5-4C88-A24C-9C935D3911CC}" destId="{C7256CFB-B6FB-4A57-9BD2-D02051B91600}" srcOrd="0" destOrd="0" presId="urn:microsoft.com/office/officeart/2005/8/layout/vList2"/>
    <dgm:cxn modelId="{4FEB0542-7832-49C3-AB41-AED4BF2844AA}" type="presOf" srcId="{F691A519-966F-40D1-B1A9-4F0E6C35356E}" destId="{62C44194-5340-4BE4-A8E4-8481D1E7C736}" srcOrd="0" destOrd="0" presId="urn:microsoft.com/office/officeart/2005/8/layout/vList2"/>
    <dgm:cxn modelId="{7FCE6194-CBEC-4C06-A9E3-650A609F844E}" type="presOf" srcId="{6FB13469-2C9A-49E4-AE9D-752B7920ADA4}" destId="{8ADA56B2-9356-4A1B-ABAB-22CF23619F1E}" srcOrd="0" destOrd="0" presId="urn:microsoft.com/office/officeart/2005/8/layout/vList2"/>
    <dgm:cxn modelId="{C4A652E9-E3A9-440B-B885-DC7634B16236}" srcId="{44211398-CED8-4D2A-AEC8-C1FB8BD3E186}" destId="{1BCF99B4-75E5-4C88-A24C-9C935D3911CC}" srcOrd="3" destOrd="0" parTransId="{FC125E10-C822-4AF8-A5E9-46E1C0DEEE6C}" sibTransId="{C2DE9DED-224A-455F-82E5-BF52C2DD0470}"/>
    <dgm:cxn modelId="{2F9FB686-4641-43B5-BC6D-5E41E13591B7}" srcId="{44211398-CED8-4D2A-AEC8-C1FB8BD3E186}" destId="{00C93477-227E-43DE-8856-1A9A31CBD9A3}" srcOrd="6" destOrd="0" parTransId="{EF5C3346-25AB-4F9C-80AB-C2B38E0E4119}" sibTransId="{972D77EB-A085-4CE0-943F-6FB91758E41A}"/>
    <dgm:cxn modelId="{F133F02F-96FC-467D-81DD-2B33E60B07A3}" srcId="{44211398-CED8-4D2A-AEC8-C1FB8BD3E186}" destId="{6FB13469-2C9A-49E4-AE9D-752B7920ADA4}" srcOrd="2" destOrd="0" parTransId="{223582EE-3F5B-4997-9135-06E1D3CDC3A3}" sibTransId="{6D8F97D3-E22B-4AA6-AE65-A7B32978407D}"/>
    <dgm:cxn modelId="{49B2BA6D-A8E2-4A2C-B8B5-91E1459A7F96}" srcId="{44211398-CED8-4D2A-AEC8-C1FB8BD3E186}" destId="{F691A519-966F-40D1-B1A9-4F0E6C35356E}" srcOrd="7" destOrd="0" parTransId="{2D0E81BB-5D60-4157-99E5-2A57C1C05B41}" sibTransId="{6715A720-A2D6-4E3E-841D-6AD7154AF4C8}"/>
    <dgm:cxn modelId="{36BE0D25-6C76-4050-A319-772703CA5E4B}" srcId="{44211398-CED8-4D2A-AEC8-C1FB8BD3E186}" destId="{FAD72864-D443-4F7A-9303-606FBA1EF533}" srcOrd="0" destOrd="0" parTransId="{9EB4CE15-6E9C-4728-A07C-86C43EDC8421}" sibTransId="{EC98059D-C6B0-41FF-8EEF-62E2EF5BB287}"/>
    <dgm:cxn modelId="{CF742DEC-7E45-414A-8ACC-BB3374C288F2}" type="presParOf" srcId="{B5E5357B-C297-4435-8F99-1271168B712D}" destId="{6073FFC9-BA2A-463E-B901-68D45BAD0173}" srcOrd="0" destOrd="0" presId="urn:microsoft.com/office/officeart/2005/8/layout/vList2"/>
    <dgm:cxn modelId="{F3F2B6B3-9C7F-470D-9C57-513B1E458F10}" type="presParOf" srcId="{B5E5357B-C297-4435-8F99-1271168B712D}" destId="{78C2B604-31FB-4701-A19C-252106B52F74}" srcOrd="1" destOrd="0" presId="urn:microsoft.com/office/officeart/2005/8/layout/vList2"/>
    <dgm:cxn modelId="{4D7DBC69-0737-48B4-A746-9DFC76EC0EF6}" type="presParOf" srcId="{B5E5357B-C297-4435-8F99-1271168B712D}" destId="{EB9F2426-E2B4-4399-9B59-689A4EE8E237}" srcOrd="2" destOrd="0" presId="urn:microsoft.com/office/officeart/2005/8/layout/vList2"/>
    <dgm:cxn modelId="{A3986747-DB42-4628-A005-A3F0DEE01DA6}" type="presParOf" srcId="{B5E5357B-C297-4435-8F99-1271168B712D}" destId="{AFDF2EB7-C8B8-41DF-8DE8-4EB01C1D5DFD}" srcOrd="3" destOrd="0" presId="urn:microsoft.com/office/officeart/2005/8/layout/vList2"/>
    <dgm:cxn modelId="{C1D3DEA1-AB91-4C17-A660-BB319F0AF5F9}" type="presParOf" srcId="{B5E5357B-C297-4435-8F99-1271168B712D}" destId="{8ADA56B2-9356-4A1B-ABAB-22CF23619F1E}" srcOrd="4" destOrd="0" presId="urn:microsoft.com/office/officeart/2005/8/layout/vList2"/>
    <dgm:cxn modelId="{B9DF59D3-9EE5-4463-A2E9-17F5DAF7A228}" type="presParOf" srcId="{B5E5357B-C297-4435-8F99-1271168B712D}" destId="{AD759E25-6D67-42C7-BD65-3A8DB26DD969}" srcOrd="5" destOrd="0" presId="urn:microsoft.com/office/officeart/2005/8/layout/vList2"/>
    <dgm:cxn modelId="{D6BDD087-57D7-4BAB-A5F6-B24C38A85B3D}" type="presParOf" srcId="{B5E5357B-C297-4435-8F99-1271168B712D}" destId="{C7256CFB-B6FB-4A57-9BD2-D02051B91600}" srcOrd="6" destOrd="0" presId="urn:microsoft.com/office/officeart/2005/8/layout/vList2"/>
    <dgm:cxn modelId="{AE933F47-9902-4C6F-A806-CA35621F1B7E}" type="presParOf" srcId="{B5E5357B-C297-4435-8F99-1271168B712D}" destId="{ED996BC1-BEB7-4833-B68D-A032D7F63ACE}" srcOrd="7" destOrd="0" presId="urn:microsoft.com/office/officeart/2005/8/layout/vList2"/>
    <dgm:cxn modelId="{678CF366-7BBD-4445-B7D6-33871A2178F2}" type="presParOf" srcId="{B5E5357B-C297-4435-8F99-1271168B712D}" destId="{9B225835-A534-4346-8BB4-BDBFF77A7935}" srcOrd="8" destOrd="0" presId="urn:microsoft.com/office/officeart/2005/8/layout/vList2"/>
    <dgm:cxn modelId="{2DB13338-9709-4620-8B3A-31391EB3BC94}" type="presParOf" srcId="{B5E5357B-C297-4435-8F99-1271168B712D}" destId="{4FC41E7E-DC0C-45EE-B37B-26D3AFC5C2AF}" srcOrd="9" destOrd="0" presId="urn:microsoft.com/office/officeart/2005/8/layout/vList2"/>
    <dgm:cxn modelId="{FA674D41-D9CD-400B-9577-E6C03382AF35}" type="presParOf" srcId="{B5E5357B-C297-4435-8F99-1271168B712D}" destId="{A3367C4A-8529-47BF-9619-47969726F9A7}" srcOrd="10" destOrd="0" presId="urn:microsoft.com/office/officeart/2005/8/layout/vList2"/>
    <dgm:cxn modelId="{D32D658F-AF18-4FE6-BA4A-0E73F5988689}" type="presParOf" srcId="{B5E5357B-C297-4435-8F99-1271168B712D}" destId="{EF8DD5AA-FF4D-4AC6-8950-B4BF34201A7D}" srcOrd="11" destOrd="0" presId="urn:microsoft.com/office/officeart/2005/8/layout/vList2"/>
    <dgm:cxn modelId="{F3A1F234-263A-4A7F-8646-801B8D5709AA}" type="presParOf" srcId="{B5E5357B-C297-4435-8F99-1271168B712D}" destId="{0A263681-BC40-4EF3-94BD-03CE19C46865}" srcOrd="12" destOrd="0" presId="urn:microsoft.com/office/officeart/2005/8/layout/vList2"/>
    <dgm:cxn modelId="{682388FA-2D88-45F1-A6AF-792CCE01AAF5}" type="presParOf" srcId="{B5E5357B-C297-4435-8F99-1271168B712D}" destId="{568CAF46-DF71-463A-80FD-19E481406CC5}" srcOrd="13" destOrd="0" presId="urn:microsoft.com/office/officeart/2005/8/layout/vList2"/>
    <dgm:cxn modelId="{C7B6F161-19F7-43CB-ADBD-6BB7DACF7D5A}" type="presParOf" srcId="{B5E5357B-C297-4435-8F99-1271168B712D}" destId="{62C44194-5340-4BE4-A8E4-8481D1E7C736}"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1B45B-2F4E-4B7C-A315-23E471DF5B07}">
      <dsp:nvSpPr>
        <dsp:cNvPr id="0" name=""/>
        <dsp:cNvSpPr/>
      </dsp:nvSpPr>
      <dsp:spPr>
        <a:xfrm rot="16200000">
          <a:off x="-544230" y="544912"/>
          <a:ext cx="2863969" cy="177414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442" bIns="0" numCol="1" spcCol="1270" anchor="ctr" anchorCtr="0">
          <a:noAutofit/>
        </a:bodyPr>
        <a:lstStyle/>
        <a:p>
          <a:pPr lvl="0" algn="ctr" defTabSz="844550" rtl="0">
            <a:lnSpc>
              <a:spcPct val="90000"/>
            </a:lnSpc>
            <a:spcBef>
              <a:spcPct val="0"/>
            </a:spcBef>
            <a:spcAft>
              <a:spcPct val="35000"/>
            </a:spcAft>
          </a:pPr>
          <a:r>
            <a:rPr lang="tr-TR" sz="1900" kern="1200" dirty="0" smtClean="0"/>
            <a:t>Merkezi yönetim kapsamındaki kamu idareleri, </a:t>
          </a:r>
          <a:endParaRPr lang="tr-TR" sz="1900" kern="1200" dirty="0"/>
        </a:p>
      </dsp:txBody>
      <dsp:txXfrm rot="5400000">
        <a:off x="683" y="572793"/>
        <a:ext cx="1774144" cy="1718381"/>
      </dsp:txXfrm>
    </dsp:sp>
    <dsp:sp modelId="{14A89441-5ED9-4149-B899-697C4EC75D89}">
      <dsp:nvSpPr>
        <dsp:cNvPr id="0" name=""/>
        <dsp:cNvSpPr/>
      </dsp:nvSpPr>
      <dsp:spPr>
        <a:xfrm rot="16200000">
          <a:off x="1362974" y="544912"/>
          <a:ext cx="2863969" cy="177414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442" bIns="0" numCol="1" spcCol="1270" anchor="ctr" anchorCtr="0">
          <a:noAutofit/>
        </a:bodyPr>
        <a:lstStyle/>
        <a:p>
          <a:pPr lvl="0" algn="ctr" defTabSz="844550" rtl="0">
            <a:lnSpc>
              <a:spcPct val="90000"/>
            </a:lnSpc>
            <a:spcBef>
              <a:spcPct val="0"/>
            </a:spcBef>
            <a:spcAft>
              <a:spcPct val="35000"/>
            </a:spcAft>
          </a:pPr>
          <a:r>
            <a:rPr lang="tr-TR" sz="1900" kern="1200" dirty="0" smtClean="0"/>
            <a:t>Sosyal güvenlik kurumları </a:t>
          </a:r>
          <a:endParaRPr lang="tr-TR" sz="1900" kern="1200" dirty="0"/>
        </a:p>
      </dsp:txBody>
      <dsp:txXfrm rot="5400000">
        <a:off x="1907887" y="572793"/>
        <a:ext cx="1774144" cy="1718381"/>
      </dsp:txXfrm>
    </dsp:sp>
    <dsp:sp modelId="{8F5B7F12-30A5-4CF7-8D0B-D3D488F5F000}">
      <dsp:nvSpPr>
        <dsp:cNvPr id="0" name=""/>
        <dsp:cNvSpPr/>
      </dsp:nvSpPr>
      <dsp:spPr>
        <a:xfrm rot="16200000">
          <a:off x="3270862" y="544912"/>
          <a:ext cx="2863969" cy="177414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2442" bIns="0" numCol="1" spcCol="1270" anchor="ctr" anchorCtr="0">
          <a:noAutofit/>
        </a:bodyPr>
        <a:lstStyle/>
        <a:p>
          <a:pPr lvl="0" algn="ctr" defTabSz="844550" rtl="0">
            <a:lnSpc>
              <a:spcPct val="90000"/>
            </a:lnSpc>
            <a:spcBef>
              <a:spcPct val="0"/>
            </a:spcBef>
            <a:spcAft>
              <a:spcPct val="35000"/>
            </a:spcAft>
          </a:pPr>
          <a:r>
            <a:rPr lang="tr-TR" sz="1900" kern="1200" dirty="0" smtClean="0"/>
            <a:t>Mahallî idarelerden </a:t>
          </a:r>
          <a:endParaRPr lang="tr-TR" sz="1900" kern="1200" dirty="0"/>
        </a:p>
      </dsp:txBody>
      <dsp:txXfrm rot="5400000">
        <a:off x="3815775" y="572793"/>
        <a:ext cx="1774144" cy="17183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F4EB7-D84E-453A-BC50-7E7F9906DD94}">
      <dsp:nvSpPr>
        <dsp:cNvPr id="0" name=""/>
        <dsp:cNvSpPr/>
      </dsp:nvSpPr>
      <dsp:spPr>
        <a:xfrm>
          <a:off x="0" y="15184"/>
          <a:ext cx="6360543" cy="470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MÜSTEŞAR (MİLLİ SAVUNMA BAKANLIĞINDA BAKAN)</a:t>
          </a:r>
          <a:endParaRPr lang="tr-TR" sz="2000" kern="1200" dirty="0"/>
        </a:p>
      </dsp:txBody>
      <dsp:txXfrm>
        <a:off x="22989" y="38173"/>
        <a:ext cx="6314565" cy="424947"/>
      </dsp:txXfrm>
    </dsp:sp>
    <dsp:sp modelId="{0A326204-F397-45AC-B59A-E33B419B1267}">
      <dsp:nvSpPr>
        <dsp:cNvPr id="0" name=""/>
        <dsp:cNvSpPr/>
      </dsp:nvSpPr>
      <dsp:spPr>
        <a:xfrm>
          <a:off x="0" y="552349"/>
          <a:ext cx="6360543" cy="470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EN ÜST YÖNETİCİ</a:t>
          </a:r>
          <a:endParaRPr lang="tr-TR" sz="2000" kern="1200" dirty="0"/>
        </a:p>
      </dsp:txBody>
      <dsp:txXfrm>
        <a:off x="22989" y="575338"/>
        <a:ext cx="6314565" cy="424947"/>
      </dsp:txXfrm>
    </dsp:sp>
    <dsp:sp modelId="{DAA28984-7884-4510-A934-BBC947C0A9EB}">
      <dsp:nvSpPr>
        <dsp:cNvPr id="0" name=""/>
        <dsp:cNvSpPr/>
      </dsp:nvSpPr>
      <dsp:spPr>
        <a:xfrm>
          <a:off x="0" y="1089514"/>
          <a:ext cx="6360543" cy="470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REKTÖR</a:t>
          </a:r>
          <a:endParaRPr lang="tr-TR" sz="2000" kern="1200" dirty="0"/>
        </a:p>
      </dsp:txBody>
      <dsp:txXfrm>
        <a:off x="22989" y="1112503"/>
        <a:ext cx="6314565" cy="424947"/>
      </dsp:txXfrm>
    </dsp:sp>
    <dsp:sp modelId="{16488EFA-2515-468A-B4B3-2F3DD89BDF34}">
      <dsp:nvSpPr>
        <dsp:cNvPr id="0" name=""/>
        <dsp:cNvSpPr/>
      </dsp:nvSpPr>
      <dsp:spPr>
        <a:xfrm>
          <a:off x="0" y="1626679"/>
          <a:ext cx="6360543" cy="470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VALİ</a:t>
          </a:r>
          <a:endParaRPr lang="tr-TR" sz="2000" kern="1200" dirty="0"/>
        </a:p>
      </dsp:txBody>
      <dsp:txXfrm>
        <a:off x="22989" y="1649668"/>
        <a:ext cx="6314565" cy="424947"/>
      </dsp:txXfrm>
    </dsp:sp>
    <dsp:sp modelId="{AC11E4C9-27D3-49F6-BC70-5EF8B3EF66A0}">
      <dsp:nvSpPr>
        <dsp:cNvPr id="0" name=""/>
        <dsp:cNvSpPr/>
      </dsp:nvSpPr>
      <dsp:spPr>
        <a:xfrm>
          <a:off x="0" y="2163844"/>
          <a:ext cx="6360543" cy="470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BELEDİYE BAŞKANI</a:t>
          </a:r>
          <a:endParaRPr lang="tr-TR" sz="2000" kern="1200" dirty="0"/>
        </a:p>
      </dsp:txBody>
      <dsp:txXfrm>
        <a:off x="22989" y="2186833"/>
        <a:ext cx="6314565" cy="424947"/>
      </dsp:txXfrm>
    </dsp:sp>
    <dsp:sp modelId="{24BEEC56-0E16-4352-AF6D-336E2C9BD5F7}">
      <dsp:nvSpPr>
        <dsp:cNvPr id="0" name=""/>
        <dsp:cNvSpPr/>
      </dsp:nvSpPr>
      <dsp:spPr>
        <a:xfrm>
          <a:off x="0" y="2701009"/>
          <a:ext cx="6360543" cy="470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EN ÜST YÖNETİCİ</a:t>
          </a:r>
          <a:endParaRPr lang="tr-TR" sz="2000" kern="1200" dirty="0"/>
        </a:p>
      </dsp:txBody>
      <dsp:txXfrm>
        <a:off x="22989" y="2723998"/>
        <a:ext cx="6314565" cy="424947"/>
      </dsp:txXfrm>
    </dsp:sp>
    <dsp:sp modelId="{45E8EAD1-D1AD-4EDA-9C2E-86908A63C3DE}">
      <dsp:nvSpPr>
        <dsp:cNvPr id="0" name=""/>
        <dsp:cNvSpPr/>
      </dsp:nvSpPr>
      <dsp:spPr>
        <a:xfrm>
          <a:off x="0" y="3238174"/>
          <a:ext cx="6360543" cy="470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GENEL MÜDÜR</a:t>
          </a:r>
          <a:endParaRPr lang="tr-TR" sz="2000" kern="1200" dirty="0"/>
        </a:p>
      </dsp:txBody>
      <dsp:txXfrm>
        <a:off x="22989" y="3261163"/>
        <a:ext cx="6314565" cy="424947"/>
      </dsp:txXfrm>
    </dsp:sp>
    <dsp:sp modelId="{5E36BE97-93D5-4E0C-B4F6-E3F245F1DBC0}">
      <dsp:nvSpPr>
        <dsp:cNvPr id="0" name=""/>
        <dsp:cNvSpPr/>
      </dsp:nvSpPr>
      <dsp:spPr>
        <a:xfrm>
          <a:off x="0" y="3775339"/>
          <a:ext cx="6360543" cy="470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BİRLİK BAŞKANI</a:t>
          </a:r>
          <a:endParaRPr lang="tr-TR" sz="2000" kern="1200" dirty="0"/>
        </a:p>
      </dsp:txBody>
      <dsp:txXfrm>
        <a:off x="22989" y="3798328"/>
        <a:ext cx="6314565" cy="4249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BBC64-1FE9-4D88-805F-29E014E39981}">
      <dsp:nvSpPr>
        <dsp:cNvPr id="0" name=""/>
        <dsp:cNvSpPr/>
      </dsp:nvSpPr>
      <dsp:spPr>
        <a:xfrm>
          <a:off x="40242" y="3311"/>
          <a:ext cx="10875062" cy="12353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u="sng" kern="1200" dirty="0" smtClean="0"/>
            <a:t>Bütçelerinin</a:t>
          </a:r>
          <a:r>
            <a:rPr lang="tr-TR" sz="2800" b="1" kern="1200" dirty="0" smtClean="0"/>
            <a:t> </a:t>
          </a:r>
          <a:r>
            <a:rPr lang="tr-TR" sz="2800" kern="1200" dirty="0" smtClean="0"/>
            <a:t>kalkınma planına, kurumun stratejik plan ve performans programına uygun hazırlanması ve uygulanmasından,</a:t>
          </a:r>
          <a:endParaRPr lang="tr-TR" sz="2800" kern="1200" dirty="0"/>
        </a:p>
      </dsp:txBody>
      <dsp:txXfrm>
        <a:off x="100549" y="63618"/>
        <a:ext cx="10754448" cy="1114782"/>
      </dsp:txXfrm>
    </dsp:sp>
    <dsp:sp modelId="{74515D5E-A243-43D1-A410-EC1D6FB8BEF8}">
      <dsp:nvSpPr>
        <dsp:cNvPr id="0" name=""/>
        <dsp:cNvSpPr/>
      </dsp:nvSpPr>
      <dsp:spPr>
        <a:xfrm>
          <a:off x="0" y="1252701"/>
          <a:ext cx="10955546" cy="10459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Sorumlulukları altındaki </a:t>
          </a:r>
          <a:r>
            <a:rPr lang="tr-TR" sz="2800" u="sng" kern="1200" dirty="0" smtClean="0"/>
            <a:t>kaynakların</a:t>
          </a:r>
          <a:r>
            <a:rPr lang="tr-TR" sz="2800" kern="1200" dirty="0" smtClean="0"/>
            <a:t>;</a:t>
          </a:r>
          <a:endParaRPr lang="tr-TR" sz="2800" kern="1200" dirty="0"/>
        </a:p>
      </dsp:txBody>
      <dsp:txXfrm>
        <a:off x="51059" y="1303760"/>
        <a:ext cx="10853428" cy="943826"/>
      </dsp:txXfrm>
    </dsp:sp>
    <dsp:sp modelId="{C23BCB4E-E7B1-4B3F-A3C9-546F29EC8940}">
      <dsp:nvSpPr>
        <dsp:cNvPr id="0" name=""/>
        <dsp:cNvSpPr/>
      </dsp:nvSpPr>
      <dsp:spPr>
        <a:xfrm>
          <a:off x="0" y="2298645"/>
          <a:ext cx="10955546" cy="1146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839"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tr-TR" sz="2400" b="1" kern="1200" smtClean="0"/>
            <a:t>etkili, </a:t>
          </a:r>
          <a:endParaRPr lang="tr-TR" sz="2400" kern="1200"/>
        </a:p>
        <a:p>
          <a:pPr marL="228600" lvl="1" indent="-228600" algn="l" defTabSz="1066800" rtl="0">
            <a:lnSpc>
              <a:spcPct val="90000"/>
            </a:lnSpc>
            <a:spcBef>
              <a:spcPct val="0"/>
            </a:spcBef>
            <a:spcAft>
              <a:spcPct val="20000"/>
            </a:spcAft>
            <a:buChar char="••"/>
          </a:pPr>
          <a:r>
            <a:rPr lang="tr-TR" sz="2400" b="1" kern="1200" smtClean="0"/>
            <a:t>ekonomik ve </a:t>
          </a:r>
          <a:endParaRPr lang="tr-TR" sz="2400" kern="1200"/>
        </a:p>
        <a:p>
          <a:pPr marL="228600" lvl="1" indent="-228600" algn="l" defTabSz="1066800" rtl="0">
            <a:lnSpc>
              <a:spcPct val="90000"/>
            </a:lnSpc>
            <a:spcBef>
              <a:spcPct val="0"/>
            </a:spcBef>
            <a:spcAft>
              <a:spcPct val="20000"/>
            </a:spcAft>
            <a:buChar char="••"/>
          </a:pPr>
          <a:r>
            <a:rPr lang="tr-TR" sz="2400" b="1" kern="1200" smtClean="0"/>
            <a:t>verimli</a:t>
          </a:r>
          <a:r>
            <a:rPr lang="tr-TR" sz="2400" kern="1200" smtClean="0"/>
            <a:t> </a:t>
          </a:r>
          <a:endParaRPr lang="tr-TR" sz="2400" kern="1200"/>
        </a:p>
      </dsp:txBody>
      <dsp:txXfrm>
        <a:off x="0" y="2298645"/>
        <a:ext cx="10955546" cy="1146516"/>
      </dsp:txXfrm>
    </dsp:sp>
    <dsp:sp modelId="{165A9255-20CC-45B6-A06B-365E35DEA0C2}">
      <dsp:nvSpPr>
        <dsp:cNvPr id="0" name=""/>
        <dsp:cNvSpPr/>
      </dsp:nvSpPr>
      <dsp:spPr>
        <a:xfrm>
          <a:off x="0" y="3445162"/>
          <a:ext cx="10955546" cy="10459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şekilde elde edilmesi ve kullanımını sağlamaktan,</a:t>
          </a:r>
          <a:endParaRPr lang="tr-TR" sz="2800" kern="1200" dirty="0"/>
        </a:p>
      </dsp:txBody>
      <dsp:txXfrm>
        <a:off x="51059" y="3496221"/>
        <a:ext cx="10853428" cy="9438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C43E9-123D-441E-AFA4-8173CC707E52}">
      <dsp:nvSpPr>
        <dsp:cNvPr id="0" name=""/>
        <dsp:cNvSpPr/>
      </dsp:nvSpPr>
      <dsp:spPr>
        <a:xfrm>
          <a:off x="9704" y="568908"/>
          <a:ext cx="2900631" cy="3086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kern="1200" dirty="0" smtClean="0"/>
            <a:t>Kaynakların kayıp ve kötüye kullanılmasının önlenmesinden,</a:t>
          </a:r>
          <a:endParaRPr lang="tr-TR" sz="2800" kern="1200" dirty="0"/>
        </a:p>
      </dsp:txBody>
      <dsp:txXfrm>
        <a:off x="94661" y="653865"/>
        <a:ext cx="2730717" cy="2916539"/>
      </dsp:txXfrm>
    </dsp:sp>
    <dsp:sp modelId="{28C7634E-0299-411B-A19B-132BAFD9DD37}">
      <dsp:nvSpPr>
        <dsp:cNvPr id="0" name=""/>
        <dsp:cNvSpPr/>
      </dsp:nvSpPr>
      <dsp:spPr>
        <a:xfrm>
          <a:off x="3200399" y="1752456"/>
          <a:ext cx="614933" cy="719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tr-TR" sz="3200" kern="1200"/>
        </a:p>
      </dsp:txBody>
      <dsp:txXfrm>
        <a:off x="3200399" y="1896327"/>
        <a:ext cx="430453" cy="431614"/>
      </dsp:txXfrm>
    </dsp:sp>
    <dsp:sp modelId="{5629FEA3-3384-45CD-9430-D603364BD9E4}">
      <dsp:nvSpPr>
        <dsp:cNvPr id="0" name=""/>
        <dsp:cNvSpPr/>
      </dsp:nvSpPr>
      <dsp:spPr>
        <a:xfrm>
          <a:off x="4070589" y="568908"/>
          <a:ext cx="2900631" cy="3086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kern="1200" smtClean="0"/>
            <a:t>Mali yönetim ve kontrol sisteminin işleyişinin gözetilmesi, izlenmesinden bakana;</a:t>
          </a:r>
          <a:endParaRPr lang="tr-TR" sz="2800" kern="1200"/>
        </a:p>
      </dsp:txBody>
      <dsp:txXfrm>
        <a:off x="4155546" y="653865"/>
        <a:ext cx="2730717" cy="2916539"/>
      </dsp:txXfrm>
    </dsp:sp>
    <dsp:sp modelId="{99368663-C655-49C3-B484-79435866F073}">
      <dsp:nvSpPr>
        <dsp:cNvPr id="0" name=""/>
        <dsp:cNvSpPr/>
      </dsp:nvSpPr>
      <dsp:spPr>
        <a:xfrm>
          <a:off x="7261284" y="1752456"/>
          <a:ext cx="614933" cy="719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tr-TR" sz="3200" kern="1200"/>
        </a:p>
      </dsp:txBody>
      <dsp:txXfrm>
        <a:off x="7261284" y="1896327"/>
        <a:ext cx="430453" cy="431614"/>
      </dsp:txXfrm>
    </dsp:sp>
    <dsp:sp modelId="{CA4EA1E5-8788-4091-BF6B-08626B096391}">
      <dsp:nvSpPr>
        <dsp:cNvPr id="0" name=""/>
        <dsp:cNvSpPr/>
      </dsp:nvSpPr>
      <dsp:spPr>
        <a:xfrm>
          <a:off x="8131474" y="568908"/>
          <a:ext cx="2900631" cy="3086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kern="1200" dirty="0" smtClean="0"/>
            <a:t>Mahalli idarelerde ise  meclislerine  karşı sorumludurlar.</a:t>
          </a:r>
          <a:endParaRPr lang="tr-TR" sz="2800" kern="1200" dirty="0"/>
        </a:p>
      </dsp:txBody>
      <dsp:txXfrm>
        <a:off x="8216431" y="653865"/>
        <a:ext cx="2730717" cy="29165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E9DA1-DBE9-482C-9F81-0F8998A10FA2}">
      <dsp:nvSpPr>
        <dsp:cNvPr id="0" name=""/>
        <dsp:cNvSpPr/>
      </dsp:nvSpPr>
      <dsp:spPr>
        <a:xfrm>
          <a:off x="0" y="79278"/>
          <a:ext cx="11237343"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tr-TR" sz="3600" kern="1200" smtClean="0"/>
            <a:t>Bakana karşı sorumludurlar.</a:t>
          </a:r>
          <a:endParaRPr lang="tr-TR" sz="3600" kern="1200"/>
        </a:p>
      </dsp:txBody>
      <dsp:txXfrm>
        <a:off x="41123" y="120401"/>
        <a:ext cx="11155097" cy="760154"/>
      </dsp:txXfrm>
    </dsp:sp>
    <dsp:sp modelId="{2F7DE958-07CC-4ADC-9192-B9D6332B0094}">
      <dsp:nvSpPr>
        <dsp:cNvPr id="0" name=""/>
        <dsp:cNvSpPr/>
      </dsp:nvSpPr>
      <dsp:spPr>
        <a:xfrm>
          <a:off x="0" y="921678"/>
          <a:ext cx="11237343" cy="167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786"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tr-TR" sz="2800" kern="1200" smtClean="0"/>
            <a:t>Ancak milli savunma bakanlığında üst yönetici olan bakan, başbakana ve T.B.M.M.’Ne karşı sorumludur. </a:t>
          </a:r>
          <a:endParaRPr lang="tr-TR" sz="2800" kern="1200"/>
        </a:p>
        <a:p>
          <a:pPr marL="285750" lvl="1" indent="-285750" algn="l" defTabSz="1244600" rtl="0">
            <a:lnSpc>
              <a:spcPct val="90000"/>
            </a:lnSpc>
            <a:spcBef>
              <a:spcPct val="0"/>
            </a:spcBef>
            <a:spcAft>
              <a:spcPct val="20000"/>
            </a:spcAft>
            <a:buChar char="••"/>
          </a:pPr>
          <a:r>
            <a:rPr lang="tr-TR" sz="2800" kern="1200" smtClean="0"/>
            <a:t>Mahalli idarelerde üst yönetici konumunda bulunan vali ve belediye başkanları, il genel meclisi ile belediye meclisine karşı sorumludur.</a:t>
          </a:r>
          <a:endParaRPr lang="tr-TR" sz="2800" kern="1200"/>
        </a:p>
      </dsp:txBody>
      <dsp:txXfrm>
        <a:off x="0" y="921678"/>
        <a:ext cx="11237343" cy="16767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60E94-9C3D-4E3B-B6AD-CEF9804463A5}">
      <dsp:nvSpPr>
        <dsp:cNvPr id="0" name=""/>
        <dsp:cNvSpPr/>
      </dsp:nvSpPr>
      <dsp:spPr>
        <a:xfrm>
          <a:off x="0" y="0"/>
          <a:ext cx="6096000" cy="2274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tr-TR" sz="2700" kern="1200" dirty="0" smtClean="0"/>
            <a:t>HARCAMA YETKİLİLERİ,</a:t>
          </a:r>
          <a:br>
            <a:rPr lang="tr-TR" sz="2700" kern="1200" dirty="0" smtClean="0"/>
          </a:br>
          <a:r>
            <a:rPr lang="tr-TR" sz="2700" kern="1200" dirty="0" smtClean="0"/>
            <a:t/>
          </a:r>
          <a:br>
            <a:rPr lang="tr-TR" sz="2700" kern="1200" dirty="0" smtClean="0"/>
          </a:br>
          <a:r>
            <a:rPr lang="tr-TR" sz="2700" kern="1200" dirty="0" smtClean="0"/>
            <a:t>MALİ HİZMETLER BİRİMİ (SGB) İLE </a:t>
          </a:r>
          <a:br>
            <a:rPr lang="tr-TR" sz="2700" kern="1200" dirty="0" smtClean="0"/>
          </a:br>
          <a:r>
            <a:rPr lang="tr-TR" sz="2700" kern="1200" dirty="0" smtClean="0"/>
            <a:t/>
          </a:r>
          <a:br>
            <a:rPr lang="tr-TR" sz="2700" kern="1200" dirty="0" smtClean="0"/>
          </a:br>
          <a:r>
            <a:rPr lang="tr-TR" sz="2700" kern="1200" dirty="0" smtClean="0"/>
            <a:t>İÇ DENETÇİLER </a:t>
          </a:r>
          <a:endParaRPr lang="tr-TR" sz="2700" kern="1200" dirty="0"/>
        </a:p>
      </dsp:txBody>
      <dsp:txXfrm>
        <a:off x="111031" y="111031"/>
        <a:ext cx="5873938" cy="20524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D9EF7-D428-4053-AD1F-5627D5AA9152}">
      <dsp:nvSpPr>
        <dsp:cNvPr id="0" name=""/>
        <dsp:cNvSpPr/>
      </dsp:nvSpPr>
      <dsp:spPr>
        <a:xfrm>
          <a:off x="0" y="69246"/>
          <a:ext cx="10515600" cy="2063221"/>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kern="1200" dirty="0" smtClean="0"/>
            <a:t>Yükseköğretim Kurulu ile üniversiteler ve yüksek teknoloji enstitülerinde,</a:t>
          </a:r>
          <a:endParaRPr lang="tr-TR" sz="3000" kern="1200" dirty="0"/>
        </a:p>
      </dsp:txBody>
      <dsp:txXfrm>
        <a:off x="100718" y="169964"/>
        <a:ext cx="10314164" cy="1861785"/>
      </dsp:txXfrm>
    </dsp:sp>
    <dsp:sp modelId="{F9E55C3D-4823-4A00-B44D-9D994BBF95DF}">
      <dsp:nvSpPr>
        <dsp:cNvPr id="0" name=""/>
        <dsp:cNvSpPr/>
      </dsp:nvSpPr>
      <dsp:spPr>
        <a:xfrm>
          <a:off x="0" y="2218868"/>
          <a:ext cx="10515600" cy="2063221"/>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kern="1200" dirty="0" smtClean="0"/>
            <a:t>harcama yetkilileri ödenek gönderme belgesiyle belirlenir. Bu idarelerde ödenek gönderme belgesi ile ödenek gönderilen birimler harcama birimi, kendisine ödenek gönderilen birimin en üst yöneticisi ise harcama yetkilisidir.</a:t>
          </a:r>
          <a:endParaRPr lang="tr-TR" sz="3000" kern="1200" dirty="0"/>
        </a:p>
      </dsp:txBody>
      <dsp:txXfrm>
        <a:off x="100718" y="2319586"/>
        <a:ext cx="10314164" cy="186178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EAC18-42AC-458F-9AD6-066A43300E7F}">
      <dsp:nvSpPr>
        <dsp:cNvPr id="0" name=""/>
        <dsp:cNvSpPr/>
      </dsp:nvSpPr>
      <dsp:spPr>
        <a:xfrm>
          <a:off x="4185320" y="1415"/>
          <a:ext cx="6276086" cy="2284643"/>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just" defTabSz="889000" rtl="0">
            <a:lnSpc>
              <a:spcPct val="90000"/>
            </a:lnSpc>
            <a:spcBef>
              <a:spcPct val="0"/>
            </a:spcBef>
            <a:spcAft>
              <a:spcPct val="15000"/>
            </a:spcAft>
            <a:buChar char="••"/>
          </a:pPr>
          <a:r>
            <a:rPr lang="tr-TR" sz="2000" kern="1200" dirty="0" smtClean="0"/>
            <a:t>Merkezi yönetim kapsamındaki kamu idarelerinde Maliye Bakanlığının </a:t>
          </a:r>
          <a:r>
            <a:rPr lang="tr-TR" sz="1800" b="1" kern="1200" dirty="0" smtClean="0">
              <a:solidFill>
                <a:srgbClr val="C00000"/>
              </a:solidFill>
            </a:rPr>
            <a:t>(</a:t>
          </a:r>
          <a:r>
            <a:rPr lang="tr-TR" sz="1800" b="1" kern="1200" dirty="0" err="1" smtClean="0">
              <a:solidFill>
                <a:srgbClr val="C00000"/>
              </a:solidFill>
            </a:rPr>
            <a:t>Bumko</a:t>
          </a:r>
          <a:r>
            <a:rPr lang="tr-TR" sz="1800" b="1" kern="1200" dirty="0" smtClean="0">
              <a:solidFill>
                <a:srgbClr val="C00000"/>
              </a:solidFill>
            </a:rPr>
            <a:t> 3.01.2006/99 </a:t>
          </a:r>
          <a:r>
            <a:rPr lang="tr-TR" sz="1800" b="1" kern="1200" dirty="0" err="1" smtClean="0">
              <a:solidFill>
                <a:srgbClr val="C00000"/>
              </a:solidFill>
            </a:rPr>
            <a:t>S.Gen.Yazı</a:t>
          </a:r>
          <a:r>
            <a:rPr lang="tr-TR" sz="1800" b="1" kern="1200" dirty="0" smtClean="0">
              <a:solidFill>
                <a:srgbClr val="C00000"/>
              </a:solidFill>
            </a:rPr>
            <a:t>)</a:t>
          </a:r>
          <a:r>
            <a:rPr lang="tr-TR" sz="2000" kern="1200" dirty="0" smtClean="0"/>
            <a:t>, Sosyal Güvenlik Kurumlarında ilgili bakanlığın, Mahalli idarelerde ise İçişleri Bakanlığının uygun görüsü ve üst yöneticinin onayı ile bir üst yönetim kademesinde birleştirilebilir.</a:t>
          </a:r>
          <a:endParaRPr lang="tr-TR" sz="2000" kern="1200" dirty="0"/>
        </a:p>
      </dsp:txBody>
      <dsp:txXfrm>
        <a:off x="4185320" y="286995"/>
        <a:ext cx="5419345" cy="1713483"/>
      </dsp:txXfrm>
    </dsp:sp>
    <dsp:sp modelId="{C6B3EF77-51A3-468A-9E6E-C35A0E05F974}">
      <dsp:nvSpPr>
        <dsp:cNvPr id="0" name=""/>
        <dsp:cNvSpPr/>
      </dsp:nvSpPr>
      <dsp:spPr>
        <a:xfrm>
          <a:off x="8961" y="174908"/>
          <a:ext cx="4176358" cy="1937655"/>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just" defTabSz="800100" rtl="0">
            <a:lnSpc>
              <a:spcPct val="90000"/>
            </a:lnSpc>
            <a:spcBef>
              <a:spcPct val="0"/>
            </a:spcBef>
            <a:spcAft>
              <a:spcPct val="35000"/>
            </a:spcAft>
          </a:pPr>
          <a:r>
            <a:rPr lang="tr-TR" sz="1800" kern="1200" dirty="0" smtClean="0"/>
            <a:t>Teşkilat yapısında üst yönetici ile harcama birimleri arasında yönetim kademesi yer almak şartıyla, bütçeyle ödenek tahsis edilen harcama birimlerinin harcama yetkisi harcama türleri itibariyle kısmen veya tamamen; </a:t>
          </a:r>
          <a:endParaRPr lang="tr-TR" sz="1800" kern="1200" dirty="0"/>
        </a:p>
      </dsp:txBody>
      <dsp:txXfrm>
        <a:off x="103550" y="269497"/>
        <a:ext cx="3987180" cy="1748477"/>
      </dsp:txXfrm>
    </dsp:sp>
    <dsp:sp modelId="{0B264CA2-4D61-4DD5-896E-4CB6C8DE7675}">
      <dsp:nvSpPr>
        <dsp:cNvPr id="0" name=""/>
        <dsp:cNvSpPr/>
      </dsp:nvSpPr>
      <dsp:spPr>
        <a:xfrm>
          <a:off x="4188147" y="2410954"/>
          <a:ext cx="6282221" cy="1248964"/>
        </a:xfrm>
        <a:prstGeom prst="rightArrow">
          <a:avLst>
            <a:gd name="adj1" fmla="val 75000"/>
            <a:gd name="adj2" fmla="val 50000"/>
          </a:avLst>
        </a:prstGeom>
        <a:solidFill>
          <a:schemeClr val="accent2">
            <a:tint val="40000"/>
            <a:alpha val="90000"/>
            <a:hueOff val="-4289216"/>
            <a:satOff val="10818"/>
            <a:lumOff val="-383"/>
            <a:alphaOff val="0"/>
          </a:schemeClr>
        </a:solidFill>
        <a:ln w="25400" cap="flat" cmpd="sng" algn="ctr">
          <a:solidFill>
            <a:schemeClr val="accent2">
              <a:tint val="40000"/>
              <a:alpha val="90000"/>
              <a:hueOff val="-4289216"/>
              <a:satOff val="10818"/>
              <a:lumOff val="-3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177800" marR="0" lvl="1" indent="-177800" algn="l" defTabSz="914400" rtl="0" eaLnBrk="1" fontAlgn="auto" latinLnBrk="0" hangingPunct="1">
            <a:lnSpc>
              <a:spcPct val="100000"/>
            </a:lnSpc>
            <a:spcBef>
              <a:spcPct val="0"/>
            </a:spcBef>
            <a:spcAft>
              <a:spcPts val="0"/>
            </a:spcAft>
            <a:buClrTx/>
            <a:buSzTx/>
            <a:buFontTx/>
            <a:buChar char="••"/>
            <a:tabLst/>
            <a:defRPr/>
          </a:pPr>
          <a:r>
            <a:rPr lang="tr-TR" sz="2000" kern="1200" dirty="0" smtClean="0"/>
            <a:t>Harcama yetkisinin bir üst yönetim kademesinde birleştirilme gerekçesine ayrıntılı olarak yer verilir.</a:t>
          </a:r>
        </a:p>
      </dsp:txBody>
      <dsp:txXfrm>
        <a:off x="4188147" y="2567075"/>
        <a:ext cx="5813860" cy="936723"/>
      </dsp:txXfrm>
    </dsp:sp>
    <dsp:sp modelId="{A176EA80-537D-4B7B-8E1E-2C642A6D5712}">
      <dsp:nvSpPr>
        <dsp:cNvPr id="0" name=""/>
        <dsp:cNvSpPr/>
      </dsp:nvSpPr>
      <dsp:spPr>
        <a:xfrm>
          <a:off x="0" y="2410954"/>
          <a:ext cx="4188147" cy="1248964"/>
        </a:xfrm>
        <a:prstGeom prst="roundRect">
          <a:avLst/>
        </a:prstGeom>
        <a:solidFill>
          <a:schemeClr val="accent2">
            <a:hueOff val="-4271743"/>
            <a:satOff val="12481"/>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kern="1200" dirty="0" smtClean="0"/>
            <a:t>Uygun görüş talep yazılarında</a:t>
          </a:r>
          <a:endParaRPr lang="tr-TR" sz="2400" kern="1200" dirty="0"/>
        </a:p>
      </dsp:txBody>
      <dsp:txXfrm>
        <a:off x="60969" y="2471923"/>
        <a:ext cx="4066209" cy="1127026"/>
      </dsp:txXfrm>
    </dsp:sp>
    <dsp:sp modelId="{814F5A02-3582-4A36-8790-772ED749AFFA}">
      <dsp:nvSpPr>
        <dsp:cNvPr id="0" name=""/>
        <dsp:cNvSpPr/>
      </dsp:nvSpPr>
      <dsp:spPr>
        <a:xfrm>
          <a:off x="4188147" y="3784815"/>
          <a:ext cx="6282221" cy="1248964"/>
        </a:xfrm>
        <a:prstGeom prst="rightArrow">
          <a:avLst>
            <a:gd name="adj1" fmla="val 75000"/>
            <a:gd name="adj2" fmla="val 50000"/>
          </a:avLst>
        </a:prstGeom>
        <a:solidFill>
          <a:schemeClr val="accent2">
            <a:tint val="40000"/>
            <a:alpha val="90000"/>
            <a:hueOff val="-8578433"/>
            <a:satOff val="21636"/>
            <a:lumOff val="-767"/>
            <a:alphaOff val="0"/>
          </a:schemeClr>
        </a:solidFill>
        <a:ln w="25400" cap="flat" cmpd="sng" algn="ctr">
          <a:solidFill>
            <a:schemeClr val="accent2">
              <a:tint val="40000"/>
              <a:alpha val="90000"/>
              <a:hueOff val="-8578433"/>
              <a:satOff val="21636"/>
              <a:lumOff val="-7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177800" marR="0" lvl="1" indent="-177800" algn="l" defTabSz="914400" rtl="0" eaLnBrk="1" fontAlgn="auto" latinLnBrk="0" hangingPunct="1">
            <a:lnSpc>
              <a:spcPct val="100000"/>
            </a:lnSpc>
            <a:spcBef>
              <a:spcPct val="0"/>
            </a:spcBef>
            <a:spcAft>
              <a:spcPts val="0"/>
            </a:spcAft>
            <a:buClrTx/>
            <a:buSzTx/>
            <a:buFontTx/>
            <a:buChar char="••"/>
            <a:tabLst/>
            <a:defRPr/>
          </a:pPr>
          <a:r>
            <a:rPr lang="tr-TR" sz="2000" kern="1200" dirty="0" smtClean="0"/>
            <a:t>Harcama yetkisinin birleştirilmesi suretiyle harcama yetkisi verilemez.</a:t>
          </a:r>
        </a:p>
      </dsp:txBody>
      <dsp:txXfrm>
        <a:off x="4188147" y="3940936"/>
        <a:ext cx="5813860" cy="936723"/>
      </dsp:txXfrm>
    </dsp:sp>
    <dsp:sp modelId="{C6400002-EC18-41CB-83D8-583D40BEF128}">
      <dsp:nvSpPr>
        <dsp:cNvPr id="0" name=""/>
        <dsp:cNvSpPr/>
      </dsp:nvSpPr>
      <dsp:spPr>
        <a:xfrm>
          <a:off x="0" y="3784815"/>
          <a:ext cx="4188147" cy="1248964"/>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kern="1200" dirty="0" smtClean="0"/>
            <a:t>Üst yönetici ve yardımcılarına</a:t>
          </a:r>
          <a:endParaRPr lang="tr-TR" sz="2400" kern="1200" dirty="0"/>
        </a:p>
      </dsp:txBody>
      <dsp:txXfrm>
        <a:off x="60969" y="3845784"/>
        <a:ext cx="4066209" cy="11270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71A43-D6DD-4F92-9259-63663158BA2C}">
      <dsp:nvSpPr>
        <dsp:cNvPr id="0" name=""/>
        <dsp:cNvSpPr/>
      </dsp:nvSpPr>
      <dsp:spPr>
        <a:xfrm>
          <a:off x="0" y="2865565"/>
          <a:ext cx="10515600" cy="1893913"/>
        </a:xfrm>
        <a:prstGeom prst="rect">
          <a:avLst/>
        </a:prstGeom>
        <a:solidFill>
          <a:schemeClr val="bg2">
            <a:lumMod val="9000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tr-TR" sz="2400" kern="1200" dirty="0" smtClean="0">
              <a:solidFill>
                <a:schemeClr val="tx1"/>
              </a:solidFill>
            </a:rPr>
            <a:t>Her bir harcama işlemi itibarıyla, mal ve hizmet alımlarında </a:t>
          </a:r>
          <a:r>
            <a:rPr lang="tr-TR" sz="2400" kern="1200" dirty="0" err="1" smtClean="0">
              <a:solidFill>
                <a:schemeClr val="tx1"/>
              </a:solidFill>
            </a:rPr>
            <a:t>ikiyüzellibin</a:t>
          </a:r>
          <a:r>
            <a:rPr lang="tr-TR" sz="2400" kern="1200" dirty="0" smtClean="0">
              <a:solidFill>
                <a:schemeClr val="tx1"/>
              </a:solidFill>
            </a:rPr>
            <a:t> Türk </a:t>
          </a:r>
          <a:r>
            <a:rPr lang="tr-TR" sz="2400" kern="1200" dirty="0" err="1" smtClean="0">
              <a:solidFill>
                <a:schemeClr val="tx1"/>
              </a:solidFill>
            </a:rPr>
            <a:t>Lirasini</a:t>
          </a:r>
          <a:r>
            <a:rPr lang="tr-TR" sz="2400" kern="1200" dirty="0" smtClean="0">
              <a:solidFill>
                <a:schemeClr val="tx1"/>
              </a:solidFill>
            </a:rPr>
            <a:t>, yapım islerinde ise bir milyon Türk Lirasını asan harcamalara ilişkin harcama yetkisi hiçbir şekilde devredilemez.</a:t>
          </a:r>
          <a:endParaRPr lang="tr-TR" sz="2400" kern="1200" dirty="0">
            <a:solidFill>
              <a:schemeClr val="tx1"/>
            </a:solidFill>
          </a:endParaRPr>
        </a:p>
      </dsp:txBody>
      <dsp:txXfrm>
        <a:off x="0" y="2865565"/>
        <a:ext cx="10515600" cy="1893913"/>
      </dsp:txXfrm>
    </dsp:sp>
    <dsp:sp modelId="{0A8433A7-768D-4DAD-B4EC-BFCF8D81BDF2}">
      <dsp:nvSpPr>
        <dsp:cNvPr id="0" name=""/>
        <dsp:cNvSpPr/>
      </dsp:nvSpPr>
      <dsp:spPr>
        <a:xfrm rot="10800000">
          <a:off x="0" y="0"/>
          <a:ext cx="10515600" cy="2912839"/>
        </a:xfrm>
        <a:prstGeom prst="upArrowCallout">
          <a:avLst/>
        </a:prstGeom>
        <a:solidFill>
          <a:schemeClr val="bg2">
            <a:lumMod val="9000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tr-TR" sz="2400" kern="1200" dirty="0" smtClean="0">
              <a:solidFill>
                <a:schemeClr val="bg2">
                  <a:lumMod val="25000"/>
                </a:schemeClr>
              </a:solidFill>
            </a:rPr>
            <a:t>Merkez teşkilatı harcama yetkilileri bu yetkilerini yardımcılarına, yardımcısı olmayanlar ise hiyerarşik olarak bir alt kademedeki yöneticilere,</a:t>
          </a:r>
          <a:endParaRPr lang="tr-TR" sz="2400" kern="1200" dirty="0">
            <a:solidFill>
              <a:schemeClr val="bg2">
                <a:lumMod val="25000"/>
              </a:schemeClr>
            </a:solidFill>
          </a:endParaRPr>
        </a:p>
      </dsp:txBody>
      <dsp:txXfrm rot="10800000">
        <a:off x="0" y="0"/>
        <a:ext cx="10515600" cy="189267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FE1DD-9580-4AE9-BCC0-2F1DAC14E628}">
      <dsp:nvSpPr>
        <dsp:cNvPr id="0" name=""/>
        <dsp:cNvSpPr/>
      </dsp:nvSpPr>
      <dsp:spPr>
        <a:xfrm>
          <a:off x="0" y="138748"/>
          <a:ext cx="11102838" cy="691526"/>
        </a:xfrm>
        <a:prstGeom prst="roundRect">
          <a:avLst>
            <a:gd name="adj" fmla="val 10000"/>
          </a:avLst>
        </a:prstGeom>
        <a:solidFill>
          <a:schemeClr val="accent5">
            <a:lumMod val="60000"/>
            <a:lumOff val="40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tr-TR" sz="4000" b="1" kern="1200" dirty="0" smtClean="0">
              <a:solidFill>
                <a:schemeClr val="tx1"/>
              </a:solidFill>
              <a:hlinkClick xmlns:r="http://schemas.openxmlformats.org/officeDocument/2006/relationships" r:id="rId1" action="ppaction://hlinkfile"/>
            </a:rPr>
            <a:t>GENEL YÖNETİM</a:t>
          </a:r>
          <a:endParaRPr lang="tr-TR" sz="4000" b="1" kern="1200" dirty="0">
            <a:solidFill>
              <a:schemeClr val="tx1"/>
            </a:solidFill>
          </a:endParaRPr>
        </a:p>
      </dsp:txBody>
      <dsp:txXfrm>
        <a:off x="20254" y="159002"/>
        <a:ext cx="11062330" cy="651018"/>
      </dsp:txXfrm>
    </dsp:sp>
    <dsp:sp modelId="{9E784AE5-8877-4617-B9D3-E9D07E8DEE88}">
      <dsp:nvSpPr>
        <dsp:cNvPr id="0" name=""/>
        <dsp:cNvSpPr/>
      </dsp:nvSpPr>
      <dsp:spPr>
        <a:xfrm>
          <a:off x="0" y="1163730"/>
          <a:ext cx="3504683" cy="3660805"/>
        </a:xfrm>
        <a:prstGeom prst="roundRect">
          <a:avLst>
            <a:gd name="adj" fmla="val 10000"/>
          </a:avLst>
        </a:prstGeom>
        <a:solidFill>
          <a:schemeClr val="accent3">
            <a:lumMod val="40000"/>
            <a:lumOff val="60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tr-TR" sz="2400" kern="1200" dirty="0" smtClean="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tr-TR" sz="2400" b="1" kern="1200" dirty="0" smtClean="0">
              <a:solidFill>
                <a:schemeClr val="tx1"/>
              </a:solidFill>
            </a:rPr>
            <a:t>MERKEZİ YÖNETİM       </a:t>
          </a: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1-</a:t>
          </a:r>
          <a:r>
            <a:rPr lang="tr-TR" sz="2400" kern="1200" dirty="0" smtClean="0">
              <a:solidFill>
                <a:schemeClr val="tx1"/>
              </a:solidFill>
            </a:rPr>
            <a:t> </a:t>
          </a:r>
          <a:r>
            <a:rPr lang="tr-TR" sz="1800" kern="1200" dirty="0" smtClean="0">
              <a:solidFill>
                <a:schemeClr val="tx1"/>
              </a:solidFill>
            </a:rPr>
            <a:t>GENEL BÜTÇELİ İDARELER (I SAYILI CETVEL) </a:t>
          </a: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2- ÖZEL BÜTÇELİ İDARELER (II SAYILI CETVEL)                    </a:t>
          </a: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3-DÜZENLEYİCİ VE DENETLEYİCİ KURUMLAR (III SAYILI CETVEL)</a:t>
          </a:r>
        </a:p>
        <a:p>
          <a:pPr marL="0" marR="0" lvl="0" indent="0" algn="ctr" defTabSz="914400" eaLnBrk="1" fontAlgn="auto" latinLnBrk="0" hangingPunct="1">
            <a:lnSpc>
              <a:spcPct val="100000"/>
            </a:lnSpc>
            <a:spcBef>
              <a:spcPct val="0"/>
            </a:spcBef>
            <a:spcAft>
              <a:spcPts val="0"/>
            </a:spcAft>
            <a:buClrTx/>
            <a:buSzTx/>
            <a:buFontTx/>
            <a:buNone/>
            <a:tabLst/>
            <a:defRPr/>
          </a:pPr>
          <a:endParaRPr lang="tr-TR" sz="1800" kern="1200" dirty="0" smtClean="0">
            <a:solidFill>
              <a:schemeClr val="tx1"/>
            </a:solidFill>
          </a:endParaRPr>
        </a:p>
        <a:p>
          <a:pPr lvl="0" algn="ctr" defTabSz="844550">
            <a:lnSpc>
              <a:spcPct val="90000"/>
            </a:lnSpc>
            <a:spcBef>
              <a:spcPct val="0"/>
            </a:spcBef>
            <a:spcAft>
              <a:spcPct val="35000"/>
            </a:spcAft>
          </a:pPr>
          <a:endParaRPr lang="tr-TR" sz="1800" kern="1200" dirty="0">
            <a:solidFill>
              <a:schemeClr val="tx1"/>
            </a:solidFill>
          </a:endParaRPr>
        </a:p>
      </dsp:txBody>
      <dsp:txXfrm>
        <a:off x="102649" y="1266379"/>
        <a:ext cx="3299385" cy="3455507"/>
      </dsp:txXfrm>
    </dsp:sp>
    <dsp:sp modelId="{5F7B83C9-FF0B-4801-AD85-4EDD92A8781A}">
      <dsp:nvSpPr>
        <dsp:cNvPr id="0" name=""/>
        <dsp:cNvSpPr/>
      </dsp:nvSpPr>
      <dsp:spPr>
        <a:xfrm>
          <a:off x="3927696" y="1184451"/>
          <a:ext cx="3504683" cy="3640084"/>
        </a:xfrm>
        <a:prstGeom prst="roundRect">
          <a:avLst>
            <a:gd name="adj" fmla="val 10000"/>
          </a:avLst>
        </a:prstGeom>
        <a:solidFill>
          <a:schemeClr val="accent1">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2400" b="1" kern="1200" dirty="0" smtClean="0">
              <a:solidFill>
                <a:schemeClr val="tx1"/>
              </a:solidFill>
            </a:rPr>
            <a:t>SOSYAL GÜVENLİK KURUMLARI </a:t>
          </a: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(IV SAYILI CETVEL)</a:t>
          </a:r>
        </a:p>
        <a:p>
          <a:pPr marL="0" marR="0" lvl="0" indent="0" algn="l" defTabSz="914400" eaLnBrk="1" fontAlgn="auto" latinLnBrk="0" hangingPunct="1">
            <a:lnSpc>
              <a:spcPct val="100000"/>
            </a:lnSpc>
            <a:spcBef>
              <a:spcPct val="0"/>
            </a:spcBef>
            <a:spcAft>
              <a:spcPts val="0"/>
            </a:spcAft>
            <a:buClrTx/>
            <a:buSzTx/>
            <a:buFontTx/>
            <a:buNone/>
            <a:tabLst/>
            <a:defRPr/>
          </a:pPr>
          <a:endParaRPr lang="tr-TR" sz="1800" kern="1200" dirty="0" smtClean="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1- SOSYAL GÜVENLİK KURUMU</a:t>
          </a:r>
        </a:p>
        <a:p>
          <a:pPr marL="0" marR="0" lvl="0" indent="0" algn="l" defTabSz="311150" eaLnBrk="1" fontAlgn="auto" latinLnBrk="0" hangingPunct="1">
            <a:lnSpc>
              <a:spcPct val="90000"/>
            </a:lnSpc>
            <a:spcBef>
              <a:spcPct val="0"/>
            </a:spcBef>
            <a:spcAft>
              <a:spcPct val="35000"/>
            </a:spcAft>
            <a:buClrTx/>
            <a:buSzTx/>
            <a:buFontTx/>
            <a:buNone/>
            <a:tabLst/>
            <a:defRPr/>
          </a:pPr>
          <a:r>
            <a:rPr lang="tr-TR" sz="1800" kern="1200" dirty="0" smtClean="0">
              <a:solidFill>
                <a:schemeClr val="tx1"/>
              </a:solidFill>
            </a:rPr>
            <a:t>2- TÜRKİYE İŞ KURUMU GENEL MÜDÜRLÜĞÜ </a:t>
          </a:r>
        </a:p>
        <a:p>
          <a:pPr lvl="0" algn="l" defTabSz="311150">
            <a:lnSpc>
              <a:spcPct val="90000"/>
            </a:lnSpc>
            <a:spcBef>
              <a:spcPct val="0"/>
            </a:spcBef>
            <a:spcAft>
              <a:spcPct val="35000"/>
            </a:spcAft>
          </a:pPr>
          <a:endParaRPr lang="tr-TR" sz="1800" kern="1200" dirty="0">
            <a:solidFill>
              <a:schemeClr val="tx1"/>
            </a:solidFill>
          </a:endParaRPr>
        </a:p>
      </dsp:txBody>
      <dsp:txXfrm>
        <a:off x="4030345" y="1287100"/>
        <a:ext cx="3299385" cy="3434786"/>
      </dsp:txXfrm>
    </dsp:sp>
    <dsp:sp modelId="{078585F9-DD54-41AE-8BDF-F3A88971559C}">
      <dsp:nvSpPr>
        <dsp:cNvPr id="0" name=""/>
        <dsp:cNvSpPr/>
      </dsp:nvSpPr>
      <dsp:spPr>
        <a:xfrm>
          <a:off x="7606140" y="1163730"/>
          <a:ext cx="3504683" cy="3660805"/>
        </a:xfrm>
        <a:prstGeom prst="roundRect">
          <a:avLst>
            <a:gd name="adj" fmla="val 10000"/>
          </a:avLst>
        </a:prstGeom>
        <a:solidFill>
          <a:schemeClr val="accent5">
            <a:lumMod val="40000"/>
            <a:lumOff val="60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2400" b="1" kern="1200" dirty="0" smtClean="0">
              <a:solidFill>
                <a:schemeClr val="tx1"/>
              </a:solidFill>
            </a:rPr>
            <a:t>MAHALLİ İDARELER</a:t>
          </a:r>
        </a:p>
        <a:p>
          <a:pPr marL="0" marR="0" lvl="0" indent="0" algn="l" defTabSz="914400" eaLnBrk="1" fontAlgn="auto" latinLnBrk="0" hangingPunct="1">
            <a:lnSpc>
              <a:spcPct val="100000"/>
            </a:lnSpc>
            <a:spcBef>
              <a:spcPct val="0"/>
            </a:spcBef>
            <a:spcAft>
              <a:spcPts val="0"/>
            </a:spcAft>
            <a:buClrTx/>
            <a:buSzTx/>
            <a:buFontTx/>
            <a:buNone/>
            <a:tabLst/>
            <a:defRPr/>
          </a:pPr>
          <a:endParaRPr lang="tr-TR" sz="2400" kern="1200" dirty="0" smtClean="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1-ÖZEL İDARELER</a:t>
          </a:r>
        </a:p>
        <a:p>
          <a:pPr marL="0" marR="0" lvl="0" indent="0" algn="l" defTabSz="311150" eaLnBrk="1" fontAlgn="auto" latinLnBrk="0" hangingPunct="1">
            <a:lnSpc>
              <a:spcPct val="90000"/>
            </a:lnSpc>
            <a:spcBef>
              <a:spcPct val="0"/>
            </a:spcBef>
            <a:spcAft>
              <a:spcPct val="35000"/>
            </a:spcAft>
            <a:buClrTx/>
            <a:buSzTx/>
            <a:buFontTx/>
            <a:buNone/>
            <a:tabLst/>
            <a:defRPr/>
          </a:pPr>
          <a:r>
            <a:rPr lang="tr-TR" sz="1800" kern="1200" dirty="0" smtClean="0">
              <a:solidFill>
                <a:schemeClr val="tx1"/>
              </a:solidFill>
            </a:rPr>
            <a:t>2-BELEDİYELER</a:t>
          </a:r>
        </a:p>
        <a:p>
          <a:pPr marL="0" marR="0" lvl="0" indent="0" algn="l" defTabSz="311150" eaLnBrk="1" fontAlgn="auto" latinLnBrk="0" hangingPunct="1">
            <a:lnSpc>
              <a:spcPct val="90000"/>
            </a:lnSpc>
            <a:spcBef>
              <a:spcPct val="0"/>
            </a:spcBef>
            <a:spcAft>
              <a:spcPct val="35000"/>
            </a:spcAft>
            <a:buClrTx/>
            <a:buSzTx/>
            <a:buFontTx/>
            <a:buNone/>
            <a:tabLst/>
            <a:defRPr/>
          </a:pPr>
          <a:r>
            <a:rPr lang="tr-TR" sz="1800" kern="1200" dirty="0" smtClean="0">
              <a:solidFill>
                <a:schemeClr val="tx1"/>
              </a:solidFill>
            </a:rPr>
            <a:t>3-BAĞLI İDARELER</a:t>
          </a:r>
        </a:p>
        <a:p>
          <a:pPr marL="0" marR="0" lvl="0" indent="0" algn="l" defTabSz="311150" eaLnBrk="1" fontAlgn="auto" latinLnBrk="0" hangingPunct="1">
            <a:lnSpc>
              <a:spcPct val="90000"/>
            </a:lnSpc>
            <a:spcBef>
              <a:spcPct val="0"/>
            </a:spcBef>
            <a:spcAft>
              <a:spcPct val="35000"/>
            </a:spcAft>
            <a:buClrTx/>
            <a:buSzTx/>
            <a:buFontTx/>
            <a:buNone/>
            <a:tabLst/>
            <a:defRPr/>
          </a:pPr>
          <a:r>
            <a:rPr lang="tr-TR" sz="1800" kern="1200" dirty="0" smtClean="0">
              <a:solidFill>
                <a:schemeClr val="tx1"/>
              </a:solidFill>
            </a:rPr>
            <a:t>4-MAHALLİ İDARE BİRLİKLERİ</a:t>
          </a:r>
        </a:p>
        <a:p>
          <a:pPr lvl="0" algn="ctr" defTabSz="311150">
            <a:lnSpc>
              <a:spcPct val="90000"/>
            </a:lnSpc>
            <a:spcBef>
              <a:spcPct val="0"/>
            </a:spcBef>
            <a:spcAft>
              <a:spcPct val="35000"/>
            </a:spcAft>
          </a:pPr>
          <a:endParaRPr lang="tr-TR" sz="1800" kern="1200" dirty="0">
            <a:solidFill>
              <a:schemeClr val="tx1"/>
            </a:solidFill>
          </a:endParaRPr>
        </a:p>
      </dsp:txBody>
      <dsp:txXfrm>
        <a:off x="7708789" y="1266379"/>
        <a:ext cx="3299385" cy="345550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E1812-00CF-43A5-BA02-10B773261DC9}">
      <dsp:nvSpPr>
        <dsp:cNvPr id="0" name=""/>
        <dsp:cNvSpPr/>
      </dsp:nvSpPr>
      <dsp:spPr>
        <a:xfrm>
          <a:off x="0" y="531"/>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69EEFA-B20A-4AA4-AA40-8BFA31E3CED5}">
      <dsp:nvSpPr>
        <dsp:cNvPr id="0" name=""/>
        <dsp:cNvSpPr/>
      </dsp:nvSpPr>
      <dsp:spPr>
        <a:xfrm>
          <a:off x="0" y="531"/>
          <a:ext cx="10515600" cy="87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smtClean="0"/>
            <a:t>İdare faaliyet raporu:</a:t>
          </a:r>
          <a:endParaRPr lang="tr-TR" sz="2500" kern="1200"/>
        </a:p>
      </dsp:txBody>
      <dsp:txXfrm>
        <a:off x="0" y="531"/>
        <a:ext cx="10515600" cy="870054"/>
      </dsp:txXfrm>
    </dsp:sp>
    <dsp:sp modelId="{0939B4F5-458E-442E-B830-D3D2B315D319}">
      <dsp:nvSpPr>
        <dsp:cNvPr id="0" name=""/>
        <dsp:cNvSpPr/>
      </dsp:nvSpPr>
      <dsp:spPr>
        <a:xfrm>
          <a:off x="0" y="870586"/>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8196FD-DD16-4D00-8CE1-9DF58FA4B49A}">
      <dsp:nvSpPr>
        <dsp:cNvPr id="0" name=""/>
        <dsp:cNvSpPr/>
      </dsp:nvSpPr>
      <dsp:spPr>
        <a:xfrm>
          <a:off x="0" y="870586"/>
          <a:ext cx="10515600" cy="87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smtClean="0"/>
            <a:t>ilgili idare hakkındaki genel bilgilerle birlikte; </a:t>
          </a:r>
          <a:endParaRPr lang="tr-TR" sz="2500" kern="1200"/>
        </a:p>
      </dsp:txBody>
      <dsp:txXfrm>
        <a:off x="0" y="870586"/>
        <a:ext cx="10515600" cy="870054"/>
      </dsp:txXfrm>
    </dsp:sp>
    <dsp:sp modelId="{30E1DFEB-8F88-473F-B19D-BD4C1F8C98BC}">
      <dsp:nvSpPr>
        <dsp:cNvPr id="0" name=""/>
        <dsp:cNvSpPr/>
      </dsp:nvSpPr>
      <dsp:spPr>
        <a:xfrm>
          <a:off x="0" y="1740641"/>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25CA27-EC90-48C9-B814-0DBE46F20DB2}">
      <dsp:nvSpPr>
        <dsp:cNvPr id="0" name=""/>
        <dsp:cNvSpPr/>
      </dsp:nvSpPr>
      <dsp:spPr>
        <a:xfrm>
          <a:off x="0" y="1740641"/>
          <a:ext cx="10515600" cy="87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dirty="0" smtClean="0"/>
            <a:t>kullanılan kaynakları, bütçe hedef ve gerçekleşmeleri ile meydana gelen </a:t>
          </a:r>
          <a:r>
            <a:rPr lang="tr-TR" sz="2500" kern="1200" dirty="0" smtClean="0">
              <a:solidFill>
                <a:srgbClr val="C00000"/>
              </a:solidFill>
            </a:rPr>
            <a:t>sapmaların nedenlerini</a:t>
          </a:r>
          <a:r>
            <a:rPr lang="tr-TR" sz="2500" kern="1200" dirty="0" smtClean="0"/>
            <a:t>, </a:t>
          </a:r>
          <a:endParaRPr lang="tr-TR" sz="2500" kern="1200" dirty="0"/>
        </a:p>
      </dsp:txBody>
      <dsp:txXfrm>
        <a:off x="0" y="1740641"/>
        <a:ext cx="10515600" cy="870054"/>
      </dsp:txXfrm>
    </dsp:sp>
    <dsp:sp modelId="{189C89A5-8C04-40E6-B3A1-3A1B7AD29DCF}">
      <dsp:nvSpPr>
        <dsp:cNvPr id="0" name=""/>
        <dsp:cNvSpPr/>
      </dsp:nvSpPr>
      <dsp:spPr>
        <a:xfrm>
          <a:off x="0" y="2610695"/>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386894-7BFF-4938-9B7B-789BC45F0895}">
      <dsp:nvSpPr>
        <dsp:cNvPr id="0" name=""/>
        <dsp:cNvSpPr/>
      </dsp:nvSpPr>
      <dsp:spPr>
        <a:xfrm>
          <a:off x="0" y="2610695"/>
          <a:ext cx="10515600" cy="87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dirty="0" smtClean="0"/>
            <a:t>varlık ve yükümlülükleri ile faaliyetlerine ilişkin bilgileri de kapsayan malî bilgileri; </a:t>
          </a:r>
          <a:endParaRPr lang="tr-TR" sz="2500" kern="1200" dirty="0"/>
        </a:p>
      </dsp:txBody>
      <dsp:txXfrm>
        <a:off x="0" y="2610695"/>
        <a:ext cx="10515600" cy="870054"/>
      </dsp:txXfrm>
    </dsp:sp>
    <dsp:sp modelId="{A3EC366F-EEC8-4C2F-8BF5-695598718651}">
      <dsp:nvSpPr>
        <dsp:cNvPr id="0" name=""/>
        <dsp:cNvSpPr/>
      </dsp:nvSpPr>
      <dsp:spPr>
        <a:xfrm>
          <a:off x="0" y="3480750"/>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D63780-5103-4964-810B-66D9D440BC78}">
      <dsp:nvSpPr>
        <dsp:cNvPr id="0" name=""/>
        <dsp:cNvSpPr/>
      </dsp:nvSpPr>
      <dsp:spPr>
        <a:xfrm>
          <a:off x="0" y="3480750"/>
          <a:ext cx="10515600" cy="87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smtClean="0"/>
            <a:t>stratejik plan ve performans programı uyarınca yürütülen faaliyetleri ve performans bilgilerini içerecek şekilde düzenlenir.</a:t>
          </a:r>
          <a:endParaRPr lang="tr-TR" sz="2500" kern="1200"/>
        </a:p>
      </dsp:txBody>
      <dsp:txXfrm>
        <a:off x="0" y="3480750"/>
        <a:ext cx="10515600" cy="8700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E8E0A-7DE5-49C0-B2C9-E34B01FD9F6E}">
      <dsp:nvSpPr>
        <dsp:cNvPr id="0" name=""/>
        <dsp:cNvSpPr/>
      </dsp:nvSpPr>
      <dsp:spPr>
        <a:xfrm>
          <a:off x="1438046" y="0"/>
          <a:ext cx="7798261" cy="4606506"/>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454D04-7C41-4EBE-8A42-CDD4174022A9}">
      <dsp:nvSpPr>
        <dsp:cNvPr id="0" name=""/>
        <dsp:cNvSpPr/>
      </dsp:nvSpPr>
      <dsp:spPr>
        <a:xfrm>
          <a:off x="2104845" y="325388"/>
          <a:ext cx="2999570" cy="1917480"/>
        </a:xfrm>
        <a:prstGeom prst="roundRect">
          <a:avLst/>
        </a:prstGeom>
        <a:gradFill rotWithShape="1">
          <a:gsLst>
            <a:gs pos="0">
              <a:schemeClr val="accent2">
                <a:tint val="35000"/>
                <a:satMod val="253000"/>
              </a:schemeClr>
            </a:gs>
            <a:gs pos="50000">
              <a:schemeClr val="accent2">
                <a:tint val="42000"/>
                <a:satMod val="255000"/>
              </a:schemeClr>
            </a:gs>
            <a:gs pos="97000">
              <a:schemeClr val="accent2">
                <a:tint val="53000"/>
                <a:satMod val="260000"/>
              </a:schemeClr>
            </a:gs>
            <a:gs pos="100000">
              <a:schemeClr val="accent2">
                <a:tint val="56000"/>
                <a:satMod val="275000"/>
              </a:schemeClr>
            </a:gs>
          </a:gsLst>
          <a:path path="circle">
            <a:fillToRect l="50000" t="50000" r="50000" b="50000"/>
          </a:path>
        </a:gradFill>
        <a:ln w="9525" cap="flat" cmpd="sng" algn="ctr">
          <a:solidFill>
            <a:schemeClr val="accent2"/>
          </a:solidFill>
          <a:prstDash val="solid"/>
        </a:ln>
        <a:effectLst>
          <a:outerShdw blurRad="63500" dist="25400" dir="5400000" rotWithShape="0">
            <a:srgbClr val="000000">
              <a:alpha val="43137"/>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rgbClr val="002060"/>
              </a:solidFill>
            </a:rPr>
            <a:t>TÜRKİYE CUMHURİYET MERKEZ BANKASI </a:t>
          </a:r>
          <a:br>
            <a:rPr lang="tr-TR" sz="1800" b="1" kern="1200" dirty="0" smtClean="0">
              <a:solidFill>
                <a:srgbClr val="002060"/>
              </a:solidFill>
            </a:rPr>
          </a:br>
          <a:endParaRPr lang="tr-TR" sz="1800" b="1" kern="1200" dirty="0">
            <a:solidFill>
              <a:srgbClr val="002060"/>
            </a:solidFill>
          </a:endParaRPr>
        </a:p>
      </dsp:txBody>
      <dsp:txXfrm>
        <a:off x="2198449" y="418992"/>
        <a:ext cx="2812362" cy="1730272"/>
      </dsp:txXfrm>
    </dsp:sp>
    <dsp:sp modelId="{70359158-5DEB-4543-ABE2-67C060596AB8}">
      <dsp:nvSpPr>
        <dsp:cNvPr id="0" name=""/>
        <dsp:cNvSpPr/>
      </dsp:nvSpPr>
      <dsp:spPr>
        <a:xfrm>
          <a:off x="5419813" y="362307"/>
          <a:ext cx="3172092" cy="1878136"/>
        </a:xfrm>
        <a:prstGeom prst="roundRect">
          <a:avLst/>
        </a:prstGeom>
        <a:gradFill rotWithShape="1">
          <a:gsLst>
            <a:gs pos="0">
              <a:schemeClr val="accent1">
                <a:tint val="35000"/>
                <a:satMod val="253000"/>
              </a:schemeClr>
            </a:gs>
            <a:gs pos="50000">
              <a:schemeClr val="accent1">
                <a:tint val="42000"/>
                <a:satMod val="255000"/>
              </a:schemeClr>
            </a:gs>
            <a:gs pos="97000">
              <a:schemeClr val="accent1">
                <a:tint val="53000"/>
                <a:satMod val="260000"/>
              </a:schemeClr>
            </a:gs>
            <a:gs pos="100000">
              <a:schemeClr val="accent1">
                <a:tint val="56000"/>
                <a:satMod val="275000"/>
              </a:schemeClr>
            </a:gs>
          </a:gsLst>
          <a:path path="circle">
            <a:fillToRect l="50000" t="50000" r="50000" b="50000"/>
          </a:path>
        </a:gradFill>
        <a:ln w="9525" cap="flat" cmpd="sng" algn="ctr">
          <a:solidFill>
            <a:schemeClr val="accent1"/>
          </a:solidFill>
          <a:prstDash val="solid"/>
        </a:ln>
        <a:effectLst>
          <a:outerShdw blurRad="63500" dist="25400" dir="5400000" rotWithShape="0">
            <a:srgbClr val="000000">
              <a:alpha val="43137"/>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tr-TR" sz="1700" b="1" kern="1200" dirty="0" smtClean="0">
              <a:solidFill>
                <a:srgbClr val="002060"/>
              </a:solidFill>
            </a:rPr>
            <a:t>KAMU İKTİSADÎ TEŞEBBÜSLERİ </a:t>
          </a:r>
          <a:br>
            <a:rPr lang="tr-TR" sz="1700" b="1" kern="1200" dirty="0" smtClean="0">
              <a:solidFill>
                <a:srgbClr val="002060"/>
              </a:solidFill>
            </a:rPr>
          </a:br>
          <a:endParaRPr lang="tr-TR" sz="1700" b="1" kern="1200" dirty="0">
            <a:solidFill>
              <a:srgbClr val="002060"/>
            </a:solidFill>
          </a:endParaRPr>
        </a:p>
      </dsp:txBody>
      <dsp:txXfrm>
        <a:off x="5511496" y="453990"/>
        <a:ext cx="2988726" cy="1694770"/>
      </dsp:txXfrm>
    </dsp:sp>
    <dsp:sp modelId="{010514B0-4419-4777-B16E-0A2B7878F1BF}">
      <dsp:nvSpPr>
        <dsp:cNvPr id="0" name=""/>
        <dsp:cNvSpPr/>
      </dsp:nvSpPr>
      <dsp:spPr>
        <a:xfrm>
          <a:off x="2236909" y="2351789"/>
          <a:ext cx="2999570" cy="1843624"/>
        </a:xfrm>
        <a:prstGeom prst="roundRect">
          <a:avLst/>
        </a:prstGeom>
        <a:gradFill rotWithShape="1">
          <a:gsLst>
            <a:gs pos="0">
              <a:schemeClr val="accent2">
                <a:tint val="92000"/>
                <a:satMod val="170000"/>
              </a:schemeClr>
            </a:gs>
            <a:gs pos="15000">
              <a:schemeClr val="accent2">
                <a:tint val="92000"/>
                <a:shade val="99000"/>
                <a:satMod val="170000"/>
              </a:schemeClr>
            </a:gs>
            <a:gs pos="62000">
              <a:schemeClr val="accent2">
                <a:tint val="96000"/>
                <a:shade val="80000"/>
                <a:satMod val="170000"/>
              </a:schemeClr>
            </a:gs>
            <a:gs pos="97000">
              <a:schemeClr val="accent2">
                <a:tint val="98000"/>
                <a:shade val="63000"/>
                <a:satMod val="170000"/>
              </a:schemeClr>
            </a:gs>
            <a:gs pos="100000">
              <a:schemeClr val="accent2">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tr-TR" sz="1700" b="1" kern="1200" dirty="0" smtClean="0">
              <a:solidFill>
                <a:srgbClr val="002060"/>
              </a:solidFill>
            </a:rPr>
            <a:t>KAMUYA AİT ŞİRKETLER </a:t>
          </a:r>
          <a:br>
            <a:rPr lang="tr-TR" sz="1700" b="1" kern="1200" dirty="0" smtClean="0">
              <a:solidFill>
                <a:srgbClr val="002060"/>
              </a:solidFill>
            </a:rPr>
          </a:br>
          <a:endParaRPr lang="tr-TR" sz="1700" b="1" kern="1200" dirty="0">
            <a:solidFill>
              <a:srgbClr val="002060"/>
            </a:solidFill>
          </a:endParaRPr>
        </a:p>
      </dsp:txBody>
      <dsp:txXfrm>
        <a:off x="2326907" y="2441787"/>
        <a:ext cx="2819574" cy="1663628"/>
      </dsp:txXfrm>
    </dsp:sp>
    <dsp:sp modelId="{00B6E939-3764-45C1-92B6-6485CFD057A1}">
      <dsp:nvSpPr>
        <dsp:cNvPr id="0" name=""/>
        <dsp:cNvSpPr/>
      </dsp:nvSpPr>
      <dsp:spPr>
        <a:xfrm>
          <a:off x="5419795" y="2389615"/>
          <a:ext cx="3103105" cy="1796537"/>
        </a:xfrm>
        <a:prstGeom prst="roundRect">
          <a:avLst/>
        </a:prstGeom>
        <a:gradFill rotWithShape="1">
          <a:gsLst>
            <a:gs pos="0">
              <a:schemeClr val="accent1">
                <a:tint val="92000"/>
                <a:satMod val="170000"/>
              </a:schemeClr>
            </a:gs>
            <a:gs pos="15000">
              <a:schemeClr val="accent1">
                <a:tint val="92000"/>
                <a:shade val="99000"/>
                <a:satMod val="170000"/>
              </a:schemeClr>
            </a:gs>
            <a:gs pos="62000">
              <a:schemeClr val="accent1">
                <a:tint val="96000"/>
                <a:shade val="80000"/>
                <a:satMod val="170000"/>
              </a:schemeClr>
            </a:gs>
            <a:gs pos="97000">
              <a:schemeClr val="accent1">
                <a:tint val="98000"/>
                <a:shade val="63000"/>
                <a:satMod val="170000"/>
              </a:schemeClr>
            </a:gs>
            <a:gs pos="100000">
              <a:schemeClr val="accent1">
                <a:shade val="62000"/>
                <a:satMod val="170000"/>
              </a:schemeClr>
            </a:gs>
          </a:gsLst>
          <a:path path="circle">
            <a:fillToRect l="50000" t="50000" r="50000" b="50000"/>
          </a:path>
        </a:gradFill>
        <a:ln w="9525" cap="flat" cmpd="sng" algn="ctr">
          <a:solidFill>
            <a:schemeClr val="accent1"/>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shade val="80000"/>
            </a:schemeClr>
          </a:contourClr>
        </a:sp3d>
      </dsp:spPr>
      <dsp:style>
        <a:lnRef idx="1">
          <a:schemeClr val="accent1"/>
        </a:lnRef>
        <a:fillRef idx="3">
          <a:schemeClr val="accent1"/>
        </a:fillRef>
        <a:effectRef idx="2">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tr-TR" sz="1700" b="1" kern="1200" dirty="0" smtClean="0">
              <a:solidFill>
                <a:schemeClr val="accent1">
                  <a:lumMod val="20000"/>
                  <a:lumOff val="80000"/>
                </a:schemeClr>
              </a:solidFill>
            </a:rPr>
            <a:t>MALİ ÖZERKLİKLERİNİN KORUNMASI AMACIYLA </a:t>
          </a:r>
          <a:r>
            <a:rPr lang="tr-TR" sz="1700" b="1" u="sng" kern="1200" dirty="0" smtClean="0">
              <a:solidFill>
                <a:schemeClr val="accent1">
                  <a:lumMod val="20000"/>
                  <a:lumOff val="80000"/>
                </a:schemeClr>
              </a:solidFill>
            </a:rPr>
            <a:t>DÜZENLEYİCİ VE DENETLEYİCİ </a:t>
          </a:r>
          <a:r>
            <a:rPr lang="tr-TR" sz="1700" b="1" kern="1200" dirty="0" smtClean="0">
              <a:solidFill>
                <a:schemeClr val="accent1">
                  <a:lumMod val="20000"/>
                  <a:lumOff val="80000"/>
                </a:schemeClr>
              </a:solidFill>
            </a:rPr>
            <a:t>KURUMLAR (BAZI MADDELERE TABİ) </a:t>
          </a:r>
          <a:br>
            <a:rPr lang="tr-TR" sz="1700" b="1" kern="1200" dirty="0" smtClean="0">
              <a:solidFill>
                <a:schemeClr val="accent1">
                  <a:lumMod val="20000"/>
                  <a:lumOff val="80000"/>
                </a:schemeClr>
              </a:solidFill>
            </a:rPr>
          </a:br>
          <a:endParaRPr lang="tr-TR" sz="1700" b="1" kern="1200" dirty="0">
            <a:solidFill>
              <a:schemeClr val="accent1">
                <a:lumMod val="20000"/>
                <a:lumOff val="80000"/>
              </a:schemeClr>
            </a:solidFill>
          </a:endParaRPr>
        </a:p>
      </dsp:txBody>
      <dsp:txXfrm>
        <a:off x="5507495" y="2477315"/>
        <a:ext cx="2927705" cy="162113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C27A2-C53E-4EE6-A2E2-C36EC18CF82E}">
      <dsp:nvSpPr>
        <dsp:cNvPr id="0" name=""/>
        <dsp:cNvSpPr/>
      </dsp:nvSpPr>
      <dsp:spPr>
        <a:xfrm>
          <a:off x="0" y="2124"/>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0819F-BD4F-400D-99FB-0EB85788FD87}">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kern="1200" dirty="0" smtClean="0"/>
            <a:t>Merkezî yönetim kapsamındaki idareler ile sosyal güvenlik kurumlarının bir malî yıldaki faaliyet sonuçları, Maliye</a:t>
          </a:r>
          <a:endParaRPr lang="tr-TR" sz="3000" kern="1200" dirty="0"/>
        </a:p>
      </dsp:txBody>
      <dsp:txXfrm>
        <a:off x="0" y="2124"/>
        <a:ext cx="10515600" cy="1449029"/>
      </dsp:txXfrm>
    </dsp:sp>
    <dsp:sp modelId="{0BEF60E2-6C26-42DF-9BD2-80BFAEC14F8B}">
      <dsp:nvSpPr>
        <dsp:cNvPr id="0" name=""/>
        <dsp:cNvSpPr/>
      </dsp:nvSpPr>
      <dsp:spPr>
        <a:xfrm>
          <a:off x="0" y="1451153"/>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E3AD31-18C9-46CE-B040-FCE96D72F031}">
      <dsp:nvSpPr>
        <dsp:cNvPr id="0" name=""/>
        <dsp:cNvSpPr/>
      </dsp:nvSpPr>
      <dsp:spPr>
        <a:xfrm>
          <a:off x="0" y="145115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kern="1200" dirty="0" smtClean="0"/>
            <a:t>Bakanlığınca hazırlanacak genel faaliyet raporunda gösterilir. Bu raporda, mahallî idarelerin malî yapılarına ilişkin genel</a:t>
          </a:r>
          <a:endParaRPr lang="tr-TR" sz="3000" kern="1200" dirty="0"/>
        </a:p>
      </dsp:txBody>
      <dsp:txXfrm>
        <a:off x="0" y="1451153"/>
        <a:ext cx="10515600" cy="1449029"/>
      </dsp:txXfrm>
    </dsp:sp>
    <dsp:sp modelId="{5B3211A1-5899-44E2-B5C2-266480095A24}">
      <dsp:nvSpPr>
        <dsp:cNvPr id="0" name=""/>
        <dsp:cNvSpPr/>
      </dsp:nvSpPr>
      <dsp:spPr>
        <a:xfrm>
          <a:off x="0" y="2900183"/>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78E74-E32B-4F56-B33C-DB3AB772D09F}">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kern="1200" dirty="0" smtClean="0"/>
            <a:t>değerlendirmelere de yer verilir. Maliye Bakanlığı, genel faaliyet raporunu kamuoyuna açıklar ve bir örneğini Sayıştaya gönderir.</a:t>
          </a:r>
          <a:endParaRPr lang="tr-TR" sz="3000" kern="1200" dirty="0"/>
        </a:p>
      </dsp:txBody>
      <dsp:txXfrm>
        <a:off x="0" y="2900183"/>
        <a:ext cx="10515600" cy="144902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67699-4232-4EF6-AB1C-E8E9DE152AC4}">
      <dsp:nvSpPr>
        <dsp:cNvPr id="0" name=""/>
        <dsp:cNvSpPr/>
      </dsp:nvSpPr>
      <dsp:spPr>
        <a:xfrm>
          <a:off x="0" y="219"/>
          <a:ext cx="1092807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CD0B2A-0DD2-46E5-BFBD-C05BAA8715F6}">
      <dsp:nvSpPr>
        <dsp:cNvPr id="0" name=""/>
        <dsp:cNvSpPr/>
      </dsp:nvSpPr>
      <dsp:spPr>
        <a:xfrm>
          <a:off x="0" y="219"/>
          <a:ext cx="10928077" cy="92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solidFill>
                <a:srgbClr val="C00000"/>
              </a:solidFill>
            </a:rPr>
            <a:t>Genel yönetim kapsamındaki kamu idareleri</a:t>
          </a:r>
          <a:r>
            <a:rPr lang="tr-TR" sz="2400" kern="1200" dirty="0" smtClean="0"/>
            <a:t>, kamu hizmetlerinin zorunlu kıldığı durumlarda gereken nicelikte ve nitelikte taşınır ve taşınmazları, </a:t>
          </a:r>
          <a:endParaRPr lang="tr-TR" sz="2400" kern="1200" dirty="0"/>
        </a:p>
      </dsp:txBody>
      <dsp:txXfrm>
        <a:off x="0" y="219"/>
        <a:ext cx="10928077" cy="928900"/>
      </dsp:txXfrm>
    </dsp:sp>
    <dsp:sp modelId="{0C19916B-1605-4C0A-958E-88652554AA9D}">
      <dsp:nvSpPr>
        <dsp:cNvPr id="0" name=""/>
        <dsp:cNvSpPr/>
      </dsp:nvSpPr>
      <dsp:spPr>
        <a:xfrm>
          <a:off x="0" y="929120"/>
          <a:ext cx="1092807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2DCEF-EB65-45DC-B23A-C70412B5E24A}">
      <dsp:nvSpPr>
        <dsp:cNvPr id="0" name=""/>
        <dsp:cNvSpPr/>
      </dsp:nvSpPr>
      <dsp:spPr>
        <a:xfrm>
          <a:off x="0" y="929120"/>
          <a:ext cx="10928077" cy="92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endParaRPr lang="tr-TR" sz="2400" kern="1200" dirty="0"/>
        </a:p>
      </dsp:txBody>
      <dsp:txXfrm>
        <a:off x="0" y="929120"/>
        <a:ext cx="10928077" cy="928900"/>
      </dsp:txXfrm>
    </dsp:sp>
    <dsp:sp modelId="{710CFAB7-D8FF-4BC8-80FA-59EAD544B1AE}">
      <dsp:nvSpPr>
        <dsp:cNvPr id="0" name=""/>
        <dsp:cNvSpPr/>
      </dsp:nvSpPr>
      <dsp:spPr>
        <a:xfrm>
          <a:off x="0" y="1858021"/>
          <a:ext cx="1092807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06214-1EFD-48E6-A7E4-8735FDD4A50D}">
      <dsp:nvSpPr>
        <dsp:cNvPr id="0" name=""/>
        <dsp:cNvSpPr/>
      </dsp:nvSpPr>
      <dsp:spPr>
        <a:xfrm>
          <a:off x="0" y="1858021"/>
          <a:ext cx="10917405" cy="1238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solidFill>
                <a:srgbClr val="C00000"/>
              </a:solidFill>
            </a:rPr>
            <a:t>-</a:t>
          </a:r>
          <a:r>
            <a:rPr lang="tr-TR" sz="2400" b="1" kern="1200" dirty="0" smtClean="0">
              <a:solidFill>
                <a:schemeClr val="tx1"/>
              </a:solidFill>
            </a:rPr>
            <a:t>Genel bütçe </a:t>
          </a:r>
          <a:r>
            <a:rPr lang="tr-TR" sz="2400" kern="1200" dirty="0" smtClean="0"/>
            <a:t>kapsamındaki kamu idarelerinin edindiği taşınmazlar </a:t>
          </a:r>
          <a:r>
            <a:rPr lang="tr-TR" sz="2400" kern="1200" dirty="0" smtClean="0">
              <a:solidFill>
                <a:srgbClr val="C00000"/>
              </a:solidFill>
            </a:rPr>
            <a:t>Hazine adına,</a:t>
          </a:r>
          <a:r>
            <a:rPr lang="tr-TR" sz="2400" kern="1200" dirty="0" smtClean="0"/>
            <a:t> -</a:t>
          </a:r>
          <a:r>
            <a:rPr lang="tr-TR" sz="2400" b="1" kern="1200" dirty="0" smtClean="0">
              <a:solidFill>
                <a:schemeClr val="tx1"/>
              </a:solidFill>
            </a:rPr>
            <a:t>diğer kamu idarelerine </a:t>
          </a:r>
          <a:r>
            <a:rPr lang="tr-TR" sz="2400" kern="1200" dirty="0" smtClean="0"/>
            <a:t>ait taşınmazlar ise </a:t>
          </a:r>
          <a:r>
            <a:rPr lang="tr-TR" sz="2400" kern="1200" dirty="0" smtClean="0">
              <a:solidFill>
                <a:srgbClr val="00B0F0"/>
              </a:solidFill>
            </a:rPr>
            <a:t>tüzel kişilikleri </a:t>
          </a:r>
          <a:r>
            <a:rPr lang="tr-TR" sz="2400" kern="1200" dirty="0" smtClean="0"/>
            <a:t>adına tapu sicilinde tescil olunur. </a:t>
          </a:r>
          <a:endParaRPr lang="tr-TR" sz="2400" kern="1200" dirty="0"/>
        </a:p>
      </dsp:txBody>
      <dsp:txXfrm>
        <a:off x="0" y="1858021"/>
        <a:ext cx="10917405" cy="1238094"/>
      </dsp:txXfrm>
    </dsp:sp>
    <dsp:sp modelId="{6E92DAC9-1312-43CB-A0E5-0701CEFBBD32}">
      <dsp:nvSpPr>
        <dsp:cNvPr id="0" name=""/>
        <dsp:cNvSpPr/>
      </dsp:nvSpPr>
      <dsp:spPr>
        <a:xfrm>
          <a:off x="0" y="3096116"/>
          <a:ext cx="1092807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56ADA3-9BF4-488B-8DCE-121C784580D5}">
      <dsp:nvSpPr>
        <dsp:cNvPr id="0" name=""/>
        <dsp:cNvSpPr/>
      </dsp:nvSpPr>
      <dsp:spPr>
        <a:xfrm>
          <a:off x="0" y="3096116"/>
          <a:ext cx="10928077" cy="92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solidFill>
                <a:srgbClr val="FF0000"/>
              </a:solidFill>
            </a:rPr>
            <a:t>Hazine adına tescil edilen taşınmazlar Maliye Bakanlığı tarafından yönetilir. </a:t>
          </a:r>
          <a:endParaRPr lang="tr-TR" sz="2400" kern="1200" dirty="0">
            <a:solidFill>
              <a:srgbClr val="FF0000"/>
            </a:solidFill>
          </a:endParaRPr>
        </a:p>
      </dsp:txBody>
      <dsp:txXfrm>
        <a:off x="0" y="3096116"/>
        <a:ext cx="10928077" cy="928900"/>
      </dsp:txXfrm>
    </dsp:sp>
    <dsp:sp modelId="{B0322DE9-F70F-4F68-A184-EAE05A7D3B6E}">
      <dsp:nvSpPr>
        <dsp:cNvPr id="0" name=""/>
        <dsp:cNvSpPr/>
      </dsp:nvSpPr>
      <dsp:spPr>
        <a:xfrm>
          <a:off x="0" y="4025017"/>
          <a:ext cx="1092807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B956F-0213-45CF-A212-CBED315AA15F}">
      <dsp:nvSpPr>
        <dsp:cNvPr id="0" name=""/>
        <dsp:cNvSpPr/>
      </dsp:nvSpPr>
      <dsp:spPr>
        <a:xfrm>
          <a:off x="0" y="4025017"/>
          <a:ext cx="10928077" cy="92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t>Bu tescil işlemleri, adına tescil yapılan idarenin taşınmazın bulunduğu yerdeki ilgili birimine bildirilir.</a:t>
          </a:r>
          <a:endParaRPr lang="tr-TR" sz="2400" kern="1200" dirty="0"/>
        </a:p>
      </dsp:txBody>
      <dsp:txXfrm>
        <a:off x="0" y="4025017"/>
        <a:ext cx="10928077" cy="9289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48ACB-D113-4E4D-8BCC-9A2A9509FE3C}">
      <dsp:nvSpPr>
        <dsp:cNvPr id="0" name=""/>
        <dsp:cNvSpPr/>
      </dsp:nvSpPr>
      <dsp:spPr>
        <a:xfrm>
          <a:off x="82904" y="887115"/>
          <a:ext cx="3434983" cy="2469540"/>
        </a:xfrm>
        <a:prstGeom prst="downArrow">
          <a:avLst/>
        </a:prstGeom>
        <a:gradFill rotWithShape="0">
          <a:gsLst>
            <a:gs pos="0">
              <a:schemeClr val="dk2">
                <a:hueOff val="0"/>
                <a:satOff val="0"/>
                <a:lumOff val="0"/>
                <a:alphaOff val="0"/>
                <a:tint val="35000"/>
                <a:satMod val="253000"/>
              </a:schemeClr>
            </a:gs>
            <a:gs pos="50000">
              <a:schemeClr val="dk2">
                <a:hueOff val="0"/>
                <a:satOff val="0"/>
                <a:lumOff val="0"/>
                <a:alphaOff val="0"/>
                <a:tint val="42000"/>
                <a:satMod val="255000"/>
              </a:schemeClr>
            </a:gs>
            <a:gs pos="97000">
              <a:schemeClr val="dk2">
                <a:hueOff val="0"/>
                <a:satOff val="0"/>
                <a:lumOff val="0"/>
                <a:alphaOff val="0"/>
                <a:tint val="53000"/>
                <a:satMod val="260000"/>
              </a:schemeClr>
            </a:gs>
            <a:gs pos="100000">
              <a:schemeClr val="dk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EE5B453-5D8A-47C6-8C58-25FE96492602}">
      <dsp:nvSpPr>
        <dsp:cNvPr id="0" name=""/>
        <dsp:cNvSpPr/>
      </dsp:nvSpPr>
      <dsp:spPr>
        <a:xfrm>
          <a:off x="3762297" y="0"/>
          <a:ext cx="6692916" cy="4351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just" defTabSz="1422400" rtl="0">
            <a:lnSpc>
              <a:spcPct val="90000"/>
            </a:lnSpc>
            <a:spcBef>
              <a:spcPct val="0"/>
            </a:spcBef>
            <a:spcAft>
              <a:spcPct val="35000"/>
            </a:spcAft>
          </a:pPr>
          <a:r>
            <a:rPr lang="tr-TR" sz="3200" kern="1200" dirty="0" smtClean="0"/>
            <a:t>Kamu idareleri, ihtiyaç fazlası taşınırları ile görmekle yükümlü olduğu kamu hizmetlerinde kullanılacağına ve amacına uygun kullanılmaması halinde geri alınacağına dair tapu kütüğüne şerh konulması kaydıyla taşınmazlarını diğer kamu idarelerine bedelsiz olarak devredebilir.</a:t>
          </a:r>
          <a:endParaRPr lang="tr-TR" sz="3200" kern="1200" dirty="0"/>
        </a:p>
      </dsp:txBody>
      <dsp:txXfrm>
        <a:off x="3762297" y="0"/>
        <a:ext cx="6692916" cy="435133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1BC07-B29A-4614-9AFE-B87E565F1F84}">
      <dsp:nvSpPr>
        <dsp:cNvPr id="0" name=""/>
        <dsp:cNvSpPr/>
      </dsp:nvSpPr>
      <dsp:spPr>
        <a:xfrm>
          <a:off x="0" y="2124"/>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E07E81-F137-4612-935E-90E66F823153}">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dirty="0" smtClean="0">
              <a:solidFill>
                <a:srgbClr val="C00000"/>
              </a:solidFill>
            </a:rPr>
            <a:t>Genel bütçe </a:t>
          </a:r>
          <a:r>
            <a:rPr lang="tr-TR" sz="2800" kern="1200" dirty="0" smtClean="0"/>
            <a:t>kapsamındaki kamu idarelerinin her türlü taşınır ve taşınmazlarının satışına </a:t>
          </a:r>
          <a:r>
            <a:rPr lang="tr-TR" sz="2800" kern="1200" dirty="0" smtClean="0">
              <a:solidFill>
                <a:srgbClr val="C00000"/>
              </a:solidFill>
            </a:rPr>
            <a:t>Maliye Bakanlığı yetkilidir</a:t>
          </a:r>
          <a:r>
            <a:rPr lang="tr-TR" sz="2800" kern="1200" dirty="0" smtClean="0"/>
            <a:t>. Satış bedelleri genel bütçeye gelir kaydedilir. </a:t>
          </a:r>
          <a:endParaRPr lang="tr-TR" sz="2800" kern="1200" dirty="0"/>
        </a:p>
      </dsp:txBody>
      <dsp:txXfrm>
        <a:off x="0" y="2124"/>
        <a:ext cx="10515600" cy="1449029"/>
      </dsp:txXfrm>
    </dsp:sp>
    <dsp:sp modelId="{278C0FC1-9F68-4479-A0F1-C8460ED25D50}">
      <dsp:nvSpPr>
        <dsp:cNvPr id="0" name=""/>
        <dsp:cNvSpPr/>
      </dsp:nvSpPr>
      <dsp:spPr>
        <a:xfrm>
          <a:off x="0" y="1451153"/>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DEFD3-2E21-41D5-AABD-194C941FDDA2}">
      <dsp:nvSpPr>
        <dsp:cNvPr id="0" name=""/>
        <dsp:cNvSpPr/>
      </dsp:nvSpPr>
      <dsp:spPr>
        <a:xfrm>
          <a:off x="0" y="145115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dirty="0" smtClean="0">
              <a:solidFill>
                <a:srgbClr val="C00000"/>
              </a:solidFill>
            </a:rPr>
            <a:t>Diğer kamu idarelerine </a:t>
          </a:r>
          <a:r>
            <a:rPr lang="tr-TR" sz="2800" kern="1200" dirty="0" smtClean="0"/>
            <a:t>ait taşınır ve taşınmazların elden çıkarılması özel kanunlarında belirtilen </a:t>
          </a:r>
          <a:r>
            <a:rPr lang="tr-TR" sz="2800" kern="1200" dirty="0" smtClean="0">
              <a:solidFill>
                <a:srgbClr val="C00000"/>
              </a:solidFill>
            </a:rPr>
            <a:t>yetkili organlarının </a:t>
          </a:r>
          <a:r>
            <a:rPr lang="tr-TR" sz="2800" kern="1200" dirty="0" smtClean="0"/>
            <a:t>kararıyla mümkündür.</a:t>
          </a:r>
          <a:endParaRPr lang="tr-TR" sz="2800" kern="1200" dirty="0"/>
        </a:p>
      </dsp:txBody>
      <dsp:txXfrm>
        <a:off x="0" y="1451153"/>
        <a:ext cx="10515600" cy="1449029"/>
      </dsp:txXfrm>
    </dsp:sp>
    <dsp:sp modelId="{C3EC69A7-5F2D-4301-83A4-08627E326290}">
      <dsp:nvSpPr>
        <dsp:cNvPr id="0" name=""/>
        <dsp:cNvSpPr/>
      </dsp:nvSpPr>
      <dsp:spPr>
        <a:xfrm>
          <a:off x="0" y="2900183"/>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E48B09-14F5-45AD-94D9-F344BA31EDF7}">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dirty="0" smtClean="0"/>
            <a:t>Merkezî yönetim kapsamındaki kamu idarelerinin taşınmazlarından değeri her yıl merkezî yönetim bütçe kanununda belirtilen sınırın üzerinde olanlar, Bakanlar Kurulu kararıyla satılır.</a:t>
          </a:r>
          <a:endParaRPr lang="tr-TR" sz="2800" kern="1200" dirty="0"/>
        </a:p>
      </dsp:txBody>
      <dsp:txXfrm>
        <a:off x="0" y="2900183"/>
        <a:ext cx="10515600" cy="144902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6B540-1B2D-41F2-9526-54964DAB3B1E}">
      <dsp:nvSpPr>
        <dsp:cNvPr id="0" name=""/>
        <dsp:cNvSpPr/>
      </dsp:nvSpPr>
      <dsp:spPr>
        <a:xfrm>
          <a:off x="0" y="0"/>
          <a:ext cx="8384875"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D9E6E2-BE36-4ABF-BF05-E8EF9BF3C99A}">
      <dsp:nvSpPr>
        <dsp:cNvPr id="0" name=""/>
        <dsp:cNvSpPr/>
      </dsp:nvSpPr>
      <dsp:spPr>
        <a:xfrm>
          <a:off x="0" y="0"/>
          <a:ext cx="8384875" cy="120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tr-TR" sz="2500" b="1" kern="1200" dirty="0" smtClean="0"/>
            <a:t>İç kontrol; </a:t>
          </a:r>
          <a:r>
            <a:rPr lang="tr-TR" sz="2500" kern="1200" dirty="0" smtClean="0"/>
            <a:t>idarenin amaçlarına, belirlenmiş politikalara ve mevzuata uygun olarak </a:t>
          </a:r>
          <a:r>
            <a:rPr lang="tr-TR" sz="2500" kern="1200" dirty="0" smtClean="0">
              <a:solidFill>
                <a:srgbClr val="C00000"/>
              </a:solidFill>
            </a:rPr>
            <a:t>faaliyetlerin etkili, ekonomik ve verimli bir şekilde yürütülmesini, </a:t>
          </a:r>
          <a:endParaRPr lang="tr-TR" sz="2500" kern="1200" dirty="0"/>
        </a:p>
      </dsp:txBody>
      <dsp:txXfrm>
        <a:off x="0" y="0"/>
        <a:ext cx="8384875" cy="1208023"/>
      </dsp:txXfrm>
    </dsp:sp>
    <dsp:sp modelId="{5FA01978-838F-44C9-BEA3-7312BE188215}">
      <dsp:nvSpPr>
        <dsp:cNvPr id="0" name=""/>
        <dsp:cNvSpPr/>
      </dsp:nvSpPr>
      <dsp:spPr>
        <a:xfrm>
          <a:off x="0" y="1208023"/>
          <a:ext cx="8384875"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A80801-5077-4F6A-8377-61DB704C0686}">
      <dsp:nvSpPr>
        <dsp:cNvPr id="0" name=""/>
        <dsp:cNvSpPr/>
      </dsp:nvSpPr>
      <dsp:spPr>
        <a:xfrm>
          <a:off x="0" y="1208023"/>
          <a:ext cx="8384875" cy="120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tr-TR" sz="2500" kern="1200" dirty="0" smtClean="0">
              <a:solidFill>
                <a:srgbClr val="C00000"/>
              </a:solidFill>
            </a:rPr>
            <a:t>varlık ve kaynakların korunmasını</a:t>
          </a:r>
          <a:r>
            <a:rPr lang="tr-TR" sz="2500" kern="1200" dirty="0" smtClean="0"/>
            <a:t>, muhasebe kayıtlarının doğru ve tam olarak tutulmasını, </a:t>
          </a:r>
          <a:r>
            <a:rPr lang="tr-TR" sz="2500" kern="1200" dirty="0" smtClean="0">
              <a:solidFill>
                <a:srgbClr val="00B0F0"/>
              </a:solidFill>
            </a:rPr>
            <a:t>malî bilgi ve yönetim bilgisinin zamanında ve güvenilir olarak üretilmesini </a:t>
          </a:r>
          <a:endParaRPr lang="tr-TR" sz="2500" kern="1200" dirty="0">
            <a:solidFill>
              <a:srgbClr val="00B0F0"/>
            </a:solidFill>
          </a:endParaRPr>
        </a:p>
      </dsp:txBody>
      <dsp:txXfrm>
        <a:off x="0" y="1208023"/>
        <a:ext cx="8384875" cy="1208023"/>
      </dsp:txXfrm>
    </dsp:sp>
    <dsp:sp modelId="{3265B0CC-39B6-4C86-ACCF-A24509FDFACB}">
      <dsp:nvSpPr>
        <dsp:cNvPr id="0" name=""/>
        <dsp:cNvSpPr/>
      </dsp:nvSpPr>
      <dsp:spPr>
        <a:xfrm>
          <a:off x="0" y="2416046"/>
          <a:ext cx="8384875"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231B43-76DD-486D-B807-66355DB380D0}">
      <dsp:nvSpPr>
        <dsp:cNvPr id="0" name=""/>
        <dsp:cNvSpPr/>
      </dsp:nvSpPr>
      <dsp:spPr>
        <a:xfrm>
          <a:off x="0" y="2416046"/>
          <a:ext cx="8384875" cy="120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tr-TR" sz="2500" kern="1200" dirty="0" smtClean="0"/>
            <a:t>sağlamak üzere idare tarafından oluşturulan </a:t>
          </a:r>
          <a:r>
            <a:rPr lang="tr-TR" sz="2500" kern="1200" dirty="0" smtClean="0">
              <a:solidFill>
                <a:srgbClr val="C00000"/>
              </a:solidFill>
            </a:rPr>
            <a:t>organizasyon, yöntem ve süreçle iç denetimi kapsayan</a:t>
          </a:r>
          <a:endParaRPr lang="tr-TR" sz="2500" kern="1200" dirty="0"/>
        </a:p>
      </dsp:txBody>
      <dsp:txXfrm>
        <a:off x="0" y="2416046"/>
        <a:ext cx="8384875" cy="1208023"/>
      </dsp:txXfrm>
    </dsp:sp>
    <dsp:sp modelId="{8A725D50-C423-4845-BEEB-05F6E71702E2}">
      <dsp:nvSpPr>
        <dsp:cNvPr id="0" name=""/>
        <dsp:cNvSpPr/>
      </dsp:nvSpPr>
      <dsp:spPr>
        <a:xfrm>
          <a:off x="0" y="3624069"/>
          <a:ext cx="8384875"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505F75-93B5-4E37-9DCE-AFC26A7CF5FC}">
      <dsp:nvSpPr>
        <dsp:cNvPr id="0" name=""/>
        <dsp:cNvSpPr/>
      </dsp:nvSpPr>
      <dsp:spPr>
        <a:xfrm>
          <a:off x="0" y="3624069"/>
          <a:ext cx="8384875" cy="120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tr-TR" sz="2500" kern="1200" dirty="0" smtClean="0"/>
            <a:t>malî ve diğer kontroller bütünüdür.</a:t>
          </a:r>
          <a:endParaRPr lang="tr-TR" sz="2500" kern="1200" dirty="0"/>
        </a:p>
      </dsp:txBody>
      <dsp:txXfrm>
        <a:off x="0" y="3624069"/>
        <a:ext cx="8384875" cy="120802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96771-20BE-4197-8D17-0FF99FFD2E87}">
      <dsp:nvSpPr>
        <dsp:cNvPr id="0" name=""/>
        <dsp:cNvSpPr/>
      </dsp:nvSpPr>
      <dsp:spPr>
        <a:xfrm>
          <a:off x="0" y="531"/>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C1B5BD-F71B-4D15-A520-4E512FE37FB6}">
      <dsp:nvSpPr>
        <dsp:cNvPr id="0" name=""/>
        <dsp:cNvSpPr/>
      </dsp:nvSpPr>
      <dsp:spPr>
        <a:xfrm>
          <a:off x="0" y="531"/>
          <a:ext cx="10515600" cy="87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tr-TR" sz="2500" kern="1200" smtClean="0"/>
            <a:t>a) Kamu gelir, gider, varlık ve yükümlülüklerinin etkili, ekonomik ve verimli bir şekilde yönetilmesini,</a:t>
          </a:r>
          <a:endParaRPr lang="tr-TR" sz="2500" kern="1200"/>
        </a:p>
      </dsp:txBody>
      <dsp:txXfrm>
        <a:off x="0" y="531"/>
        <a:ext cx="10515600" cy="870054"/>
      </dsp:txXfrm>
    </dsp:sp>
    <dsp:sp modelId="{FD73F352-2CAA-4ACF-8C37-26A9C50C9FFE}">
      <dsp:nvSpPr>
        <dsp:cNvPr id="0" name=""/>
        <dsp:cNvSpPr/>
      </dsp:nvSpPr>
      <dsp:spPr>
        <a:xfrm>
          <a:off x="0" y="870586"/>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76873-8243-479E-9218-389C5EB024A7}">
      <dsp:nvSpPr>
        <dsp:cNvPr id="0" name=""/>
        <dsp:cNvSpPr/>
      </dsp:nvSpPr>
      <dsp:spPr>
        <a:xfrm>
          <a:off x="0" y="870586"/>
          <a:ext cx="10515600" cy="87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tr-TR" sz="2500" kern="1200" dirty="0" smtClean="0"/>
            <a:t>b) Kamu idarelerinin kanunlara ve diğer düzenlemelere uygun olarak faaliyet göstermesini,</a:t>
          </a:r>
          <a:endParaRPr lang="tr-TR" sz="2500" kern="1200" dirty="0"/>
        </a:p>
      </dsp:txBody>
      <dsp:txXfrm>
        <a:off x="0" y="870586"/>
        <a:ext cx="10515600" cy="870054"/>
      </dsp:txXfrm>
    </dsp:sp>
    <dsp:sp modelId="{989C023E-B55F-4342-9058-E40BBB93CD19}">
      <dsp:nvSpPr>
        <dsp:cNvPr id="0" name=""/>
        <dsp:cNvSpPr/>
      </dsp:nvSpPr>
      <dsp:spPr>
        <a:xfrm>
          <a:off x="0" y="1740641"/>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125F2-B762-449B-9713-57C5A8A7EBD5}">
      <dsp:nvSpPr>
        <dsp:cNvPr id="0" name=""/>
        <dsp:cNvSpPr/>
      </dsp:nvSpPr>
      <dsp:spPr>
        <a:xfrm>
          <a:off x="0" y="1740641"/>
          <a:ext cx="10515600" cy="87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tr-TR" sz="2500" kern="1200" smtClean="0"/>
            <a:t>c) Her türlü malî karar ve işlemlerde usulsüzlük ve yolsuzluğun önlenmesini,</a:t>
          </a:r>
          <a:endParaRPr lang="tr-TR" sz="2500" kern="1200"/>
        </a:p>
      </dsp:txBody>
      <dsp:txXfrm>
        <a:off x="0" y="1740641"/>
        <a:ext cx="10515600" cy="870054"/>
      </dsp:txXfrm>
    </dsp:sp>
    <dsp:sp modelId="{E72568C5-D3B5-4ED1-A5F2-48BBC729B3FF}">
      <dsp:nvSpPr>
        <dsp:cNvPr id="0" name=""/>
        <dsp:cNvSpPr/>
      </dsp:nvSpPr>
      <dsp:spPr>
        <a:xfrm>
          <a:off x="0" y="2610695"/>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5FEA7-4E57-4F92-A25E-DE5F9128E737}">
      <dsp:nvSpPr>
        <dsp:cNvPr id="0" name=""/>
        <dsp:cNvSpPr/>
      </dsp:nvSpPr>
      <dsp:spPr>
        <a:xfrm>
          <a:off x="0" y="2610695"/>
          <a:ext cx="10515600" cy="87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tr-TR" sz="2500" kern="1200" smtClean="0"/>
            <a:t>d) Karar oluşturmak ve izlemek için düzenli, zamanında ve güvenilir rapor ve bilgi edinilmesini,</a:t>
          </a:r>
          <a:endParaRPr lang="tr-TR" sz="2500" kern="1200"/>
        </a:p>
      </dsp:txBody>
      <dsp:txXfrm>
        <a:off x="0" y="2610695"/>
        <a:ext cx="10515600" cy="870054"/>
      </dsp:txXfrm>
    </dsp:sp>
    <dsp:sp modelId="{C67D176F-4F00-4A7B-A226-74A19DFDA39C}">
      <dsp:nvSpPr>
        <dsp:cNvPr id="0" name=""/>
        <dsp:cNvSpPr/>
      </dsp:nvSpPr>
      <dsp:spPr>
        <a:xfrm>
          <a:off x="0" y="3480750"/>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47C08-355E-4C7C-B564-098E61EC1FDC}">
      <dsp:nvSpPr>
        <dsp:cNvPr id="0" name=""/>
        <dsp:cNvSpPr/>
      </dsp:nvSpPr>
      <dsp:spPr>
        <a:xfrm>
          <a:off x="0" y="3480750"/>
          <a:ext cx="10515600" cy="87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tr-TR" sz="2500" kern="1200" dirty="0" smtClean="0"/>
            <a:t>e) Varlıkların kötüye kullanılması ve israfını önlemek ve kayıplara karşı korunmasını sağlamaktır.</a:t>
          </a:r>
          <a:endParaRPr lang="tr-TR" sz="2500" kern="1200" dirty="0"/>
        </a:p>
      </dsp:txBody>
      <dsp:txXfrm>
        <a:off x="0" y="3480750"/>
        <a:ext cx="10515600" cy="87005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AEDFE-00BE-44D1-AF1F-3FC2E4D495A5}">
      <dsp:nvSpPr>
        <dsp:cNvPr id="0" name=""/>
        <dsp:cNvSpPr/>
      </dsp:nvSpPr>
      <dsp:spPr>
        <a:xfrm>
          <a:off x="0" y="455"/>
          <a:ext cx="108232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363D8C-2345-4E3C-B395-58EADFB35383}">
      <dsp:nvSpPr>
        <dsp:cNvPr id="0" name=""/>
        <dsp:cNvSpPr/>
      </dsp:nvSpPr>
      <dsp:spPr>
        <a:xfrm>
          <a:off x="0" y="455"/>
          <a:ext cx="10823276" cy="100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kern="1200" dirty="0" smtClean="0"/>
            <a:t>Harcama birimlerinde </a:t>
          </a:r>
          <a:r>
            <a:rPr lang="tr-TR" sz="2800" kern="1200" dirty="0" smtClean="0"/>
            <a:t>işlemlerin gerçekleştirilmesi aşamasında yapılan kontroller ile</a:t>
          </a:r>
          <a:endParaRPr lang="tr-TR" sz="2800" kern="1200" dirty="0"/>
        </a:p>
      </dsp:txBody>
      <dsp:txXfrm>
        <a:off x="0" y="455"/>
        <a:ext cx="10823276" cy="1002667"/>
      </dsp:txXfrm>
    </dsp:sp>
    <dsp:sp modelId="{1DE14CCF-4AFF-4C19-9299-05BF2E67870A}">
      <dsp:nvSpPr>
        <dsp:cNvPr id="0" name=""/>
        <dsp:cNvSpPr/>
      </dsp:nvSpPr>
      <dsp:spPr>
        <a:xfrm>
          <a:off x="0" y="1003122"/>
          <a:ext cx="108232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4B4AC-768D-44F8-AC35-6DC4676FCB5C}">
      <dsp:nvSpPr>
        <dsp:cNvPr id="0" name=""/>
        <dsp:cNvSpPr/>
      </dsp:nvSpPr>
      <dsp:spPr>
        <a:xfrm>
          <a:off x="0" y="1003122"/>
          <a:ext cx="10823276" cy="100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u="sng" kern="1200" smtClean="0"/>
            <a:t>Malî hizmetler birimi </a:t>
          </a:r>
          <a:r>
            <a:rPr lang="tr-TR" sz="2800" kern="1200" smtClean="0"/>
            <a:t>tarafından yapılan kontrolleri kapsar.</a:t>
          </a:r>
          <a:endParaRPr lang="tr-TR" sz="2800" kern="1200"/>
        </a:p>
      </dsp:txBody>
      <dsp:txXfrm>
        <a:off x="0" y="1003122"/>
        <a:ext cx="10823276" cy="1002667"/>
      </dsp:txXfrm>
    </dsp:sp>
    <dsp:sp modelId="{E03899AF-CD2F-4D61-A9CF-B4395D7A5FE3}">
      <dsp:nvSpPr>
        <dsp:cNvPr id="0" name=""/>
        <dsp:cNvSpPr/>
      </dsp:nvSpPr>
      <dsp:spPr>
        <a:xfrm>
          <a:off x="0" y="2005790"/>
          <a:ext cx="108232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9A2FC-8396-4B43-984E-DC61A07F9E61}">
      <dsp:nvSpPr>
        <dsp:cNvPr id="0" name=""/>
        <dsp:cNvSpPr/>
      </dsp:nvSpPr>
      <dsp:spPr>
        <a:xfrm>
          <a:off x="0" y="2005790"/>
          <a:ext cx="10812706" cy="1327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Ön malî kontrol süreci, malî karar ve işlemlerin hazırlanması, yüklenmeye girişilmesi, iş ve işlemlerin gerçekleştirilmesi ve belgelendirilmesinden oluşur.</a:t>
          </a:r>
          <a:endParaRPr lang="tr-TR" sz="2800" kern="1200" dirty="0"/>
        </a:p>
      </dsp:txBody>
      <dsp:txXfrm>
        <a:off x="0" y="2005790"/>
        <a:ext cx="10812706" cy="1327862"/>
      </dsp:txXfrm>
    </dsp:sp>
    <dsp:sp modelId="{5ACD205D-AE16-4FE0-9E0F-8CF9F2846F92}">
      <dsp:nvSpPr>
        <dsp:cNvPr id="0" name=""/>
        <dsp:cNvSpPr/>
      </dsp:nvSpPr>
      <dsp:spPr>
        <a:xfrm>
          <a:off x="0" y="3333653"/>
          <a:ext cx="108232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8F9B6-200F-43F4-B19E-B054F4E32163}">
      <dsp:nvSpPr>
        <dsp:cNvPr id="0" name=""/>
        <dsp:cNvSpPr/>
      </dsp:nvSpPr>
      <dsp:spPr>
        <a:xfrm>
          <a:off x="0" y="3333653"/>
          <a:ext cx="10823276" cy="100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Kamu idarelerinde ön malî kontrol görevi, yönetim sorumluluğu çerçevesinde yürütülür.</a:t>
          </a:r>
          <a:endParaRPr lang="tr-TR" sz="2800" kern="1200" dirty="0"/>
        </a:p>
      </dsp:txBody>
      <dsp:txXfrm>
        <a:off x="0" y="3333653"/>
        <a:ext cx="10823276" cy="100266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EACB3-555B-4963-8B9E-1BF73D76B31E}">
      <dsp:nvSpPr>
        <dsp:cNvPr id="0" name=""/>
        <dsp:cNvSpPr/>
      </dsp:nvSpPr>
      <dsp:spPr>
        <a:xfrm>
          <a:off x="0" y="124"/>
          <a:ext cx="7763895" cy="606571"/>
        </a:xfrm>
        <a:prstGeom prst="roundRect">
          <a:avLst/>
        </a:prstGeom>
        <a:gradFill rotWithShape="0">
          <a:gsLst>
            <a:gs pos="0">
              <a:schemeClr val="accent1">
                <a:shade val="50000"/>
                <a:hueOff val="0"/>
                <a:satOff val="0"/>
                <a:lumOff val="0"/>
                <a:alphaOff val="0"/>
                <a:tint val="35000"/>
                <a:satMod val="253000"/>
              </a:schemeClr>
            </a:gs>
            <a:gs pos="50000">
              <a:schemeClr val="accent1">
                <a:shade val="50000"/>
                <a:hueOff val="0"/>
                <a:satOff val="0"/>
                <a:lumOff val="0"/>
                <a:alphaOff val="0"/>
                <a:tint val="42000"/>
                <a:satMod val="255000"/>
              </a:schemeClr>
            </a:gs>
            <a:gs pos="97000">
              <a:schemeClr val="accent1">
                <a:shade val="50000"/>
                <a:hueOff val="0"/>
                <a:satOff val="0"/>
                <a:lumOff val="0"/>
                <a:alphaOff val="0"/>
                <a:tint val="53000"/>
                <a:satMod val="260000"/>
              </a:schemeClr>
            </a:gs>
            <a:gs pos="100000">
              <a:schemeClr val="accent1">
                <a:shade val="5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u="sng" kern="1200" dirty="0" smtClean="0"/>
            <a:t>Belirlenmiş amaçlar </a:t>
          </a:r>
          <a:r>
            <a:rPr lang="tr-TR" sz="2800" kern="1200" dirty="0" smtClean="0"/>
            <a:t>doğrultusunda,</a:t>
          </a:r>
          <a:endParaRPr lang="tr-TR" sz="2800" kern="1200" dirty="0"/>
        </a:p>
      </dsp:txBody>
      <dsp:txXfrm>
        <a:off x="29610" y="29734"/>
        <a:ext cx="7704675" cy="547351"/>
      </dsp:txXfrm>
    </dsp:sp>
    <dsp:sp modelId="{0B8F3A53-4A00-4E8B-A62B-6B7F62A79A79}">
      <dsp:nvSpPr>
        <dsp:cNvPr id="0" name=""/>
        <dsp:cNvSpPr/>
      </dsp:nvSpPr>
      <dsp:spPr>
        <a:xfrm>
          <a:off x="0" y="620027"/>
          <a:ext cx="7763895" cy="606571"/>
        </a:xfrm>
        <a:prstGeom prst="roundRect">
          <a:avLst/>
        </a:prstGeom>
        <a:gradFill rotWithShape="0">
          <a:gsLst>
            <a:gs pos="0">
              <a:schemeClr val="accent1">
                <a:shade val="50000"/>
                <a:hueOff val="67659"/>
                <a:satOff val="-1672"/>
                <a:lumOff val="26799"/>
                <a:alphaOff val="0"/>
                <a:tint val="35000"/>
                <a:satMod val="253000"/>
              </a:schemeClr>
            </a:gs>
            <a:gs pos="50000">
              <a:schemeClr val="accent1">
                <a:shade val="50000"/>
                <a:hueOff val="67659"/>
                <a:satOff val="-1672"/>
                <a:lumOff val="26799"/>
                <a:alphaOff val="0"/>
                <a:tint val="42000"/>
                <a:satMod val="255000"/>
              </a:schemeClr>
            </a:gs>
            <a:gs pos="97000">
              <a:schemeClr val="accent1">
                <a:shade val="50000"/>
                <a:hueOff val="67659"/>
                <a:satOff val="-1672"/>
                <a:lumOff val="26799"/>
                <a:alphaOff val="0"/>
                <a:tint val="53000"/>
                <a:satMod val="260000"/>
              </a:schemeClr>
            </a:gs>
            <a:gs pos="100000">
              <a:schemeClr val="accent1">
                <a:shade val="50000"/>
                <a:hueOff val="67659"/>
                <a:satOff val="-1672"/>
                <a:lumOff val="26799"/>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İlgili </a:t>
          </a:r>
          <a:r>
            <a:rPr lang="tr-TR" sz="2800" u="sng" kern="1200" dirty="0" smtClean="0"/>
            <a:t>mevzuata uygun, </a:t>
          </a:r>
          <a:endParaRPr lang="tr-TR" sz="2800" kern="1200" dirty="0"/>
        </a:p>
      </dsp:txBody>
      <dsp:txXfrm>
        <a:off x="29610" y="649637"/>
        <a:ext cx="7704675" cy="547351"/>
      </dsp:txXfrm>
    </dsp:sp>
    <dsp:sp modelId="{5F597F8F-BA92-48B7-8C51-A55D4494557E}">
      <dsp:nvSpPr>
        <dsp:cNvPr id="0" name=""/>
        <dsp:cNvSpPr/>
      </dsp:nvSpPr>
      <dsp:spPr>
        <a:xfrm>
          <a:off x="0" y="1239930"/>
          <a:ext cx="7763895" cy="606571"/>
        </a:xfrm>
        <a:prstGeom prst="roundRect">
          <a:avLst/>
        </a:prstGeom>
        <a:gradFill rotWithShape="0">
          <a:gsLst>
            <a:gs pos="0">
              <a:schemeClr val="accent1">
                <a:shade val="50000"/>
                <a:hueOff val="67659"/>
                <a:satOff val="-1672"/>
                <a:lumOff val="26799"/>
                <a:alphaOff val="0"/>
                <a:tint val="35000"/>
                <a:satMod val="253000"/>
              </a:schemeClr>
            </a:gs>
            <a:gs pos="50000">
              <a:schemeClr val="accent1">
                <a:shade val="50000"/>
                <a:hueOff val="67659"/>
                <a:satOff val="-1672"/>
                <a:lumOff val="26799"/>
                <a:alphaOff val="0"/>
                <a:tint val="42000"/>
                <a:satMod val="255000"/>
              </a:schemeClr>
            </a:gs>
            <a:gs pos="97000">
              <a:schemeClr val="accent1">
                <a:shade val="50000"/>
                <a:hueOff val="67659"/>
                <a:satOff val="-1672"/>
                <a:lumOff val="26799"/>
                <a:alphaOff val="0"/>
                <a:tint val="53000"/>
                <a:satMod val="260000"/>
              </a:schemeClr>
            </a:gs>
            <a:gs pos="100000">
              <a:schemeClr val="accent1">
                <a:shade val="50000"/>
                <a:hueOff val="67659"/>
                <a:satOff val="-1672"/>
                <a:lumOff val="26799"/>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Etkili, ekonomik ve verimli </a:t>
          </a:r>
          <a:endParaRPr lang="tr-TR" sz="2800" kern="1200" dirty="0"/>
        </a:p>
      </dsp:txBody>
      <dsp:txXfrm>
        <a:off x="29610" y="1269540"/>
        <a:ext cx="7704675" cy="5473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2B9A7-7027-4BE4-A903-DA3B93AEA61F}">
      <dsp:nvSpPr>
        <dsp:cNvPr id="0" name=""/>
        <dsp:cNvSpPr/>
      </dsp:nvSpPr>
      <dsp:spPr>
        <a:xfrm>
          <a:off x="0" y="0"/>
          <a:ext cx="8097012" cy="7832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Gelirlerin toplanması, </a:t>
          </a:r>
          <a:endParaRPr lang="tr-TR" sz="2800" kern="1200" dirty="0"/>
        </a:p>
      </dsp:txBody>
      <dsp:txXfrm>
        <a:off x="22940" y="22940"/>
        <a:ext cx="7160195" cy="737360"/>
      </dsp:txXfrm>
    </dsp:sp>
    <dsp:sp modelId="{EAACEF68-AC5E-4995-A660-C1CCD5AB6F1D}">
      <dsp:nvSpPr>
        <dsp:cNvPr id="0" name=""/>
        <dsp:cNvSpPr/>
      </dsp:nvSpPr>
      <dsp:spPr>
        <a:xfrm>
          <a:off x="604647" y="892024"/>
          <a:ext cx="8097012" cy="783240"/>
        </a:xfrm>
        <a:prstGeom prst="roundRect">
          <a:avLst>
            <a:gd name="adj" fmla="val 10000"/>
          </a:avLst>
        </a:prstGeom>
        <a:solidFill>
          <a:schemeClr val="accent2">
            <a:hueOff val="-2135872"/>
            <a:satOff val="6241"/>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smtClean="0"/>
            <a:t>harcamaların yapılması, </a:t>
          </a:r>
          <a:endParaRPr lang="tr-TR" sz="2800" kern="1200"/>
        </a:p>
      </dsp:txBody>
      <dsp:txXfrm>
        <a:off x="627587" y="914964"/>
        <a:ext cx="6937378" cy="737360"/>
      </dsp:txXfrm>
    </dsp:sp>
    <dsp:sp modelId="{6A0DF29C-E9BC-4131-95A5-0AF870A725CB}">
      <dsp:nvSpPr>
        <dsp:cNvPr id="0" name=""/>
        <dsp:cNvSpPr/>
      </dsp:nvSpPr>
      <dsp:spPr>
        <a:xfrm>
          <a:off x="1209293" y="1784048"/>
          <a:ext cx="8097012" cy="783240"/>
        </a:xfrm>
        <a:prstGeom prst="roundRect">
          <a:avLst>
            <a:gd name="adj" fmla="val 10000"/>
          </a:avLst>
        </a:prstGeom>
        <a:solidFill>
          <a:schemeClr val="accent2">
            <a:hueOff val="-4271743"/>
            <a:satOff val="12481"/>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smtClean="0"/>
            <a:t>açıkların finansmanı,</a:t>
          </a:r>
          <a:endParaRPr lang="tr-TR" sz="2800" kern="1200"/>
        </a:p>
      </dsp:txBody>
      <dsp:txXfrm>
        <a:off x="1232233" y="1806988"/>
        <a:ext cx="6937378" cy="737360"/>
      </dsp:txXfrm>
    </dsp:sp>
    <dsp:sp modelId="{01CF746A-148E-461E-8371-D1DF90487872}">
      <dsp:nvSpPr>
        <dsp:cNvPr id="0" name=""/>
        <dsp:cNvSpPr/>
      </dsp:nvSpPr>
      <dsp:spPr>
        <a:xfrm>
          <a:off x="1813940" y="2676072"/>
          <a:ext cx="8097012" cy="783240"/>
        </a:xfrm>
        <a:prstGeom prst="roundRect">
          <a:avLst>
            <a:gd name="adj" fmla="val 10000"/>
          </a:avLst>
        </a:prstGeom>
        <a:solidFill>
          <a:schemeClr val="accent2">
            <a:hueOff val="-6407615"/>
            <a:satOff val="18722"/>
            <a:lumOff val="-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smtClean="0"/>
            <a:t>kamunun varlık ve borçları ile </a:t>
          </a:r>
          <a:endParaRPr lang="tr-TR" sz="2800" kern="1200"/>
        </a:p>
      </dsp:txBody>
      <dsp:txXfrm>
        <a:off x="1836880" y="2699012"/>
        <a:ext cx="6937378" cy="737360"/>
      </dsp:txXfrm>
    </dsp:sp>
    <dsp:sp modelId="{6BC14CDD-BA14-4A2F-8736-6F2FD7947027}">
      <dsp:nvSpPr>
        <dsp:cNvPr id="0" name=""/>
        <dsp:cNvSpPr/>
      </dsp:nvSpPr>
      <dsp:spPr>
        <a:xfrm>
          <a:off x="2418587" y="3568096"/>
          <a:ext cx="8097012" cy="783240"/>
        </a:xfrm>
        <a:prstGeom prst="roundRect">
          <a:avLst>
            <a:gd name="adj" fmla="val 10000"/>
          </a:avLst>
        </a:prstGeom>
        <a:solidFill>
          <a:schemeClr val="accent2">
            <a:hueOff val="-8543487"/>
            <a:satOff val="24962"/>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diğer yükümlülüklerinin yönetimini kapsar.</a:t>
          </a:r>
          <a:endParaRPr lang="tr-TR" sz="2800" kern="1200" dirty="0"/>
        </a:p>
      </dsp:txBody>
      <dsp:txXfrm>
        <a:off x="2441527" y="3591036"/>
        <a:ext cx="6937378" cy="737360"/>
      </dsp:txXfrm>
    </dsp:sp>
    <dsp:sp modelId="{92D52029-A898-420C-AA70-A227FB53C418}">
      <dsp:nvSpPr>
        <dsp:cNvPr id="0" name=""/>
        <dsp:cNvSpPr/>
      </dsp:nvSpPr>
      <dsp:spPr>
        <a:xfrm>
          <a:off x="7587905" y="572200"/>
          <a:ext cx="509106" cy="509106"/>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a:p>
      </dsp:txBody>
      <dsp:txXfrm>
        <a:off x="7702454" y="572200"/>
        <a:ext cx="280008" cy="383102"/>
      </dsp:txXfrm>
    </dsp:sp>
    <dsp:sp modelId="{40244A5F-11E7-4006-9A56-242463A8CD5D}">
      <dsp:nvSpPr>
        <dsp:cNvPr id="0" name=""/>
        <dsp:cNvSpPr/>
      </dsp:nvSpPr>
      <dsp:spPr>
        <a:xfrm>
          <a:off x="8192552" y="1464224"/>
          <a:ext cx="509106" cy="509106"/>
        </a:xfrm>
        <a:prstGeom prst="downArrow">
          <a:avLst>
            <a:gd name="adj1" fmla="val 55000"/>
            <a:gd name="adj2" fmla="val 45000"/>
          </a:avLst>
        </a:prstGeom>
        <a:solidFill>
          <a:schemeClr val="accent2">
            <a:tint val="40000"/>
            <a:alpha val="90000"/>
            <a:hueOff val="-2859478"/>
            <a:satOff val="7212"/>
            <a:lumOff val="-256"/>
            <a:alphaOff val="0"/>
          </a:schemeClr>
        </a:solidFill>
        <a:ln w="25400" cap="flat" cmpd="sng" algn="ctr">
          <a:solidFill>
            <a:schemeClr val="accent2">
              <a:tint val="40000"/>
              <a:alpha val="90000"/>
              <a:hueOff val="-2859478"/>
              <a:satOff val="7212"/>
              <a:lumOff val="-2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a:p>
      </dsp:txBody>
      <dsp:txXfrm>
        <a:off x="8307101" y="1464224"/>
        <a:ext cx="280008" cy="383102"/>
      </dsp:txXfrm>
    </dsp:sp>
    <dsp:sp modelId="{35CCDE01-C7D2-4515-BAB2-C2D50E973A30}">
      <dsp:nvSpPr>
        <dsp:cNvPr id="0" name=""/>
        <dsp:cNvSpPr/>
      </dsp:nvSpPr>
      <dsp:spPr>
        <a:xfrm>
          <a:off x="8797199" y="2343194"/>
          <a:ext cx="509106" cy="509106"/>
        </a:xfrm>
        <a:prstGeom prst="downArrow">
          <a:avLst>
            <a:gd name="adj1" fmla="val 55000"/>
            <a:gd name="adj2" fmla="val 45000"/>
          </a:avLst>
        </a:prstGeom>
        <a:solidFill>
          <a:schemeClr val="accent2">
            <a:tint val="40000"/>
            <a:alpha val="90000"/>
            <a:hueOff val="-5718955"/>
            <a:satOff val="14424"/>
            <a:lumOff val="-511"/>
            <a:alphaOff val="0"/>
          </a:schemeClr>
        </a:solidFill>
        <a:ln w="25400" cap="flat" cmpd="sng" algn="ctr">
          <a:solidFill>
            <a:schemeClr val="accent2">
              <a:tint val="40000"/>
              <a:alpha val="90000"/>
              <a:hueOff val="-5718955"/>
              <a:satOff val="14424"/>
              <a:lumOff val="-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a:p>
      </dsp:txBody>
      <dsp:txXfrm>
        <a:off x="8911748" y="2343194"/>
        <a:ext cx="280008" cy="383102"/>
      </dsp:txXfrm>
    </dsp:sp>
    <dsp:sp modelId="{BC21E410-05D9-4C3F-8A55-24E4B9F31E5B}">
      <dsp:nvSpPr>
        <dsp:cNvPr id="0" name=""/>
        <dsp:cNvSpPr/>
      </dsp:nvSpPr>
      <dsp:spPr>
        <a:xfrm>
          <a:off x="9401846" y="3243921"/>
          <a:ext cx="509106" cy="509106"/>
        </a:xfrm>
        <a:prstGeom prst="downArrow">
          <a:avLst>
            <a:gd name="adj1" fmla="val 55000"/>
            <a:gd name="adj2" fmla="val 45000"/>
          </a:avLst>
        </a:prstGeom>
        <a:solidFill>
          <a:schemeClr val="accent2">
            <a:tint val="40000"/>
            <a:alpha val="90000"/>
            <a:hueOff val="-8578433"/>
            <a:satOff val="21636"/>
            <a:lumOff val="-767"/>
            <a:alphaOff val="0"/>
          </a:schemeClr>
        </a:solidFill>
        <a:ln w="25400" cap="flat" cmpd="sng" algn="ctr">
          <a:solidFill>
            <a:schemeClr val="accent2">
              <a:tint val="40000"/>
              <a:alpha val="90000"/>
              <a:hueOff val="-8578433"/>
              <a:satOff val="21636"/>
              <a:lumOff val="-7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a:p>
      </dsp:txBody>
      <dsp:txXfrm>
        <a:off x="9516395" y="3243921"/>
        <a:ext cx="280008" cy="3831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CD0F2-40C6-4ADF-9322-2F5CE9FE1314}">
      <dsp:nvSpPr>
        <dsp:cNvPr id="0" name=""/>
        <dsp:cNvSpPr/>
      </dsp:nvSpPr>
      <dsp:spPr>
        <a:xfrm>
          <a:off x="0" y="0"/>
          <a:ext cx="4351337" cy="435133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D34434-A3A2-41DE-B5C7-CAE695737BAE}">
      <dsp:nvSpPr>
        <dsp:cNvPr id="0" name=""/>
        <dsp:cNvSpPr/>
      </dsp:nvSpPr>
      <dsp:spPr>
        <a:xfrm>
          <a:off x="2175668" y="0"/>
          <a:ext cx="8339931" cy="43513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tr-TR" sz="2700" kern="1200" dirty="0" smtClean="0">
              <a:solidFill>
                <a:srgbClr val="002060"/>
              </a:solidFill>
            </a:rPr>
            <a:t>Merkezî yönetim kapsamındaki kamu idarelerinin gelir, gider, tahsilat, ödeme, nakit planlaması ve borç yönetimi Hazine birliğini sağlayacak şekilde yürütülür.</a:t>
          </a:r>
          <a:endParaRPr lang="tr-TR" sz="2700" kern="1200" dirty="0">
            <a:solidFill>
              <a:srgbClr val="002060"/>
            </a:solidFill>
          </a:endParaRPr>
        </a:p>
      </dsp:txBody>
      <dsp:txXfrm>
        <a:off x="2175668" y="0"/>
        <a:ext cx="8339931" cy="1305403"/>
      </dsp:txXfrm>
    </dsp:sp>
    <dsp:sp modelId="{33285C93-A16C-4C4C-8433-53F4A0A98AA3}">
      <dsp:nvSpPr>
        <dsp:cNvPr id="0" name=""/>
        <dsp:cNvSpPr/>
      </dsp:nvSpPr>
      <dsp:spPr>
        <a:xfrm>
          <a:off x="761485" y="1305403"/>
          <a:ext cx="2828366" cy="282836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2BAE0-5FA6-421F-9367-A20B804898AF}">
      <dsp:nvSpPr>
        <dsp:cNvPr id="0" name=""/>
        <dsp:cNvSpPr/>
      </dsp:nvSpPr>
      <dsp:spPr>
        <a:xfrm>
          <a:off x="2175668" y="1305403"/>
          <a:ext cx="8339931" cy="282836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tr-TR" sz="2700" kern="1200" dirty="0" smtClean="0">
              <a:solidFill>
                <a:srgbClr val="002060"/>
              </a:solidFill>
            </a:rPr>
            <a:t>Bu Kanuna </a:t>
          </a:r>
          <a:r>
            <a:rPr lang="tr-TR" sz="2700" b="1" i="1" u="sng" kern="1200" dirty="0" smtClean="0">
              <a:solidFill>
                <a:srgbClr val="002060"/>
              </a:solidFill>
            </a:rPr>
            <a:t>ekli (I) sayılı cetvelde </a:t>
          </a:r>
          <a:r>
            <a:rPr lang="tr-TR" sz="2700" kern="1200" dirty="0" smtClean="0">
              <a:solidFill>
                <a:srgbClr val="002060"/>
              </a:solidFill>
            </a:rPr>
            <a:t>yer alan kamu idarelerinin tüm gelirleri Hazine veznelerine girer, giderleri bu veznelerden ödenir. </a:t>
          </a:r>
          <a:endParaRPr lang="tr-TR" sz="2700" kern="1200" dirty="0">
            <a:solidFill>
              <a:srgbClr val="002060"/>
            </a:solidFill>
          </a:endParaRPr>
        </a:p>
      </dsp:txBody>
      <dsp:txXfrm>
        <a:off x="2175668" y="1305403"/>
        <a:ext cx="8339931" cy="1305399"/>
      </dsp:txXfrm>
    </dsp:sp>
    <dsp:sp modelId="{8418C435-1F7D-4E19-9BDD-6FFA42CF36CD}">
      <dsp:nvSpPr>
        <dsp:cNvPr id="0" name=""/>
        <dsp:cNvSpPr/>
      </dsp:nvSpPr>
      <dsp:spPr>
        <a:xfrm>
          <a:off x="1522968" y="2610803"/>
          <a:ext cx="1305399" cy="130539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D1226-AE75-4C12-B0DA-B289EABC301B}">
      <dsp:nvSpPr>
        <dsp:cNvPr id="0" name=""/>
        <dsp:cNvSpPr/>
      </dsp:nvSpPr>
      <dsp:spPr>
        <a:xfrm>
          <a:off x="2175668" y="2610803"/>
          <a:ext cx="8339931" cy="13053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tr-TR" sz="2700" kern="1200" dirty="0" smtClean="0">
              <a:solidFill>
                <a:srgbClr val="002060"/>
              </a:solidFill>
            </a:rPr>
            <a:t>Bu idareler özel vezne açamaz.</a:t>
          </a:r>
          <a:endParaRPr lang="tr-TR" sz="2700" kern="1200" dirty="0">
            <a:solidFill>
              <a:srgbClr val="002060"/>
            </a:solidFill>
          </a:endParaRPr>
        </a:p>
      </dsp:txBody>
      <dsp:txXfrm>
        <a:off x="2175668" y="2610803"/>
        <a:ext cx="8339931" cy="13053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8B1D5-408A-4BBF-9BFF-42EF318D3C11}">
      <dsp:nvSpPr>
        <dsp:cNvPr id="0" name=""/>
        <dsp:cNvSpPr/>
      </dsp:nvSpPr>
      <dsp:spPr>
        <a:xfrm rot="16200000">
          <a:off x="-494153" y="500161"/>
          <a:ext cx="3108543" cy="210822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kern="1200" dirty="0" smtClean="0"/>
            <a:t>Her türlü kamu kaynağının </a:t>
          </a:r>
          <a:r>
            <a:rPr lang="tr-TR" sz="1800" kern="1200" dirty="0" smtClean="0">
              <a:solidFill>
                <a:srgbClr val="FFFF00"/>
              </a:solidFill>
            </a:rPr>
            <a:t>elde edilmesi ve kullanılmasında </a:t>
          </a:r>
          <a:r>
            <a:rPr lang="tr-TR" sz="1800" kern="1200" dirty="0" smtClean="0"/>
            <a:t>görevli ve yetkili olanlar,</a:t>
          </a:r>
          <a:endParaRPr lang="tr-TR" sz="1800" kern="1200" dirty="0"/>
        </a:p>
      </dsp:txBody>
      <dsp:txXfrm rot="5400000">
        <a:off x="6009" y="621708"/>
        <a:ext cx="2108220" cy="1865125"/>
      </dsp:txXfrm>
    </dsp:sp>
    <dsp:sp modelId="{D67B5F02-D0FF-46D5-B9FE-F189F27E73C4}">
      <dsp:nvSpPr>
        <dsp:cNvPr id="0" name=""/>
        <dsp:cNvSpPr/>
      </dsp:nvSpPr>
      <dsp:spPr>
        <a:xfrm rot="16200000">
          <a:off x="1772183" y="500161"/>
          <a:ext cx="3108543" cy="210822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kern="1200" dirty="0" smtClean="0"/>
            <a:t>kaynakların etkili, ekonomik, verimli ve </a:t>
          </a:r>
          <a:r>
            <a:rPr lang="tr-TR" sz="1800" kern="1200" dirty="0" smtClean="0">
              <a:solidFill>
                <a:srgbClr val="FFFF00"/>
              </a:solidFill>
            </a:rPr>
            <a:t>hukuka uygun </a:t>
          </a:r>
          <a:r>
            <a:rPr lang="tr-TR" sz="1800" kern="1200" dirty="0" smtClean="0"/>
            <a:t>olarak </a:t>
          </a:r>
          <a:endParaRPr lang="tr-TR" sz="1800" kern="1200" dirty="0"/>
        </a:p>
      </dsp:txBody>
      <dsp:txXfrm rot="5400000">
        <a:off x="2272345" y="621708"/>
        <a:ext cx="2108220" cy="1865125"/>
      </dsp:txXfrm>
    </dsp:sp>
    <dsp:sp modelId="{B7C4079F-9B51-4BBC-83A6-AFFC6A0CA501}">
      <dsp:nvSpPr>
        <dsp:cNvPr id="0" name=""/>
        <dsp:cNvSpPr/>
      </dsp:nvSpPr>
      <dsp:spPr>
        <a:xfrm rot="16200000">
          <a:off x="4038521" y="500161"/>
          <a:ext cx="3108543" cy="210822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kern="1200" dirty="0" smtClean="0"/>
            <a:t>elde edilmesinden, kullanılmasından, muhasebeleştirilmesinden,</a:t>
          </a:r>
          <a:endParaRPr lang="tr-TR" sz="1800" kern="1200" dirty="0"/>
        </a:p>
      </dsp:txBody>
      <dsp:txXfrm rot="5400000">
        <a:off x="4538683" y="621708"/>
        <a:ext cx="2108220" cy="1865125"/>
      </dsp:txXfrm>
    </dsp:sp>
    <dsp:sp modelId="{DDF36C37-2591-4CFA-A082-37624B41599C}">
      <dsp:nvSpPr>
        <dsp:cNvPr id="0" name=""/>
        <dsp:cNvSpPr/>
      </dsp:nvSpPr>
      <dsp:spPr>
        <a:xfrm rot="16200000">
          <a:off x="6304858" y="500161"/>
          <a:ext cx="3108543" cy="210822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kern="1200" dirty="0" smtClean="0"/>
            <a:t>raporlanmasından ve kötüye kullanılmaması için gerekli önlemlerin alınmasından sorumludur ve</a:t>
          </a:r>
          <a:endParaRPr lang="tr-TR" sz="1800" kern="1200" dirty="0"/>
        </a:p>
      </dsp:txBody>
      <dsp:txXfrm rot="5400000">
        <a:off x="6805020" y="621708"/>
        <a:ext cx="2108220" cy="1865125"/>
      </dsp:txXfrm>
    </dsp:sp>
    <dsp:sp modelId="{7322161B-0AB9-47B9-A604-CF998579AEC5}">
      <dsp:nvSpPr>
        <dsp:cNvPr id="0" name=""/>
        <dsp:cNvSpPr/>
      </dsp:nvSpPr>
      <dsp:spPr>
        <a:xfrm rot="16200000">
          <a:off x="8571195" y="500161"/>
          <a:ext cx="3108543" cy="210822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kern="1200" dirty="0" smtClean="0">
              <a:solidFill>
                <a:srgbClr val="FFFF00"/>
              </a:solidFill>
            </a:rPr>
            <a:t> yetkili kılınmış mercilere </a:t>
          </a:r>
          <a:r>
            <a:rPr lang="tr-TR" sz="1800" kern="1200" dirty="0" smtClean="0"/>
            <a:t>hesap vermek zorundadır.</a:t>
          </a:r>
          <a:endParaRPr lang="tr-TR" sz="1800" kern="1200" dirty="0"/>
        </a:p>
      </dsp:txBody>
      <dsp:txXfrm rot="5400000">
        <a:off x="9071357" y="621708"/>
        <a:ext cx="2108220" cy="18651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41A09-FE86-4383-8D70-8F1C9AE61D98}">
      <dsp:nvSpPr>
        <dsp:cNvPr id="0" name=""/>
        <dsp:cNvSpPr/>
      </dsp:nvSpPr>
      <dsp:spPr>
        <a:xfrm rot="16200000">
          <a:off x="-1005745" y="1009853"/>
          <a:ext cx="3646842" cy="162713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kern="1200" dirty="0" smtClean="0"/>
            <a:t>Hükümet politikalarının uygulanmasından</a:t>
          </a:r>
          <a:endParaRPr lang="tr-TR" sz="2000" kern="1200" dirty="0"/>
        </a:p>
      </dsp:txBody>
      <dsp:txXfrm rot="5400000">
        <a:off x="4108" y="729368"/>
        <a:ext cx="1627135" cy="2188106"/>
      </dsp:txXfrm>
    </dsp:sp>
    <dsp:sp modelId="{B189E1F0-9353-4A11-BDBD-ACA16373266C}">
      <dsp:nvSpPr>
        <dsp:cNvPr id="0" name=""/>
        <dsp:cNvSpPr/>
      </dsp:nvSpPr>
      <dsp:spPr>
        <a:xfrm rot="16200000">
          <a:off x="825742" y="927536"/>
          <a:ext cx="3646842" cy="179176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tr-TR" sz="2000" kern="1200" dirty="0" smtClean="0"/>
            <a:t>Stratejik planları ile bütçelerin hazırlanması ve uygulanmasından</a:t>
          </a:r>
          <a:endParaRPr lang="tr-TR" sz="2000" kern="1200" dirty="0"/>
        </a:p>
      </dsp:txBody>
      <dsp:txXfrm rot="5400000">
        <a:off x="1753278" y="729368"/>
        <a:ext cx="1791769" cy="2188106"/>
      </dsp:txXfrm>
    </dsp:sp>
    <dsp:sp modelId="{0B36CED9-F374-4F16-BF2F-10EC59FFF35D}">
      <dsp:nvSpPr>
        <dsp:cNvPr id="0" name=""/>
        <dsp:cNvSpPr/>
      </dsp:nvSpPr>
      <dsp:spPr>
        <a:xfrm rot="16200000">
          <a:off x="2711275" y="955807"/>
          <a:ext cx="3646842" cy="173522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tr-TR" sz="2000" kern="1200" dirty="0" smtClean="0"/>
            <a:t>Diğer bakanlıklarla </a:t>
          </a:r>
          <a:r>
            <a:rPr lang="tr-TR" sz="1800" kern="1200" dirty="0" smtClean="0"/>
            <a:t>koordinasyon</a:t>
          </a:r>
          <a:r>
            <a:rPr lang="tr-TR" sz="2000" kern="1200" dirty="0" smtClean="0"/>
            <a:t> ve işbirliğinden</a:t>
          </a:r>
          <a:endParaRPr lang="tr-TR" sz="2000" kern="1200" dirty="0"/>
        </a:p>
      </dsp:txBody>
      <dsp:txXfrm rot="5400000">
        <a:off x="3667083" y="729367"/>
        <a:ext cx="1735226" cy="2188106"/>
      </dsp:txXfrm>
    </dsp:sp>
    <dsp:sp modelId="{20CF3FC7-F40A-4CEC-BE5B-7D2AA2CC2688}">
      <dsp:nvSpPr>
        <dsp:cNvPr id="0" name=""/>
        <dsp:cNvSpPr/>
      </dsp:nvSpPr>
      <dsp:spPr>
        <a:xfrm rot="16200000">
          <a:off x="4595954" y="928390"/>
          <a:ext cx="3646842" cy="179006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tr-TR" sz="2000" kern="1200" dirty="0" smtClean="0"/>
            <a:t>Kaynakların </a:t>
          </a:r>
          <a:r>
            <a:rPr lang="tr-TR" sz="1800" kern="1200" dirty="0" smtClean="0"/>
            <a:t>kullanımından</a:t>
          </a:r>
          <a:endParaRPr lang="tr-TR" sz="2000" kern="1200" dirty="0"/>
        </a:p>
      </dsp:txBody>
      <dsp:txXfrm rot="5400000">
        <a:off x="5524345" y="729367"/>
        <a:ext cx="1790060" cy="2188106"/>
      </dsp:txXfrm>
    </dsp:sp>
    <dsp:sp modelId="{28D1C951-3737-48CB-B176-041BF5DFF748}">
      <dsp:nvSpPr>
        <dsp:cNvPr id="0" name=""/>
        <dsp:cNvSpPr/>
      </dsp:nvSpPr>
      <dsp:spPr>
        <a:xfrm rot="16200000">
          <a:off x="6426588" y="1009853"/>
          <a:ext cx="3646842" cy="162713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kern="1200" dirty="0" smtClean="0"/>
            <a:t>Kamuoyunun</a:t>
          </a:r>
          <a:r>
            <a:rPr lang="tr-TR" sz="2000" kern="1200" dirty="0" smtClean="0"/>
            <a:t> bilgilendirilmesinden sorumludur.</a:t>
          </a:r>
          <a:endParaRPr lang="tr-TR" sz="2000" kern="1200" dirty="0"/>
        </a:p>
      </dsp:txBody>
      <dsp:txXfrm rot="5400000">
        <a:off x="7436441" y="729368"/>
        <a:ext cx="1627135" cy="21881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3FFC9-BA2A-463E-B901-68D45BAD0173}">
      <dsp:nvSpPr>
        <dsp:cNvPr id="0" name=""/>
        <dsp:cNvSpPr/>
      </dsp:nvSpPr>
      <dsp:spPr>
        <a:xfrm>
          <a:off x="0" y="350423"/>
          <a:ext cx="4865299"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BAKANLIKLAR</a:t>
          </a:r>
          <a:endParaRPr lang="tr-TR" sz="2000" kern="1200" dirty="0"/>
        </a:p>
      </dsp:txBody>
      <dsp:txXfrm>
        <a:off x="22846" y="373269"/>
        <a:ext cx="4819607" cy="422308"/>
      </dsp:txXfrm>
    </dsp:sp>
    <dsp:sp modelId="{EB9F2426-E2B4-4399-9B59-689A4EE8E237}">
      <dsp:nvSpPr>
        <dsp:cNvPr id="0" name=""/>
        <dsp:cNvSpPr/>
      </dsp:nvSpPr>
      <dsp:spPr>
        <a:xfrm>
          <a:off x="0" y="876023"/>
          <a:ext cx="4865299"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DİĞER KAMU İDARELERİ 		</a:t>
          </a:r>
          <a:endParaRPr lang="tr-TR" sz="2000" kern="1200" dirty="0"/>
        </a:p>
      </dsp:txBody>
      <dsp:txXfrm>
        <a:off x="22846" y="898869"/>
        <a:ext cx="4819607" cy="422308"/>
      </dsp:txXfrm>
    </dsp:sp>
    <dsp:sp modelId="{8ADA56B2-9356-4A1B-ABAB-22CF23619F1E}">
      <dsp:nvSpPr>
        <dsp:cNvPr id="0" name=""/>
        <dsp:cNvSpPr/>
      </dsp:nvSpPr>
      <dsp:spPr>
        <a:xfrm>
          <a:off x="0" y="1401623"/>
          <a:ext cx="4865299"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ÜNİVERSİTELER </a:t>
          </a:r>
          <a:endParaRPr lang="tr-TR" sz="2000" kern="1200" dirty="0"/>
        </a:p>
      </dsp:txBody>
      <dsp:txXfrm>
        <a:off x="22846" y="1424469"/>
        <a:ext cx="4819607" cy="422308"/>
      </dsp:txXfrm>
    </dsp:sp>
    <dsp:sp modelId="{C7256CFB-B6FB-4A57-9BD2-D02051B91600}">
      <dsp:nvSpPr>
        <dsp:cNvPr id="0" name=""/>
        <dsp:cNvSpPr/>
      </dsp:nvSpPr>
      <dsp:spPr>
        <a:xfrm>
          <a:off x="0" y="1927223"/>
          <a:ext cx="4865299"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İL ÖZEL İDARELERİ</a:t>
          </a:r>
          <a:endParaRPr lang="tr-TR" sz="2000" kern="1200" dirty="0"/>
        </a:p>
      </dsp:txBody>
      <dsp:txXfrm>
        <a:off x="22846" y="1950069"/>
        <a:ext cx="4819607" cy="422308"/>
      </dsp:txXfrm>
    </dsp:sp>
    <dsp:sp modelId="{9B225835-A534-4346-8BB4-BDBFF77A7935}">
      <dsp:nvSpPr>
        <dsp:cNvPr id="0" name=""/>
        <dsp:cNvSpPr/>
      </dsp:nvSpPr>
      <dsp:spPr>
        <a:xfrm>
          <a:off x="0" y="2452823"/>
          <a:ext cx="4865299"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BELEDİYELERDE </a:t>
          </a:r>
          <a:endParaRPr lang="tr-TR" sz="2000" kern="1200" dirty="0"/>
        </a:p>
      </dsp:txBody>
      <dsp:txXfrm>
        <a:off x="22846" y="2475669"/>
        <a:ext cx="4819607" cy="422308"/>
      </dsp:txXfrm>
    </dsp:sp>
    <dsp:sp modelId="{A3367C4A-8529-47BF-9619-47969726F9A7}">
      <dsp:nvSpPr>
        <dsp:cNvPr id="0" name=""/>
        <dsp:cNvSpPr/>
      </dsp:nvSpPr>
      <dsp:spPr>
        <a:xfrm>
          <a:off x="0" y="2978423"/>
          <a:ext cx="4865299"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DİĞER KAMU İDARELERİNDE</a:t>
          </a:r>
          <a:endParaRPr lang="tr-TR" sz="2000" kern="1200" dirty="0"/>
        </a:p>
      </dsp:txBody>
      <dsp:txXfrm>
        <a:off x="22846" y="3001269"/>
        <a:ext cx="4819607" cy="422308"/>
      </dsp:txXfrm>
    </dsp:sp>
    <dsp:sp modelId="{0A263681-BC40-4EF3-94BD-03CE19C46865}">
      <dsp:nvSpPr>
        <dsp:cNvPr id="0" name=""/>
        <dsp:cNvSpPr/>
      </dsp:nvSpPr>
      <dsp:spPr>
        <a:xfrm>
          <a:off x="0" y="3504023"/>
          <a:ext cx="4865299"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BAĞLI İDARELERDE (ASKİ, EGO GİBİ )</a:t>
          </a:r>
          <a:endParaRPr lang="tr-TR" sz="2000" kern="1200" dirty="0"/>
        </a:p>
      </dsp:txBody>
      <dsp:txXfrm>
        <a:off x="22846" y="3526869"/>
        <a:ext cx="4819607" cy="422308"/>
      </dsp:txXfrm>
    </dsp:sp>
    <dsp:sp modelId="{62C44194-5340-4BE4-A8E4-8481D1E7C736}">
      <dsp:nvSpPr>
        <dsp:cNvPr id="0" name=""/>
        <dsp:cNvSpPr/>
      </dsp:nvSpPr>
      <dsp:spPr>
        <a:xfrm>
          <a:off x="0" y="4029623"/>
          <a:ext cx="4865299"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YEREL YÖNETİM BİRLİKLERİNDE</a:t>
          </a:r>
          <a:endParaRPr lang="tr-TR" sz="2000" kern="1200" dirty="0"/>
        </a:p>
      </dsp:txBody>
      <dsp:txXfrm>
        <a:off x="22846" y="4052469"/>
        <a:ext cx="4819607" cy="42230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Icon">
  <dgm:title val="Mimari düzeni"/>
  <dgm:desc val="Aşağıdan yukarıya doğru oluşturulan hiyerarşik ilişkileri göstermek için kullanın. Bu düzen, mimari bileşenleri veya başka nesnelerin üzerinde yapılandırılan nesneleri göstermek için çok uygundur."/>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233122-B2C9-48CB-9368-87155E695022}" type="datetimeFigureOut">
              <a:rPr lang="tr-TR" smtClean="0"/>
              <a:pPr/>
              <a:t>2.3.2016</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DB7F26-FC7E-4F1F-A645-6BFCE8ADE26E}" type="slidenum">
              <a:rPr lang="tr-TR" smtClean="0"/>
              <a:pPr/>
              <a:t>‹#›</a:t>
            </a:fld>
            <a:endParaRPr lang="tr-TR" dirty="0"/>
          </a:p>
        </p:txBody>
      </p:sp>
    </p:spTree>
    <p:extLst>
      <p:ext uri="{BB962C8B-B14F-4D97-AF65-F5344CB8AC3E}">
        <p14:creationId xmlns:p14="http://schemas.microsoft.com/office/powerpoint/2010/main" val="1768636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0E720E-49D3-48D0-8239-01767F62E5F1}" type="datetimeFigureOut">
              <a:rPr lang="tr-TR" smtClean="0"/>
              <a:pPr/>
              <a:t>2.3.2016</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896AA-4C3F-4CBC-B317-4ED7E987123F}" type="slidenum">
              <a:rPr lang="tr-TR" smtClean="0"/>
              <a:pPr/>
              <a:t>‹#›</a:t>
            </a:fld>
            <a:endParaRPr lang="tr-TR" dirty="0"/>
          </a:p>
        </p:txBody>
      </p:sp>
    </p:spTree>
    <p:extLst>
      <p:ext uri="{BB962C8B-B14F-4D97-AF65-F5344CB8AC3E}">
        <p14:creationId xmlns:p14="http://schemas.microsoft.com/office/powerpoint/2010/main" val="394868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r>
              <a:rPr lang="tr-TR" dirty="0" smtClean="0"/>
              <a:t>Faaliyet raporları</a:t>
            </a:r>
          </a:p>
          <a:p>
            <a:r>
              <a:rPr lang="tr-TR" dirty="0" smtClean="0"/>
              <a:t>Madde 41- (Değişik: 22/12/2005-5436/3 </a:t>
            </a:r>
            <a:r>
              <a:rPr lang="tr-TR" dirty="0" err="1" smtClean="0"/>
              <a:t>md.</a:t>
            </a:r>
            <a:r>
              <a:rPr lang="tr-TR" dirty="0" smtClean="0"/>
              <a:t>)</a:t>
            </a:r>
          </a:p>
          <a:p>
            <a:r>
              <a:rPr lang="tr-TR" dirty="0" smtClean="0"/>
              <a:t>Üst yöneticiler ve bütçeyle ödenek tahsis edilen harcama yetkililerince, hesap verme sorumluluğu çerçevesinde, her</a:t>
            </a:r>
          </a:p>
          <a:p>
            <a:r>
              <a:rPr lang="tr-TR" dirty="0" smtClean="0"/>
              <a:t>yıl faaliyet raporu hazırlanır. Üst yönetici, harcama yetkilileri tarafından hazırlanan birim faaliyet raporlarını esas alarak,</a:t>
            </a:r>
          </a:p>
          <a:p>
            <a:r>
              <a:rPr lang="tr-TR" dirty="0" smtClean="0"/>
              <a:t>idaresinin faaliyet sonuçlarını gösteren idare faaliyet raporunu düzenleyerek kamuoyuna açıklar. Merkezî yönetim</a:t>
            </a:r>
          </a:p>
          <a:p>
            <a:r>
              <a:rPr lang="tr-TR" dirty="0" smtClean="0"/>
              <a:t>kapsamındaki kamu idareleri ve sosyal güvenlik kurumları, idare faaliyet raporlarının birer örneğini </a:t>
            </a:r>
            <a:r>
              <a:rPr lang="tr-TR" dirty="0" err="1" smtClean="0"/>
              <a:t>Sayıştaya</a:t>
            </a:r>
            <a:r>
              <a:rPr lang="tr-TR" dirty="0" smtClean="0"/>
              <a:t> ve Maliye</a:t>
            </a:r>
          </a:p>
          <a:p>
            <a:r>
              <a:rPr lang="tr-TR" dirty="0" smtClean="0"/>
              <a:t>Bakanlığına gönderir.</a:t>
            </a:r>
          </a:p>
          <a:p>
            <a:r>
              <a:rPr lang="tr-TR" dirty="0" smtClean="0"/>
              <a:t>Mahallî idarelerce hazırlanan idare faaliyet raporlarının birer örneği Sayıştay ve İçişleri Bakanlığına gönderilir.</a:t>
            </a:r>
          </a:p>
          <a:p>
            <a:r>
              <a:rPr lang="tr-TR" dirty="0" smtClean="0"/>
              <a:t>İçişleri Bakanlığı, bu raporları esas alarak kendi değerlendirmelerini de içeren mahallî idareler genel faaliyet raporunu</a:t>
            </a:r>
          </a:p>
          <a:p>
            <a:r>
              <a:rPr lang="tr-TR" dirty="0" smtClean="0"/>
              <a:t>hazırlar ve kamuoyuna açıklar. Raporun birer örneği </a:t>
            </a:r>
            <a:r>
              <a:rPr lang="tr-TR" dirty="0" err="1" smtClean="0"/>
              <a:t>Sayıştaya</a:t>
            </a:r>
            <a:r>
              <a:rPr lang="tr-TR" dirty="0" smtClean="0"/>
              <a:t> ve Maliye Bakanlığına gönderilir.</a:t>
            </a:r>
          </a:p>
          <a:p>
            <a:r>
              <a:rPr lang="tr-TR" dirty="0" smtClean="0"/>
              <a:t>Merkezî yönetim kapsamındaki idareler ile sosyal güvenlik kurumlarının bir malî yıldaki faaliyet sonuçları, Maliye</a:t>
            </a:r>
          </a:p>
          <a:p>
            <a:r>
              <a:rPr lang="tr-TR" dirty="0" smtClean="0"/>
              <a:t>Bakanlığınca hazırlanacak genel faaliyet raporunda gösterilir. Bu raporda, mahallî idarelerin malî yapılarına ilişkin genel</a:t>
            </a:r>
          </a:p>
          <a:p>
            <a:r>
              <a:rPr lang="tr-TR" dirty="0" smtClean="0"/>
              <a:t>değerlendirmelere de yer verilir. Maliye Bakanlığı, genel faaliyet raporunu kamuoyuna açıklar ve bir örneğini </a:t>
            </a:r>
            <a:r>
              <a:rPr lang="tr-TR" dirty="0" err="1" smtClean="0"/>
              <a:t>Sayıştaya</a:t>
            </a:r>
            <a:endParaRPr lang="tr-TR" dirty="0" smtClean="0"/>
          </a:p>
          <a:p>
            <a:r>
              <a:rPr lang="tr-TR" dirty="0" smtClean="0"/>
              <a:t>gönderir.</a:t>
            </a:r>
          </a:p>
          <a:p>
            <a:r>
              <a:rPr lang="tr-TR" dirty="0" smtClean="0"/>
              <a:t>–––––––––––––––––</a:t>
            </a:r>
            <a:r>
              <a:rPr lang="tr-TR" sz="1200" b="0" i="0" u="none" strike="noStrike" kern="1200" baseline="0" dirty="0" smtClean="0">
                <a:solidFill>
                  <a:schemeClr val="tx1"/>
                </a:solidFill>
                <a:latin typeface="+mn-lt"/>
                <a:ea typeface="+mn-ea"/>
                <a:cs typeface="+mn-cs"/>
              </a:rPr>
              <a:t>Sayıştay, mahallî idarelerin raporları hariç idare faaliyet raporlarını, mahallî idareler genel faaliyet raporunu ve genel</a:t>
            </a:r>
          </a:p>
          <a:p>
            <a:r>
              <a:rPr lang="tr-TR" sz="1200" b="0" i="0" u="none" strike="noStrike" kern="1200" baseline="0" dirty="0" smtClean="0">
                <a:solidFill>
                  <a:schemeClr val="tx1"/>
                </a:solidFill>
                <a:latin typeface="+mn-lt"/>
                <a:ea typeface="+mn-ea"/>
                <a:cs typeface="+mn-cs"/>
              </a:rPr>
              <a:t>faaliyet raporunu, dış denetim sonuçlarını dikkate alarak görüşlerini de belirtmek suretiyle Türkiye Büyük Millet Meclisine</a:t>
            </a:r>
          </a:p>
          <a:p>
            <a:r>
              <a:rPr lang="tr-TR" sz="1200" b="0" i="0" u="none" strike="noStrike" kern="1200" baseline="0" dirty="0" smtClean="0">
                <a:solidFill>
                  <a:schemeClr val="tx1"/>
                </a:solidFill>
                <a:latin typeface="+mn-lt"/>
                <a:ea typeface="+mn-ea"/>
                <a:cs typeface="+mn-cs"/>
              </a:rPr>
              <a:t>sunar. Türkiye Büyük Millet Meclisi bu raporlar ve değerlendirmeler çerçevesinde, kamu kaynağının elde edilmesi ve</a:t>
            </a:r>
          </a:p>
          <a:p>
            <a:r>
              <a:rPr lang="tr-TR" sz="1200" b="0" i="0" u="none" strike="noStrike" kern="1200" baseline="0" dirty="0" smtClean="0">
                <a:solidFill>
                  <a:schemeClr val="tx1"/>
                </a:solidFill>
                <a:latin typeface="+mn-lt"/>
                <a:ea typeface="+mn-ea"/>
                <a:cs typeface="+mn-cs"/>
              </a:rPr>
              <a:t>kullanılmasına ilişkin olarak kamu idarelerinin yönetim ve hesap verme sorumluluklarını görüşür. Bu görüşmelere üst</a:t>
            </a:r>
          </a:p>
          <a:p>
            <a:r>
              <a:rPr lang="tr-TR" sz="1200" b="0" i="0" u="none" strike="noStrike" kern="1200" baseline="0" dirty="0" smtClean="0">
                <a:solidFill>
                  <a:schemeClr val="tx1"/>
                </a:solidFill>
                <a:latin typeface="+mn-lt"/>
                <a:ea typeface="+mn-ea"/>
                <a:cs typeface="+mn-cs"/>
              </a:rPr>
              <a:t>yönetici veya görevlendireceği yardımcısının ilgili bakanla birlikte katılması zorunludur.</a:t>
            </a:r>
          </a:p>
          <a:p>
            <a:r>
              <a:rPr lang="tr-TR" sz="1200" b="0" i="0" u="none" strike="noStrike" kern="1200" baseline="0" dirty="0" smtClean="0">
                <a:solidFill>
                  <a:schemeClr val="tx1"/>
                </a:solidFill>
                <a:latin typeface="+mn-lt"/>
                <a:ea typeface="+mn-ea"/>
                <a:cs typeface="+mn-cs"/>
              </a:rPr>
              <a:t>İdare faaliyet raporu, ilgili idare hakkındaki genel bilgilerle birlikte; kullanılan kaynakları, bütçe hedef ve</a:t>
            </a:r>
          </a:p>
          <a:p>
            <a:r>
              <a:rPr lang="tr-TR" sz="1200" b="0" i="0" u="none" strike="noStrike" kern="1200" baseline="0" dirty="0" smtClean="0">
                <a:solidFill>
                  <a:schemeClr val="tx1"/>
                </a:solidFill>
                <a:latin typeface="+mn-lt"/>
                <a:ea typeface="+mn-ea"/>
                <a:cs typeface="+mn-cs"/>
              </a:rPr>
              <a:t>gerçekleşmeleri ile meydana gelen sapmaların nedenlerini, varlık ve yükümlülükleri ile yardım yapılan birlik, kurum ve</a:t>
            </a:r>
          </a:p>
          <a:p>
            <a:r>
              <a:rPr lang="tr-TR" sz="1200" b="0" i="0" u="none" strike="noStrike" kern="1200" baseline="0" dirty="0" smtClean="0">
                <a:solidFill>
                  <a:schemeClr val="tx1"/>
                </a:solidFill>
                <a:latin typeface="+mn-lt"/>
                <a:ea typeface="+mn-ea"/>
                <a:cs typeface="+mn-cs"/>
              </a:rPr>
              <a:t>kuruluşların faaliyetlerine ilişkin bilgileri de kapsayan malî bilgileri; stratejik plan ve performans programı uyarınca</a:t>
            </a:r>
          </a:p>
          <a:p>
            <a:r>
              <a:rPr lang="tr-TR" sz="1200" b="0" i="0" u="none" strike="noStrike" kern="1200" baseline="0" dirty="0" smtClean="0">
                <a:solidFill>
                  <a:schemeClr val="tx1"/>
                </a:solidFill>
                <a:latin typeface="+mn-lt"/>
                <a:ea typeface="+mn-ea"/>
                <a:cs typeface="+mn-cs"/>
              </a:rPr>
              <a:t>yürütülen faaliyetleri ve performans bilgilerini içerecek şekilde düzenlenir.</a:t>
            </a:r>
          </a:p>
          <a:p>
            <a:r>
              <a:rPr lang="tr-TR" sz="1200" b="0" i="0" u="none" strike="noStrike" kern="1200" baseline="0" dirty="0" smtClean="0">
                <a:solidFill>
                  <a:schemeClr val="tx1"/>
                </a:solidFill>
                <a:latin typeface="+mn-lt"/>
                <a:ea typeface="+mn-ea"/>
                <a:cs typeface="+mn-cs"/>
              </a:rPr>
              <a:t>Bu raporlarda yer alacak hususlar, raporların hazırlanması, ilgili idarelere verilmesi, kamuoyuna açıklanması ve bu</a:t>
            </a:r>
          </a:p>
          <a:p>
            <a:r>
              <a:rPr lang="tr-TR" sz="1200" b="0" i="0" u="none" strike="noStrike" kern="1200" baseline="0" dirty="0" smtClean="0">
                <a:solidFill>
                  <a:schemeClr val="tx1"/>
                </a:solidFill>
                <a:latin typeface="+mn-lt"/>
                <a:ea typeface="+mn-ea"/>
                <a:cs typeface="+mn-cs"/>
              </a:rPr>
              <a:t>işlemlere ilişkin süreler ile diğer </a:t>
            </a:r>
            <a:r>
              <a:rPr lang="tr-TR" sz="1200" b="0" i="0" u="none" strike="noStrike" kern="1200" baseline="0" dirty="0" err="1" smtClean="0">
                <a:solidFill>
                  <a:schemeClr val="tx1"/>
                </a:solidFill>
                <a:latin typeface="+mn-lt"/>
                <a:ea typeface="+mn-ea"/>
                <a:cs typeface="+mn-cs"/>
              </a:rPr>
              <a:t>usûl</a:t>
            </a:r>
            <a:r>
              <a:rPr lang="tr-TR" sz="1200" b="0" i="0" u="none" strike="noStrike" kern="1200" baseline="0" dirty="0" smtClean="0">
                <a:solidFill>
                  <a:schemeClr val="tx1"/>
                </a:solidFill>
                <a:latin typeface="+mn-lt"/>
                <a:ea typeface="+mn-ea"/>
                <a:cs typeface="+mn-cs"/>
              </a:rPr>
              <a:t> ve esaslar, İçişleri Bakanlığı ve </a:t>
            </a:r>
            <a:r>
              <a:rPr lang="tr-TR" sz="1200" b="0" i="0" u="none" strike="noStrike" kern="1200" baseline="0" dirty="0" err="1" smtClean="0">
                <a:solidFill>
                  <a:schemeClr val="tx1"/>
                </a:solidFill>
                <a:latin typeface="+mn-lt"/>
                <a:ea typeface="+mn-ea"/>
                <a:cs typeface="+mn-cs"/>
              </a:rPr>
              <a:t>Sayıştayın</a:t>
            </a:r>
            <a:r>
              <a:rPr lang="tr-TR" sz="1200" b="0" i="0" u="none" strike="noStrike" kern="1200" baseline="0" dirty="0" smtClean="0">
                <a:solidFill>
                  <a:schemeClr val="tx1"/>
                </a:solidFill>
                <a:latin typeface="+mn-lt"/>
                <a:ea typeface="+mn-ea"/>
                <a:cs typeface="+mn-cs"/>
              </a:rPr>
              <a:t> görüşü alınarak Maliye Bakanlığı tarafından</a:t>
            </a:r>
          </a:p>
          <a:p>
            <a:r>
              <a:rPr lang="tr-TR" sz="1200" b="0" i="0" u="none" strike="noStrike" kern="1200" baseline="0" dirty="0" smtClean="0">
                <a:solidFill>
                  <a:schemeClr val="tx1"/>
                </a:solidFill>
                <a:latin typeface="+mn-lt"/>
                <a:ea typeface="+mn-ea"/>
                <a:cs typeface="+mn-cs"/>
              </a:rPr>
              <a:t>çıkarılacak yönetmelikle belirlenir.</a:t>
            </a:r>
            <a:endParaRPr lang="tr-TR" dirty="0"/>
          </a:p>
        </p:txBody>
      </p:sp>
      <p:sp>
        <p:nvSpPr>
          <p:cNvPr id="4" name="Slayt Numarası Yer Tutucusu 3"/>
          <p:cNvSpPr>
            <a:spLocks noGrp="1"/>
          </p:cNvSpPr>
          <p:nvPr>
            <p:ph type="sldNum" sz="quarter" idx="10"/>
          </p:nvPr>
        </p:nvSpPr>
        <p:spPr/>
        <p:txBody>
          <a:bodyPr/>
          <a:lstStyle/>
          <a:p>
            <a:fld id="{0B0896AA-4C3F-4CBC-B317-4ED7E987123F}" type="slidenum">
              <a:rPr lang="tr-TR" smtClean="0"/>
              <a:pPr/>
              <a:t>82</a:t>
            </a:fld>
            <a:endParaRPr lang="tr-TR" dirty="0"/>
          </a:p>
        </p:txBody>
      </p:sp>
    </p:spTree>
    <p:extLst>
      <p:ext uri="{BB962C8B-B14F-4D97-AF65-F5344CB8AC3E}">
        <p14:creationId xmlns:p14="http://schemas.microsoft.com/office/powerpoint/2010/main" val="19720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Yeterli ve etkili bir kontrol sisteminin oluşturulabilmesi için; mesleki değerlere ve dürüst yönetim anlayışına sahip</a:t>
            </a:r>
          </a:p>
          <a:p>
            <a:r>
              <a:rPr lang="tr-TR" sz="1200" b="0" i="0" u="none" strike="noStrike" kern="1200" baseline="0" dirty="0" smtClean="0">
                <a:solidFill>
                  <a:schemeClr val="tx1"/>
                </a:solidFill>
                <a:latin typeface="+mn-lt"/>
                <a:ea typeface="+mn-ea"/>
                <a:cs typeface="+mn-cs"/>
              </a:rPr>
              <a:t>olunması, malî yetki ve sorumlulukların bilgili ve yeterli yöneticilerle personele verilmesi, belirlenmiş standartlara</a:t>
            </a:r>
          </a:p>
          <a:p>
            <a:r>
              <a:rPr lang="tr-TR" sz="1200" b="0" i="0" u="none" strike="noStrike" kern="1200" baseline="0" dirty="0" smtClean="0">
                <a:solidFill>
                  <a:schemeClr val="tx1"/>
                </a:solidFill>
                <a:latin typeface="+mn-lt"/>
                <a:ea typeface="+mn-ea"/>
                <a:cs typeface="+mn-cs"/>
              </a:rPr>
              <a:t>uyulmasının sağlanması, mevzuata aykırı faaliyetlerin önlenmesi ve kapsamlı bir yönetim anlayışı ile uygun bir çalışma</a:t>
            </a:r>
          </a:p>
          <a:p>
            <a:r>
              <a:rPr lang="tr-TR" sz="1200" b="0" i="0" u="none" strike="noStrike" kern="1200" baseline="0" dirty="0" smtClean="0">
                <a:solidFill>
                  <a:schemeClr val="tx1"/>
                </a:solidFill>
                <a:latin typeface="+mn-lt"/>
                <a:ea typeface="+mn-ea"/>
                <a:cs typeface="+mn-cs"/>
              </a:rPr>
              <a:t>ortamının ve saydamlığın sağlanması bakımından ilgili idarelerin üst yöneticileri ile diğer yöneticileri tarafından görev, yetki</a:t>
            </a:r>
          </a:p>
          <a:p>
            <a:r>
              <a:rPr lang="tr-TR" sz="1200" b="0" i="0" u="none" strike="noStrike" kern="1200" baseline="0" dirty="0" smtClean="0">
                <a:solidFill>
                  <a:schemeClr val="tx1"/>
                </a:solidFill>
                <a:latin typeface="+mn-lt"/>
                <a:ea typeface="+mn-ea"/>
                <a:cs typeface="+mn-cs"/>
              </a:rPr>
              <a:t>ve sorumluluklar göz önünde bulundurulmak suretiyle gerekli önlemler alınır.</a:t>
            </a:r>
            <a:endParaRPr lang="tr-TR" dirty="0"/>
          </a:p>
        </p:txBody>
      </p:sp>
      <p:sp>
        <p:nvSpPr>
          <p:cNvPr id="4" name="Slayt Numarası Yer Tutucusu 3"/>
          <p:cNvSpPr>
            <a:spLocks noGrp="1"/>
          </p:cNvSpPr>
          <p:nvPr>
            <p:ph type="sldNum" sz="quarter" idx="10"/>
          </p:nvPr>
        </p:nvSpPr>
        <p:spPr/>
        <p:txBody>
          <a:bodyPr/>
          <a:lstStyle/>
          <a:p>
            <a:fld id="{0B0896AA-4C3F-4CBC-B317-4ED7E987123F}" type="slidenum">
              <a:rPr lang="tr-TR" smtClean="0"/>
              <a:pPr/>
              <a:t>95</a:t>
            </a:fld>
            <a:endParaRPr lang="tr-TR" dirty="0"/>
          </a:p>
        </p:txBody>
      </p:sp>
    </p:spTree>
    <p:extLst>
      <p:ext uri="{BB962C8B-B14F-4D97-AF65-F5344CB8AC3E}">
        <p14:creationId xmlns:p14="http://schemas.microsoft.com/office/powerpoint/2010/main" val="298477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8.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8.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8.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8.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8.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9.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9.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9.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9.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9.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9.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0.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0.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0.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0.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0.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0.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2.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2.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2.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2.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2.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E83BB4DA-A8F7-42D4-BE91-A4E326389A59}" type="datetime1">
              <a:rPr lang="tr-TR" smtClean="0"/>
              <a:t>2.3.2016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2867E4D0-EBAE-4A34-B612-7E494EA826FD}" type="datetime1">
              <a:rPr lang="tr-TR" smtClean="0"/>
              <a:t>2.3.2016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5362568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19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3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4" y="639573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552"/>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528"/>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74" y="85051"/>
            <a:ext cx="1253409" cy="940057"/>
          </a:xfrm>
          <a:prstGeom prst="rect">
            <a:avLst/>
          </a:prstGeom>
        </p:spPr>
      </p:pic>
    </p:spTree>
    <p:extLst>
      <p:ext uri="{BB962C8B-B14F-4D97-AF65-F5344CB8AC3E}">
        <p14:creationId xmlns:p14="http://schemas.microsoft.com/office/powerpoint/2010/main" val="109386370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5670" userDrawn="1">
          <p15:clr>
            <a:srgbClr val="FBAE40"/>
          </p15:clr>
        </p15:guide>
        <p15:guide id="5" pos="90"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19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3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80"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7"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4" y="639573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6997"/>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74" y="85051"/>
            <a:ext cx="1253409" cy="940057"/>
          </a:xfrm>
          <a:prstGeom prst="rect">
            <a:avLst/>
          </a:prstGeom>
        </p:spPr>
      </p:pic>
    </p:spTree>
    <p:extLst>
      <p:ext uri="{BB962C8B-B14F-4D97-AF65-F5344CB8AC3E}">
        <p14:creationId xmlns:p14="http://schemas.microsoft.com/office/powerpoint/2010/main" val="242628829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19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3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0997"/>
            <a:ext cx="11762316" cy="4619771"/>
          </a:xfrm>
        </p:spPr>
        <p:txBody>
          <a:bodyPr/>
          <a:lstStyle/>
          <a:p>
            <a:endParaRPr lang="tr-TR"/>
          </a:p>
        </p:txBody>
      </p:sp>
      <p:sp>
        <p:nvSpPr>
          <p:cNvPr id="5" name="Text Placeholder 4"/>
          <p:cNvSpPr>
            <a:spLocks noGrp="1"/>
          </p:cNvSpPr>
          <p:nvPr>
            <p:ph type="body" sz="quarter" idx="15" hasCustomPrompt="1"/>
          </p:nvPr>
        </p:nvSpPr>
        <p:spPr>
          <a:xfrm>
            <a:off x="239184"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4" y="639573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74" y="85051"/>
            <a:ext cx="1253409" cy="940057"/>
          </a:xfrm>
          <a:prstGeom prst="rect">
            <a:avLst/>
          </a:prstGeom>
        </p:spPr>
      </p:pic>
    </p:spTree>
    <p:extLst>
      <p:ext uri="{BB962C8B-B14F-4D97-AF65-F5344CB8AC3E}">
        <p14:creationId xmlns:p14="http://schemas.microsoft.com/office/powerpoint/2010/main" val="389047752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19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3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090808"/>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4" y="639573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74" y="85051"/>
            <a:ext cx="1253409" cy="940057"/>
          </a:xfrm>
          <a:prstGeom prst="rect">
            <a:avLst/>
          </a:prstGeom>
        </p:spPr>
      </p:pic>
    </p:spTree>
    <p:extLst>
      <p:ext uri="{BB962C8B-B14F-4D97-AF65-F5344CB8AC3E}">
        <p14:creationId xmlns:p14="http://schemas.microsoft.com/office/powerpoint/2010/main" val="250449371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9"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7360200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9EB96463-C3AA-47B4-9860-77EBA27F8CEA}"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292285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26A05E4D-DB3C-47E2-BD33-B2790551C527}"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5921794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12423"/>
            <a:ext cx="10515600" cy="2851208"/>
          </a:xfrm>
        </p:spPr>
        <p:txBody>
          <a:bodyPr anchor="b">
            <a:normAutofit/>
          </a:bodyPr>
          <a:lstStyle>
            <a:lvl1pPr>
              <a:defRPr sz="60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831851" y="4552985"/>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8602134-69AF-48E7-AE6E-DE33499A2686}"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5109004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838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BFD62338-1959-4711-8993-496623B849F8}"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8166269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15065"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15065"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F0130853-093E-489E-80DD-5928A184509C}"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8" name="Altbilgi Yer Tutucusu 7"/>
          <p:cNvSpPr>
            <a:spLocks noGrp="1"/>
          </p:cNvSpPr>
          <p:nvPr>
            <p:ph type="ftr" sz="quarter" idx="11"/>
          </p:nvPr>
        </p:nvSpPr>
        <p:spPr/>
        <p:txBody>
          <a:bodyPr/>
          <a:lstStyle/>
          <a:p>
            <a:endParaRPr lang="tr-TR" dirty="0">
              <a:solidFill>
                <a:prstClr val="black">
                  <a:lumMod val="65000"/>
                  <a:lumOff val="35000"/>
                </a:prstClr>
              </a:solidFill>
            </a:endParaRPr>
          </a:p>
        </p:txBody>
      </p:sp>
      <p:sp>
        <p:nvSpPr>
          <p:cNvPr id="9" name="Slayt Numarası Yer Tutucusu 8"/>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10" name="Başlık 9"/>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22505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3" y="274638"/>
            <a:ext cx="7734300" cy="589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5B4BE85F-B677-4CE0-A6C2-4E43642E6C99}" type="datetime1">
              <a:rPr lang="tr-TR" smtClean="0"/>
              <a:t>2.3.2016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3586516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01D55DC-5DA0-44E5-BE99-1F48AF94F91E}"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4" name="Altbilgi Yer Tutucusu 3"/>
          <p:cNvSpPr>
            <a:spLocks noGrp="1"/>
          </p:cNvSpPr>
          <p:nvPr>
            <p:ph type="ftr" sz="quarter" idx="11"/>
          </p:nvPr>
        </p:nvSpPr>
        <p:spPr/>
        <p:txBody>
          <a:bodyPr/>
          <a:lstStyle/>
          <a:p>
            <a:endParaRPr lang="tr-TR" dirty="0">
              <a:solidFill>
                <a:prstClr val="black">
                  <a:lumMod val="65000"/>
                  <a:lumOff val="35000"/>
                </a:prstClr>
              </a:solidFill>
            </a:endParaRPr>
          </a:p>
        </p:txBody>
      </p:sp>
      <p:sp>
        <p:nvSpPr>
          <p:cNvPr id="5" name="Slayt Numarası Yer Tutucusu 4"/>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6" name="Başlık 5"/>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24323463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9657C0C-0651-4209-8335-9C5EF6B6F23C}"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3" name="Altbilgi Yer Tutucusu 2"/>
          <p:cNvSpPr>
            <a:spLocks noGrp="1"/>
          </p:cNvSpPr>
          <p:nvPr>
            <p:ph type="ftr" sz="quarter" idx="11"/>
          </p:nvPr>
        </p:nvSpPr>
        <p:spPr/>
        <p:txBody>
          <a:bodyPr/>
          <a:lstStyle/>
          <a:p>
            <a:endParaRPr lang="tr-TR" dirty="0">
              <a:solidFill>
                <a:prstClr val="black">
                  <a:lumMod val="65000"/>
                  <a:lumOff val="35000"/>
                </a:prstClr>
              </a:solidFill>
            </a:endParaRPr>
          </a:p>
        </p:txBody>
      </p:sp>
      <p:sp>
        <p:nvSpPr>
          <p:cNvPr id="4" name="Slayt Numarası Yer Tutucusu 3"/>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671337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552"/>
            <a:ext cx="3931920" cy="1600197"/>
          </a:xfrm>
        </p:spPr>
        <p:txBody>
          <a:bodyPr anchor="b">
            <a:normAutofit/>
          </a:bodyPr>
          <a:lstStyle>
            <a:lvl1pPr>
              <a:defRPr sz="3200" b="0"/>
            </a:lvl1pPr>
          </a:lstStyle>
          <a:p>
            <a:r>
              <a:rPr lang="tr-TR" smtClean="0"/>
              <a:t>Asıl başlık stili için tıklatın</a:t>
            </a:r>
            <a:endParaRPr lang="tr-TR" dirty="0"/>
          </a:p>
        </p:txBody>
      </p:sp>
      <p:sp>
        <p:nvSpPr>
          <p:cNvPr id="3" name="İçerik Yer Tutucusu 2"/>
          <p:cNvSpPr>
            <a:spLocks noGrp="1"/>
          </p:cNvSpPr>
          <p:nvPr>
            <p:ph idx="1"/>
          </p:nvPr>
        </p:nvSpPr>
        <p:spPr>
          <a:xfrm>
            <a:off x="5181603"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02F9C1C-CE2A-414B-AF3A-298C2BA5CE14}"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0111474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3DBB14B-774B-419A-B0D9-D1D66BEC680B}"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6039905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9DA7D381-1DBA-4554-83D4-EFC565C2B2A3}"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092330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3" y="274638"/>
            <a:ext cx="7734300" cy="589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C5C2AE4B-4AE7-4DFC-9672-B25BE77A894E}"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832520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3_Başlik+Metin">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70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414112680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465269BD-8A86-4D9D-95D1-94DC704BC350}"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1348787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198EDE07-5A71-47CF-9A4F-828093049B5F}"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6059133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12423"/>
            <a:ext cx="10515600" cy="2851208"/>
          </a:xfrm>
        </p:spPr>
        <p:txBody>
          <a:bodyPr anchor="b">
            <a:normAutofit/>
          </a:bodyPr>
          <a:lstStyle>
            <a:lvl1pPr>
              <a:defRPr sz="60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831851" y="4552985"/>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7EC236A-6644-48EB-89DF-224333CD3C3C}"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800328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Başlik+Metin">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6"/>
          <p:cNvSpPr>
            <a:spLocks noGrp="1"/>
          </p:cNvSpPr>
          <p:nvPr>
            <p:ph type="sldNum" sz="quarter" idx="13"/>
          </p:nvPr>
        </p:nvSpPr>
        <p:spPr>
          <a:xfrm>
            <a:off x="11256724" y="635670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pPr/>
              <a:t>‹#›</a:t>
            </a:fld>
            <a:endParaRPr lang="tr-T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257370679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838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B6F39DED-A7BA-44A4-B322-BE9856205800}"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585610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15065"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15065"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F1B0CD5B-BC9C-4816-8F40-4E55551A2624}"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8" name="Altbilgi Yer Tutucusu 7"/>
          <p:cNvSpPr>
            <a:spLocks noGrp="1"/>
          </p:cNvSpPr>
          <p:nvPr>
            <p:ph type="ftr" sz="quarter" idx="11"/>
          </p:nvPr>
        </p:nvSpPr>
        <p:spPr/>
        <p:txBody>
          <a:bodyPr/>
          <a:lstStyle/>
          <a:p>
            <a:endParaRPr lang="tr-TR" dirty="0">
              <a:solidFill>
                <a:prstClr val="black">
                  <a:lumMod val="65000"/>
                  <a:lumOff val="35000"/>
                </a:prstClr>
              </a:solidFill>
            </a:endParaRPr>
          </a:p>
        </p:txBody>
      </p:sp>
      <p:sp>
        <p:nvSpPr>
          <p:cNvPr id="9" name="Slayt Numarası Yer Tutucusu 8"/>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10" name="Başlık 9"/>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654558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3447C456-8494-484F-97D5-3CAD7C458DDC}"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4" name="Altbilgi Yer Tutucusu 3"/>
          <p:cNvSpPr>
            <a:spLocks noGrp="1"/>
          </p:cNvSpPr>
          <p:nvPr>
            <p:ph type="ftr" sz="quarter" idx="11"/>
          </p:nvPr>
        </p:nvSpPr>
        <p:spPr/>
        <p:txBody>
          <a:bodyPr/>
          <a:lstStyle/>
          <a:p>
            <a:endParaRPr lang="tr-TR" dirty="0">
              <a:solidFill>
                <a:prstClr val="black">
                  <a:lumMod val="65000"/>
                  <a:lumOff val="35000"/>
                </a:prstClr>
              </a:solidFill>
            </a:endParaRPr>
          </a:p>
        </p:txBody>
      </p:sp>
      <p:sp>
        <p:nvSpPr>
          <p:cNvPr id="5" name="Slayt Numarası Yer Tutucusu 4"/>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6" name="Başlık 5"/>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7868799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2447D1F-0899-4CCB-80C6-D982BBD44315}"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3" name="Altbilgi Yer Tutucusu 2"/>
          <p:cNvSpPr>
            <a:spLocks noGrp="1"/>
          </p:cNvSpPr>
          <p:nvPr>
            <p:ph type="ftr" sz="quarter" idx="11"/>
          </p:nvPr>
        </p:nvSpPr>
        <p:spPr/>
        <p:txBody>
          <a:bodyPr/>
          <a:lstStyle/>
          <a:p>
            <a:endParaRPr lang="tr-TR" dirty="0">
              <a:solidFill>
                <a:prstClr val="black">
                  <a:lumMod val="65000"/>
                  <a:lumOff val="35000"/>
                </a:prstClr>
              </a:solidFill>
            </a:endParaRPr>
          </a:p>
        </p:txBody>
      </p:sp>
      <p:sp>
        <p:nvSpPr>
          <p:cNvPr id="4" name="Slayt Numarası Yer Tutucusu 3"/>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2837740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552"/>
            <a:ext cx="3931920" cy="1600197"/>
          </a:xfrm>
        </p:spPr>
        <p:txBody>
          <a:bodyPr anchor="b">
            <a:normAutofit/>
          </a:bodyPr>
          <a:lstStyle>
            <a:lvl1pPr>
              <a:defRPr sz="3200" b="0"/>
            </a:lvl1pPr>
          </a:lstStyle>
          <a:p>
            <a:r>
              <a:rPr lang="tr-TR" smtClean="0"/>
              <a:t>Asıl başlık stili için tıklatın</a:t>
            </a:r>
            <a:endParaRPr lang="tr-TR" dirty="0"/>
          </a:p>
        </p:txBody>
      </p:sp>
      <p:sp>
        <p:nvSpPr>
          <p:cNvPr id="3" name="İçerik Yer Tutucusu 2"/>
          <p:cNvSpPr>
            <a:spLocks noGrp="1"/>
          </p:cNvSpPr>
          <p:nvPr>
            <p:ph idx="1"/>
          </p:nvPr>
        </p:nvSpPr>
        <p:spPr>
          <a:xfrm>
            <a:off x="5181603"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F453065-9B9B-48E7-A0EF-8B173272D74A}"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206834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2CE3C63-F983-4518-82E8-E410A6A4571B}"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08097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DAFB0012-4DEC-4388-AB8E-446A732DEFFA}"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2126005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3" y="274638"/>
            <a:ext cx="7734300" cy="589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F461A1F1-9D60-4C27-A902-3AAE85DCD83F}"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252838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3_Başlik+Metin">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70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20921205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4CF1F373-3497-4C5E-8C9C-C4A92625F174}"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58607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51"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1062"/>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8"/>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348"/>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8135"/>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781182223"/>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2470A6E5-A3D8-4E1E-B742-5BBE50F10B21}"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2637589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12423"/>
            <a:ext cx="10515600" cy="2851208"/>
          </a:xfrm>
        </p:spPr>
        <p:txBody>
          <a:bodyPr anchor="b">
            <a:normAutofit/>
          </a:bodyPr>
          <a:lstStyle>
            <a:lvl1pPr>
              <a:defRPr sz="60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831851" y="4552985"/>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5DA5C42-E4DB-44D5-9BAD-6415CF97040E}"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746655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838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7B7F1370-FD81-4706-B55F-F7129C53C671}"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1155437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15065"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15065"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67036064-8934-4FFF-8D81-6917B073E594}"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8" name="Altbilgi Yer Tutucusu 7"/>
          <p:cNvSpPr>
            <a:spLocks noGrp="1"/>
          </p:cNvSpPr>
          <p:nvPr>
            <p:ph type="ftr" sz="quarter" idx="11"/>
          </p:nvPr>
        </p:nvSpPr>
        <p:spPr/>
        <p:txBody>
          <a:bodyPr/>
          <a:lstStyle/>
          <a:p>
            <a:endParaRPr lang="tr-TR" dirty="0">
              <a:solidFill>
                <a:prstClr val="black">
                  <a:lumMod val="65000"/>
                  <a:lumOff val="35000"/>
                </a:prstClr>
              </a:solidFill>
            </a:endParaRPr>
          </a:p>
        </p:txBody>
      </p:sp>
      <p:sp>
        <p:nvSpPr>
          <p:cNvPr id="9" name="Slayt Numarası Yer Tutucusu 8"/>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10" name="Başlık 9"/>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6558962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FCB36F14-2819-4835-8531-AC0C9C6CA7BE}"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4" name="Altbilgi Yer Tutucusu 3"/>
          <p:cNvSpPr>
            <a:spLocks noGrp="1"/>
          </p:cNvSpPr>
          <p:nvPr>
            <p:ph type="ftr" sz="quarter" idx="11"/>
          </p:nvPr>
        </p:nvSpPr>
        <p:spPr/>
        <p:txBody>
          <a:bodyPr/>
          <a:lstStyle/>
          <a:p>
            <a:endParaRPr lang="tr-TR" dirty="0">
              <a:solidFill>
                <a:prstClr val="black">
                  <a:lumMod val="65000"/>
                  <a:lumOff val="35000"/>
                </a:prstClr>
              </a:solidFill>
            </a:endParaRPr>
          </a:p>
        </p:txBody>
      </p:sp>
      <p:sp>
        <p:nvSpPr>
          <p:cNvPr id="5" name="Slayt Numarası Yer Tutucusu 4"/>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6" name="Başlık 5"/>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21584909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137A0EF-B042-4ECC-AB7B-375CCB7EB13A}"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3" name="Altbilgi Yer Tutucusu 2"/>
          <p:cNvSpPr>
            <a:spLocks noGrp="1"/>
          </p:cNvSpPr>
          <p:nvPr>
            <p:ph type="ftr" sz="quarter" idx="11"/>
          </p:nvPr>
        </p:nvSpPr>
        <p:spPr/>
        <p:txBody>
          <a:bodyPr/>
          <a:lstStyle/>
          <a:p>
            <a:endParaRPr lang="tr-TR" dirty="0">
              <a:solidFill>
                <a:prstClr val="black">
                  <a:lumMod val="65000"/>
                  <a:lumOff val="35000"/>
                </a:prstClr>
              </a:solidFill>
            </a:endParaRPr>
          </a:p>
        </p:txBody>
      </p:sp>
      <p:sp>
        <p:nvSpPr>
          <p:cNvPr id="4" name="Slayt Numarası Yer Tutucusu 3"/>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8836935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552"/>
            <a:ext cx="3931920" cy="1600197"/>
          </a:xfrm>
        </p:spPr>
        <p:txBody>
          <a:bodyPr anchor="b">
            <a:normAutofit/>
          </a:bodyPr>
          <a:lstStyle>
            <a:lvl1pPr>
              <a:defRPr sz="3200" b="0"/>
            </a:lvl1pPr>
          </a:lstStyle>
          <a:p>
            <a:r>
              <a:rPr lang="tr-TR" smtClean="0"/>
              <a:t>Asıl başlık stili için tıklatın</a:t>
            </a:r>
            <a:endParaRPr lang="tr-TR" dirty="0"/>
          </a:p>
        </p:txBody>
      </p:sp>
      <p:sp>
        <p:nvSpPr>
          <p:cNvPr id="3" name="İçerik Yer Tutucusu 2"/>
          <p:cNvSpPr>
            <a:spLocks noGrp="1"/>
          </p:cNvSpPr>
          <p:nvPr>
            <p:ph idx="1"/>
          </p:nvPr>
        </p:nvSpPr>
        <p:spPr>
          <a:xfrm>
            <a:off x="5181603"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7DD8F76-8065-4D84-BF98-5F35BE5940FD}"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5554936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FD849E1-ADCD-4128-9656-E00243A71C3B}"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5898856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490D1091-ABA8-4214-80D2-7CDE99937AAE}"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846104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3" y="274638"/>
            <a:ext cx="7734300" cy="589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C9AAE600-180E-4344-A4E6-2F181000F5D3}"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56380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80196"/>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5" y="947294"/>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4"/>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4" y="635670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230216897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3_Başlik+Metin">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70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12466201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87910D25-DE5C-44E3-901D-EC8EDD51CC51}"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416156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A5BD67D3-11BD-4C77-A74F-F217442E38AC}"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783675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12423"/>
            <a:ext cx="10515600" cy="2851208"/>
          </a:xfrm>
        </p:spPr>
        <p:txBody>
          <a:bodyPr anchor="b">
            <a:normAutofit/>
          </a:bodyPr>
          <a:lstStyle>
            <a:lvl1pPr>
              <a:defRPr sz="60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831851" y="4552985"/>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BD9FCF4-F115-40A8-AE8F-4DE6C8F9EE35}"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726593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838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8CD5B054-5E9E-4B9B-B9BC-289A19D90D4C}"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0865004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15065"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15065"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1C83D307-127C-4A7E-8A92-6B3E996DCF01}"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8" name="Altbilgi Yer Tutucusu 7"/>
          <p:cNvSpPr>
            <a:spLocks noGrp="1"/>
          </p:cNvSpPr>
          <p:nvPr>
            <p:ph type="ftr" sz="quarter" idx="11"/>
          </p:nvPr>
        </p:nvSpPr>
        <p:spPr/>
        <p:txBody>
          <a:bodyPr/>
          <a:lstStyle/>
          <a:p>
            <a:endParaRPr lang="tr-TR" dirty="0">
              <a:solidFill>
                <a:prstClr val="black">
                  <a:lumMod val="65000"/>
                  <a:lumOff val="35000"/>
                </a:prstClr>
              </a:solidFill>
            </a:endParaRPr>
          </a:p>
        </p:txBody>
      </p:sp>
      <p:sp>
        <p:nvSpPr>
          <p:cNvPr id="9" name="Slayt Numarası Yer Tutucusu 8"/>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10" name="Başlık 9"/>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2299200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4F4891C6-31B9-4B7D-A523-A0E86676F809}"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4" name="Altbilgi Yer Tutucusu 3"/>
          <p:cNvSpPr>
            <a:spLocks noGrp="1"/>
          </p:cNvSpPr>
          <p:nvPr>
            <p:ph type="ftr" sz="quarter" idx="11"/>
          </p:nvPr>
        </p:nvSpPr>
        <p:spPr/>
        <p:txBody>
          <a:bodyPr/>
          <a:lstStyle/>
          <a:p>
            <a:endParaRPr lang="tr-TR" dirty="0">
              <a:solidFill>
                <a:prstClr val="black">
                  <a:lumMod val="65000"/>
                  <a:lumOff val="35000"/>
                </a:prstClr>
              </a:solidFill>
            </a:endParaRPr>
          </a:p>
        </p:txBody>
      </p:sp>
      <p:sp>
        <p:nvSpPr>
          <p:cNvPr id="5" name="Slayt Numarası Yer Tutucusu 4"/>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6" name="Başlık 5"/>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40664945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16C6B44-553D-4B4B-A0C7-D788EE1F6AAD}"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3" name="Altbilgi Yer Tutucusu 2"/>
          <p:cNvSpPr>
            <a:spLocks noGrp="1"/>
          </p:cNvSpPr>
          <p:nvPr>
            <p:ph type="ftr" sz="quarter" idx="11"/>
          </p:nvPr>
        </p:nvSpPr>
        <p:spPr/>
        <p:txBody>
          <a:bodyPr/>
          <a:lstStyle/>
          <a:p>
            <a:endParaRPr lang="tr-TR" dirty="0">
              <a:solidFill>
                <a:prstClr val="black">
                  <a:lumMod val="65000"/>
                  <a:lumOff val="35000"/>
                </a:prstClr>
              </a:solidFill>
            </a:endParaRPr>
          </a:p>
        </p:txBody>
      </p:sp>
      <p:sp>
        <p:nvSpPr>
          <p:cNvPr id="4" name="Slayt Numarası Yer Tutucusu 3"/>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752405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552"/>
            <a:ext cx="3931920" cy="1600197"/>
          </a:xfrm>
        </p:spPr>
        <p:txBody>
          <a:bodyPr anchor="b">
            <a:normAutofit/>
          </a:bodyPr>
          <a:lstStyle>
            <a:lvl1pPr>
              <a:defRPr sz="3200" b="0"/>
            </a:lvl1pPr>
          </a:lstStyle>
          <a:p>
            <a:r>
              <a:rPr lang="tr-TR" smtClean="0"/>
              <a:t>Asıl başlık stili için tıklatın</a:t>
            </a:r>
            <a:endParaRPr lang="tr-TR" dirty="0"/>
          </a:p>
        </p:txBody>
      </p:sp>
      <p:sp>
        <p:nvSpPr>
          <p:cNvPr id="3" name="İçerik Yer Tutucusu 2"/>
          <p:cNvSpPr>
            <a:spLocks noGrp="1"/>
          </p:cNvSpPr>
          <p:nvPr>
            <p:ph idx="1"/>
          </p:nvPr>
        </p:nvSpPr>
        <p:spPr>
          <a:xfrm>
            <a:off x="5181603"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53E2144-FDB1-4A87-A176-CF768994F661}"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5827224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B1477E3-F6DE-4471-A8F0-34C72DBCE47B}"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080067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70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276100217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A98C3A43-10EB-4949-90D1-C7791E40AFB0}"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562237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3" y="274638"/>
            <a:ext cx="7734300" cy="589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B25BE722-6B82-48EA-AE51-0313BE3E811A}"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5153874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3_Başlik+Metin">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70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383105334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13A63627-980B-4D9D-A8AC-A432BE274C5F}"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056549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A2705C04-F91E-4DC9-98F7-12C381A49249}"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6860759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12423"/>
            <a:ext cx="10515600" cy="2851208"/>
          </a:xfrm>
        </p:spPr>
        <p:txBody>
          <a:bodyPr anchor="b">
            <a:normAutofit/>
          </a:bodyPr>
          <a:lstStyle>
            <a:lvl1pPr>
              <a:defRPr sz="60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831851" y="4552985"/>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0538590-2071-4D21-9586-578C64ABB4BF}"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197389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838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D5815AC2-16FB-41CE-A0BB-5B7BA5206ED5}"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107605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15065"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15065"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E78EAE75-442E-458F-86D5-FB1351AE3ABA}"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8" name="Altbilgi Yer Tutucusu 7"/>
          <p:cNvSpPr>
            <a:spLocks noGrp="1"/>
          </p:cNvSpPr>
          <p:nvPr>
            <p:ph type="ftr" sz="quarter" idx="11"/>
          </p:nvPr>
        </p:nvSpPr>
        <p:spPr/>
        <p:txBody>
          <a:bodyPr/>
          <a:lstStyle/>
          <a:p>
            <a:endParaRPr lang="tr-TR" dirty="0">
              <a:solidFill>
                <a:prstClr val="black">
                  <a:lumMod val="65000"/>
                  <a:lumOff val="35000"/>
                </a:prstClr>
              </a:solidFill>
            </a:endParaRPr>
          </a:p>
        </p:txBody>
      </p:sp>
      <p:sp>
        <p:nvSpPr>
          <p:cNvPr id="9" name="Slayt Numarası Yer Tutucusu 8"/>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10" name="Başlık 9"/>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980896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5DB524D4-ADF7-421D-9BF9-32AC0C16F519}"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4" name="Altbilgi Yer Tutucusu 3"/>
          <p:cNvSpPr>
            <a:spLocks noGrp="1"/>
          </p:cNvSpPr>
          <p:nvPr>
            <p:ph type="ftr" sz="quarter" idx="11"/>
          </p:nvPr>
        </p:nvSpPr>
        <p:spPr/>
        <p:txBody>
          <a:bodyPr/>
          <a:lstStyle/>
          <a:p>
            <a:endParaRPr lang="tr-TR" dirty="0">
              <a:solidFill>
                <a:prstClr val="black">
                  <a:lumMod val="65000"/>
                  <a:lumOff val="35000"/>
                </a:prstClr>
              </a:solidFill>
            </a:endParaRPr>
          </a:p>
        </p:txBody>
      </p:sp>
      <p:sp>
        <p:nvSpPr>
          <p:cNvPr id="5" name="Slayt Numarası Yer Tutucusu 4"/>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6" name="Başlık 5"/>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086830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F33D27B-C731-415F-854B-3900D3DB63FB}"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3" name="Altbilgi Yer Tutucusu 2"/>
          <p:cNvSpPr>
            <a:spLocks noGrp="1"/>
          </p:cNvSpPr>
          <p:nvPr>
            <p:ph type="ftr" sz="quarter" idx="11"/>
          </p:nvPr>
        </p:nvSpPr>
        <p:spPr/>
        <p:txBody>
          <a:bodyPr/>
          <a:lstStyle/>
          <a:p>
            <a:endParaRPr lang="tr-TR" dirty="0">
              <a:solidFill>
                <a:prstClr val="black">
                  <a:lumMod val="65000"/>
                  <a:lumOff val="35000"/>
                </a:prstClr>
              </a:solidFill>
            </a:endParaRPr>
          </a:p>
        </p:txBody>
      </p:sp>
      <p:sp>
        <p:nvSpPr>
          <p:cNvPr id="4" name="Slayt Numarası Yer Tutucusu 3"/>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407577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4" y="6395889"/>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704"/>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680"/>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182680905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5670" userDrawn="1">
          <p15:clr>
            <a:srgbClr val="FBAE40"/>
          </p15:clr>
        </p15:guide>
        <p15:guide id="5" pos="90"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552"/>
            <a:ext cx="3931920" cy="1600197"/>
          </a:xfrm>
        </p:spPr>
        <p:txBody>
          <a:bodyPr anchor="b">
            <a:normAutofit/>
          </a:bodyPr>
          <a:lstStyle>
            <a:lvl1pPr>
              <a:defRPr sz="3200" b="0"/>
            </a:lvl1pPr>
          </a:lstStyle>
          <a:p>
            <a:r>
              <a:rPr lang="tr-TR" smtClean="0"/>
              <a:t>Asıl başlık stili için tıklatın</a:t>
            </a:r>
            <a:endParaRPr lang="tr-TR" dirty="0"/>
          </a:p>
        </p:txBody>
      </p:sp>
      <p:sp>
        <p:nvSpPr>
          <p:cNvPr id="3" name="İçerik Yer Tutucusu 2"/>
          <p:cNvSpPr>
            <a:spLocks noGrp="1"/>
          </p:cNvSpPr>
          <p:nvPr>
            <p:ph idx="1"/>
          </p:nvPr>
        </p:nvSpPr>
        <p:spPr>
          <a:xfrm>
            <a:off x="5181603"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2830AD8-969B-4A4C-B561-7BC0186B322D}"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18038450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8D9751-A7DA-455D-89B0-7DAA9E0409CB}"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5829048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D01EDEB4-D244-4626-AE8C-A25B5419975C}"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9806986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3" y="274638"/>
            <a:ext cx="7734300" cy="589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8F8D7BB1-8361-41F5-87F9-8969F97FAC4E}"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435741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3_Başlik+Metin">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70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120072872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AA2F2203-B500-451A-9707-B9CD4B14A67A}"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4870144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F2D3EBB9-AEA9-4780-931A-A374D4E82F57}"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5054777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12423"/>
            <a:ext cx="10515600" cy="2851208"/>
          </a:xfrm>
        </p:spPr>
        <p:txBody>
          <a:bodyPr anchor="b">
            <a:normAutofit/>
          </a:bodyPr>
          <a:lstStyle>
            <a:lvl1pPr>
              <a:defRPr sz="60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831851" y="4552985"/>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AA90ED4-42A5-429C-A7F2-DBA92B26CFBA}"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60491198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838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9E9D9E5A-E9CA-4140-8BD1-F861F865EBC3}"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97658214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15065"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15065"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1161E813-00F3-470D-AE4E-BB5E6E3BA86F}"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8" name="Altbilgi Yer Tutucusu 7"/>
          <p:cNvSpPr>
            <a:spLocks noGrp="1"/>
          </p:cNvSpPr>
          <p:nvPr>
            <p:ph type="ftr" sz="quarter" idx="11"/>
          </p:nvPr>
        </p:nvSpPr>
        <p:spPr/>
        <p:txBody>
          <a:bodyPr/>
          <a:lstStyle/>
          <a:p>
            <a:endParaRPr lang="tr-TR" dirty="0">
              <a:solidFill>
                <a:prstClr val="black">
                  <a:lumMod val="65000"/>
                  <a:lumOff val="35000"/>
                </a:prstClr>
              </a:solidFill>
            </a:endParaRPr>
          </a:p>
        </p:txBody>
      </p:sp>
      <p:sp>
        <p:nvSpPr>
          <p:cNvPr id="9" name="Slayt Numarası Yer Tutucusu 8"/>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10" name="Başlık 9"/>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437016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80"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7"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4" y="6395889"/>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7149"/>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281649736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2B21CDAD-295D-4E42-9A89-6022B7254DD7}"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4" name="Altbilgi Yer Tutucusu 3"/>
          <p:cNvSpPr>
            <a:spLocks noGrp="1"/>
          </p:cNvSpPr>
          <p:nvPr>
            <p:ph type="ftr" sz="quarter" idx="11"/>
          </p:nvPr>
        </p:nvSpPr>
        <p:spPr/>
        <p:txBody>
          <a:bodyPr/>
          <a:lstStyle/>
          <a:p>
            <a:endParaRPr lang="tr-TR" dirty="0">
              <a:solidFill>
                <a:prstClr val="black">
                  <a:lumMod val="65000"/>
                  <a:lumOff val="35000"/>
                </a:prstClr>
              </a:solidFill>
            </a:endParaRPr>
          </a:p>
        </p:txBody>
      </p:sp>
      <p:sp>
        <p:nvSpPr>
          <p:cNvPr id="5" name="Slayt Numarası Yer Tutucusu 4"/>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6" name="Başlık 5"/>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40827904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31377AF-BABF-46A5-AA4C-35DFB5FEE0A3}"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3" name="Altbilgi Yer Tutucusu 2"/>
          <p:cNvSpPr>
            <a:spLocks noGrp="1"/>
          </p:cNvSpPr>
          <p:nvPr>
            <p:ph type="ftr" sz="quarter" idx="11"/>
          </p:nvPr>
        </p:nvSpPr>
        <p:spPr/>
        <p:txBody>
          <a:bodyPr/>
          <a:lstStyle/>
          <a:p>
            <a:endParaRPr lang="tr-TR" dirty="0">
              <a:solidFill>
                <a:prstClr val="black">
                  <a:lumMod val="65000"/>
                  <a:lumOff val="35000"/>
                </a:prstClr>
              </a:solidFill>
            </a:endParaRPr>
          </a:p>
        </p:txBody>
      </p:sp>
      <p:sp>
        <p:nvSpPr>
          <p:cNvPr id="4" name="Slayt Numarası Yer Tutucusu 3"/>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4545542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552"/>
            <a:ext cx="3931920" cy="1600197"/>
          </a:xfrm>
        </p:spPr>
        <p:txBody>
          <a:bodyPr anchor="b">
            <a:normAutofit/>
          </a:bodyPr>
          <a:lstStyle>
            <a:lvl1pPr>
              <a:defRPr sz="3200" b="0"/>
            </a:lvl1pPr>
          </a:lstStyle>
          <a:p>
            <a:r>
              <a:rPr lang="tr-TR" smtClean="0"/>
              <a:t>Asıl başlık stili için tıklatın</a:t>
            </a:r>
            <a:endParaRPr lang="tr-TR" dirty="0"/>
          </a:p>
        </p:txBody>
      </p:sp>
      <p:sp>
        <p:nvSpPr>
          <p:cNvPr id="3" name="İçerik Yer Tutucusu 2"/>
          <p:cNvSpPr>
            <a:spLocks noGrp="1"/>
          </p:cNvSpPr>
          <p:nvPr>
            <p:ph idx="1"/>
          </p:nvPr>
        </p:nvSpPr>
        <p:spPr>
          <a:xfrm>
            <a:off x="5181603"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6EA35DA-16B4-45D1-8F25-D4D5AD02EBB3}"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6320056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C5B4FF1-B3A3-4798-9727-F343023FEA82}"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5131765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C8251F81-6A89-420E-89AA-FA54E6A67D74}"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7271575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3" y="274638"/>
            <a:ext cx="7734300" cy="589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4756EAE5-6CFE-4E2B-A915-9AF3722184E9}"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0510185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3_Başlik+Metin">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70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109790427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74ACEC80-B456-4873-A533-78D5202F1730}"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9264563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520703CB-EF1C-4752-A645-D760510AD407}"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77945074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12423"/>
            <a:ext cx="10515600" cy="2851208"/>
          </a:xfrm>
        </p:spPr>
        <p:txBody>
          <a:bodyPr anchor="b">
            <a:normAutofit/>
          </a:bodyPr>
          <a:lstStyle>
            <a:lvl1pPr>
              <a:defRPr sz="60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831851" y="4552985"/>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24DC18D-AA38-49D7-9544-A59D210FC62E}"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71901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1149"/>
            <a:ext cx="11762316" cy="4619771"/>
          </a:xfrm>
        </p:spPr>
        <p:txBody>
          <a:bodyPr/>
          <a:lstStyle/>
          <a:p>
            <a:endParaRPr lang="tr-TR"/>
          </a:p>
        </p:txBody>
      </p:sp>
      <p:sp>
        <p:nvSpPr>
          <p:cNvPr id="5" name="Text Placeholder 4"/>
          <p:cNvSpPr>
            <a:spLocks noGrp="1"/>
          </p:cNvSpPr>
          <p:nvPr>
            <p:ph type="body" sz="quarter" idx="15" hasCustomPrompt="1"/>
          </p:nvPr>
        </p:nvSpPr>
        <p:spPr>
          <a:xfrm>
            <a:off x="239184"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4" y="6395889"/>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269409434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838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389BD963-7478-47E2-AC3E-11C4837DA478}"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81068582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15065"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15065"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5022139E-0F1E-4626-811E-97F712BD6E02}"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8" name="Altbilgi Yer Tutucusu 7"/>
          <p:cNvSpPr>
            <a:spLocks noGrp="1"/>
          </p:cNvSpPr>
          <p:nvPr>
            <p:ph type="ftr" sz="quarter" idx="11"/>
          </p:nvPr>
        </p:nvSpPr>
        <p:spPr/>
        <p:txBody>
          <a:bodyPr/>
          <a:lstStyle/>
          <a:p>
            <a:endParaRPr lang="tr-TR" dirty="0">
              <a:solidFill>
                <a:prstClr val="black">
                  <a:lumMod val="65000"/>
                  <a:lumOff val="35000"/>
                </a:prstClr>
              </a:solidFill>
            </a:endParaRPr>
          </a:p>
        </p:txBody>
      </p:sp>
      <p:sp>
        <p:nvSpPr>
          <p:cNvPr id="9" name="Slayt Numarası Yer Tutucusu 8"/>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10" name="Başlık 9"/>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73967872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2457A4F4-5469-457C-BE41-E8D3E62EDFA8}"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4" name="Altbilgi Yer Tutucusu 3"/>
          <p:cNvSpPr>
            <a:spLocks noGrp="1"/>
          </p:cNvSpPr>
          <p:nvPr>
            <p:ph type="ftr" sz="quarter" idx="11"/>
          </p:nvPr>
        </p:nvSpPr>
        <p:spPr/>
        <p:txBody>
          <a:bodyPr/>
          <a:lstStyle/>
          <a:p>
            <a:endParaRPr lang="tr-TR" dirty="0">
              <a:solidFill>
                <a:prstClr val="black">
                  <a:lumMod val="65000"/>
                  <a:lumOff val="35000"/>
                </a:prstClr>
              </a:solidFill>
            </a:endParaRPr>
          </a:p>
        </p:txBody>
      </p:sp>
      <p:sp>
        <p:nvSpPr>
          <p:cNvPr id="5" name="Slayt Numarası Yer Tutucusu 4"/>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6" name="Başlık 5"/>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60442484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73E64F3-B2DD-489A-A734-92622CA8D591}"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3" name="Altbilgi Yer Tutucusu 2"/>
          <p:cNvSpPr>
            <a:spLocks noGrp="1"/>
          </p:cNvSpPr>
          <p:nvPr>
            <p:ph type="ftr" sz="quarter" idx="11"/>
          </p:nvPr>
        </p:nvSpPr>
        <p:spPr/>
        <p:txBody>
          <a:bodyPr/>
          <a:lstStyle/>
          <a:p>
            <a:endParaRPr lang="tr-TR" dirty="0">
              <a:solidFill>
                <a:prstClr val="black">
                  <a:lumMod val="65000"/>
                  <a:lumOff val="35000"/>
                </a:prstClr>
              </a:solidFill>
            </a:endParaRPr>
          </a:p>
        </p:txBody>
      </p:sp>
      <p:sp>
        <p:nvSpPr>
          <p:cNvPr id="4" name="Slayt Numarası Yer Tutucusu 3"/>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72112735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552"/>
            <a:ext cx="3931920" cy="1600197"/>
          </a:xfrm>
        </p:spPr>
        <p:txBody>
          <a:bodyPr anchor="b">
            <a:normAutofit/>
          </a:bodyPr>
          <a:lstStyle>
            <a:lvl1pPr>
              <a:defRPr sz="3200" b="0"/>
            </a:lvl1pPr>
          </a:lstStyle>
          <a:p>
            <a:r>
              <a:rPr lang="tr-TR" smtClean="0"/>
              <a:t>Asıl başlık stili için tıklatın</a:t>
            </a:r>
            <a:endParaRPr lang="tr-TR" dirty="0"/>
          </a:p>
        </p:txBody>
      </p:sp>
      <p:sp>
        <p:nvSpPr>
          <p:cNvPr id="3" name="İçerik Yer Tutucusu 2"/>
          <p:cNvSpPr>
            <a:spLocks noGrp="1"/>
          </p:cNvSpPr>
          <p:nvPr>
            <p:ph idx="1"/>
          </p:nvPr>
        </p:nvSpPr>
        <p:spPr>
          <a:xfrm>
            <a:off x="5181603"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DE39223-79D4-4B17-9C26-73C32B6C06F0}"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031199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5D62009-A410-483F-BBB5-B48DB8389130}"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74521550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95416E1F-0440-4BCF-9ADC-9242493CF4D7}"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75244255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3" y="274638"/>
            <a:ext cx="7734300" cy="589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D34F81FC-2579-45DB-9A29-54F5692A15F0}"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59343062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userDrawn="1">
  <p:cSld name="3_Başlik+Metin">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70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246818494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147DDCD7-D5C2-492B-86EB-A8CFB365E394}"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104682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090808"/>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4" y="6395889"/>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180878584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7A8D2013-C941-4DB8-90B9-620E2241922E}"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4944522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12423"/>
            <a:ext cx="10515600" cy="2851208"/>
          </a:xfrm>
        </p:spPr>
        <p:txBody>
          <a:bodyPr anchor="b">
            <a:normAutofit/>
          </a:bodyPr>
          <a:lstStyle>
            <a:lvl1pPr>
              <a:defRPr sz="60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831851" y="4552985"/>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61283D4-A968-4ED7-93E5-71E565B5294A}"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20213491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838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586BFD84-1668-4A96-B89C-2ABFB57942F9}"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6022108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15065"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15065"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14226D8E-4428-43B6-93D8-F003BD6EED6A}"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8" name="Altbilgi Yer Tutucusu 7"/>
          <p:cNvSpPr>
            <a:spLocks noGrp="1"/>
          </p:cNvSpPr>
          <p:nvPr>
            <p:ph type="ftr" sz="quarter" idx="11"/>
          </p:nvPr>
        </p:nvSpPr>
        <p:spPr/>
        <p:txBody>
          <a:bodyPr/>
          <a:lstStyle/>
          <a:p>
            <a:endParaRPr lang="tr-TR" dirty="0">
              <a:solidFill>
                <a:prstClr val="black">
                  <a:lumMod val="65000"/>
                  <a:lumOff val="35000"/>
                </a:prstClr>
              </a:solidFill>
            </a:endParaRPr>
          </a:p>
        </p:txBody>
      </p:sp>
      <p:sp>
        <p:nvSpPr>
          <p:cNvPr id="9" name="Slayt Numarası Yer Tutucusu 8"/>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10" name="Başlık 9"/>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7850222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4BC86F56-6C34-402E-904B-34051F0AFD78}"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4" name="Altbilgi Yer Tutucusu 3"/>
          <p:cNvSpPr>
            <a:spLocks noGrp="1"/>
          </p:cNvSpPr>
          <p:nvPr>
            <p:ph type="ftr" sz="quarter" idx="11"/>
          </p:nvPr>
        </p:nvSpPr>
        <p:spPr/>
        <p:txBody>
          <a:bodyPr/>
          <a:lstStyle/>
          <a:p>
            <a:endParaRPr lang="tr-TR" dirty="0">
              <a:solidFill>
                <a:prstClr val="black">
                  <a:lumMod val="65000"/>
                  <a:lumOff val="35000"/>
                </a:prstClr>
              </a:solidFill>
            </a:endParaRPr>
          </a:p>
        </p:txBody>
      </p:sp>
      <p:sp>
        <p:nvSpPr>
          <p:cNvPr id="5" name="Slayt Numarası Yer Tutucusu 4"/>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6" name="Başlık 5"/>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22677449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3001D77-6E8C-43E9-917B-0F7522FA73F6}"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3" name="Altbilgi Yer Tutucusu 2"/>
          <p:cNvSpPr>
            <a:spLocks noGrp="1"/>
          </p:cNvSpPr>
          <p:nvPr>
            <p:ph type="ftr" sz="quarter" idx="11"/>
          </p:nvPr>
        </p:nvSpPr>
        <p:spPr/>
        <p:txBody>
          <a:bodyPr/>
          <a:lstStyle/>
          <a:p>
            <a:endParaRPr lang="tr-TR" dirty="0">
              <a:solidFill>
                <a:prstClr val="black">
                  <a:lumMod val="65000"/>
                  <a:lumOff val="35000"/>
                </a:prstClr>
              </a:solidFill>
            </a:endParaRPr>
          </a:p>
        </p:txBody>
      </p:sp>
      <p:sp>
        <p:nvSpPr>
          <p:cNvPr id="4" name="Slayt Numarası Yer Tutucusu 3"/>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9487520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552"/>
            <a:ext cx="3931920" cy="1600197"/>
          </a:xfrm>
        </p:spPr>
        <p:txBody>
          <a:bodyPr anchor="b">
            <a:normAutofit/>
          </a:bodyPr>
          <a:lstStyle>
            <a:lvl1pPr>
              <a:defRPr sz="3200" b="0"/>
            </a:lvl1pPr>
          </a:lstStyle>
          <a:p>
            <a:r>
              <a:rPr lang="tr-TR" smtClean="0"/>
              <a:t>Asıl başlık stili için tıklatın</a:t>
            </a:r>
            <a:endParaRPr lang="tr-TR" dirty="0"/>
          </a:p>
        </p:txBody>
      </p:sp>
      <p:sp>
        <p:nvSpPr>
          <p:cNvPr id="3" name="İçerik Yer Tutucusu 2"/>
          <p:cNvSpPr>
            <a:spLocks noGrp="1"/>
          </p:cNvSpPr>
          <p:nvPr>
            <p:ph idx="1"/>
          </p:nvPr>
        </p:nvSpPr>
        <p:spPr>
          <a:xfrm>
            <a:off x="5181603"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5DA2618-C188-428D-9830-2840BC9F77DF}"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038559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46AAD73-21C3-451C-ABFB-5F8CF8959F07}"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65772395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2091923F-CF6A-4CAA-91F8-7827FA90E29E}"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182962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3" y="274638"/>
            <a:ext cx="7734300" cy="589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2D6B231E-3B6C-4FDC-97BA-2E3A4582FF0C}"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74802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20147C7E-F5B3-4D5D-AF69-913FF4E3B591}" type="datetime1">
              <a:rPr lang="tr-TR" smtClean="0"/>
              <a:t>2.3.2016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405082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9"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267713191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3_Başlik+Metin">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70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12213523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18FFCB69-FD2E-4DAA-A780-2DA70063EA28}"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20296227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AB1495BC-AE8D-4597-AF60-14D703440306}"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36543298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12423"/>
            <a:ext cx="10515600" cy="2851208"/>
          </a:xfrm>
        </p:spPr>
        <p:txBody>
          <a:bodyPr anchor="b">
            <a:normAutofit/>
          </a:bodyPr>
          <a:lstStyle>
            <a:lvl1pPr>
              <a:defRPr sz="60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831851" y="4552985"/>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E1744A7-816E-4004-9EC9-737F455EC054}"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9287843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838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9EC05524-0EED-44EE-87DF-AAA95220037A}"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548746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15065"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15065"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5A386F21-7395-4502-A9E8-97D0E56C547B}"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8" name="Altbilgi Yer Tutucusu 7"/>
          <p:cNvSpPr>
            <a:spLocks noGrp="1"/>
          </p:cNvSpPr>
          <p:nvPr>
            <p:ph type="ftr" sz="quarter" idx="11"/>
          </p:nvPr>
        </p:nvSpPr>
        <p:spPr/>
        <p:txBody>
          <a:bodyPr/>
          <a:lstStyle/>
          <a:p>
            <a:endParaRPr lang="tr-TR" dirty="0">
              <a:solidFill>
                <a:prstClr val="black">
                  <a:lumMod val="65000"/>
                  <a:lumOff val="35000"/>
                </a:prstClr>
              </a:solidFill>
            </a:endParaRPr>
          </a:p>
        </p:txBody>
      </p:sp>
      <p:sp>
        <p:nvSpPr>
          <p:cNvPr id="9" name="Slayt Numarası Yer Tutucusu 8"/>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10" name="Başlık 9"/>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88601042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732F56C9-273E-44A5-A655-4A8012F4177B}"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4" name="Altbilgi Yer Tutucusu 3"/>
          <p:cNvSpPr>
            <a:spLocks noGrp="1"/>
          </p:cNvSpPr>
          <p:nvPr>
            <p:ph type="ftr" sz="quarter" idx="11"/>
          </p:nvPr>
        </p:nvSpPr>
        <p:spPr/>
        <p:txBody>
          <a:bodyPr/>
          <a:lstStyle/>
          <a:p>
            <a:endParaRPr lang="tr-TR" dirty="0">
              <a:solidFill>
                <a:prstClr val="black">
                  <a:lumMod val="65000"/>
                  <a:lumOff val="35000"/>
                </a:prstClr>
              </a:solidFill>
            </a:endParaRPr>
          </a:p>
        </p:txBody>
      </p:sp>
      <p:sp>
        <p:nvSpPr>
          <p:cNvPr id="5" name="Slayt Numarası Yer Tutucusu 4"/>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6" name="Başlık 5"/>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77264461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F822F5D-364F-4486-97C7-61B1F716954B}"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3" name="Altbilgi Yer Tutucusu 2"/>
          <p:cNvSpPr>
            <a:spLocks noGrp="1"/>
          </p:cNvSpPr>
          <p:nvPr>
            <p:ph type="ftr" sz="quarter" idx="11"/>
          </p:nvPr>
        </p:nvSpPr>
        <p:spPr/>
        <p:txBody>
          <a:bodyPr/>
          <a:lstStyle/>
          <a:p>
            <a:endParaRPr lang="tr-TR" dirty="0">
              <a:solidFill>
                <a:prstClr val="black">
                  <a:lumMod val="65000"/>
                  <a:lumOff val="35000"/>
                </a:prstClr>
              </a:solidFill>
            </a:endParaRPr>
          </a:p>
        </p:txBody>
      </p:sp>
      <p:sp>
        <p:nvSpPr>
          <p:cNvPr id="4" name="Slayt Numarası Yer Tutucusu 3"/>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76248011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552"/>
            <a:ext cx="3931920" cy="1600197"/>
          </a:xfrm>
        </p:spPr>
        <p:txBody>
          <a:bodyPr anchor="b">
            <a:normAutofit/>
          </a:bodyPr>
          <a:lstStyle>
            <a:lvl1pPr>
              <a:defRPr sz="3200" b="0"/>
            </a:lvl1pPr>
          </a:lstStyle>
          <a:p>
            <a:r>
              <a:rPr lang="tr-TR" smtClean="0"/>
              <a:t>Asıl başlık stili için tıklatın</a:t>
            </a:r>
            <a:endParaRPr lang="tr-TR" dirty="0"/>
          </a:p>
        </p:txBody>
      </p:sp>
      <p:sp>
        <p:nvSpPr>
          <p:cNvPr id="3" name="İçerik Yer Tutucusu 2"/>
          <p:cNvSpPr>
            <a:spLocks noGrp="1"/>
          </p:cNvSpPr>
          <p:nvPr>
            <p:ph idx="1"/>
          </p:nvPr>
        </p:nvSpPr>
        <p:spPr>
          <a:xfrm>
            <a:off x="5181603"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3CCB679-C7EA-4AE8-AFFF-26107AC2A4C4}"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16181644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CE5BBC5-B069-4357-B61E-253B0A1DE961}"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30666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51"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1060"/>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8"/>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346"/>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8133"/>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3686275402"/>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C1B79F84-6D7E-4690-BC41-2097306B1757}"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53192383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3" y="274638"/>
            <a:ext cx="7734300" cy="589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88F68F73-DCE9-4F20-B0A1-240A1DA48A3D}"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50221260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userDrawn="1">
  <p:cSld name="3_Başlik+Metin">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70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370545234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856A66A1-9483-4E49-A920-57C46E3DDB25}"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29239839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BECA1895-3FCC-4B39-B9FD-85B47FE015F1}"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27908618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12423"/>
            <a:ext cx="10515600" cy="2851208"/>
          </a:xfrm>
        </p:spPr>
        <p:txBody>
          <a:bodyPr anchor="b">
            <a:normAutofit/>
          </a:bodyPr>
          <a:lstStyle>
            <a:lvl1pPr>
              <a:defRPr sz="60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831851" y="4552985"/>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584EA2A-EFCA-4023-81BF-CA2FBC88B435}"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10224133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838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793F6D20-FA6A-4C10-98D1-8FD5F6B014DF}"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890947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15065"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15065"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5CEADECA-7E79-477C-BF9D-0B637D6BB44B}"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8" name="Altbilgi Yer Tutucusu 7"/>
          <p:cNvSpPr>
            <a:spLocks noGrp="1"/>
          </p:cNvSpPr>
          <p:nvPr>
            <p:ph type="ftr" sz="quarter" idx="11"/>
          </p:nvPr>
        </p:nvSpPr>
        <p:spPr/>
        <p:txBody>
          <a:bodyPr/>
          <a:lstStyle/>
          <a:p>
            <a:endParaRPr lang="tr-TR" dirty="0">
              <a:solidFill>
                <a:prstClr val="black">
                  <a:lumMod val="65000"/>
                  <a:lumOff val="35000"/>
                </a:prstClr>
              </a:solidFill>
            </a:endParaRPr>
          </a:p>
        </p:txBody>
      </p:sp>
      <p:sp>
        <p:nvSpPr>
          <p:cNvPr id="9" name="Slayt Numarası Yer Tutucusu 8"/>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10" name="Başlık 9"/>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93524841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B86B24E8-FDA4-4233-8D26-7524389330E4}"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4" name="Altbilgi Yer Tutucusu 3"/>
          <p:cNvSpPr>
            <a:spLocks noGrp="1"/>
          </p:cNvSpPr>
          <p:nvPr>
            <p:ph type="ftr" sz="quarter" idx="11"/>
          </p:nvPr>
        </p:nvSpPr>
        <p:spPr/>
        <p:txBody>
          <a:bodyPr/>
          <a:lstStyle/>
          <a:p>
            <a:endParaRPr lang="tr-TR" dirty="0">
              <a:solidFill>
                <a:prstClr val="black">
                  <a:lumMod val="65000"/>
                  <a:lumOff val="35000"/>
                </a:prstClr>
              </a:solidFill>
            </a:endParaRPr>
          </a:p>
        </p:txBody>
      </p:sp>
      <p:sp>
        <p:nvSpPr>
          <p:cNvPr id="5" name="Slayt Numarası Yer Tutucusu 4"/>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6" name="Başlık 5"/>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14645177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7EB759E-5CF4-4EF8-9328-E3F7CB2276EA}"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3" name="Altbilgi Yer Tutucusu 2"/>
          <p:cNvSpPr>
            <a:spLocks noGrp="1"/>
          </p:cNvSpPr>
          <p:nvPr>
            <p:ph type="ftr" sz="quarter" idx="11"/>
          </p:nvPr>
        </p:nvSpPr>
        <p:spPr/>
        <p:txBody>
          <a:bodyPr/>
          <a:lstStyle/>
          <a:p>
            <a:endParaRPr lang="tr-TR" dirty="0">
              <a:solidFill>
                <a:prstClr val="black">
                  <a:lumMod val="65000"/>
                  <a:lumOff val="35000"/>
                </a:prstClr>
              </a:solidFill>
            </a:endParaRPr>
          </a:p>
        </p:txBody>
      </p:sp>
      <p:sp>
        <p:nvSpPr>
          <p:cNvPr id="4" name="Slayt Numarası Yer Tutucusu 3"/>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512781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1008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80194"/>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5" y="947292"/>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4"/>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4" y="6356698"/>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4" y="85201"/>
            <a:ext cx="1253409" cy="940057"/>
          </a:xfrm>
          <a:prstGeom prst="rect">
            <a:avLst/>
          </a:prstGeom>
        </p:spPr>
      </p:pic>
    </p:spTree>
    <p:extLst>
      <p:ext uri="{BB962C8B-B14F-4D97-AF65-F5344CB8AC3E}">
        <p14:creationId xmlns:p14="http://schemas.microsoft.com/office/powerpoint/2010/main" val="408116690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userDrawn="1">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552"/>
            <a:ext cx="3931920" cy="1600197"/>
          </a:xfrm>
        </p:spPr>
        <p:txBody>
          <a:bodyPr anchor="b">
            <a:normAutofit/>
          </a:bodyPr>
          <a:lstStyle>
            <a:lvl1pPr>
              <a:defRPr sz="3200" b="0"/>
            </a:lvl1pPr>
          </a:lstStyle>
          <a:p>
            <a:r>
              <a:rPr lang="tr-TR" smtClean="0"/>
              <a:t>Asıl başlık stili için tıklatın</a:t>
            </a:r>
            <a:endParaRPr lang="tr-TR" dirty="0"/>
          </a:p>
        </p:txBody>
      </p:sp>
      <p:sp>
        <p:nvSpPr>
          <p:cNvPr id="3" name="İçerik Yer Tutucusu 2"/>
          <p:cNvSpPr>
            <a:spLocks noGrp="1"/>
          </p:cNvSpPr>
          <p:nvPr>
            <p:ph idx="1"/>
          </p:nvPr>
        </p:nvSpPr>
        <p:spPr>
          <a:xfrm>
            <a:off x="5181603"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CB848C-AAAE-43F4-9BF4-6002B41E1346}"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97916171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C6D217A-1A2D-45F2-95E5-983ACFB10C51}"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81168896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FDF4A3C1-AAD2-424C-A961-296405CA0C2C}"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98245529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3" y="274638"/>
            <a:ext cx="7734300" cy="589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AF3121C7-D035-4DC9-A7B5-F9B7BC454C6E}"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98846994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3_Başlik+Metin">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70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413621151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257BA482-323A-4B17-B8BB-AEF5A38CD4A5}"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102980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64D9319D-1F15-47FE-AC93-09BC0C691FA5}"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3728947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12423"/>
            <a:ext cx="10515600" cy="2851208"/>
          </a:xfrm>
        </p:spPr>
        <p:txBody>
          <a:bodyPr anchor="b">
            <a:normAutofit/>
          </a:bodyPr>
          <a:lstStyle>
            <a:lvl1pPr>
              <a:defRPr sz="60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831851" y="4552985"/>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92466A6-FFFC-4F95-848E-2C16D35BDF0A}"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19132866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838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50C7940D-54E5-4436-BF10-075E5AFA83B0}"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03166928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15065"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15065"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EB281558-EE7A-49B5-88C7-45F720DA5E41}"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8" name="Altbilgi Yer Tutucusu 7"/>
          <p:cNvSpPr>
            <a:spLocks noGrp="1"/>
          </p:cNvSpPr>
          <p:nvPr>
            <p:ph type="ftr" sz="quarter" idx="11"/>
          </p:nvPr>
        </p:nvSpPr>
        <p:spPr/>
        <p:txBody>
          <a:bodyPr/>
          <a:lstStyle/>
          <a:p>
            <a:endParaRPr lang="tr-TR" dirty="0">
              <a:solidFill>
                <a:prstClr val="black">
                  <a:lumMod val="65000"/>
                  <a:lumOff val="35000"/>
                </a:prstClr>
              </a:solidFill>
            </a:endParaRPr>
          </a:p>
        </p:txBody>
      </p:sp>
      <p:sp>
        <p:nvSpPr>
          <p:cNvPr id="9" name="Slayt Numarası Yer Tutucusu 8"/>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10" name="Başlık 9"/>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2222480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34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8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698"/>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4" y="85201"/>
            <a:ext cx="1253409" cy="940057"/>
          </a:xfrm>
          <a:prstGeom prst="rect">
            <a:avLst/>
          </a:prstGeom>
        </p:spPr>
      </p:pic>
    </p:spTree>
    <p:extLst>
      <p:ext uri="{BB962C8B-B14F-4D97-AF65-F5344CB8AC3E}">
        <p14:creationId xmlns:p14="http://schemas.microsoft.com/office/powerpoint/2010/main" val="169110170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3BBC46A6-F4CA-4D04-B016-07DF72A9ACDC}"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4" name="Altbilgi Yer Tutucusu 3"/>
          <p:cNvSpPr>
            <a:spLocks noGrp="1"/>
          </p:cNvSpPr>
          <p:nvPr>
            <p:ph type="ftr" sz="quarter" idx="11"/>
          </p:nvPr>
        </p:nvSpPr>
        <p:spPr/>
        <p:txBody>
          <a:bodyPr/>
          <a:lstStyle/>
          <a:p>
            <a:endParaRPr lang="tr-TR" dirty="0">
              <a:solidFill>
                <a:prstClr val="black">
                  <a:lumMod val="65000"/>
                  <a:lumOff val="35000"/>
                </a:prstClr>
              </a:solidFill>
            </a:endParaRPr>
          </a:p>
        </p:txBody>
      </p:sp>
      <p:sp>
        <p:nvSpPr>
          <p:cNvPr id="5" name="Slayt Numarası Yer Tutucusu 4"/>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6" name="Başlık 5"/>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49981575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1621E4E-8909-4551-BFF4-E60D69EEB637}"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3" name="Altbilgi Yer Tutucusu 2"/>
          <p:cNvSpPr>
            <a:spLocks noGrp="1"/>
          </p:cNvSpPr>
          <p:nvPr>
            <p:ph type="ftr" sz="quarter" idx="11"/>
          </p:nvPr>
        </p:nvSpPr>
        <p:spPr/>
        <p:txBody>
          <a:bodyPr/>
          <a:lstStyle/>
          <a:p>
            <a:endParaRPr lang="tr-TR" dirty="0">
              <a:solidFill>
                <a:prstClr val="black">
                  <a:lumMod val="65000"/>
                  <a:lumOff val="35000"/>
                </a:prstClr>
              </a:solidFill>
            </a:endParaRPr>
          </a:p>
        </p:txBody>
      </p:sp>
      <p:sp>
        <p:nvSpPr>
          <p:cNvPr id="4" name="Slayt Numarası Yer Tutucusu 3"/>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00557006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552"/>
            <a:ext cx="3931920" cy="1600197"/>
          </a:xfrm>
        </p:spPr>
        <p:txBody>
          <a:bodyPr anchor="b">
            <a:normAutofit/>
          </a:bodyPr>
          <a:lstStyle>
            <a:lvl1pPr>
              <a:defRPr sz="3200" b="0"/>
            </a:lvl1pPr>
          </a:lstStyle>
          <a:p>
            <a:r>
              <a:rPr lang="tr-TR" smtClean="0"/>
              <a:t>Asıl başlık stili için tıklatın</a:t>
            </a:r>
            <a:endParaRPr lang="tr-TR" dirty="0"/>
          </a:p>
        </p:txBody>
      </p:sp>
      <p:sp>
        <p:nvSpPr>
          <p:cNvPr id="3" name="İçerik Yer Tutucusu 2"/>
          <p:cNvSpPr>
            <a:spLocks noGrp="1"/>
          </p:cNvSpPr>
          <p:nvPr>
            <p:ph idx="1"/>
          </p:nvPr>
        </p:nvSpPr>
        <p:spPr>
          <a:xfrm>
            <a:off x="5181603"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2C9C1A-5BC1-4B1F-A51B-49BCBBFE5144}"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97415390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312C0FD-EBE7-4947-80AB-67906CD1AC3C}"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70446206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B2B36B47-0E9F-4378-B52B-6151EE4CDD8E}"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55624914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3" y="274638"/>
            <a:ext cx="7734300" cy="589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999FFDFA-EC3D-4C28-BDD2-1566CA69DE30}"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92828550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userDrawn="1">
  <p:cSld name="3_Başlik+Metin">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70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225324380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39EE3AF5-C72E-42E2-A845-DD0FA78C7A4D}"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98331775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9C28B48B-1344-4BAA-98AE-D32BB51B82CA}"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10208114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12423"/>
            <a:ext cx="10515600" cy="2851208"/>
          </a:xfrm>
        </p:spPr>
        <p:txBody>
          <a:bodyPr anchor="b">
            <a:normAutofit/>
          </a:bodyPr>
          <a:lstStyle>
            <a:lvl1pPr>
              <a:defRPr sz="60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831851" y="4552985"/>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5294D8A-C767-4551-A23C-D3B2FC612F89}"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916310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34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8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4" y="639588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702"/>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678"/>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4" y="85201"/>
            <a:ext cx="1253409" cy="940057"/>
          </a:xfrm>
          <a:prstGeom prst="rect">
            <a:avLst/>
          </a:prstGeom>
        </p:spPr>
      </p:pic>
    </p:spTree>
    <p:extLst>
      <p:ext uri="{BB962C8B-B14F-4D97-AF65-F5344CB8AC3E}">
        <p14:creationId xmlns:p14="http://schemas.microsoft.com/office/powerpoint/2010/main" val="326977611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5670" userDrawn="1">
          <p15:clr>
            <a:srgbClr val="FBAE40"/>
          </p15:clr>
        </p15:guide>
        <p15:guide id="5" pos="90"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838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A95C0C48-4C68-4AA7-9A90-860B8E2912BA}"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7820831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15065"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15065"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6084F042-C3F1-40A4-BCC8-B7C81C42C5B3}"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8" name="Altbilgi Yer Tutucusu 7"/>
          <p:cNvSpPr>
            <a:spLocks noGrp="1"/>
          </p:cNvSpPr>
          <p:nvPr>
            <p:ph type="ftr" sz="quarter" idx="11"/>
          </p:nvPr>
        </p:nvSpPr>
        <p:spPr/>
        <p:txBody>
          <a:bodyPr/>
          <a:lstStyle/>
          <a:p>
            <a:endParaRPr lang="tr-TR" dirty="0">
              <a:solidFill>
                <a:prstClr val="black">
                  <a:lumMod val="65000"/>
                  <a:lumOff val="35000"/>
                </a:prstClr>
              </a:solidFill>
            </a:endParaRPr>
          </a:p>
        </p:txBody>
      </p:sp>
      <p:sp>
        <p:nvSpPr>
          <p:cNvPr id="9" name="Slayt Numarası Yer Tutucusu 8"/>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10" name="Başlık 9"/>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253948031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75EEBED9-BD01-47BF-862A-4A57C21986C6}"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4" name="Altbilgi Yer Tutucusu 3"/>
          <p:cNvSpPr>
            <a:spLocks noGrp="1"/>
          </p:cNvSpPr>
          <p:nvPr>
            <p:ph type="ftr" sz="quarter" idx="11"/>
          </p:nvPr>
        </p:nvSpPr>
        <p:spPr/>
        <p:txBody>
          <a:bodyPr/>
          <a:lstStyle/>
          <a:p>
            <a:endParaRPr lang="tr-TR" dirty="0">
              <a:solidFill>
                <a:prstClr val="black">
                  <a:lumMod val="65000"/>
                  <a:lumOff val="35000"/>
                </a:prstClr>
              </a:solidFill>
            </a:endParaRPr>
          </a:p>
        </p:txBody>
      </p:sp>
      <p:sp>
        <p:nvSpPr>
          <p:cNvPr id="5" name="Slayt Numarası Yer Tutucusu 4"/>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6" name="Başlık 5"/>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96561734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06933D9-661A-435C-9DFB-9B32053C28B1}"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3" name="Altbilgi Yer Tutucusu 2"/>
          <p:cNvSpPr>
            <a:spLocks noGrp="1"/>
          </p:cNvSpPr>
          <p:nvPr>
            <p:ph type="ftr" sz="quarter" idx="11"/>
          </p:nvPr>
        </p:nvSpPr>
        <p:spPr/>
        <p:txBody>
          <a:bodyPr/>
          <a:lstStyle/>
          <a:p>
            <a:endParaRPr lang="tr-TR" dirty="0">
              <a:solidFill>
                <a:prstClr val="black">
                  <a:lumMod val="65000"/>
                  <a:lumOff val="35000"/>
                </a:prstClr>
              </a:solidFill>
            </a:endParaRPr>
          </a:p>
        </p:txBody>
      </p:sp>
      <p:sp>
        <p:nvSpPr>
          <p:cNvPr id="4" name="Slayt Numarası Yer Tutucusu 3"/>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235463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552"/>
            <a:ext cx="3931920" cy="1600197"/>
          </a:xfrm>
        </p:spPr>
        <p:txBody>
          <a:bodyPr anchor="b">
            <a:normAutofit/>
          </a:bodyPr>
          <a:lstStyle>
            <a:lvl1pPr>
              <a:defRPr sz="3200" b="0"/>
            </a:lvl1pPr>
          </a:lstStyle>
          <a:p>
            <a:r>
              <a:rPr lang="tr-TR" smtClean="0"/>
              <a:t>Asıl başlık stili için tıklatın</a:t>
            </a:r>
            <a:endParaRPr lang="tr-TR" dirty="0"/>
          </a:p>
        </p:txBody>
      </p:sp>
      <p:sp>
        <p:nvSpPr>
          <p:cNvPr id="3" name="İçerik Yer Tutucusu 2"/>
          <p:cNvSpPr>
            <a:spLocks noGrp="1"/>
          </p:cNvSpPr>
          <p:nvPr>
            <p:ph idx="1"/>
          </p:nvPr>
        </p:nvSpPr>
        <p:spPr>
          <a:xfrm>
            <a:off x="5181603"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896FE-C8A8-4BC7-BF59-5429D6FEE32E}"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55378240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7998FB6-6707-4A16-8206-56AB3DC6D308}"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03484972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1BDA6DB4-0E81-42E7-A25B-22E159D6EF21}"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06366920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3" y="274638"/>
            <a:ext cx="7734300" cy="589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106995B2-A0F3-4BCB-808A-E150E29BBCD8}"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142925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3_Başlik+Metin">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70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302025290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51"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0864"/>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8"/>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150"/>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7937"/>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39802989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34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8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80"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7"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4" y="639588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7147"/>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4" y="85201"/>
            <a:ext cx="1253409" cy="940057"/>
          </a:xfrm>
          <a:prstGeom prst="rect">
            <a:avLst/>
          </a:prstGeom>
        </p:spPr>
      </p:pic>
    </p:spTree>
    <p:extLst>
      <p:ext uri="{BB962C8B-B14F-4D97-AF65-F5344CB8AC3E}">
        <p14:creationId xmlns:p14="http://schemas.microsoft.com/office/powerpoint/2010/main" val="403504773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0989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79998"/>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5" y="947096"/>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4"/>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4" y="6356502"/>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44" y="85005"/>
            <a:ext cx="1253409" cy="940057"/>
          </a:xfrm>
          <a:prstGeom prst="rect">
            <a:avLst/>
          </a:prstGeom>
        </p:spPr>
      </p:pic>
    </p:spTree>
    <p:extLst>
      <p:ext uri="{BB962C8B-B14F-4D97-AF65-F5344CB8AC3E}">
        <p14:creationId xmlns:p14="http://schemas.microsoft.com/office/powerpoint/2010/main" val="77288411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90" userDrawn="1">
          <p15:clr>
            <a:srgbClr val="FBAE40"/>
          </p15:clr>
        </p15:guide>
        <p15:guide id="2" pos="5670" userDrawn="1">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153"/>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9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502"/>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44" y="85005"/>
            <a:ext cx="1253409" cy="940057"/>
          </a:xfrm>
          <a:prstGeom prst="rect">
            <a:avLst/>
          </a:prstGeom>
        </p:spPr>
      </p:pic>
    </p:spTree>
    <p:extLst>
      <p:ext uri="{BB962C8B-B14F-4D97-AF65-F5344CB8AC3E}">
        <p14:creationId xmlns:p14="http://schemas.microsoft.com/office/powerpoint/2010/main" val="353075279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670">
          <p15:clr>
            <a:srgbClr val="FBAE40"/>
          </p15:clr>
        </p15:guide>
        <p15:guide id="4" pos="9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153"/>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9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4" y="6395691"/>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506"/>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482"/>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44" y="85005"/>
            <a:ext cx="1253409" cy="940057"/>
          </a:xfrm>
          <a:prstGeom prst="rect">
            <a:avLst/>
          </a:prstGeom>
        </p:spPr>
      </p:pic>
    </p:spTree>
    <p:extLst>
      <p:ext uri="{BB962C8B-B14F-4D97-AF65-F5344CB8AC3E}">
        <p14:creationId xmlns:p14="http://schemas.microsoft.com/office/powerpoint/2010/main" val="397343699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2" pos="5670" userDrawn="1">
          <p15:clr>
            <a:srgbClr val="FBAE40"/>
          </p15:clr>
        </p15:guide>
        <p15:guide id="5" pos="90" userDrawn="1">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153"/>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9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80"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7"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4" y="6395691"/>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6951"/>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44" y="85005"/>
            <a:ext cx="1253409" cy="940057"/>
          </a:xfrm>
          <a:prstGeom prst="rect">
            <a:avLst/>
          </a:prstGeom>
        </p:spPr>
      </p:pic>
    </p:spTree>
    <p:extLst>
      <p:ext uri="{BB962C8B-B14F-4D97-AF65-F5344CB8AC3E}">
        <p14:creationId xmlns:p14="http://schemas.microsoft.com/office/powerpoint/2010/main" val="375780460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90" userDrawn="1">
          <p15:clr>
            <a:srgbClr val="FBAE40"/>
          </p15:clr>
        </p15:guide>
        <p15:guide id="2" pos="567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153"/>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9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0951"/>
            <a:ext cx="11762316" cy="4619771"/>
          </a:xfrm>
        </p:spPr>
        <p:txBody>
          <a:bodyPr/>
          <a:lstStyle/>
          <a:p>
            <a:endParaRPr lang="tr-TR"/>
          </a:p>
        </p:txBody>
      </p:sp>
      <p:sp>
        <p:nvSpPr>
          <p:cNvPr id="5" name="Text Placeholder 4"/>
          <p:cNvSpPr>
            <a:spLocks noGrp="1"/>
          </p:cNvSpPr>
          <p:nvPr>
            <p:ph type="body" sz="quarter" idx="15" hasCustomPrompt="1"/>
          </p:nvPr>
        </p:nvSpPr>
        <p:spPr>
          <a:xfrm>
            <a:off x="239184"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4" y="6395691"/>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44" y="85005"/>
            <a:ext cx="1253409" cy="940057"/>
          </a:xfrm>
          <a:prstGeom prst="rect">
            <a:avLst/>
          </a:prstGeom>
        </p:spPr>
      </p:pic>
    </p:spTree>
    <p:extLst>
      <p:ext uri="{BB962C8B-B14F-4D97-AF65-F5344CB8AC3E}">
        <p14:creationId xmlns:p14="http://schemas.microsoft.com/office/powerpoint/2010/main" val="36106653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90" userDrawn="1">
          <p15:clr>
            <a:srgbClr val="FBAE40"/>
          </p15:clr>
        </p15:guide>
        <p15:guide id="2" pos="567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153"/>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9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090808"/>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4" y="6395691"/>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44" y="85005"/>
            <a:ext cx="1253409" cy="940057"/>
          </a:xfrm>
          <a:prstGeom prst="rect">
            <a:avLst/>
          </a:prstGeom>
        </p:spPr>
      </p:pic>
    </p:spTree>
    <p:extLst>
      <p:ext uri="{BB962C8B-B14F-4D97-AF65-F5344CB8AC3E}">
        <p14:creationId xmlns:p14="http://schemas.microsoft.com/office/powerpoint/2010/main" val="59042261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670">
          <p15:clr>
            <a:srgbClr val="FBAE40"/>
          </p15:clr>
        </p15:guide>
        <p15:guide id="4" pos="9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9"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332012579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51"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1050"/>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8"/>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336"/>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8123"/>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569073431"/>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1007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80184"/>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5" y="947282"/>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4"/>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4" y="6356688"/>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68" y="85191"/>
            <a:ext cx="1253409" cy="940057"/>
          </a:xfrm>
          <a:prstGeom prst="rect">
            <a:avLst/>
          </a:prstGeom>
        </p:spPr>
      </p:pic>
    </p:spTree>
    <p:extLst>
      <p:ext uri="{BB962C8B-B14F-4D97-AF65-F5344CB8AC3E}">
        <p14:creationId xmlns:p14="http://schemas.microsoft.com/office/powerpoint/2010/main" val="274946326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userDrawn="1">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33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7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688"/>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68" y="85191"/>
            <a:ext cx="1253409" cy="940057"/>
          </a:xfrm>
          <a:prstGeom prst="rect">
            <a:avLst/>
          </a:prstGeom>
        </p:spPr>
      </p:pic>
    </p:spTree>
    <p:extLst>
      <p:ext uri="{BB962C8B-B14F-4D97-AF65-F5344CB8AC3E}">
        <p14:creationId xmlns:p14="http://schemas.microsoft.com/office/powerpoint/2010/main" val="213688468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34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8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1147"/>
            <a:ext cx="11762316" cy="4619771"/>
          </a:xfrm>
        </p:spPr>
        <p:txBody>
          <a:bodyPr/>
          <a:lstStyle/>
          <a:p>
            <a:endParaRPr lang="tr-TR"/>
          </a:p>
        </p:txBody>
      </p:sp>
      <p:sp>
        <p:nvSpPr>
          <p:cNvPr id="5" name="Text Placeholder 4"/>
          <p:cNvSpPr>
            <a:spLocks noGrp="1"/>
          </p:cNvSpPr>
          <p:nvPr>
            <p:ph type="body" sz="quarter" idx="15" hasCustomPrompt="1"/>
          </p:nvPr>
        </p:nvSpPr>
        <p:spPr>
          <a:xfrm>
            <a:off x="239184"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4" y="639588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4" y="85201"/>
            <a:ext cx="1253409" cy="940057"/>
          </a:xfrm>
          <a:prstGeom prst="rect">
            <a:avLst/>
          </a:prstGeom>
        </p:spPr>
      </p:pic>
    </p:spTree>
    <p:extLst>
      <p:ext uri="{BB962C8B-B14F-4D97-AF65-F5344CB8AC3E}">
        <p14:creationId xmlns:p14="http://schemas.microsoft.com/office/powerpoint/2010/main" val="359559715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33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7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4" y="639587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692"/>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668"/>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68" y="85191"/>
            <a:ext cx="1253409" cy="940057"/>
          </a:xfrm>
          <a:prstGeom prst="rect">
            <a:avLst/>
          </a:prstGeom>
        </p:spPr>
      </p:pic>
    </p:spTree>
    <p:extLst>
      <p:ext uri="{BB962C8B-B14F-4D97-AF65-F5344CB8AC3E}">
        <p14:creationId xmlns:p14="http://schemas.microsoft.com/office/powerpoint/2010/main" val="185532564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5670" userDrawn="1">
          <p15:clr>
            <a:srgbClr val="FBAE40"/>
          </p15:clr>
        </p15:guide>
        <p15:guide id="5" pos="90" userDrawn="1">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33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7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80"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7"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4" y="639587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7137"/>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68" y="85191"/>
            <a:ext cx="1253409" cy="940057"/>
          </a:xfrm>
          <a:prstGeom prst="rect">
            <a:avLst/>
          </a:prstGeom>
        </p:spPr>
      </p:pic>
    </p:spTree>
    <p:extLst>
      <p:ext uri="{BB962C8B-B14F-4D97-AF65-F5344CB8AC3E}">
        <p14:creationId xmlns:p14="http://schemas.microsoft.com/office/powerpoint/2010/main" val="117006212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33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7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1137"/>
            <a:ext cx="11762316" cy="4619771"/>
          </a:xfrm>
        </p:spPr>
        <p:txBody>
          <a:bodyPr/>
          <a:lstStyle/>
          <a:p>
            <a:endParaRPr lang="tr-TR"/>
          </a:p>
        </p:txBody>
      </p:sp>
      <p:sp>
        <p:nvSpPr>
          <p:cNvPr id="5" name="Text Placeholder 4"/>
          <p:cNvSpPr>
            <a:spLocks noGrp="1"/>
          </p:cNvSpPr>
          <p:nvPr>
            <p:ph type="body" sz="quarter" idx="15" hasCustomPrompt="1"/>
          </p:nvPr>
        </p:nvSpPr>
        <p:spPr>
          <a:xfrm>
            <a:off x="239184"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4" y="639587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68" y="85191"/>
            <a:ext cx="1253409" cy="940057"/>
          </a:xfrm>
          <a:prstGeom prst="rect">
            <a:avLst/>
          </a:prstGeom>
        </p:spPr>
      </p:pic>
    </p:spTree>
    <p:extLst>
      <p:ext uri="{BB962C8B-B14F-4D97-AF65-F5344CB8AC3E}">
        <p14:creationId xmlns:p14="http://schemas.microsoft.com/office/powerpoint/2010/main" val="191776906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33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7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090808"/>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4" y="639587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68" y="85191"/>
            <a:ext cx="1253409" cy="940057"/>
          </a:xfrm>
          <a:prstGeom prst="rect">
            <a:avLst/>
          </a:prstGeom>
        </p:spPr>
      </p:pic>
    </p:spTree>
    <p:extLst>
      <p:ext uri="{BB962C8B-B14F-4D97-AF65-F5344CB8AC3E}">
        <p14:creationId xmlns:p14="http://schemas.microsoft.com/office/powerpoint/2010/main" val="387224505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9"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19208845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51"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0838"/>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8"/>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124"/>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7911"/>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1697553675"/>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0986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79972"/>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5" y="947070"/>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4"/>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4" y="6356476"/>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26" y="84979"/>
            <a:ext cx="1253409" cy="940057"/>
          </a:xfrm>
          <a:prstGeom prst="rect">
            <a:avLst/>
          </a:prstGeom>
        </p:spPr>
      </p:pic>
    </p:spTree>
    <p:extLst>
      <p:ext uri="{BB962C8B-B14F-4D97-AF65-F5344CB8AC3E}">
        <p14:creationId xmlns:p14="http://schemas.microsoft.com/office/powerpoint/2010/main" val="112801340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90" userDrawn="1">
          <p15:clr>
            <a:srgbClr val="FBAE40"/>
          </p15:clr>
        </p15:guide>
        <p15:guide id="2" pos="5670" userDrawn="1">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12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6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476"/>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26" y="84979"/>
            <a:ext cx="1253409" cy="940057"/>
          </a:xfrm>
          <a:prstGeom prst="rect">
            <a:avLst/>
          </a:prstGeom>
        </p:spPr>
      </p:pic>
    </p:spTree>
    <p:extLst>
      <p:ext uri="{BB962C8B-B14F-4D97-AF65-F5344CB8AC3E}">
        <p14:creationId xmlns:p14="http://schemas.microsoft.com/office/powerpoint/2010/main" val="214905427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670">
          <p15:clr>
            <a:srgbClr val="FBAE40"/>
          </p15:clr>
        </p15:guide>
        <p15:guide id="4" pos="9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12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6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4" y="6395665"/>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480"/>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456"/>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26" y="84979"/>
            <a:ext cx="1253409" cy="940057"/>
          </a:xfrm>
          <a:prstGeom prst="rect">
            <a:avLst/>
          </a:prstGeom>
        </p:spPr>
      </p:pic>
    </p:spTree>
    <p:extLst>
      <p:ext uri="{BB962C8B-B14F-4D97-AF65-F5344CB8AC3E}">
        <p14:creationId xmlns:p14="http://schemas.microsoft.com/office/powerpoint/2010/main" val="53848719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2" pos="5670" userDrawn="1">
          <p15:clr>
            <a:srgbClr val="FBAE40"/>
          </p15:clr>
        </p15:guide>
        <p15:guide id="5" pos="90" userDrawn="1">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12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6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80"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7"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4" y="6395665"/>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6925"/>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26" y="84979"/>
            <a:ext cx="1253409" cy="940057"/>
          </a:xfrm>
          <a:prstGeom prst="rect">
            <a:avLst/>
          </a:prstGeom>
        </p:spPr>
      </p:pic>
    </p:spTree>
    <p:extLst>
      <p:ext uri="{BB962C8B-B14F-4D97-AF65-F5344CB8AC3E}">
        <p14:creationId xmlns:p14="http://schemas.microsoft.com/office/powerpoint/2010/main" val="83019672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90" userDrawn="1">
          <p15:clr>
            <a:srgbClr val="FBAE40"/>
          </p15:clr>
        </p15:guide>
        <p15:guide id="2" pos="567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34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8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090808"/>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4" y="639588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4" y="85201"/>
            <a:ext cx="1253409" cy="940057"/>
          </a:xfrm>
          <a:prstGeom prst="rect">
            <a:avLst/>
          </a:prstGeom>
        </p:spPr>
      </p:pic>
    </p:spTree>
    <p:extLst>
      <p:ext uri="{BB962C8B-B14F-4D97-AF65-F5344CB8AC3E}">
        <p14:creationId xmlns:p14="http://schemas.microsoft.com/office/powerpoint/2010/main" val="22477810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12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6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0925"/>
            <a:ext cx="11762316" cy="4619771"/>
          </a:xfrm>
        </p:spPr>
        <p:txBody>
          <a:bodyPr/>
          <a:lstStyle/>
          <a:p>
            <a:endParaRPr lang="tr-TR"/>
          </a:p>
        </p:txBody>
      </p:sp>
      <p:sp>
        <p:nvSpPr>
          <p:cNvPr id="5" name="Text Placeholder 4"/>
          <p:cNvSpPr>
            <a:spLocks noGrp="1"/>
          </p:cNvSpPr>
          <p:nvPr>
            <p:ph type="body" sz="quarter" idx="15" hasCustomPrompt="1"/>
          </p:nvPr>
        </p:nvSpPr>
        <p:spPr>
          <a:xfrm>
            <a:off x="239184"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4" y="6395665"/>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26" y="84979"/>
            <a:ext cx="1253409" cy="940057"/>
          </a:xfrm>
          <a:prstGeom prst="rect">
            <a:avLst/>
          </a:prstGeom>
        </p:spPr>
      </p:pic>
    </p:spTree>
    <p:extLst>
      <p:ext uri="{BB962C8B-B14F-4D97-AF65-F5344CB8AC3E}">
        <p14:creationId xmlns:p14="http://schemas.microsoft.com/office/powerpoint/2010/main" val="44160461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90" userDrawn="1">
          <p15:clr>
            <a:srgbClr val="FBAE40"/>
          </p15:clr>
        </p15:guide>
        <p15:guide id="2" pos="5670">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12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6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090808"/>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4" y="6395665"/>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26" y="84979"/>
            <a:ext cx="1253409" cy="940057"/>
          </a:xfrm>
          <a:prstGeom prst="rect">
            <a:avLst/>
          </a:prstGeom>
        </p:spPr>
      </p:pic>
    </p:spTree>
    <p:extLst>
      <p:ext uri="{BB962C8B-B14F-4D97-AF65-F5344CB8AC3E}">
        <p14:creationId xmlns:p14="http://schemas.microsoft.com/office/powerpoint/2010/main" val="413126604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670">
          <p15:clr>
            <a:srgbClr val="FBAE40"/>
          </p15:clr>
        </p15:guide>
        <p15:guide id="4" pos="90">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9"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296387290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51"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0810"/>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8"/>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096"/>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7883"/>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1733640280"/>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0983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79944"/>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5" y="947042"/>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4"/>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4" y="6356448"/>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08" y="84951"/>
            <a:ext cx="1253409" cy="940057"/>
          </a:xfrm>
          <a:prstGeom prst="rect">
            <a:avLst/>
          </a:prstGeom>
        </p:spPr>
      </p:pic>
    </p:spTree>
    <p:extLst>
      <p:ext uri="{BB962C8B-B14F-4D97-AF65-F5344CB8AC3E}">
        <p14:creationId xmlns:p14="http://schemas.microsoft.com/office/powerpoint/2010/main" val="56231216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90" userDrawn="1">
          <p15:clr>
            <a:srgbClr val="FBAE40"/>
          </p15:clr>
        </p15:guide>
        <p15:guide id="2" pos="5670" userDrawn="1">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9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3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448"/>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08" y="84951"/>
            <a:ext cx="1253409" cy="940057"/>
          </a:xfrm>
          <a:prstGeom prst="rect">
            <a:avLst/>
          </a:prstGeom>
        </p:spPr>
      </p:pic>
    </p:spTree>
    <p:extLst>
      <p:ext uri="{BB962C8B-B14F-4D97-AF65-F5344CB8AC3E}">
        <p14:creationId xmlns:p14="http://schemas.microsoft.com/office/powerpoint/2010/main" val="21558047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670">
          <p15:clr>
            <a:srgbClr val="FBAE40"/>
          </p15:clr>
        </p15:guide>
        <p15:guide id="4" pos="90">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9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3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4" y="639563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452"/>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428"/>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08" y="84951"/>
            <a:ext cx="1253409" cy="940057"/>
          </a:xfrm>
          <a:prstGeom prst="rect">
            <a:avLst/>
          </a:prstGeom>
        </p:spPr>
      </p:pic>
    </p:spTree>
    <p:extLst>
      <p:ext uri="{BB962C8B-B14F-4D97-AF65-F5344CB8AC3E}">
        <p14:creationId xmlns:p14="http://schemas.microsoft.com/office/powerpoint/2010/main" val="42669143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2" pos="5670" userDrawn="1">
          <p15:clr>
            <a:srgbClr val="FBAE40"/>
          </p15:clr>
        </p15:guide>
        <p15:guide id="5" pos="90" userDrawn="1">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9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3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80"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7"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4" y="639563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6897"/>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08" y="84951"/>
            <a:ext cx="1253409" cy="940057"/>
          </a:xfrm>
          <a:prstGeom prst="rect">
            <a:avLst/>
          </a:prstGeom>
        </p:spPr>
      </p:pic>
    </p:spTree>
    <p:extLst>
      <p:ext uri="{BB962C8B-B14F-4D97-AF65-F5344CB8AC3E}">
        <p14:creationId xmlns:p14="http://schemas.microsoft.com/office/powerpoint/2010/main" val="421494613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90" userDrawn="1">
          <p15:clr>
            <a:srgbClr val="FBAE40"/>
          </p15:clr>
        </p15:guide>
        <p15:guide id="2" pos="5670">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9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3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0897"/>
            <a:ext cx="11762316" cy="4619771"/>
          </a:xfrm>
        </p:spPr>
        <p:txBody>
          <a:bodyPr/>
          <a:lstStyle/>
          <a:p>
            <a:endParaRPr lang="tr-TR"/>
          </a:p>
        </p:txBody>
      </p:sp>
      <p:sp>
        <p:nvSpPr>
          <p:cNvPr id="5" name="Text Placeholder 4"/>
          <p:cNvSpPr>
            <a:spLocks noGrp="1"/>
          </p:cNvSpPr>
          <p:nvPr>
            <p:ph type="body" sz="quarter" idx="15" hasCustomPrompt="1"/>
          </p:nvPr>
        </p:nvSpPr>
        <p:spPr>
          <a:xfrm>
            <a:off x="239184"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4" y="639563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08" y="84951"/>
            <a:ext cx="1253409" cy="940057"/>
          </a:xfrm>
          <a:prstGeom prst="rect">
            <a:avLst/>
          </a:prstGeom>
        </p:spPr>
      </p:pic>
    </p:spTree>
    <p:extLst>
      <p:ext uri="{BB962C8B-B14F-4D97-AF65-F5344CB8AC3E}">
        <p14:creationId xmlns:p14="http://schemas.microsoft.com/office/powerpoint/2010/main" val="194531062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90" userDrawn="1">
          <p15:clr>
            <a:srgbClr val="FBAE40"/>
          </p15:clr>
        </p15:guide>
        <p15:guide id="2" pos="5670">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9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3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090808"/>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4" y="639563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08" y="84951"/>
            <a:ext cx="1253409" cy="940057"/>
          </a:xfrm>
          <a:prstGeom prst="rect">
            <a:avLst/>
          </a:prstGeom>
        </p:spPr>
      </p:pic>
    </p:spTree>
    <p:extLst>
      <p:ext uri="{BB962C8B-B14F-4D97-AF65-F5344CB8AC3E}">
        <p14:creationId xmlns:p14="http://schemas.microsoft.com/office/powerpoint/2010/main" val="326941483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670">
          <p15:clr>
            <a:srgbClr val="FBAE40"/>
          </p15:clr>
        </p15:guide>
        <p15:guide id="4" pos="9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9"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402313396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9"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204404892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51"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0780"/>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8"/>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066"/>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7853"/>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1968813782"/>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0980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79914"/>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5" y="947012"/>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4"/>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4" y="6356418"/>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88" y="84921"/>
            <a:ext cx="1253409" cy="940057"/>
          </a:xfrm>
          <a:prstGeom prst="rect">
            <a:avLst/>
          </a:prstGeom>
        </p:spPr>
      </p:pic>
    </p:spTree>
    <p:extLst>
      <p:ext uri="{BB962C8B-B14F-4D97-AF65-F5344CB8AC3E}">
        <p14:creationId xmlns:p14="http://schemas.microsoft.com/office/powerpoint/2010/main" val="6834715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userDrawn="1">
          <p15:clr>
            <a:srgbClr val="FBAE40"/>
          </p15:clr>
        </p15:guide>
      </p15:sldGuideLst>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6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0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418"/>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88" y="84921"/>
            <a:ext cx="1253409" cy="940057"/>
          </a:xfrm>
          <a:prstGeom prst="rect">
            <a:avLst/>
          </a:prstGeom>
        </p:spPr>
      </p:pic>
    </p:spTree>
    <p:extLst>
      <p:ext uri="{BB962C8B-B14F-4D97-AF65-F5344CB8AC3E}">
        <p14:creationId xmlns:p14="http://schemas.microsoft.com/office/powerpoint/2010/main" val="409444138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6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0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4" y="639560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422"/>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398"/>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88" y="84921"/>
            <a:ext cx="1253409" cy="940057"/>
          </a:xfrm>
          <a:prstGeom prst="rect">
            <a:avLst/>
          </a:prstGeom>
        </p:spPr>
      </p:pic>
    </p:spTree>
    <p:extLst>
      <p:ext uri="{BB962C8B-B14F-4D97-AF65-F5344CB8AC3E}">
        <p14:creationId xmlns:p14="http://schemas.microsoft.com/office/powerpoint/2010/main" val="242953282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5670" userDrawn="1">
          <p15:clr>
            <a:srgbClr val="FBAE40"/>
          </p15:clr>
        </p15:guide>
        <p15:guide id="5" pos="90" userDrawn="1">
          <p15:clr>
            <a:srgbClr val="FBAE40"/>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6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0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80"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7"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4" y="639560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6867"/>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88" y="84921"/>
            <a:ext cx="1253409" cy="940057"/>
          </a:xfrm>
          <a:prstGeom prst="rect">
            <a:avLst/>
          </a:prstGeom>
        </p:spPr>
      </p:pic>
    </p:spTree>
    <p:extLst>
      <p:ext uri="{BB962C8B-B14F-4D97-AF65-F5344CB8AC3E}">
        <p14:creationId xmlns:p14="http://schemas.microsoft.com/office/powerpoint/2010/main" val="346918346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6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0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0867"/>
            <a:ext cx="11762316" cy="4619771"/>
          </a:xfrm>
        </p:spPr>
        <p:txBody>
          <a:bodyPr/>
          <a:lstStyle/>
          <a:p>
            <a:endParaRPr lang="tr-TR"/>
          </a:p>
        </p:txBody>
      </p:sp>
      <p:sp>
        <p:nvSpPr>
          <p:cNvPr id="5" name="Text Placeholder 4"/>
          <p:cNvSpPr>
            <a:spLocks noGrp="1"/>
          </p:cNvSpPr>
          <p:nvPr>
            <p:ph type="body" sz="quarter" idx="15" hasCustomPrompt="1"/>
          </p:nvPr>
        </p:nvSpPr>
        <p:spPr>
          <a:xfrm>
            <a:off x="239184"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4" y="639560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88" y="84921"/>
            <a:ext cx="1253409" cy="940057"/>
          </a:xfrm>
          <a:prstGeom prst="rect">
            <a:avLst/>
          </a:prstGeom>
        </p:spPr>
      </p:pic>
    </p:spTree>
    <p:extLst>
      <p:ext uri="{BB962C8B-B14F-4D97-AF65-F5344CB8AC3E}">
        <p14:creationId xmlns:p14="http://schemas.microsoft.com/office/powerpoint/2010/main" val="269912186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6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80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090808"/>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4" y="639560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88" y="84921"/>
            <a:ext cx="1253409" cy="940057"/>
          </a:xfrm>
          <a:prstGeom prst="rect">
            <a:avLst/>
          </a:prstGeom>
        </p:spPr>
      </p:pic>
    </p:spTree>
    <p:extLst>
      <p:ext uri="{BB962C8B-B14F-4D97-AF65-F5344CB8AC3E}">
        <p14:creationId xmlns:p14="http://schemas.microsoft.com/office/powerpoint/2010/main" val="106974457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9"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155990766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51"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0748"/>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8"/>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034"/>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7821"/>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16877222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51"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1056"/>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8"/>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342"/>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8129"/>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2144062441"/>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0977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79882"/>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5" y="946980"/>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4"/>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4" y="6356386"/>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66" y="84889"/>
            <a:ext cx="1253409" cy="940057"/>
          </a:xfrm>
          <a:prstGeom prst="rect">
            <a:avLst/>
          </a:prstGeom>
        </p:spPr>
      </p:pic>
    </p:spTree>
    <p:extLst>
      <p:ext uri="{BB962C8B-B14F-4D97-AF65-F5344CB8AC3E}">
        <p14:creationId xmlns:p14="http://schemas.microsoft.com/office/powerpoint/2010/main" val="174563543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userDrawn="1">
          <p15:clr>
            <a:srgbClr val="FBAE40"/>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3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77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386"/>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66" y="84889"/>
            <a:ext cx="1253409" cy="940057"/>
          </a:xfrm>
          <a:prstGeom prst="rect">
            <a:avLst/>
          </a:prstGeom>
        </p:spPr>
      </p:pic>
    </p:spTree>
    <p:extLst>
      <p:ext uri="{BB962C8B-B14F-4D97-AF65-F5344CB8AC3E}">
        <p14:creationId xmlns:p14="http://schemas.microsoft.com/office/powerpoint/2010/main" val="141155793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3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77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4" y="6395575"/>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390"/>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366"/>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66" y="84889"/>
            <a:ext cx="1253409" cy="940057"/>
          </a:xfrm>
          <a:prstGeom prst="rect">
            <a:avLst/>
          </a:prstGeom>
        </p:spPr>
      </p:pic>
    </p:spTree>
    <p:extLst>
      <p:ext uri="{BB962C8B-B14F-4D97-AF65-F5344CB8AC3E}">
        <p14:creationId xmlns:p14="http://schemas.microsoft.com/office/powerpoint/2010/main" val="338904414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5670" userDrawn="1">
          <p15:clr>
            <a:srgbClr val="FBAE40"/>
          </p15:clr>
        </p15:guide>
        <p15:guide id="5" pos="90" userDrawn="1">
          <p15:clr>
            <a:srgbClr val="FBAE40"/>
          </p15:clr>
        </p15:guide>
      </p15:sldGuideLst>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3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77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80"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7"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4" y="6395575"/>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6835"/>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66" y="84889"/>
            <a:ext cx="1253409" cy="940057"/>
          </a:xfrm>
          <a:prstGeom prst="rect">
            <a:avLst/>
          </a:prstGeom>
        </p:spPr>
      </p:pic>
    </p:spTree>
    <p:extLst>
      <p:ext uri="{BB962C8B-B14F-4D97-AF65-F5344CB8AC3E}">
        <p14:creationId xmlns:p14="http://schemas.microsoft.com/office/powerpoint/2010/main" val="415469765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3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77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0835"/>
            <a:ext cx="11762316" cy="4619771"/>
          </a:xfrm>
        </p:spPr>
        <p:txBody>
          <a:bodyPr/>
          <a:lstStyle/>
          <a:p>
            <a:endParaRPr lang="tr-TR"/>
          </a:p>
        </p:txBody>
      </p:sp>
      <p:sp>
        <p:nvSpPr>
          <p:cNvPr id="5" name="Text Placeholder 4"/>
          <p:cNvSpPr>
            <a:spLocks noGrp="1"/>
          </p:cNvSpPr>
          <p:nvPr>
            <p:ph type="body" sz="quarter" idx="15" hasCustomPrompt="1"/>
          </p:nvPr>
        </p:nvSpPr>
        <p:spPr>
          <a:xfrm>
            <a:off x="239184"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4" y="6395575"/>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66" y="84889"/>
            <a:ext cx="1253409" cy="940057"/>
          </a:xfrm>
          <a:prstGeom prst="rect">
            <a:avLst/>
          </a:prstGeom>
        </p:spPr>
      </p:pic>
    </p:spTree>
    <p:extLst>
      <p:ext uri="{BB962C8B-B14F-4D97-AF65-F5344CB8AC3E}">
        <p14:creationId xmlns:p14="http://schemas.microsoft.com/office/powerpoint/2010/main" val="110731130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3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77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090808"/>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4" y="6395575"/>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66" y="84889"/>
            <a:ext cx="1253409" cy="940057"/>
          </a:xfrm>
          <a:prstGeom prst="rect">
            <a:avLst/>
          </a:prstGeom>
        </p:spPr>
      </p:pic>
    </p:spTree>
    <p:extLst>
      <p:ext uri="{BB962C8B-B14F-4D97-AF65-F5344CB8AC3E}">
        <p14:creationId xmlns:p14="http://schemas.microsoft.com/office/powerpoint/2010/main" val="318016271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9"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348443114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49"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0714"/>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7"/>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000"/>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7787"/>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2387999877"/>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0974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79848"/>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4" y="946946"/>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3"/>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3" y="6356352"/>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44" y="84855"/>
            <a:ext cx="1253409" cy="940057"/>
          </a:xfrm>
          <a:prstGeom prst="rect">
            <a:avLst/>
          </a:prstGeom>
        </p:spPr>
      </p:pic>
    </p:spTree>
    <p:extLst>
      <p:ext uri="{BB962C8B-B14F-4D97-AF65-F5344CB8AC3E}">
        <p14:creationId xmlns:p14="http://schemas.microsoft.com/office/powerpoint/2010/main" val="76406663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userDrawn="1">
          <p15:clr>
            <a:srgbClr val="FBAE40"/>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3"/>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74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3" y="6356352"/>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0" y="1136470"/>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44" y="84855"/>
            <a:ext cx="1253409" cy="940057"/>
          </a:xfrm>
          <a:prstGeom prst="rect">
            <a:avLst/>
          </a:prstGeom>
        </p:spPr>
      </p:pic>
    </p:spTree>
    <p:extLst>
      <p:ext uri="{BB962C8B-B14F-4D97-AF65-F5344CB8AC3E}">
        <p14:creationId xmlns:p14="http://schemas.microsoft.com/office/powerpoint/2010/main" val="190190587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12423"/>
            <a:ext cx="10515600" cy="2851208"/>
          </a:xfrm>
        </p:spPr>
        <p:txBody>
          <a:bodyPr anchor="b">
            <a:normAutofit/>
          </a:bodyPr>
          <a:lstStyle>
            <a:lvl1pPr>
              <a:defRPr sz="60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831851" y="4552985"/>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4C0D6BF-2EBA-4813-9681-A6EC7384F85C}" type="datetime1">
              <a:rPr lang="tr-TR" smtClean="0"/>
              <a:t>2.3.2016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043559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10085"/>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80190"/>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5" y="947288"/>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4"/>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4" y="6356694"/>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2" y="85197"/>
            <a:ext cx="1253409" cy="940057"/>
          </a:xfrm>
          <a:prstGeom prst="rect">
            <a:avLst/>
          </a:prstGeom>
        </p:spPr>
      </p:pic>
    </p:spTree>
    <p:extLst>
      <p:ext uri="{BB962C8B-B14F-4D97-AF65-F5344CB8AC3E}">
        <p14:creationId xmlns:p14="http://schemas.microsoft.com/office/powerpoint/2010/main" val="333757470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userDrawn="1">
          <p15:clr>
            <a:srgbClr val="FBAE40"/>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3"/>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74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0"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3" y="6395541"/>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356"/>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332"/>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44" y="84855"/>
            <a:ext cx="1253409" cy="940057"/>
          </a:xfrm>
          <a:prstGeom prst="rect">
            <a:avLst/>
          </a:prstGeom>
        </p:spPr>
      </p:pic>
    </p:spTree>
    <p:extLst>
      <p:ext uri="{BB962C8B-B14F-4D97-AF65-F5344CB8AC3E}">
        <p14:creationId xmlns:p14="http://schemas.microsoft.com/office/powerpoint/2010/main" val="11317968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5670" userDrawn="1">
          <p15:clr>
            <a:srgbClr val="FBAE40"/>
          </p15:clr>
        </p15:guide>
        <p15:guide id="5" pos="90" userDrawn="1">
          <p15:clr>
            <a:srgbClr val="FBAE40"/>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3"/>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74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79"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4"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3" y="6395541"/>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6801"/>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44" y="84855"/>
            <a:ext cx="1253409" cy="940057"/>
          </a:xfrm>
          <a:prstGeom prst="rect">
            <a:avLst/>
          </a:prstGeom>
        </p:spPr>
      </p:pic>
    </p:spTree>
    <p:extLst>
      <p:ext uri="{BB962C8B-B14F-4D97-AF65-F5344CB8AC3E}">
        <p14:creationId xmlns:p14="http://schemas.microsoft.com/office/powerpoint/2010/main" val="270909793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3"/>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74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0801"/>
            <a:ext cx="11762316" cy="4619771"/>
          </a:xfrm>
        </p:spPr>
        <p:txBody>
          <a:bodyPr/>
          <a:lstStyle/>
          <a:p>
            <a:endParaRPr lang="tr-TR"/>
          </a:p>
        </p:txBody>
      </p:sp>
      <p:sp>
        <p:nvSpPr>
          <p:cNvPr id="5" name="Text Placeholder 4"/>
          <p:cNvSpPr>
            <a:spLocks noGrp="1"/>
          </p:cNvSpPr>
          <p:nvPr>
            <p:ph type="body" sz="quarter" idx="15" hasCustomPrompt="1"/>
          </p:nvPr>
        </p:nvSpPr>
        <p:spPr>
          <a:xfrm>
            <a:off x="239183"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3" y="6395541"/>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44" y="84855"/>
            <a:ext cx="1253409" cy="940057"/>
          </a:xfrm>
          <a:prstGeom prst="rect">
            <a:avLst/>
          </a:prstGeom>
        </p:spPr>
      </p:pic>
    </p:spTree>
    <p:extLst>
      <p:ext uri="{BB962C8B-B14F-4D97-AF65-F5344CB8AC3E}">
        <p14:creationId xmlns:p14="http://schemas.microsoft.com/office/powerpoint/2010/main" val="2710147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3"/>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74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0" y="1090801"/>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3" y="6395541"/>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644" y="84855"/>
            <a:ext cx="1253409" cy="940057"/>
          </a:xfrm>
          <a:prstGeom prst="rect">
            <a:avLst/>
          </a:prstGeom>
        </p:spPr>
      </p:pic>
    </p:spTree>
    <p:extLst>
      <p:ext uri="{BB962C8B-B14F-4D97-AF65-F5344CB8AC3E}">
        <p14:creationId xmlns:p14="http://schemas.microsoft.com/office/powerpoint/2010/main" val="132452996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7"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388660651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51"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0888"/>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8"/>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174"/>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7961"/>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2452542114"/>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0991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80022"/>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5" y="947120"/>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4"/>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4" y="6356526"/>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60" y="85029"/>
            <a:ext cx="1253409" cy="940057"/>
          </a:xfrm>
          <a:prstGeom prst="rect">
            <a:avLst/>
          </a:prstGeom>
        </p:spPr>
      </p:pic>
    </p:spTree>
    <p:extLst>
      <p:ext uri="{BB962C8B-B14F-4D97-AF65-F5344CB8AC3E}">
        <p14:creationId xmlns:p14="http://schemas.microsoft.com/office/powerpoint/2010/main" val="407472123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90" userDrawn="1">
          <p15:clr>
            <a:srgbClr val="FBAE40"/>
          </p15:clr>
        </p15:guide>
        <p15:guide id="2" pos="5670" userDrawn="1">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17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1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526"/>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60" y="85029"/>
            <a:ext cx="1253409" cy="940057"/>
          </a:xfrm>
          <a:prstGeom prst="rect">
            <a:avLst/>
          </a:prstGeom>
        </p:spPr>
      </p:pic>
    </p:spTree>
    <p:extLst>
      <p:ext uri="{BB962C8B-B14F-4D97-AF65-F5344CB8AC3E}">
        <p14:creationId xmlns:p14="http://schemas.microsoft.com/office/powerpoint/2010/main" val="172954171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670">
          <p15:clr>
            <a:srgbClr val="FBAE40"/>
          </p15:clr>
        </p15:guide>
        <p15:guide id="4" pos="90">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17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1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4" y="6395715"/>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530"/>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506"/>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60" y="85029"/>
            <a:ext cx="1253409" cy="940057"/>
          </a:xfrm>
          <a:prstGeom prst="rect">
            <a:avLst/>
          </a:prstGeom>
        </p:spPr>
      </p:pic>
    </p:spTree>
    <p:extLst>
      <p:ext uri="{BB962C8B-B14F-4D97-AF65-F5344CB8AC3E}">
        <p14:creationId xmlns:p14="http://schemas.microsoft.com/office/powerpoint/2010/main" val="388598345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2" pos="5670" userDrawn="1">
          <p15:clr>
            <a:srgbClr val="FBAE40"/>
          </p15:clr>
        </p15:guide>
        <p15:guide id="5" pos="90" userDrawn="1">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17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1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80"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7"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4" y="6395715"/>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6975"/>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60" y="85029"/>
            <a:ext cx="1253409" cy="940057"/>
          </a:xfrm>
          <a:prstGeom prst="rect">
            <a:avLst/>
          </a:prstGeom>
        </p:spPr>
      </p:pic>
    </p:spTree>
    <p:extLst>
      <p:ext uri="{BB962C8B-B14F-4D97-AF65-F5344CB8AC3E}">
        <p14:creationId xmlns:p14="http://schemas.microsoft.com/office/powerpoint/2010/main" val="119900646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90" userDrawn="1">
          <p15:clr>
            <a:srgbClr val="FBAE40"/>
          </p15:clr>
        </p15:guide>
        <p15:guide id="2" pos="567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345"/>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85"/>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694"/>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2" y="85197"/>
            <a:ext cx="1253409" cy="940057"/>
          </a:xfrm>
          <a:prstGeom prst="rect">
            <a:avLst/>
          </a:prstGeom>
        </p:spPr>
      </p:pic>
    </p:spTree>
    <p:extLst>
      <p:ext uri="{BB962C8B-B14F-4D97-AF65-F5344CB8AC3E}">
        <p14:creationId xmlns:p14="http://schemas.microsoft.com/office/powerpoint/2010/main" val="137163686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17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1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0975"/>
            <a:ext cx="11762316" cy="4619771"/>
          </a:xfrm>
        </p:spPr>
        <p:txBody>
          <a:bodyPr/>
          <a:lstStyle/>
          <a:p>
            <a:endParaRPr lang="tr-TR"/>
          </a:p>
        </p:txBody>
      </p:sp>
      <p:sp>
        <p:nvSpPr>
          <p:cNvPr id="5" name="Text Placeholder 4"/>
          <p:cNvSpPr>
            <a:spLocks noGrp="1"/>
          </p:cNvSpPr>
          <p:nvPr>
            <p:ph type="body" sz="quarter" idx="15" hasCustomPrompt="1"/>
          </p:nvPr>
        </p:nvSpPr>
        <p:spPr>
          <a:xfrm>
            <a:off x="239184"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4" y="6395715"/>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60" y="85029"/>
            <a:ext cx="1253409" cy="940057"/>
          </a:xfrm>
          <a:prstGeom prst="rect">
            <a:avLst/>
          </a:prstGeom>
        </p:spPr>
      </p:pic>
    </p:spTree>
    <p:extLst>
      <p:ext uri="{BB962C8B-B14F-4D97-AF65-F5344CB8AC3E}">
        <p14:creationId xmlns:p14="http://schemas.microsoft.com/office/powerpoint/2010/main" val="47090970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90" userDrawn="1">
          <p15:clr>
            <a:srgbClr val="FBAE40"/>
          </p15:clr>
        </p15:guide>
        <p15:guide id="2" pos="5670">
          <p15:clr>
            <a:srgbClr val="FBAE40"/>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17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1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090808"/>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4" y="6395715"/>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60" y="85029"/>
            <a:ext cx="1253409" cy="940057"/>
          </a:xfrm>
          <a:prstGeom prst="rect">
            <a:avLst/>
          </a:prstGeom>
        </p:spPr>
      </p:pic>
    </p:spTree>
    <p:extLst>
      <p:ext uri="{BB962C8B-B14F-4D97-AF65-F5344CB8AC3E}">
        <p14:creationId xmlns:p14="http://schemas.microsoft.com/office/powerpoint/2010/main" val="21737229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670">
          <p15:clr>
            <a:srgbClr val="FBAE40"/>
          </p15:clr>
        </p15:guide>
        <p15:guide id="4" pos="90">
          <p15:clr>
            <a:srgbClr val="FBAE40"/>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9"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1999068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345"/>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85"/>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4" y="6395883"/>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698"/>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674"/>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2" y="85197"/>
            <a:ext cx="1253409" cy="940057"/>
          </a:xfrm>
          <a:prstGeom prst="rect">
            <a:avLst/>
          </a:prstGeom>
        </p:spPr>
      </p:pic>
    </p:spTree>
    <p:extLst>
      <p:ext uri="{BB962C8B-B14F-4D97-AF65-F5344CB8AC3E}">
        <p14:creationId xmlns:p14="http://schemas.microsoft.com/office/powerpoint/2010/main" val="299828160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5670" userDrawn="1">
          <p15:clr>
            <a:srgbClr val="FBAE40"/>
          </p15:clr>
        </p15:guide>
        <p15:guide id="5" pos="9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345"/>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85"/>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80"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7"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4" y="6395883"/>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7143"/>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2" y="85197"/>
            <a:ext cx="1253409" cy="940057"/>
          </a:xfrm>
          <a:prstGeom prst="rect">
            <a:avLst/>
          </a:prstGeom>
        </p:spPr>
      </p:pic>
    </p:spTree>
    <p:extLst>
      <p:ext uri="{BB962C8B-B14F-4D97-AF65-F5344CB8AC3E}">
        <p14:creationId xmlns:p14="http://schemas.microsoft.com/office/powerpoint/2010/main" val="273286619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345"/>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85"/>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1143"/>
            <a:ext cx="11762316" cy="4619771"/>
          </a:xfrm>
        </p:spPr>
        <p:txBody>
          <a:bodyPr/>
          <a:lstStyle/>
          <a:p>
            <a:endParaRPr lang="tr-TR"/>
          </a:p>
        </p:txBody>
      </p:sp>
      <p:sp>
        <p:nvSpPr>
          <p:cNvPr id="5" name="Text Placeholder 4"/>
          <p:cNvSpPr>
            <a:spLocks noGrp="1"/>
          </p:cNvSpPr>
          <p:nvPr>
            <p:ph type="body" sz="quarter" idx="15" hasCustomPrompt="1"/>
          </p:nvPr>
        </p:nvSpPr>
        <p:spPr>
          <a:xfrm>
            <a:off x="239184"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4" y="6395883"/>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2" y="85197"/>
            <a:ext cx="1253409" cy="940057"/>
          </a:xfrm>
          <a:prstGeom prst="rect">
            <a:avLst/>
          </a:prstGeom>
        </p:spPr>
      </p:pic>
    </p:spTree>
    <p:extLst>
      <p:ext uri="{BB962C8B-B14F-4D97-AF65-F5344CB8AC3E}">
        <p14:creationId xmlns:p14="http://schemas.microsoft.com/office/powerpoint/2010/main" val="46207745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345"/>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85"/>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090808"/>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4" y="6395883"/>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2" y="85197"/>
            <a:ext cx="1253409" cy="940057"/>
          </a:xfrm>
          <a:prstGeom prst="rect">
            <a:avLst/>
          </a:prstGeom>
        </p:spPr>
      </p:pic>
    </p:spTree>
    <p:extLst>
      <p:ext uri="{BB962C8B-B14F-4D97-AF65-F5344CB8AC3E}">
        <p14:creationId xmlns:p14="http://schemas.microsoft.com/office/powerpoint/2010/main" val="23605237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9"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1116464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51"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1042"/>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8"/>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328"/>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8115"/>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10689010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1007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80176"/>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5" y="947274"/>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4"/>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4" y="635668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62" y="85183"/>
            <a:ext cx="1253409" cy="940057"/>
          </a:xfrm>
          <a:prstGeom prst="rect">
            <a:avLst/>
          </a:prstGeom>
        </p:spPr>
      </p:pic>
    </p:spTree>
    <p:extLst>
      <p:ext uri="{BB962C8B-B14F-4D97-AF65-F5344CB8AC3E}">
        <p14:creationId xmlns:p14="http://schemas.microsoft.com/office/powerpoint/2010/main" val="36519517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33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7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68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62" y="85183"/>
            <a:ext cx="1253409" cy="940057"/>
          </a:xfrm>
          <a:prstGeom prst="rect">
            <a:avLst/>
          </a:prstGeom>
        </p:spPr>
      </p:pic>
    </p:spTree>
    <p:extLst>
      <p:ext uri="{BB962C8B-B14F-4D97-AF65-F5344CB8AC3E}">
        <p14:creationId xmlns:p14="http://schemas.microsoft.com/office/powerpoint/2010/main" val="62606393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838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997C8CAA-ABC7-44FB-AC66-EA0AEB7F4394}" type="datetime1">
              <a:rPr lang="tr-TR" smtClean="0"/>
              <a:t>2.3.2016</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4249378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33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7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4" y="6395869"/>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684"/>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660"/>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62" y="85183"/>
            <a:ext cx="1253409" cy="940057"/>
          </a:xfrm>
          <a:prstGeom prst="rect">
            <a:avLst/>
          </a:prstGeom>
        </p:spPr>
      </p:pic>
    </p:spTree>
    <p:extLst>
      <p:ext uri="{BB962C8B-B14F-4D97-AF65-F5344CB8AC3E}">
        <p14:creationId xmlns:p14="http://schemas.microsoft.com/office/powerpoint/2010/main" val="14275962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5670" userDrawn="1">
          <p15:clr>
            <a:srgbClr val="FBAE40"/>
          </p15:clr>
        </p15:guide>
        <p15:guide id="5" pos="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33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7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80"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7"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4" y="6395869"/>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7129"/>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62" y="85183"/>
            <a:ext cx="1253409" cy="940057"/>
          </a:xfrm>
          <a:prstGeom prst="rect">
            <a:avLst/>
          </a:prstGeom>
        </p:spPr>
      </p:pic>
    </p:spTree>
    <p:extLst>
      <p:ext uri="{BB962C8B-B14F-4D97-AF65-F5344CB8AC3E}">
        <p14:creationId xmlns:p14="http://schemas.microsoft.com/office/powerpoint/2010/main" val="281906082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33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7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1129"/>
            <a:ext cx="11762316" cy="4619771"/>
          </a:xfrm>
        </p:spPr>
        <p:txBody>
          <a:bodyPr/>
          <a:lstStyle/>
          <a:p>
            <a:endParaRPr lang="tr-TR"/>
          </a:p>
        </p:txBody>
      </p:sp>
      <p:sp>
        <p:nvSpPr>
          <p:cNvPr id="5" name="Text Placeholder 4"/>
          <p:cNvSpPr>
            <a:spLocks noGrp="1"/>
          </p:cNvSpPr>
          <p:nvPr>
            <p:ph type="body" sz="quarter" idx="15" hasCustomPrompt="1"/>
          </p:nvPr>
        </p:nvSpPr>
        <p:spPr>
          <a:xfrm>
            <a:off x="239184"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4" y="6395869"/>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62" y="85183"/>
            <a:ext cx="1253409" cy="940057"/>
          </a:xfrm>
          <a:prstGeom prst="rect">
            <a:avLst/>
          </a:prstGeom>
        </p:spPr>
      </p:pic>
    </p:spTree>
    <p:extLst>
      <p:ext uri="{BB962C8B-B14F-4D97-AF65-F5344CB8AC3E}">
        <p14:creationId xmlns:p14="http://schemas.microsoft.com/office/powerpoint/2010/main" val="199059832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33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7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090808"/>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4" y="6395869"/>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62" y="85183"/>
            <a:ext cx="1253409" cy="940057"/>
          </a:xfrm>
          <a:prstGeom prst="rect">
            <a:avLst/>
          </a:prstGeom>
        </p:spPr>
      </p:pic>
    </p:spTree>
    <p:extLst>
      <p:ext uri="{BB962C8B-B14F-4D97-AF65-F5344CB8AC3E}">
        <p14:creationId xmlns:p14="http://schemas.microsoft.com/office/powerpoint/2010/main" val="325821665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9"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1147460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51"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1032"/>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8"/>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318"/>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8105"/>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22837299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1006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80166"/>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5" y="947264"/>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4"/>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4" y="635667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56" y="85173"/>
            <a:ext cx="1253409" cy="940057"/>
          </a:xfrm>
          <a:prstGeom prst="rect">
            <a:avLst/>
          </a:prstGeom>
        </p:spPr>
      </p:pic>
    </p:spTree>
    <p:extLst>
      <p:ext uri="{BB962C8B-B14F-4D97-AF65-F5344CB8AC3E}">
        <p14:creationId xmlns:p14="http://schemas.microsoft.com/office/powerpoint/2010/main" val="104872279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32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6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67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56" y="85173"/>
            <a:ext cx="1253409" cy="940057"/>
          </a:xfrm>
          <a:prstGeom prst="rect">
            <a:avLst/>
          </a:prstGeom>
        </p:spPr>
      </p:pic>
    </p:spTree>
    <p:extLst>
      <p:ext uri="{BB962C8B-B14F-4D97-AF65-F5344CB8AC3E}">
        <p14:creationId xmlns:p14="http://schemas.microsoft.com/office/powerpoint/2010/main" val="10542053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32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6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4" y="6395859"/>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674"/>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650"/>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56" y="85173"/>
            <a:ext cx="1253409" cy="940057"/>
          </a:xfrm>
          <a:prstGeom prst="rect">
            <a:avLst/>
          </a:prstGeom>
        </p:spPr>
      </p:pic>
    </p:spTree>
    <p:extLst>
      <p:ext uri="{BB962C8B-B14F-4D97-AF65-F5344CB8AC3E}">
        <p14:creationId xmlns:p14="http://schemas.microsoft.com/office/powerpoint/2010/main" val="51550943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5670" userDrawn="1">
          <p15:clr>
            <a:srgbClr val="FBAE40"/>
          </p15:clr>
        </p15:guide>
        <p15:guide id="5" pos="9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32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6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80"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7"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4" y="6395859"/>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7119"/>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56" y="85173"/>
            <a:ext cx="1253409" cy="940057"/>
          </a:xfrm>
          <a:prstGeom prst="rect">
            <a:avLst/>
          </a:prstGeom>
        </p:spPr>
      </p:pic>
    </p:spTree>
    <p:extLst>
      <p:ext uri="{BB962C8B-B14F-4D97-AF65-F5344CB8AC3E}">
        <p14:creationId xmlns:p14="http://schemas.microsoft.com/office/powerpoint/2010/main" val="313350573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15065"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15065"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E2F7EA07-0237-4541-97A5-7DBE1EF0B736}" type="datetime1">
              <a:rPr lang="tr-TR" smtClean="0"/>
              <a:t>2.3.2016</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4FAB73BC-B049-4115-A692-8D63A059BFB8}" type="slidenum">
              <a:rPr lang="tr-TR" smtClean="0"/>
              <a:pPr/>
              <a:t>‹#›</a:t>
            </a:fld>
            <a:endParaRPr lang="tr-TR" dirty="0"/>
          </a:p>
        </p:txBody>
      </p:sp>
      <p:sp>
        <p:nvSpPr>
          <p:cNvPr id="10" name="Başlık 9"/>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0723781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32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6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1119"/>
            <a:ext cx="11762316" cy="4619771"/>
          </a:xfrm>
        </p:spPr>
        <p:txBody>
          <a:bodyPr/>
          <a:lstStyle/>
          <a:p>
            <a:endParaRPr lang="tr-TR"/>
          </a:p>
        </p:txBody>
      </p:sp>
      <p:sp>
        <p:nvSpPr>
          <p:cNvPr id="5" name="Text Placeholder 4"/>
          <p:cNvSpPr>
            <a:spLocks noGrp="1"/>
          </p:cNvSpPr>
          <p:nvPr>
            <p:ph type="body" sz="quarter" idx="15" hasCustomPrompt="1"/>
          </p:nvPr>
        </p:nvSpPr>
        <p:spPr>
          <a:xfrm>
            <a:off x="239184"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4" y="6395859"/>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56" y="85173"/>
            <a:ext cx="1253409" cy="940057"/>
          </a:xfrm>
          <a:prstGeom prst="rect">
            <a:avLst/>
          </a:prstGeom>
        </p:spPr>
      </p:pic>
    </p:spTree>
    <p:extLst>
      <p:ext uri="{BB962C8B-B14F-4D97-AF65-F5344CB8AC3E}">
        <p14:creationId xmlns:p14="http://schemas.microsoft.com/office/powerpoint/2010/main" val="20056059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32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6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090808"/>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4" y="6395859"/>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56" y="85173"/>
            <a:ext cx="1253409" cy="940057"/>
          </a:xfrm>
          <a:prstGeom prst="rect">
            <a:avLst/>
          </a:prstGeom>
        </p:spPr>
      </p:pic>
    </p:spTree>
    <p:extLst>
      <p:ext uri="{BB962C8B-B14F-4D97-AF65-F5344CB8AC3E}">
        <p14:creationId xmlns:p14="http://schemas.microsoft.com/office/powerpoint/2010/main" val="91186352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9"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36738208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498599FF-E019-439C-A977-6F06F7D38435}"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114008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D98CE5D3-69C0-4D1F-9904-E6D62CB87685}"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8731717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12423"/>
            <a:ext cx="10515600" cy="2851208"/>
          </a:xfrm>
        </p:spPr>
        <p:txBody>
          <a:bodyPr anchor="b">
            <a:normAutofit/>
          </a:bodyPr>
          <a:lstStyle>
            <a:lvl1pPr>
              <a:defRPr sz="60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831851" y="4552985"/>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98AB5B4-AD3F-4A74-BFF3-C4C1C0FDE58F}"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782068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838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8803"/>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F960FC54-05B1-47CA-9997-C59596387B6A}"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8185788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Karşılaştırma">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15065"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15065"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31ACC640-B1AC-44C6-8233-6DA92F0E0A9B}"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8" name="Altbilgi Yer Tutucusu 7"/>
          <p:cNvSpPr>
            <a:spLocks noGrp="1"/>
          </p:cNvSpPr>
          <p:nvPr>
            <p:ph type="ftr" sz="quarter" idx="11"/>
          </p:nvPr>
        </p:nvSpPr>
        <p:spPr/>
        <p:txBody>
          <a:bodyPr/>
          <a:lstStyle/>
          <a:p>
            <a:endParaRPr lang="tr-TR" dirty="0">
              <a:solidFill>
                <a:prstClr val="black">
                  <a:lumMod val="65000"/>
                  <a:lumOff val="35000"/>
                </a:prstClr>
              </a:solidFill>
            </a:endParaRPr>
          </a:p>
        </p:txBody>
      </p:sp>
      <p:sp>
        <p:nvSpPr>
          <p:cNvPr id="9" name="Slayt Numarası Yer Tutucusu 8"/>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10" name="Başlık 9"/>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7569056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E759C0DA-7592-4E9E-954E-3FDC0DE5CA8A}"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4" name="Altbilgi Yer Tutucusu 3"/>
          <p:cNvSpPr>
            <a:spLocks noGrp="1"/>
          </p:cNvSpPr>
          <p:nvPr>
            <p:ph type="ftr" sz="quarter" idx="11"/>
          </p:nvPr>
        </p:nvSpPr>
        <p:spPr/>
        <p:txBody>
          <a:bodyPr/>
          <a:lstStyle/>
          <a:p>
            <a:endParaRPr lang="tr-TR" dirty="0">
              <a:solidFill>
                <a:prstClr val="black">
                  <a:lumMod val="65000"/>
                  <a:lumOff val="35000"/>
                </a:prstClr>
              </a:solidFill>
            </a:endParaRPr>
          </a:p>
        </p:txBody>
      </p:sp>
      <p:sp>
        <p:nvSpPr>
          <p:cNvPr id="5" name="Slayt Numarası Yer Tutucusu 4"/>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
        <p:nvSpPr>
          <p:cNvPr id="6" name="Başlık 5"/>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20447557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E94F68C-5669-4AE5-B587-9CC831BCEAE2}"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3" name="Altbilgi Yer Tutucusu 2"/>
          <p:cNvSpPr>
            <a:spLocks noGrp="1"/>
          </p:cNvSpPr>
          <p:nvPr>
            <p:ph type="ftr" sz="quarter" idx="11"/>
          </p:nvPr>
        </p:nvSpPr>
        <p:spPr/>
        <p:txBody>
          <a:bodyPr/>
          <a:lstStyle/>
          <a:p>
            <a:endParaRPr lang="tr-TR" dirty="0">
              <a:solidFill>
                <a:prstClr val="black">
                  <a:lumMod val="65000"/>
                  <a:lumOff val="35000"/>
                </a:prstClr>
              </a:solidFill>
            </a:endParaRPr>
          </a:p>
        </p:txBody>
      </p:sp>
      <p:sp>
        <p:nvSpPr>
          <p:cNvPr id="4" name="Slayt Numarası Yer Tutucusu 3"/>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54030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0D0C7913-8E53-4302-B2B5-27F0CFE4B391}" type="datetime1">
              <a:rPr lang="tr-TR" smtClean="0"/>
              <a:t>2.3.2016</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4FAB73BC-B049-4115-A692-8D63A059BFB8}" type="slidenum">
              <a:rPr lang="tr-TR" smtClean="0"/>
              <a:pPr/>
              <a:t>‹#›</a:t>
            </a:fld>
            <a:endParaRPr lang="tr-TR" dirty="0"/>
          </a:p>
        </p:txBody>
      </p:sp>
      <p:sp>
        <p:nvSpPr>
          <p:cNvPr id="6" name="Başlık 5"/>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6818866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552"/>
            <a:ext cx="3931920" cy="1600197"/>
          </a:xfrm>
        </p:spPr>
        <p:txBody>
          <a:bodyPr anchor="b">
            <a:normAutofit/>
          </a:bodyPr>
          <a:lstStyle>
            <a:lvl1pPr>
              <a:defRPr sz="3200" b="0"/>
            </a:lvl1pPr>
          </a:lstStyle>
          <a:p>
            <a:r>
              <a:rPr lang="tr-TR" smtClean="0"/>
              <a:t>Asıl başlık stili için tıklatın</a:t>
            </a:r>
            <a:endParaRPr lang="tr-TR" dirty="0"/>
          </a:p>
        </p:txBody>
      </p:sp>
      <p:sp>
        <p:nvSpPr>
          <p:cNvPr id="3" name="İçerik Yer Tutucusu 2"/>
          <p:cNvSpPr>
            <a:spLocks noGrp="1"/>
          </p:cNvSpPr>
          <p:nvPr>
            <p:ph idx="1"/>
          </p:nvPr>
        </p:nvSpPr>
        <p:spPr>
          <a:xfrm>
            <a:off x="5181603"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7E25BAD-6B93-480E-96FA-E7B32F95D785}"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7760972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1C7412-8574-4260-A003-DDF17A2F4B92}"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6" name="Altbilgi Yer Tutucusu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ayt Numarası Yer Tutucusu 6"/>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3286063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83EDF91E-CEB5-4557-BCA8-1B0E47975B53}"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5880610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3" y="274638"/>
            <a:ext cx="7734300" cy="589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379AB997-AE16-4C4C-833A-054F38196101}"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12"/>
          </p:nvPr>
        </p:nvSpPr>
        <p:spPr/>
        <p:txBody>
          <a:body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9756630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3_Başlik+Metin">
    <p:spTree>
      <p:nvGrpSpPr>
        <p:cNvPr id="1" name=""/>
        <p:cNvGrpSpPr/>
        <p:nvPr/>
      </p:nvGrpSpPr>
      <p:grpSpPr>
        <a:xfrm>
          <a:off x="0" y="0"/>
          <a:ext cx="0" cy="0"/>
          <a:chOff x="0" y="0"/>
          <a:chExt cx="0" cy="0"/>
        </a:xfrm>
      </p:grpSpPr>
      <p:sp>
        <p:nvSpPr>
          <p:cNvPr id="13" name="Rectangle 5"/>
          <p:cNvSpPr/>
          <p:nvPr userDrawn="1"/>
        </p:nvSpPr>
        <p:spPr>
          <a:xfrm>
            <a:off x="0" y="351"/>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91"/>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700"/>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76" y="85203"/>
            <a:ext cx="1253409" cy="940057"/>
          </a:xfrm>
          <a:prstGeom prst="rect">
            <a:avLst/>
          </a:prstGeom>
        </p:spPr>
      </p:pic>
    </p:spTree>
    <p:extLst>
      <p:ext uri="{BB962C8B-B14F-4D97-AF65-F5344CB8AC3E}">
        <p14:creationId xmlns:p14="http://schemas.microsoft.com/office/powerpoint/2010/main" val="165326154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51"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1006"/>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8"/>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292"/>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8079"/>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269494025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10035"/>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80140"/>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5" y="947238"/>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4"/>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4" y="6356644"/>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38" y="85147"/>
            <a:ext cx="1253409" cy="940057"/>
          </a:xfrm>
          <a:prstGeom prst="rect">
            <a:avLst/>
          </a:prstGeom>
        </p:spPr>
      </p:pic>
    </p:spTree>
    <p:extLst>
      <p:ext uri="{BB962C8B-B14F-4D97-AF65-F5344CB8AC3E}">
        <p14:creationId xmlns:p14="http://schemas.microsoft.com/office/powerpoint/2010/main" val="225584968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295"/>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35"/>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644"/>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38" y="85147"/>
            <a:ext cx="1253409" cy="940057"/>
          </a:xfrm>
          <a:prstGeom prst="rect">
            <a:avLst/>
          </a:prstGeom>
        </p:spPr>
      </p:pic>
    </p:spTree>
    <p:extLst>
      <p:ext uri="{BB962C8B-B14F-4D97-AF65-F5344CB8AC3E}">
        <p14:creationId xmlns:p14="http://schemas.microsoft.com/office/powerpoint/2010/main" val="157644292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295"/>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35"/>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4" y="6395833"/>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648"/>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624"/>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38" y="85147"/>
            <a:ext cx="1253409" cy="940057"/>
          </a:xfrm>
          <a:prstGeom prst="rect">
            <a:avLst/>
          </a:prstGeom>
        </p:spPr>
      </p:pic>
    </p:spTree>
    <p:extLst>
      <p:ext uri="{BB962C8B-B14F-4D97-AF65-F5344CB8AC3E}">
        <p14:creationId xmlns:p14="http://schemas.microsoft.com/office/powerpoint/2010/main" val="59615008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5670" userDrawn="1">
          <p15:clr>
            <a:srgbClr val="FBAE40"/>
          </p15:clr>
        </p15:guide>
        <p15:guide id="5" pos="9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295"/>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35"/>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80"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7"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4" y="6395833"/>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7093"/>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38" y="85147"/>
            <a:ext cx="1253409" cy="940057"/>
          </a:xfrm>
          <a:prstGeom prst="rect">
            <a:avLst/>
          </a:prstGeom>
        </p:spPr>
      </p:pic>
    </p:spTree>
    <p:extLst>
      <p:ext uri="{BB962C8B-B14F-4D97-AF65-F5344CB8AC3E}">
        <p14:creationId xmlns:p14="http://schemas.microsoft.com/office/powerpoint/2010/main" val="342407437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543B60C-DE15-47BE-917B-A3F303BC7D98}" type="datetime1">
              <a:rPr lang="tr-TR" smtClean="0"/>
              <a:t>2.3.2016</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4922624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295"/>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35"/>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1093"/>
            <a:ext cx="11762316" cy="4619771"/>
          </a:xfrm>
        </p:spPr>
        <p:txBody>
          <a:bodyPr/>
          <a:lstStyle/>
          <a:p>
            <a:endParaRPr lang="tr-TR"/>
          </a:p>
        </p:txBody>
      </p:sp>
      <p:sp>
        <p:nvSpPr>
          <p:cNvPr id="5" name="Text Placeholder 4"/>
          <p:cNvSpPr>
            <a:spLocks noGrp="1"/>
          </p:cNvSpPr>
          <p:nvPr>
            <p:ph type="body" sz="quarter" idx="15" hasCustomPrompt="1"/>
          </p:nvPr>
        </p:nvSpPr>
        <p:spPr>
          <a:xfrm>
            <a:off x="239184"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4" y="6395833"/>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38" y="85147"/>
            <a:ext cx="1253409" cy="940057"/>
          </a:xfrm>
          <a:prstGeom prst="rect">
            <a:avLst/>
          </a:prstGeom>
        </p:spPr>
      </p:pic>
    </p:spTree>
    <p:extLst>
      <p:ext uri="{BB962C8B-B14F-4D97-AF65-F5344CB8AC3E}">
        <p14:creationId xmlns:p14="http://schemas.microsoft.com/office/powerpoint/2010/main" val="113876632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295"/>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10035"/>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090808"/>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4" y="6395833"/>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38" y="85147"/>
            <a:ext cx="1253409" cy="940057"/>
          </a:xfrm>
          <a:prstGeom prst="rect">
            <a:avLst/>
          </a:prstGeom>
        </p:spPr>
      </p:pic>
    </p:spTree>
    <p:extLst>
      <p:ext uri="{BB962C8B-B14F-4D97-AF65-F5344CB8AC3E}">
        <p14:creationId xmlns:p14="http://schemas.microsoft.com/office/powerpoint/2010/main" val="339239961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9"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26741816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51"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0964"/>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8"/>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250"/>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8037"/>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115064661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0999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80098"/>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5" y="947196"/>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4"/>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4" y="6356602"/>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10" y="85105"/>
            <a:ext cx="1253409" cy="940057"/>
          </a:xfrm>
          <a:prstGeom prst="rect">
            <a:avLst/>
          </a:prstGeom>
        </p:spPr>
      </p:pic>
    </p:spTree>
    <p:extLst>
      <p:ext uri="{BB962C8B-B14F-4D97-AF65-F5344CB8AC3E}">
        <p14:creationId xmlns:p14="http://schemas.microsoft.com/office/powerpoint/2010/main" val="264421236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253"/>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9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602"/>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10" y="85105"/>
            <a:ext cx="1253409" cy="940057"/>
          </a:xfrm>
          <a:prstGeom prst="rect">
            <a:avLst/>
          </a:prstGeom>
        </p:spPr>
      </p:pic>
    </p:spTree>
    <p:extLst>
      <p:ext uri="{BB962C8B-B14F-4D97-AF65-F5344CB8AC3E}">
        <p14:creationId xmlns:p14="http://schemas.microsoft.com/office/powerpoint/2010/main" val="104671599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253"/>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9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4" y="6395791"/>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606"/>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582"/>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10" y="85105"/>
            <a:ext cx="1253409" cy="940057"/>
          </a:xfrm>
          <a:prstGeom prst="rect">
            <a:avLst/>
          </a:prstGeom>
        </p:spPr>
      </p:pic>
    </p:spTree>
    <p:extLst>
      <p:ext uri="{BB962C8B-B14F-4D97-AF65-F5344CB8AC3E}">
        <p14:creationId xmlns:p14="http://schemas.microsoft.com/office/powerpoint/2010/main" val="148979897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5670" userDrawn="1">
          <p15:clr>
            <a:srgbClr val="FBAE40"/>
          </p15:clr>
        </p15:guide>
        <p15:guide id="5" pos="90"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253"/>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9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80"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7"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4" y="6395791"/>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7051"/>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10" y="85105"/>
            <a:ext cx="1253409" cy="940057"/>
          </a:xfrm>
          <a:prstGeom prst="rect">
            <a:avLst/>
          </a:prstGeom>
        </p:spPr>
      </p:pic>
    </p:spTree>
    <p:extLst>
      <p:ext uri="{BB962C8B-B14F-4D97-AF65-F5344CB8AC3E}">
        <p14:creationId xmlns:p14="http://schemas.microsoft.com/office/powerpoint/2010/main" val="50995281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253"/>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9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1051"/>
            <a:ext cx="11762316" cy="4619771"/>
          </a:xfrm>
        </p:spPr>
        <p:txBody>
          <a:bodyPr/>
          <a:lstStyle/>
          <a:p>
            <a:endParaRPr lang="tr-TR"/>
          </a:p>
        </p:txBody>
      </p:sp>
      <p:sp>
        <p:nvSpPr>
          <p:cNvPr id="5" name="Text Placeholder 4"/>
          <p:cNvSpPr>
            <a:spLocks noGrp="1"/>
          </p:cNvSpPr>
          <p:nvPr>
            <p:ph type="body" sz="quarter" idx="15" hasCustomPrompt="1"/>
          </p:nvPr>
        </p:nvSpPr>
        <p:spPr>
          <a:xfrm>
            <a:off x="239184"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4" y="6395791"/>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10" y="85105"/>
            <a:ext cx="1253409" cy="940057"/>
          </a:xfrm>
          <a:prstGeom prst="rect">
            <a:avLst/>
          </a:prstGeom>
        </p:spPr>
      </p:pic>
    </p:spTree>
    <p:extLst>
      <p:ext uri="{BB962C8B-B14F-4D97-AF65-F5344CB8AC3E}">
        <p14:creationId xmlns:p14="http://schemas.microsoft.com/office/powerpoint/2010/main" val="78354644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253"/>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93"/>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090808"/>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4" y="6395791"/>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10" y="85105"/>
            <a:ext cx="1253409" cy="940057"/>
          </a:xfrm>
          <a:prstGeom prst="rect">
            <a:avLst/>
          </a:prstGeom>
        </p:spPr>
      </p:pic>
    </p:spTree>
    <p:extLst>
      <p:ext uri="{BB962C8B-B14F-4D97-AF65-F5344CB8AC3E}">
        <p14:creationId xmlns:p14="http://schemas.microsoft.com/office/powerpoint/2010/main" val="378524274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552"/>
            <a:ext cx="3931920" cy="1600197"/>
          </a:xfrm>
        </p:spPr>
        <p:txBody>
          <a:bodyPr anchor="b">
            <a:normAutofit/>
          </a:bodyPr>
          <a:lstStyle>
            <a:lvl1pPr>
              <a:defRPr sz="3200" b="0"/>
            </a:lvl1pPr>
          </a:lstStyle>
          <a:p>
            <a:r>
              <a:rPr lang="tr-TR" smtClean="0"/>
              <a:t>Asıl başlık stili için tıklatın</a:t>
            </a:r>
            <a:endParaRPr lang="tr-TR" dirty="0"/>
          </a:p>
        </p:txBody>
      </p:sp>
      <p:sp>
        <p:nvSpPr>
          <p:cNvPr id="3" name="İçerik Yer Tutucusu 2"/>
          <p:cNvSpPr>
            <a:spLocks noGrp="1"/>
          </p:cNvSpPr>
          <p:nvPr>
            <p:ph idx="1"/>
          </p:nvPr>
        </p:nvSpPr>
        <p:spPr>
          <a:xfrm>
            <a:off x="5181603"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F230898-D85A-4BAF-A520-42257D203BAE}" type="datetime1">
              <a:rPr lang="tr-TR" smtClean="0"/>
              <a:t>2.3.2016</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14838976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9"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32983343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51"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0948"/>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8"/>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234"/>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8021"/>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144186158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0997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80082"/>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5" y="947180"/>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4"/>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4" y="6356586"/>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00" y="85089"/>
            <a:ext cx="1253409" cy="940057"/>
          </a:xfrm>
          <a:prstGeom prst="rect">
            <a:avLst/>
          </a:prstGeom>
        </p:spPr>
      </p:pic>
    </p:spTree>
    <p:extLst>
      <p:ext uri="{BB962C8B-B14F-4D97-AF65-F5344CB8AC3E}">
        <p14:creationId xmlns:p14="http://schemas.microsoft.com/office/powerpoint/2010/main" val="115496689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23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7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586"/>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00" y="85089"/>
            <a:ext cx="1253409" cy="940057"/>
          </a:xfrm>
          <a:prstGeom prst="rect">
            <a:avLst/>
          </a:prstGeom>
        </p:spPr>
      </p:pic>
    </p:spTree>
    <p:extLst>
      <p:ext uri="{BB962C8B-B14F-4D97-AF65-F5344CB8AC3E}">
        <p14:creationId xmlns:p14="http://schemas.microsoft.com/office/powerpoint/2010/main" val="27346231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23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7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4" y="6395775"/>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590"/>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566"/>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00" y="85089"/>
            <a:ext cx="1253409" cy="940057"/>
          </a:xfrm>
          <a:prstGeom prst="rect">
            <a:avLst/>
          </a:prstGeom>
        </p:spPr>
      </p:pic>
    </p:spTree>
    <p:extLst>
      <p:ext uri="{BB962C8B-B14F-4D97-AF65-F5344CB8AC3E}">
        <p14:creationId xmlns:p14="http://schemas.microsoft.com/office/powerpoint/2010/main" val="10272438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5670" userDrawn="1">
          <p15:clr>
            <a:srgbClr val="FBAE40"/>
          </p15:clr>
        </p15:guide>
        <p15:guide id="5" pos="90"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23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7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80"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7"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4" y="6395775"/>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7035"/>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00" y="85089"/>
            <a:ext cx="1253409" cy="940057"/>
          </a:xfrm>
          <a:prstGeom prst="rect">
            <a:avLst/>
          </a:prstGeom>
        </p:spPr>
      </p:pic>
    </p:spTree>
    <p:extLst>
      <p:ext uri="{BB962C8B-B14F-4D97-AF65-F5344CB8AC3E}">
        <p14:creationId xmlns:p14="http://schemas.microsoft.com/office/powerpoint/2010/main" val="412716359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23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7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1035"/>
            <a:ext cx="11762316" cy="4619771"/>
          </a:xfrm>
        </p:spPr>
        <p:txBody>
          <a:bodyPr/>
          <a:lstStyle/>
          <a:p>
            <a:endParaRPr lang="tr-TR"/>
          </a:p>
        </p:txBody>
      </p:sp>
      <p:sp>
        <p:nvSpPr>
          <p:cNvPr id="5" name="Text Placeholder 4"/>
          <p:cNvSpPr>
            <a:spLocks noGrp="1"/>
          </p:cNvSpPr>
          <p:nvPr>
            <p:ph type="body" sz="quarter" idx="15" hasCustomPrompt="1"/>
          </p:nvPr>
        </p:nvSpPr>
        <p:spPr>
          <a:xfrm>
            <a:off x="239184"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4" y="6395775"/>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00" y="85089"/>
            <a:ext cx="1253409" cy="940057"/>
          </a:xfrm>
          <a:prstGeom prst="rect">
            <a:avLst/>
          </a:prstGeom>
        </p:spPr>
      </p:pic>
    </p:spTree>
    <p:extLst>
      <p:ext uri="{BB962C8B-B14F-4D97-AF65-F5344CB8AC3E}">
        <p14:creationId xmlns:p14="http://schemas.microsoft.com/office/powerpoint/2010/main" val="152471280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237"/>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77"/>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090808"/>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4" y="6395775"/>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800" y="85089"/>
            <a:ext cx="1253409" cy="940057"/>
          </a:xfrm>
          <a:prstGeom prst="rect">
            <a:avLst/>
          </a:prstGeom>
        </p:spPr>
      </p:pic>
    </p:spTree>
    <p:extLst>
      <p:ext uri="{BB962C8B-B14F-4D97-AF65-F5344CB8AC3E}">
        <p14:creationId xmlns:p14="http://schemas.microsoft.com/office/powerpoint/2010/main" val="142676669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9"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6939418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51"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0930"/>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8"/>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216"/>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8003"/>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12530695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B19939F-44AA-4D72-BFD3-DC7CFD9C6C92}" type="datetime1">
              <a:rPr lang="tr-TR" smtClean="0"/>
              <a:t>2.3.2016</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42166151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0995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80064"/>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5" y="947162"/>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4"/>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4" y="6356568"/>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88" y="85071"/>
            <a:ext cx="1253409" cy="940057"/>
          </a:xfrm>
          <a:prstGeom prst="rect">
            <a:avLst/>
          </a:prstGeom>
        </p:spPr>
      </p:pic>
    </p:spTree>
    <p:extLst>
      <p:ext uri="{BB962C8B-B14F-4D97-AF65-F5344CB8AC3E}">
        <p14:creationId xmlns:p14="http://schemas.microsoft.com/office/powerpoint/2010/main" val="5585478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21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5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568"/>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88" y="85071"/>
            <a:ext cx="1253409" cy="940057"/>
          </a:xfrm>
          <a:prstGeom prst="rect">
            <a:avLst/>
          </a:prstGeom>
        </p:spPr>
      </p:pic>
    </p:spTree>
    <p:extLst>
      <p:ext uri="{BB962C8B-B14F-4D97-AF65-F5344CB8AC3E}">
        <p14:creationId xmlns:p14="http://schemas.microsoft.com/office/powerpoint/2010/main" val="198349050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4_Başlık+Alt Başlık+Metin">
    <p:spTree>
      <p:nvGrpSpPr>
        <p:cNvPr id="1" name=""/>
        <p:cNvGrpSpPr/>
        <p:nvPr/>
      </p:nvGrpSpPr>
      <p:grpSpPr>
        <a:xfrm>
          <a:off x="0" y="0"/>
          <a:ext cx="0" cy="0"/>
          <a:chOff x="0" y="0"/>
          <a:chExt cx="0" cy="0"/>
        </a:xfrm>
      </p:grpSpPr>
      <p:sp>
        <p:nvSpPr>
          <p:cNvPr id="13" name="Rectangle 5"/>
          <p:cNvSpPr/>
          <p:nvPr userDrawn="1"/>
        </p:nvSpPr>
        <p:spPr>
          <a:xfrm>
            <a:off x="0" y="21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5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701400"/>
            <a:ext cx="11741331"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11256724" y="639575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itle 1"/>
          <p:cNvSpPr>
            <a:spLocks noGrp="1" noChangeAspect="1"/>
          </p:cNvSpPr>
          <p:nvPr>
            <p:ph type="title" hasCustomPrompt="1"/>
          </p:nvPr>
        </p:nvSpPr>
        <p:spPr>
          <a:xfrm>
            <a:off x="240000" y="1086572"/>
            <a:ext cx="10232885" cy="535531"/>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240000" y="498548"/>
            <a:ext cx="10232885"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88" y="85071"/>
            <a:ext cx="1253409" cy="940057"/>
          </a:xfrm>
          <a:prstGeom prst="rect">
            <a:avLst/>
          </a:prstGeom>
        </p:spPr>
      </p:pic>
    </p:spTree>
    <p:extLst>
      <p:ext uri="{BB962C8B-B14F-4D97-AF65-F5344CB8AC3E}">
        <p14:creationId xmlns:p14="http://schemas.microsoft.com/office/powerpoint/2010/main" val="312547027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5670" userDrawn="1">
          <p15:clr>
            <a:srgbClr val="FBAE40"/>
          </p15:clr>
        </p15:guide>
        <p15:guide id="5" pos="90"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5_Başlık + Dik Resim + Metin">
    <p:spTree>
      <p:nvGrpSpPr>
        <p:cNvPr id="1" name=""/>
        <p:cNvGrpSpPr/>
        <p:nvPr/>
      </p:nvGrpSpPr>
      <p:grpSpPr>
        <a:xfrm>
          <a:off x="0" y="0"/>
          <a:ext cx="0" cy="0"/>
          <a:chOff x="0" y="0"/>
          <a:chExt cx="0" cy="0"/>
        </a:xfrm>
      </p:grpSpPr>
      <p:sp>
        <p:nvSpPr>
          <p:cNvPr id="13" name="Rectangle 5"/>
          <p:cNvSpPr/>
          <p:nvPr userDrawn="1"/>
        </p:nvSpPr>
        <p:spPr>
          <a:xfrm>
            <a:off x="0" y="21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5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 Placeholder 2"/>
          <p:cNvSpPr>
            <a:spLocks noGrp="1"/>
          </p:cNvSpPr>
          <p:nvPr>
            <p:ph type="body" sz="quarter" idx="10" hasCustomPrompt="1"/>
          </p:nvPr>
        </p:nvSpPr>
        <p:spPr>
          <a:xfrm>
            <a:off x="7088780" y="1090800"/>
            <a:ext cx="4880237"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239184" y="1090800"/>
            <a:ext cx="6570133"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239187" y="5756564"/>
            <a:ext cx="65668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11256724" y="639575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6" name="Text Placeholder 5"/>
          <p:cNvSpPr>
            <a:spLocks noGrp="1" noChangeAspect="1"/>
          </p:cNvSpPr>
          <p:nvPr>
            <p:ph type="body" sz="quarter" idx="16" hasCustomPrompt="1"/>
          </p:nvPr>
        </p:nvSpPr>
        <p:spPr>
          <a:xfrm>
            <a:off x="240000" y="497017"/>
            <a:ext cx="102336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88" y="85071"/>
            <a:ext cx="1253409" cy="940057"/>
          </a:xfrm>
          <a:prstGeom prst="rect">
            <a:avLst/>
          </a:prstGeom>
        </p:spPr>
      </p:pic>
    </p:spTree>
    <p:extLst>
      <p:ext uri="{BB962C8B-B14F-4D97-AF65-F5344CB8AC3E}">
        <p14:creationId xmlns:p14="http://schemas.microsoft.com/office/powerpoint/2010/main" val="391646570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6_Başlık + Resim">
    <p:spTree>
      <p:nvGrpSpPr>
        <p:cNvPr id="1" name=""/>
        <p:cNvGrpSpPr/>
        <p:nvPr/>
      </p:nvGrpSpPr>
      <p:grpSpPr>
        <a:xfrm>
          <a:off x="0" y="0"/>
          <a:ext cx="0" cy="0"/>
          <a:chOff x="0" y="0"/>
          <a:chExt cx="0" cy="0"/>
        </a:xfrm>
      </p:grpSpPr>
      <p:sp>
        <p:nvSpPr>
          <p:cNvPr id="13" name="Rectangle 5"/>
          <p:cNvSpPr/>
          <p:nvPr userDrawn="1"/>
        </p:nvSpPr>
        <p:spPr>
          <a:xfrm>
            <a:off x="0" y="21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5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sz="quarter" idx="14"/>
          </p:nvPr>
        </p:nvSpPr>
        <p:spPr>
          <a:xfrm>
            <a:off x="239183" y="1091017"/>
            <a:ext cx="11762316" cy="4619771"/>
          </a:xfrm>
        </p:spPr>
        <p:txBody>
          <a:bodyPr/>
          <a:lstStyle/>
          <a:p>
            <a:endParaRPr lang="tr-TR"/>
          </a:p>
        </p:txBody>
      </p:sp>
      <p:sp>
        <p:nvSpPr>
          <p:cNvPr id="5" name="Text Placeholder 4"/>
          <p:cNvSpPr>
            <a:spLocks noGrp="1"/>
          </p:cNvSpPr>
          <p:nvPr>
            <p:ph type="body" sz="quarter" idx="15" hasCustomPrompt="1"/>
          </p:nvPr>
        </p:nvSpPr>
        <p:spPr>
          <a:xfrm>
            <a:off x="239184" y="5756564"/>
            <a:ext cx="11762317"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11256724" y="639575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4" name="Text Placeholder 3"/>
          <p:cNvSpPr>
            <a:spLocks noGrp="1" noChangeAspect="1"/>
          </p:cNvSpPr>
          <p:nvPr>
            <p:ph type="body" sz="quarter" idx="16" hasCustomPrompt="1"/>
          </p:nvPr>
        </p:nvSpPr>
        <p:spPr>
          <a:xfrm>
            <a:off x="240000"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88" y="85071"/>
            <a:ext cx="1253409" cy="940057"/>
          </a:xfrm>
          <a:prstGeom prst="rect">
            <a:avLst/>
          </a:prstGeom>
        </p:spPr>
      </p:pic>
    </p:spTree>
    <p:extLst>
      <p:ext uri="{BB962C8B-B14F-4D97-AF65-F5344CB8AC3E}">
        <p14:creationId xmlns:p14="http://schemas.microsoft.com/office/powerpoint/2010/main" val="11059070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7_Başlık + Liste">
    <p:spTree>
      <p:nvGrpSpPr>
        <p:cNvPr id="1" name=""/>
        <p:cNvGrpSpPr/>
        <p:nvPr/>
      </p:nvGrpSpPr>
      <p:grpSpPr>
        <a:xfrm>
          <a:off x="0" y="0"/>
          <a:ext cx="0" cy="0"/>
          <a:chOff x="0" y="0"/>
          <a:chExt cx="0" cy="0"/>
        </a:xfrm>
      </p:grpSpPr>
      <p:sp>
        <p:nvSpPr>
          <p:cNvPr id="13" name="Rectangle 5"/>
          <p:cNvSpPr/>
          <p:nvPr userDrawn="1"/>
        </p:nvSpPr>
        <p:spPr>
          <a:xfrm>
            <a:off x="0" y="21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5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sz="quarter" idx="14" hasCustomPrompt="1"/>
          </p:nvPr>
        </p:nvSpPr>
        <p:spPr>
          <a:xfrm>
            <a:off x="240001" y="1090808"/>
            <a:ext cx="11741331"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11256724" y="6395757"/>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1" name="Text Placeholder 10"/>
          <p:cNvSpPr>
            <a:spLocks noGrp="1" noChangeAspect="1"/>
          </p:cNvSpPr>
          <p:nvPr>
            <p:ph type="body" sz="quarter" idx="15" hasCustomPrompt="1"/>
          </p:nvPr>
        </p:nvSpPr>
        <p:spPr>
          <a:xfrm>
            <a:off x="240000" y="496799"/>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88" y="85071"/>
            <a:ext cx="1253409" cy="940057"/>
          </a:xfrm>
          <a:prstGeom prst="rect">
            <a:avLst/>
          </a:prstGeom>
        </p:spPr>
      </p:pic>
    </p:spTree>
    <p:extLst>
      <p:ext uri="{BB962C8B-B14F-4D97-AF65-F5344CB8AC3E}">
        <p14:creationId xmlns:p14="http://schemas.microsoft.com/office/powerpoint/2010/main" val="382837460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8_Arka Kapak">
    <p:spTree>
      <p:nvGrpSpPr>
        <p:cNvPr id="1" name=""/>
        <p:cNvGrpSpPr/>
        <p:nvPr/>
      </p:nvGrpSpPr>
      <p:grpSpPr>
        <a:xfrm>
          <a:off x="0" y="0"/>
          <a:ext cx="0" cy="0"/>
          <a:chOff x="0" y="0"/>
          <a:chExt cx="0" cy="0"/>
        </a:xfrm>
      </p:grpSpPr>
      <p:grpSp>
        <p:nvGrpSpPr>
          <p:cNvPr id="8" name="Group 7"/>
          <p:cNvGrpSpPr/>
          <p:nvPr userDrawn="1"/>
        </p:nvGrpSpPr>
        <p:grpSpPr>
          <a:xfrm>
            <a:off x="3285069" y="1436912"/>
            <a:ext cx="5621867" cy="3984176"/>
            <a:chOff x="2579552" y="927458"/>
            <a:chExt cx="4216400" cy="3984176"/>
          </a:xfrm>
        </p:grpSpPr>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en-US" dirty="0" smtClean="0">
                  <a:solidFill>
                    <a:srgbClr val="E7E6E6">
                      <a:lumMod val="50000"/>
                    </a:srgbClr>
                  </a:solidFill>
                </a:rPr>
                <a:t>www</a:t>
              </a:r>
              <a:r>
                <a:rPr lang="tr-TR" dirty="0" smtClean="0">
                  <a:solidFill>
                    <a:srgbClr val="E7E6E6">
                      <a:lumMod val="50000"/>
                    </a:srgbClr>
                  </a:solidFill>
                </a:rPr>
                <a:t>.istanbul.edu.tr</a:t>
              </a:r>
              <a:endParaRPr lang="tr-TR" dirty="0">
                <a:solidFill>
                  <a:srgbClr val="E7E6E6">
                    <a:lumMod val="50000"/>
                  </a:srgbClr>
                </a:solidFill>
              </a:endParaRPr>
            </a:p>
            <a:p>
              <a:pPr algn="ctr">
                <a:lnSpc>
                  <a:spcPct val="110000"/>
                </a:lnSpc>
              </a:pPr>
              <a:endParaRPr lang="tr-TR" dirty="0">
                <a:solidFill>
                  <a:srgbClr val="E7E6E6">
                    <a:lumMod val="5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9181" y="927458"/>
              <a:ext cx="2857143" cy="2857143"/>
            </a:xfrm>
            <a:prstGeom prst="rect">
              <a:avLst/>
            </a:prstGeom>
          </p:spPr>
        </p:pic>
      </p:grpSp>
    </p:spTree>
    <p:extLst>
      <p:ext uri="{BB962C8B-B14F-4D97-AF65-F5344CB8AC3E}">
        <p14:creationId xmlns:p14="http://schemas.microsoft.com/office/powerpoint/2010/main" val="12400352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Kapak">
    <p:spTree>
      <p:nvGrpSpPr>
        <p:cNvPr id="1" name=""/>
        <p:cNvGrpSpPr/>
        <p:nvPr/>
      </p:nvGrpSpPr>
      <p:grpSpPr>
        <a:xfrm>
          <a:off x="0" y="0"/>
          <a:ext cx="0" cy="0"/>
          <a:chOff x="0" y="0"/>
          <a:chExt cx="0" cy="0"/>
        </a:xfrm>
      </p:grpSpPr>
      <p:sp>
        <p:nvSpPr>
          <p:cNvPr id="9" name="TextBox 4"/>
          <p:cNvSpPr txBox="1">
            <a:spLocks/>
          </p:cNvSpPr>
          <p:nvPr userDrawn="1"/>
        </p:nvSpPr>
        <p:spPr>
          <a:xfrm>
            <a:off x="669851" y="2501029"/>
            <a:ext cx="10861777" cy="400110"/>
          </a:xfrm>
          <a:prstGeom prst="rect">
            <a:avLst/>
          </a:prstGeom>
          <a:noFill/>
        </p:spPr>
        <p:txBody>
          <a:bodyPr wrap="none" rtlCol="0">
            <a:normAutofit/>
          </a:bodyPr>
          <a:lstStyle/>
          <a:p>
            <a:pPr algn="ctr"/>
            <a:r>
              <a:rPr lang="tr-TR" sz="2000" b="1" dirty="0" smtClean="0">
                <a:solidFill>
                  <a:srgbClr val="425E23"/>
                </a:solidFill>
                <a:cs typeface="Arial" panose="020B0604020202020204" pitchFamily="34" charset="0"/>
              </a:rPr>
              <a:t>İSTANBUL ÜNİVERSİTES</a:t>
            </a:r>
            <a:r>
              <a:rPr lang="en-US" sz="2000" b="1" dirty="0" smtClean="0">
                <a:solidFill>
                  <a:srgbClr val="425E23"/>
                </a:solidFill>
                <a:cs typeface="Arial" panose="020B0604020202020204" pitchFamily="34" charset="0"/>
              </a:rPr>
              <a:t>İ</a:t>
            </a:r>
            <a:endParaRPr lang="en-US" sz="2000" b="1" dirty="0">
              <a:solidFill>
                <a:srgbClr val="425E23"/>
              </a:solidFill>
              <a:cs typeface="Arial" panose="020B0604020202020204" pitchFamily="34" charset="0"/>
            </a:endParaRPr>
          </a:p>
        </p:txBody>
      </p:sp>
      <p:sp>
        <p:nvSpPr>
          <p:cNvPr id="11" name="Text Placeholder 10"/>
          <p:cNvSpPr>
            <a:spLocks noGrp="1"/>
          </p:cNvSpPr>
          <p:nvPr>
            <p:ph type="body" sz="quarter" idx="13" hasCustomPrompt="1"/>
          </p:nvPr>
        </p:nvSpPr>
        <p:spPr>
          <a:xfrm>
            <a:off x="818919" y="3030910"/>
            <a:ext cx="10611168"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EĞİTİM</a:t>
            </a:r>
            <a:r>
              <a:rPr lang="tr-TR" dirty="0" smtClean="0"/>
              <a:t> ADI</a:t>
            </a:r>
            <a:endParaRPr lang="tr-TR" dirty="0"/>
          </a:p>
        </p:txBody>
      </p:sp>
      <p:sp>
        <p:nvSpPr>
          <p:cNvPr id="13" name="Text Placeholder 12"/>
          <p:cNvSpPr>
            <a:spLocks noGrp="1"/>
          </p:cNvSpPr>
          <p:nvPr>
            <p:ph type="body" sz="quarter" idx="14" hasCustomPrompt="1"/>
          </p:nvPr>
        </p:nvSpPr>
        <p:spPr>
          <a:xfrm>
            <a:off x="818917" y="3748248"/>
            <a:ext cx="106128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KONU</a:t>
            </a:r>
            <a:endParaRPr lang="tr-TR" dirty="0"/>
          </a:p>
        </p:txBody>
      </p:sp>
      <p:sp>
        <p:nvSpPr>
          <p:cNvPr id="14" name="Text Placeholder 12"/>
          <p:cNvSpPr>
            <a:spLocks noGrp="1"/>
          </p:cNvSpPr>
          <p:nvPr>
            <p:ph type="body" sz="quarter" idx="15" hasCustomPrompt="1"/>
          </p:nvPr>
        </p:nvSpPr>
        <p:spPr>
          <a:xfrm>
            <a:off x="818917" y="4424196"/>
            <a:ext cx="106128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en-US" dirty="0" smtClean="0"/>
              <a:t>HAZIRLAYAN </a:t>
            </a:r>
            <a:r>
              <a:rPr lang="tr-TR" dirty="0" smtClean="0"/>
              <a:t>adı-soyadı</a:t>
            </a:r>
            <a:endParaRPr lang="tr-TR" dirty="0"/>
          </a:p>
        </p:txBody>
      </p:sp>
      <p:sp>
        <p:nvSpPr>
          <p:cNvPr id="2" name="Rectangle 1"/>
          <p:cNvSpPr/>
          <p:nvPr userDrawn="1"/>
        </p:nvSpPr>
        <p:spPr>
          <a:xfrm>
            <a:off x="150312" y="137983"/>
            <a:ext cx="2187880" cy="14154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prstClr val="black"/>
              </a:solidFill>
            </a:endParaRPr>
          </a:p>
        </p:txBody>
      </p:sp>
    </p:spTree>
    <p:extLst>
      <p:ext uri="{BB962C8B-B14F-4D97-AF65-F5344CB8AC3E}">
        <p14:creationId xmlns:p14="http://schemas.microsoft.com/office/powerpoint/2010/main" val="390062783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İçindekiler">
    <p:spTree>
      <p:nvGrpSpPr>
        <p:cNvPr id="1" name=""/>
        <p:cNvGrpSpPr/>
        <p:nvPr/>
      </p:nvGrpSpPr>
      <p:grpSpPr>
        <a:xfrm>
          <a:off x="0" y="0"/>
          <a:ext cx="0" cy="0"/>
          <a:chOff x="0" y="0"/>
          <a:chExt cx="0" cy="0"/>
        </a:xfrm>
      </p:grpSpPr>
      <p:sp>
        <p:nvSpPr>
          <p:cNvPr id="10" name="Rectangle 6"/>
          <p:cNvSpPr/>
          <p:nvPr userDrawn="1"/>
        </p:nvSpPr>
        <p:spPr>
          <a:xfrm>
            <a:off x="0" y="680993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7"/>
          <p:cNvSpPr/>
          <p:nvPr userDrawn="1"/>
        </p:nvSpPr>
        <p:spPr>
          <a:xfrm>
            <a:off x="0" y="1580044"/>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Unvan 15"/>
          <p:cNvSpPr>
            <a:spLocks noGrp="1"/>
          </p:cNvSpPr>
          <p:nvPr>
            <p:ph type="title" hasCustomPrompt="1"/>
          </p:nvPr>
        </p:nvSpPr>
        <p:spPr>
          <a:xfrm>
            <a:off x="518825" y="947142"/>
            <a:ext cx="10168003"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en-US" dirty="0" err="1" smtClean="0"/>
              <a:t>İçindekiler</a:t>
            </a:r>
            <a:endParaRPr lang="tr-TR" dirty="0"/>
          </a:p>
        </p:txBody>
      </p:sp>
      <p:sp>
        <p:nvSpPr>
          <p:cNvPr id="12" name="Content Placeholder 2"/>
          <p:cNvSpPr>
            <a:spLocks noGrp="1"/>
          </p:cNvSpPr>
          <p:nvPr>
            <p:ph sz="quarter" idx="10" hasCustomPrompt="1"/>
          </p:nvPr>
        </p:nvSpPr>
        <p:spPr>
          <a:xfrm>
            <a:off x="232921" y="1795384"/>
            <a:ext cx="11768579"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11256724" y="6356548"/>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cxnSp>
        <p:nvCxnSpPr>
          <p:cNvPr id="8" name="Straight Connector 7"/>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74" y="85051"/>
            <a:ext cx="1253409" cy="940057"/>
          </a:xfrm>
          <a:prstGeom prst="rect">
            <a:avLst/>
          </a:prstGeom>
        </p:spPr>
      </p:pic>
    </p:spTree>
    <p:extLst>
      <p:ext uri="{BB962C8B-B14F-4D97-AF65-F5344CB8AC3E}">
        <p14:creationId xmlns:p14="http://schemas.microsoft.com/office/powerpoint/2010/main" val="5373411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3_Başlik+Metin">
    <p:spTree>
      <p:nvGrpSpPr>
        <p:cNvPr id="1" name=""/>
        <p:cNvGrpSpPr/>
        <p:nvPr/>
      </p:nvGrpSpPr>
      <p:grpSpPr>
        <a:xfrm>
          <a:off x="0" y="0"/>
          <a:ext cx="0" cy="0"/>
          <a:chOff x="0" y="0"/>
          <a:chExt cx="0" cy="0"/>
        </a:xfrm>
      </p:grpSpPr>
      <p:sp>
        <p:nvSpPr>
          <p:cNvPr id="13" name="Rectangle 5"/>
          <p:cNvSpPr/>
          <p:nvPr userDrawn="1"/>
        </p:nvSpPr>
        <p:spPr>
          <a:xfrm>
            <a:off x="0" y="199"/>
            <a:ext cx="12192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6"/>
          <p:cNvSpPr/>
          <p:nvPr userDrawn="1"/>
        </p:nvSpPr>
        <p:spPr>
          <a:xfrm>
            <a:off x="0" y="6809939"/>
            <a:ext cx="12192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6"/>
          <p:cNvSpPr>
            <a:spLocks noGrp="1"/>
          </p:cNvSpPr>
          <p:nvPr>
            <p:ph type="sldNum" sz="quarter" idx="13"/>
          </p:nvPr>
        </p:nvSpPr>
        <p:spPr>
          <a:xfrm>
            <a:off x="11256724" y="6356548"/>
            <a:ext cx="948845"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solidFill>
                  <a:prstClr val="black">
                    <a:lumMod val="65000"/>
                    <a:lumOff val="35000"/>
                  </a:prstClr>
                </a:solidFill>
              </a:rPr>
              <a:pPr/>
              <a:t>‹#›</a:t>
            </a:fld>
            <a:endParaRPr lang="tr-TR">
              <a:solidFill>
                <a:prstClr val="black">
                  <a:lumMod val="65000"/>
                  <a:lumOff val="35000"/>
                </a:prstClr>
              </a:solidFill>
            </a:endParaRPr>
          </a:p>
        </p:txBody>
      </p:sp>
      <p:sp>
        <p:nvSpPr>
          <p:cNvPr id="10" name="Text Placeholder 2"/>
          <p:cNvSpPr>
            <a:spLocks noGrp="1"/>
          </p:cNvSpPr>
          <p:nvPr>
            <p:ph type="body" sz="quarter" idx="14" hasCustomPrompt="1"/>
          </p:nvPr>
        </p:nvSpPr>
        <p:spPr>
          <a:xfrm>
            <a:off x="240001" y="1136473"/>
            <a:ext cx="11741331"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239999" y="496800"/>
            <a:ext cx="102336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12192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02774" y="85051"/>
            <a:ext cx="1253409" cy="940057"/>
          </a:xfrm>
          <a:prstGeom prst="rect">
            <a:avLst/>
          </a:prstGeom>
        </p:spPr>
      </p:pic>
    </p:spTree>
    <p:extLst>
      <p:ext uri="{BB962C8B-B14F-4D97-AF65-F5344CB8AC3E}">
        <p14:creationId xmlns:p14="http://schemas.microsoft.com/office/powerpoint/2010/main" val="295968475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3.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heme" Target="../theme/theme15.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theme" Target="../theme/theme16.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17.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theme" Target="../theme/theme18.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theme" Target="../theme/theme1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theme" Target="../theme/theme20.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theme" Target="../theme/theme21.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theme" Target="../theme/theme22.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theme" Target="../theme/theme23.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theme" Target="../theme/theme24.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56.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5" Type="http://schemas.openxmlformats.org/officeDocument/2006/relationships/slideLayout" Target="../slideLayouts/slideLayout253.xml"/><Relationship Id="rId4" Type="http://schemas.openxmlformats.org/officeDocument/2006/relationships/slideLayout" Target="../slideLayouts/slideLayout252.xml"/><Relationship Id="rId9"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5" Type="http://schemas.openxmlformats.org/officeDocument/2006/relationships/slideLayout" Target="../slideLayouts/slideLayout261.xml"/><Relationship Id="rId4" Type="http://schemas.openxmlformats.org/officeDocument/2006/relationships/slideLayout" Target="../slideLayouts/slideLayout260.xml"/><Relationship Id="rId9"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5" Type="http://schemas.openxmlformats.org/officeDocument/2006/relationships/slideLayout" Target="../slideLayouts/slideLayout269.xml"/><Relationship Id="rId4" Type="http://schemas.openxmlformats.org/officeDocument/2006/relationships/slideLayout" Target="../slideLayouts/slideLayout268.xml"/><Relationship Id="rId9"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80.xml"/><Relationship Id="rId3" Type="http://schemas.openxmlformats.org/officeDocument/2006/relationships/slideLayout" Target="../slideLayouts/slideLayout275.xml"/><Relationship Id="rId7" Type="http://schemas.openxmlformats.org/officeDocument/2006/relationships/slideLayout" Target="../slideLayouts/slideLayout279.xml"/><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5" Type="http://schemas.openxmlformats.org/officeDocument/2006/relationships/slideLayout" Target="../slideLayouts/slideLayout277.xml"/><Relationship Id="rId4" Type="http://schemas.openxmlformats.org/officeDocument/2006/relationships/slideLayout" Target="../slideLayouts/slideLayout276.xml"/><Relationship Id="rId9"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88.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5" Type="http://schemas.openxmlformats.org/officeDocument/2006/relationships/slideLayout" Target="../slideLayouts/slideLayout285.xml"/><Relationship Id="rId4" Type="http://schemas.openxmlformats.org/officeDocument/2006/relationships/slideLayout" Target="../slideLayouts/slideLayout284.xml"/><Relationship Id="rId9"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96.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5" Type="http://schemas.openxmlformats.org/officeDocument/2006/relationships/slideLayout" Target="../slideLayouts/slideLayout293.xml"/><Relationship Id="rId4" Type="http://schemas.openxmlformats.org/officeDocument/2006/relationships/slideLayout" Target="../slideLayouts/slideLayout292.xml"/><Relationship Id="rId9"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04.xml"/><Relationship Id="rId3" Type="http://schemas.openxmlformats.org/officeDocument/2006/relationships/slideLayout" Target="../slideLayouts/slideLayout299.xml"/><Relationship Id="rId7" Type="http://schemas.openxmlformats.org/officeDocument/2006/relationships/slideLayout" Target="../slideLayouts/slideLayout303.xml"/><Relationship Id="rId2" Type="http://schemas.openxmlformats.org/officeDocument/2006/relationships/slideLayout" Target="../slideLayouts/slideLayout298.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5" Type="http://schemas.openxmlformats.org/officeDocument/2006/relationships/slideLayout" Target="../slideLayouts/slideLayout301.xml"/><Relationship Id="rId4" Type="http://schemas.openxmlformats.org/officeDocument/2006/relationships/slideLayout" Target="../slideLayouts/slideLayout300.xml"/><Relationship Id="rId9"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12.xml"/><Relationship Id="rId3" Type="http://schemas.openxmlformats.org/officeDocument/2006/relationships/slideLayout" Target="../slideLayouts/slideLayout307.xml"/><Relationship Id="rId7" Type="http://schemas.openxmlformats.org/officeDocument/2006/relationships/slideLayout" Target="../slideLayouts/slideLayout311.xml"/><Relationship Id="rId2" Type="http://schemas.openxmlformats.org/officeDocument/2006/relationships/slideLayout" Target="../slideLayouts/slideLayout306.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5" Type="http://schemas.openxmlformats.org/officeDocument/2006/relationships/slideLayout" Target="../slideLayouts/slideLayout309.xml"/><Relationship Id="rId4" Type="http://schemas.openxmlformats.org/officeDocument/2006/relationships/slideLayout" Target="../slideLayouts/slideLayout308.xml"/><Relationship Id="rId9" Type="http://schemas.openxmlformats.org/officeDocument/2006/relationships/theme" Target="../theme/theme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7.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45127" y="1828803"/>
            <a:ext cx="10515600" cy="435133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70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E4B2257-E41D-4F83-AC53-440609AD64B0}" type="datetime1">
              <a:rPr lang="tr-TR" smtClean="0"/>
              <a:t>2.3.2016</a:t>
            </a:fld>
            <a:endParaRPr lang="tr-TR" dirty="0"/>
          </a:p>
        </p:txBody>
      </p:sp>
      <p:sp>
        <p:nvSpPr>
          <p:cNvPr id="5" name="Altbilgi Yer Tutucusu 4"/>
          <p:cNvSpPr>
            <a:spLocks noGrp="1"/>
          </p:cNvSpPr>
          <p:nvPr>
            <p:ph type="ftr" sz="quarter" idx="3"/>
          </p:nvPr>
        </p:nvSpPr>
        <p:spPr>
          <a:xfrm>
            <a:off x="4038600" y="635670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dirty="0"/>
          </a:p>
        </p:txBody>
      </p:sp>
      <p:sp>
        <p:nvSpPr>
          <p:cNvPr id="6" name="Slayt Numarası Yer Tutucusu 5"/>
          <p:cNvSpPr>
            <a:spLocks noGrp="1"/>
          </p:cNvSpPr>
          <p:nvPr>
            <p:ph type="sldNum" sz="quarter" idx="4"/>
          </p:nvPr>
        </p:nvSpPr>
        <p:spPr>
          <a:xfrm>
            <a:off x="8617527" y="635670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tr-TR" smtClean="0"/>
              <a:pPr/>
              <a:t>‹#›</a:t>
            </a:fld>
            <a:endParaRPr lang="tr-TR"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677"/>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232638308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659"/>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144001736"/>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639"/>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1844868198"/>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45127" y="1828803"/>
            <a:ext cx="10515600" cy="435133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70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19BB0F85-6385-442C-950E-8F3A8D6CC285}"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3"/>
          </p:nvPr>
        </p:nvSpPr>
        <p:spPr>
          <a:xfrm>
            <a:off x="4038600" y="635670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4"/>
          </p:nvPr>
        </p:nvSpPr>
        <p:spPr>
          <a:xfrm>
            <a:off x="8617527" y="635670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873941496"/>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45127" y="1828803"/>
            <a:ext cx="10515600" cy="435133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70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3EB20DB-5F0F-40DF-9344-A9C34CC4FE4D}"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3"/>
          </p:nvPr>
        </p:nvSpPr>
        <p:spPr>
          <a:xfrm>
            <a:off x="4038600" y="635670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4"/>
          </p:nvPr>
        </p:nvSpPr>
        <p:spPr>
          <a:xfrm>
            <a:off x="8617527" y="635670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032199332"/>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45127" y="1828803"/>
            <a:ext cx="10515600" cy="435133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70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28502ADE-75B9-453F-8EA0-69346D73F61B}"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3"/>
          </p:nvPr>
        </p:nvSpPr>
        <p:spPr>
          <a:xfrm>
            <a:off x="4038600" y="635670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4"/>
          </p:nvPr>
        </p:nvSpPr>
        <p:spPr>
          <a:xfrm>
            <a:off x="8617527" y="635670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2321769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45127" y="1828803"/>
            <a:ext cx="10515600" cy="435133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70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97CF3A4-B320-4B60-B015-0EBFC41D70AC}"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3"/>
          </p:nvPr>
        </p:nvSpPr>
        <p:spPr>
          <a:xfrm>
            <a:off x="4038600" y="635670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4"/>
          </p:nvPr>
        </p:nvSpPr>
        <p:spPr>
          <a:xfrm>
            <a:off x="8617527" y="635670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52219117"/>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45127" y="1828803"/>
            <a:ext cx="10515600" cy="435133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70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4D9428B-93B7-4D4D-9199-9C79E0409845}"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3"/>
          </p:nvPr>
        </p:nvSpPr>
        <p:spPr>
          <a:xfrm>
            <a:off x="4038600" y="635670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4"/>
          </p:nvPr>
        </p:nvSpPr>
        <p:spPr>
          <a:xfrm>
            <a:off x="8617527" y="635670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9071765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45127" y="1828803"/>
            <a:ext cx="10515600" cy="435133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70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F1E103E-95EA-4529-80CF-A18FBD17677D}"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3"/>
          </p:nvPr>
        </p:nvSpPr>
        <p:spPr>
          <a:xfrm>
            <a:off x="4038600" y="635670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4"/>
          </p:nvPr>
        </p:nvSpPr>
        <p:spPr>
          <a:xfrm>
            <a:off x="8617527" y="635670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48970769"/>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45127" y="1828803"/>
            <a:ext cx="10515600" cy="435133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70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0E99FB53-0D25-457C-A0BF-ED74154317B6}"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3"/>
          </p:nvPr>
        </p:nvSpPr>
        <p:spPr>
          <a:xfrm>
            <a:off x="4038600" y="635670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4"/>
          </p:nvPr>
        </p:nvSpPr>
        <p:spPr>
          <a:xfrm>
            <a:off x="8617527" y="635670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6073683"/>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791"/>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326333217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45127" y="1828803"/>
            <a:ext cx="10515600" cy="435133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70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0C0E5552-BFCB-46D9-A72F-48255948709D}"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3"/>
          </p:nvPr>
        </p:nvSpPr>
        <p:spPr>
          <a:xfrm>
            <a:off x="4038600" y="635670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4"/>
          </p:nvPr>
        </p:nvSpPr>
        <p:spPr>
          <a:xfrm>
            <a:off x="8617527" y="635670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279508553"/>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45127" y="1828803"/>
            <a:ext cx="10515600" cy="435133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70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1A79AE10-9D49-4527-A49A-AAE9D3BB852E}"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3"/>
          </p:nvPr>
        </p:nvSpPr>
        <p:spPr>
          <a:xfrm>
            <a:off x="4038600" y="635670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4"/>
          </p:nvPr>
        </p:nvSpPr>
        <p:spPr>
          <a:xfrm>
            <a:off x="8617527" y="635670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71671516"/>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45127" y="1828803"/>
            <a:ext cx="10515600" cy="435133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70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B1FD531-3AF6-4A02-B4E6-ECED1F607CF1}"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3"/>
          </p:nvPr>
        </p:nvSpPr>
        <p:spPr>
          <a:xfrm>
            <a:off x="4038600" y="635670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4"/>
          </p:nvPr>
        </p:nvSpPr>
        <p:spPr>
          <a:xfrm>
            <a:off x="8617527" y="635670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62718727"/>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45127" y="1828803"/>
            <a:ext cx="10515600" cy="435133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70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93A6AB9-B366-4184-8DD5-0FA4CB89BC11}"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3"/>
          </p:nvPr>
        </p:nvSpPr>
        <p:spPr>
          <a:xfrm>
            <a:off x="4038600" y="635670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4"/>
          </p:nvPr>
        </p:nvSpPr>
        <p:spPr>
          <a:xfrm>
            <a:off x="8617527" y="635670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107016302"/>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45127" y="1828803"/>
            <a:ext cx="10515600" cy="435133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70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25333F6A-0A3A-4920-BFC2-71FD0F837B34}"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3"/>
          </p:nvPr>
        </p:nvSpPr>
        <p:spPr>
          <a:xfrm>
            <a:off x="4038600" y="635670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4"/>
          </p:nvPr>
        </p:nvSpPr>
        <p:spPr>
          <a:xfrm>
            <a:off x="8617527" y="635670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90379124"/>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593"/>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3947614071"/>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779"/>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1809126636"/>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567"/>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3493981156"/>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539"/>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3839659666"/>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509"/>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1102259048"/>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789"/>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1110343982"/>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477"/>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3610276514"/>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443"/>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1421163611"/>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617"/>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219365575"/>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785"/>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212156467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771"/>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81883211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761"/>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1752330367"/>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45127" y="1828803"/>
            <a:ext cx="10515600" cy="435133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70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FE745E3-1708-4A83-9A90-5F66062C8BD0}" type="datetime1">
              <a:rPr lang="tr-TR" smtClean="0">
                <a:solidFill>
                  <a:prstClr val="black">
                    <a:lumMod val="65000"/>
                    <a:lumOff val="35000"/>
                  </a:prstClr>
                </a:solidFill>
              </a:rPr>
              <a:t>2.3.2016</a:t>
            </a:fld>
            <a:endParaRPr lang="tr-TR" dirty="0">
              <a:solidFill>
                <a:prstClr val="black">
                  <a:lumMod val="65000"/>
                  <a:lumOff val="35000"/>
                </a:prstClr>
              </a:solidFill>
            </a:endParaRPr>
          </a:p>
        </p:txBody>
      </p:sp>
      <p:sp>
        <p:nvSpPr>
          <p:cNvPr id="5" name="Altbilgi Yer Tutucusu 4"/>
          <p:cNvSpPr>
            <a:spLocks noGrp="1"/>
          </p:cNvSpPr>
          <p:nvPr>
            <p:ph type="ftr" sz="quarter" idx="3"/>
          </p:nvPr>
        </p:nvSpPr>
        <p:spPr>
          <a:xfrm>
            <a:off x="4038600" y="635670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dirty="0">
              <a:solidFill>
                <a:prstClr val="black">
                  <a:lumMod val="65000"/>
                  <a:lumOff val="35000"/>
                </a:prstClr>
              </a:solidFill>
            </a:endParaRPr>
          </a:p>
        </p:txBody>
      </p:sp>
      <p:sp>
        <p:nvSpPr>
          <p:cNvPr id="6" name="Slayt Numarası Yer Tutucusu 5"/>
          <p:cNvSpPr>
            <a:spLocks noGrp="1"/>
          </p:cNvSpPr>
          <p:nvPr>
            <p:ph type="sldNum" sz="quarter" idx="4"/>
          </p:nvPr>
        </p:nvSpPr>
        <p:spPr>
          <a:xfrm>
            <a:off x="8617527" y="635670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568633832"/>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735"/>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3962312789"/>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66693"/>
            <a:ext cx="105156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838200" y="3717055"/>
            <a:ext cx="105156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val="1608547062"/>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7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7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hyperlink" Target="mevzuat%205018%20ile%20ilgili/kamu%20zarar&#305;.docx"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hyperlink" Target="Tan&#305;mlar.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14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8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9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0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3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hyperlink" Target="Kopya%207834,02kurumsal09102013.xl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0.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8.xml.rels><?xml version="1.0" encoding="UTF-8" standalone="yes"?>
<Relationships xmlns="http://schemas.openxmlformats.org/package/2006/relationships"><Relationship Id="rId2" Type="http://schemas.openxmlformats.org/officeDocument/2006/relationships/hyperlink" Target="MHU/Say&#305;&#351;tay%20Genel%20Kurul%20Karar&#305;%20(Yetkililerin%20Sorumlulu&#287;u).doc"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6.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hyperlink" Target="http://malihizmetler.org.tr/sTasinirTasinmazMevzuati.aspx" TargetMode="Externa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9.png"/><Relationship Id="rId2" Type="http://schemas.openxmlformats.org/officeDocument/2006/relationships/diagramData" Target="../diagrams/data34.xml"/><Relationship Id="rId1" Type="http://schemas.openxmlformats.org/officeDocument/2006/relationships/slideLayout" Target="../slideLayouts/slideLayout6.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6.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30319" y="1187532"/>
            <a:ext cx="10310648" cy="5142016"/>
          </a:xfrm>
        </p:spPr>
        <p:txBody>
          <a:bodyPr>
            <a:normAutofit/>
          </a:bodyPr>
          <a:lstStyle/>
          <a:p>
            <a:r>
              <a:rPr lang="tr-TR" sz="5400" b="1" dirty="0">
                <a:solidFill>
                  <a:srgbClr val="002060"/>
                </a:solidFill>
                <a:latin typeface="+mn-lt"/>
                <a:ea typeface="+mn-ea"/>
                <a:cs typeface="+mn-cs"/>
              </a:rPr>
              <a:t>5018 SAYILI </a:t>
            </a:r>
            <a:r>
              <a:rPr lang="tr-TR" sz="5400" b="1" dirty="0" smtClean="0">
                <a:solidFill>
                  <a:srgbClr val="002060"/>
                </a:solidFill>
                <a:latin typeface="+mn-lt"/>
                <a:ea typeface="+mn-ea"/>
                <a:cs typeface="+mn-cs"/>
              </a:rPr>
              <a:t/>
            </a:r>
            <a:br>
              <a:rPr lang="tr-TR" sz="5400" b="1" dirty="0" smtClean="0">
                <a:solidFill>
                  <a:srgbClr val="002060"/>
                </a:solidFill>
                <a:latin typeface="+mn-lt"/>
                <a:ea typeface="+mn-ea"/>
                <a:cs typeface="+mn-cs"/>
              </a:rPr>
            </a:br>
            <a:r>
              <a:rPr lang="tr-TR" sz="5400" b="1" dirty="0" smtClean="0">
                <a:solidFill>
                  <a:srgbClr val="002060"/>
                </a:solidFill>
                <a:latin typeface="+mn-lt"/>
                <a:ea typeface="+mn-ea"/>
                <a:cs typeface="+mn-cs"/>
              </a:rPr>
              <a:t>KAMU </a:t>
            </a:r>
            <a:r>
              <a:rPr lang="tr-TR" sz="5400" b="1" dirty="0">
                <a:solidFill>
                  <a:srgbClr val="002060"/>
                </a:solidFill>
                <a:latin typeface="+mn-lt"/>
                <a:ea typeface="+mn-ea"/>
                <a:cs typeface="+mn-cs"/>
              </a:rPr>
              <a:t>MALİ YÖNETİMİ VE KONTROL </a:t>
            </a:r>
            <a:r>
              <a:rPr lang="tr-TR" sz="5400" b="1" dirty="0" smtClean="0">
                <a:solidFill>
                  <a:srgbClr val="002060"/>
                </a:solidFill>
                <a:latin typeface="+mn-lt"/>
                <a:ea typeface="+mn-ea"/>
                <a:cs typeface="+mn-cs"/>
              </a:rPr>
              <a:t>KANUNU</a:t>
            </a:r>
            <a:br>
              <a:rPr lang="tr-TR" sz="5400" b="1" dirty="0" smtClean="0">
                <a:solidFill>
                  <a:srgbClr val="002060"/>
                </a:solidFill>
                <a:latin typeface="+mn-lt"/>
                <a:ea typeface="+mn-ea"/>
                <a:cs typeface="+mn-cs"/>
              </a:rPr>
            </a:br>
            <a:r>
              <a:rPr lang="tr-TR" sz="5400" b="1" dirty="0">
                <a:solidFill>
                  <a:srgbClr val="002060"/>
                </a:solidFill>
                <a:latin typeface="+mn-lt"/>
                <a:ea typeface="+mn-ea"/>
                <a:cs typeface="+mn-cs"/>
              </a:rPr>
              <a:t/>
            </a:r>
            <a:br>
              <a:rPr lang="tr-TR" sz="5400" b="1" dirty="0">
                <a:solidFill>
                  <a:srgbClr val="002060"/>
                </a:solidFill>
                <a:latin typeface="+mn-lt"/>
                <a:ea typeface="+mn-ea"/>
                <a:cs typeface="+mn-cs"/>
              </a:rPr>
            </a:br>
            <a:r>
              <a:rPr lang="tr-TR" sz="5400" b="1" dirty="0" smtClean="0">
                <a:solidFill>
                  <a:srgbClr val="002060"/>
                </a:solidFill>
                <a:latin typeface="+mn-lt"/>
                <a:ea typeface="+mn-ea"/>
                <a:cs typeface="+mn-cs"/>
              </a:rPr>
              <a:t/>
            </a:r>
            <a:br>
              <a:rPr lang="tr-TR" sz="5400" b="1" dirty="0" smtClean="0">
                <a:solidFill>
                  <a:srgbClr val="002060"/>
                </a:solidFill>
                <a:latin typeface="+mn-lt"/>
                <a:ea typeface="+mn-ea"/>
                <a:cs typeface="+mn-cs"/>
              </a:rPr>
            </a:br>
            <a:r>
              <a:rPr lang="tr-TR" sz="2700" b="1" dirty="0" smtClean="0">
                <a:solidFill>
                  <a:srgbClr val="002060"/>
                </a:solidFill>
                <a:latin typeface="+mn-lt"/>
                <a:ea typeface="+mn-ea"/>
                <a:cs typeface="+mn-cs"/>
              </a:rPr>
              <a:t>İsmail ÇOM</a:t>
            </a:r>
            <a:br>
              <a:rPr lang="tr-TR" sz="2700" b="1" dirty="0" smtClean="0">
                <a:solidFill>
                  <a:srgbClr val="002060"/>
                </a:solidFill>
                <a:latin typeface="+mn-lt"/>
                <a:ea typeface="+mn-ea"/>
                <a:cs typeface="+mn-cs"/>
              </a:rPr>
            </a:br>
            <a:r>
              <a:rPr lang="tr-TR" sz="2700" b="1" dirty="0" smtClean="0">
                <a:solidFill>
                  <a:srgbClr val="002060"/>
                </a:solidFill>
                <a:latin typeface="+mn-lt"/>
                <a:ea typeface="+mn-ea"/>
                <a:cs typeface="+mn-cs"/>
              </a:rPr>
              <a:t>Strateji Geliştirme Daire Başkanı</a:t>
            </a:r>
            <a:br>
              <a:rPr lang="tr-TR" sz="2700" b="1" dirty="0" smtClean="0">
                <a:solidFill>
                  <a:srgbClr val="002060"/>
                </a:solidFill>
                <a:latin typeface="+mn-lt"/>
                <a:ea typeface="+mn-ea"/>
                <a:cs typeface="+mn-cs"/>
              </a:rPr>
            </a:br>
            <a:endParaRPr lang="tr-TR" sz="2700" b="1" dirty="0">
              <a:solidFill>
                <a:srgbClr val="002060"/>
              </a:solidFill>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45127" y="365910"/>
            <a:ext cx="10515600" cy="390985"/>
          </a:xfrm>
        </p:spPr>
        <p:txBody>
          <a:bodyPr>
            <a:normAutofit fontScale="90000"/>
          </a:bodyPr>
          <a:lstStyle/>
          <a:p>
            <a:pPr algn="ctr"/>
            <a:r>
              <a:rPr lang="tr-TR" sz="2200" b="1" dirty="0"/>
              <a:t>(I) SAYILI </a:t>
            </a:r>
            <a:r>
              <a:rPr lang="tr-TR" sz="2200" b="1" dirty="0" smtClean="0"/>
              <a:t>CETVEL </a:t>
            </a:r>
            <a:br>
              <a:rPr lang="tr-TR" sz="2200" b="1" dirty="0" smtClean="0"/>
            </a:br>
            <a:r>
              <a:rPr lang="tr-TR" sz="2200" b="1" dirty="0" smtClean="0"/>
              <a:t>GENEL </a:t>
            </a:r>
            <a:r>
              <a:rPr lang="tr-TR" sz="2200" b="1" dirty="0"/>
              <a:t>BÜTÇE KAPSAMINDAKİ KAMU İDARELERİ</a:t>
            </a:r>
            <a:r>
              <a:rPr lang="tr-TR" b="1" dirty="0"/>
              <a:t/>
            </a:r>
            <a:br>
              <a:rPr lang="tr-TR" b="1" dirty="0"/>
            </a:br>
            <a:endParaRPr lang="tr-TR" b="1" dirty="0"/>
          </a:p>
        </p:txBody>
      </p:sp>
      <p:grpSp>
        <p:nvGrpSpPr>
          <p:cNvPr id="9" name="Grup 8"/>
          <p:cNvGrpSpPr/>
          <p:nvPr/>
        </p:nvGrpSpPr>
        <p:grpSpPr>
          <a:xfrm>
            <a:off x="888675" y="683172"/>
            <a:ext cx="5013436" cy="6022428"/>
            <a:chOff x="-67398" y="345469"/>
            <a:chExt cx="3572082" cy="4479067"/>
          </a:xfrm>
        </p:grpSpPr>
        <p:sp>
          <p:nvSpPr>
            <p:cNvPr id="10" name="Yuvarlatılmış Dikdörtgen 9"/>
            <p:cNvSpPr/>
            <p:nvPr/>
          </p:nvSpPr>
          <p:spPr>
            <a:xfrm>
              <a:off x="-67398" y="345469"/>
              <a:ext cx="3572082" cy="4479067"/>
            </a:xfrm>
            <a:prstGeom prst="roundRect">
              <a:avLst>
                <a:gd name="adj" fmla="val 10000"/>
              </a:avLst>
            </a:prstGeom>
            <a:solidFill>
              <a:schemeClr val="accent3">
                <a:lumMod val="40000"/>
                <a:lumOff val="6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3353" y="556524"/>
              <a:ext cx="3398680" cy="4268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spcBef>
                  <a:spcPct val="0"/>
                </a:spcBef>
                <a:defRPr/>
              </a:pPr>
              <a:r>
                <a:rPr lang="tr-TR" sz="2000" b="1" dirty="0" smtClean="0">
                  <a:solidFill>
                    <a:schemeClr val="tx1"/>
                  </a:solidFill>
                </a:rPr>
                <a:t>1</a:t>
              </a:r>
              <a:r>
                <a:rPr lang="tr-TR" sz="2000" b="1" dirty="0">
                  <a:solidFill>
                    <a:schemeClr val="tx1"/>
                  </a:solidFill>
                </a:rPr>
                <a:t>) Türkiye Büyük Millet Meclisi</a:t>
              </a:r>
            </a:p>
            <a:p>
              <a:pPr lvl="0">
                <a:spcBef>
                  <a:spcPct val="0"/>
                </a:spcBef>
                <a:defRPr/>
              </a:pPr>
              <a:r>
                <a:rPr lang="tr-TR" sz="2000" b="1" dirty="0" smtClean="0">
                  <a:solidFill>
                    <a:schemeClr val="tx1"/>
                  </a:solidFill>
                </a:rPr>
                <a:t>2</a:t>
              </a:r>
              <a:r>
                <a:rPr lang="tr-TR" sz="2000" b="1" dirty="0">
                  <a:solidFill>
                    <a:schemeClr val="tx1"/>
                  </a:solidFill>
                </a:rPr>
                <a:t>) Cumhurbaşkanlığı</a:t>
              </a:r>
            </a:p>
            <a:p>
              <a:pPr lvl="0">
                <a:spcBef>
                  <a:spcPct val="0"/>
                </a:spcBef>
                <a:defRPr/>
              </a:pPr>
              <a:r>
                <a:rPr lang="tr-TR" sz="2000" b="1" dirty="0" smtClean="0">
                  <a:solidFill>
                    <a:schemeClr val="tx1"/>
                  </a:solidFill>
                </a:rPr>
                <a:t>3</a:t>
              </a:r>
              <a:r>
                <a:rPr lang="tr-TR" sz="2000" b="1" dirty="0">
                  <a:solidFill>
                    <a:schemeClr val="tx1"/>
                  </a:solidFill>
                </a:rPr>
                <a:t>) Başbakanlık</a:t>
              </a:r>
            </a:p>
            <a:p>
              <a:pPr lvl="0">
                <a:spcBef>
                  <a:spcPct val="0"/>
                </a:spcBef>
                <a:defRPr/>
              </a:pPr>
              <a:r>
                <a:rPr lang="tr-TR" sz="2000" b="1" dirty="0" smtClean="0">
                  <a:solidFill>
                    <a:schemeClr val="tx1"/>
                  </a:solidFill>
                </a:rPr>
                <a:t>4</a:t>
              </a:r>
              <a:r>
                <a:rPr lang="tr-TR" sz="2000" b="1" dirty="0">
                  <a:solidFill>
                    <a:schemeClr val="tx1"/>
                  </a:solidFill>
                </a:rPr>
                <a:t>) Anayasa Mahkemesi </a:t>
              </a:r>
            </a:p>
            <a:p>
              <a:pPr lvl="0">
                <a:spcBef>
                  <a:spcPct val="0"/>
                </a:spcBef>
                <a:defRPr/>
              </a:pPr>
              <a:r>
                <a:rPr lang="tr-TR" sz="2000" b="1" dirty="0">
                  <a:solidFill>
                    <a:schemeClr val="tx1"/>
                  </a:solidFill>
                </a:rPr>
                <a:t> </a:t>
              </a:r>
              <a:r>
                <a:rPr lang="tr-TR" sz="2000" b="1" dirty="0" smtClean="0">
                  <a:solidFill>
                    <a:schemeClr val="tx1"/>
                  </a:solidFill>
                </a:rPr>
                <a:t>5</a:t>
              </a:r>
              <a:r>
                <a:rPr lang="tr-TR" sz="2000" b="1" dirty="0">
                  <a:solidFill>
                    <a:schemeClr val="tx1"/>
                  </a:solidFill>
                </a:rPr>
                <a:t>) Yargıtay </a:t>
              </a:r>
            </a:p>
            <a:p>
              <a:pPr lvl="0">
                <a:spcBef>
                  <a:spcPct val="0"/>
                </a:spcBef>
                <a:defRPr/>
              </a:pPr>
              <a:r>
                <a:rPr lang="tr-TR" sz="2000" b="1" dirty="0">
                  <a:solidFill>
                    <a:schemeClr val="tx1"/>
                  </a:solidFill>
                </a:rPr>
                <a:t> </a:t>
              </a:r>
              <a:r>
                <a:rPr lang="tr-TR" sz="2000" b="1" dirty="0" smtClean="0">
                  <a:solidFill>
                    <a:schemeClr val="tx1"/>
                  </a:solidFill>
                </a:rPr>
                <a:t>6</a:t>
              </a:r>
              <a:r>
                <a:rPr lang="tr-TR" sz="2000" b="1" dirty="0">
                  <a:solidFill>
                    <a:schemeClr val="tx1"/>
                  </a:solidFill>
                </a:rPr>
                <a:t>) Danıştay</a:t>
              </a:r>
            </a:p>
            <a:p>
              <a:pPr lvl="0">
                <a:spcBef>
                  <a:spcPct val="0"/>
                </a:spcBef>
                <a:defRPr/>
              </a:pPr>
              <a:r>
                <a:rPr lang="tr-TR" sz="2000" b="1" dirty="0" smtClean="0">
                  <a:solidFill>
                    <a:schemeClr val="tx1"/>
                  </a:solidFill>
                </a:rPr>
                <a:t>7</a:t>
              </a:r>
              <a:r>
                <a:rPr lang="tr-TR" sz="2000" b="1" dirty="0">
                  <a:solidFill>
                    <a:schemeClr val="tx1"/>
                  </a:solidFill>
                </a:rPr>
                <a:t>) Hâkimler ve Savcılar Yüksek Kurulu</a:t>
              </a:r>
            </a:p>
            <a:p>
              <a:pPr lvl="0">
                <a:spcBef>
                  <a:spcPct val="0"/>
                </a:spcBef>
                <a:defRPr/>
              </a:pPr>
              <a:r>
                <a:rPr lang="tr-TR" sz="2000" b="1" dirty="0">
                  <a:solidFill>
                    <a:schemeClr val="tx1"/>
                  </a:solidFill>
                </a:rPr>
                <a:t> </a:t>
              </a:r>
              <a:r>
                <a:rPr lang="tr-TR" sz="2000" b="1" dirty="0" smtClean="0">
                  <a:solidFill>
                    <a:schemeClr val="tx1"/>
                  </a:solidFill>
                </a:rPr>
                <a:t>8</a:t>
              </a:r>
              <a:r>
                <a:rPr lang="tr-TR" sz="2000" b="1" dirty="0">
                  <a:solidFill>
                    <a:schemeClr val="tx1"/>
                  </a:solidFill>
                </a:rPr>
                <a:t>) Sayıştay</a:t>
              </a:r>
            </a:p>
            <a:p>
              <a:pPr lvl="0">
                <a:spcBef>
                  <a:spcPct val="0"/>
                </a:spcBef>
                <a:defRPr/>
              </a:pPr>
              <a:r>
                <a:rPr lang="tr-TR" sz="2000" b="1" dirty="0">
                  <a:solidFill>
                    <a:schemeClr val="tx1"/>
                  </a:solidFill>
                </a:rPr>
                <a:t> </a:t>
              </a:r>
              <a:r>
                <a:rPr lang="tr-TR" sz="2000" b="1" dirty="0" smtClean="0">
                  <a:solidFill>
                    <a:schemeClr val="tx1"/>
                  </a:solidFill>
                </a:rPr>
                <a:t>9</a:t>
              </a:r>
              <a:r>
                <a:rPr lang="tr-TR" sz="2000" b="1" dirty="0">
                  <a:solidFill>
                    <a:schemeClr val="tx1"/>
                  </a:solidFill>
                </a:rPr>
                <a:t>) Adalet Bakanlığı</a:t>
              </a:r>
            </a:p>
            <a:p>
              <a:pPr lvl="0">
                <a:spcBef>
                  <a:spcPct val="0"/>
                </a:spcBef>
                <a:defRPr/>
              </a:pPr>
              <a:r>
                <a:rPr lang="tr-TR" sz="2000" b="1" dirty="0">
                  <a:solidFill>
                    <a:schemeClr val="tx1"/>
                  </a:solidFill>
                </a:rPr>
                <a:t> </a:t>
              </a:r>
              <a:r>
                <a:rPr lang="tr-TR" sz="2000" b="1" dirty="0" smtClean="0">
                  <a:solidFill>
                    <a:schemeClr val="tx1"/>
                  </a:solidFill>
                </a:rPr>
                <a:t>10</a:t>
              </a:r>
              <a:r>
                <a:rPr lang="tr-TR" sz="2000" b="1" dirty="0">
                  <a:solidFill>
                    <a:schemeClr val="tx1"/>
                  </a:solidFill>
                </a:rPr>
                <a:t>) Millî Savunma Bakanlığı</a:t>
              </a:r>
            </a:p>
            <a:p>
              <a:pPr lvl="0">
                <a:spcBef>
                  <a:spcPct val="0"/>
                </a:spcBef>
                <a:defRPr/>
              </a:pPr>
              <a:r>
                <a:rPr lang="tr-TR" sz="2000" b="1" dirty="0" smtClean="0">
                  <a:solidFill>
                    <a:schemeClr val="tx1"/>
                  </a:solidFill>
                </a:rPr>
                <a:t>11</a:t>
              </a:r>
              <a:r>
                <a:rPr lang="tr-TR" sz="2000" b="1" dirty="0">
                  <a:solidFill>
                    <a:schemeClr val="tx1"/>
                  </a:solidFill>
                </a:rPr>
                <a:t>) İçişleri Bakanlığı</a:t>
              </a:r>
            </a:p>
            <a:p>
              <a:pPr lvl="0">
                <a:spcBef>
                  <a:spcPct val="0"/>
                </a:spcBef>
                <a:defRPr/>
              </a:pPr>
              <a:r>
                <a:rPr lang="tr-TR" sz="2000" b="1" dirty="0" smtClean="0">
                  <a:solidFill>
                    <a:schemeClr val="tx1"/>
                  </a:solidFill>
                </a:rPr>
                <a:t>12</a:t>
              </a:r>
              <a:r>
                <a:rPr lang="tr-TR" sz="2000" b="1" dirty="0">
                  <a:solidFill>
                    <a:schemeClr val="tx1"/>
                  </a:solidFill>
                </a:rPr>
                <a:t>) Dışişleri Bakanlığı</a:t>
              </a:r>
            </a:p>
            <a:p>
              <a:pPr lvl="0">
                <a:spcBef>
                  <a:spcPct val="0"/>
                </a:spcBef>
                <a:defRPr/>
              </a:pPr>
              <a:r>
                <a:rPr lang="tr-TR" sz="2000" b="1" dirty="0" smtClean="0">
                  <a:solidFill>
                    <a:schemeClr val="tx1"/>
                  </a:solidFill>
                </a:rPr>
                <a:t>13</a:t>
              </a:r>
              <a:r>
                <a:rPr lang="tr-TR" sz="2000" b="1" dirty="0">
                  <a:solidFill>
                    <a:schemeClr val="tx1"/>
                  </a:solidFill>
                </a:rPr>
                <a:t>) Maliye Bakanlığı</a:t>
              </a:r>
            </a:p>
            <a:p>
              <a:pPr lvl="0">
                <a:spcBef>
                  <a:spcPct val="0"/>
                </a:spcBef>
                <a:defRPr/>
              </a:pPr>
              <a:r>
                <a:rPr lang="tr-TR" sz="2000" b="1" dirty="0" smtClean="0">
                  <a:solidFill>
                    <a:schemeClr val="tx1"/>
                  </a:solidFill>
                </a:rPr>
                <a:t>14</a:t>
              </a:r>
              <a:r>
                <a:rPr lang="tr-TR" sz="2000" b="1" dirty="0">
                  <a:solidFill>
                    <a:schemeClr val="tx1"/>
                  </a:solidFill>
                </a:rPr>
                <a:t>) Millî Eğitim </a:t>
              </a:r>
              <a:r>
                <a:rPr lang="tr-TR" sz="2000" b="1" dirty="0" smtClean="0">
                  <a:solidFill>
                    <a:schemeClr val="tx1"/>
                  </a:solidFill>
                </a:rPr>
                <a:t>Bakanlığı(…) </a:t>
              </a:r>
              <a:r>
                <a:rPr lang="tr-TR" sz="2000" b="1" dirty="0">
                  <a:solidFill>
                    <a:schemeClr val="tx1"/>
                  </a:solidFill>
                </a:rPr>
                <a:t>(7)</a:t>
              </a:r>
            </a:p>
            <a:p>
              <a:pPr lvl="0">
                <a:spcBef>
                  <a:spcPct val="0"/>
                </a:spcBef>
                <a:defRPr/>
              </a:pPr>
              <a:r>
                <a:rPr lang="tr-TR" sz="2000" b="1" dirty="0" smtClean="0">
                  <a:solidFill>
                    <a:schemeClr val="tx1"/>
                  </a:solidFill>
                </a:rPr>
                <a:t>16</a:t>
              </a:r>
              <a:r>
                <a:rPr lang="tr-TR" sz="2000" b="1" dirty="0">
                  <a:solidFill>
                    <a:schemeClr val="tx1"/>
                  </a:solidFill>
                </a:rPr>
                <a:t>) Sağlık Bakanlığı</a:t>
              </a:r>
            </a:p>
            <a:p>
              <a:pPr marL="0" marR="0" lvl="0" indent="0" algn="ctr" defTabSz="914400" eaLnBrk="1" fontAlgn="auto" latinLnBrk="0" hangingPunct="1">
                <a:lnSpc>
                  <a:spcPct val="100000"/>
                </a:lnSpc>
                <a:spcBef>
                  <a:spcPct val="0"/>
                </a:spcBef>
                <a:spcAft>
                  <a:spcPts val="0"/>
                </a:spcAft>
                <a:buClrTx/>
                <a:buSzTx/>
                <a:buFontTx/>
                <a:buNone/>
                <a:tabLst/>
                <a:defRPr/>
              </a:pPr>
              <a:endParaRPr lang="tr-TR" sz="1800" kern="1200" dirty="0" smtClean="0">
                <a:solidFill>
                  <a:schemeClr val="tx1"/>
                </a:solidFill>
              </a:endParaRPr>
            </a:p>
            <a:p>
              <a:pPr lvl="0" algn="ctr" defTabSz="844550">
                <a:lnSpc>
                  <a:spcPct val="90000"/>
                </a:lnSpc>
                <a:spcBef>
                  <a:spcPct val="0"/>
                </a:spcBef>
                <a:spcAft>
                  <a:spcPct val="35000"/>
                </a:spcAft>
              </a:pPr>
              <a:endParaRPr lang="tr-TR" sz="1800" kern="1200" dirty="0">
                <a:solidFill>
                  <a:schemeClr val="tx1"/>
                </a:solidFill>
              </a:endParaRPr>
            </a:p>
          </p:txBody>
        </p:sp>
      </p:grpSp>
      <p:grpSp>
        <p:nvGrpSpPr>
          <p:cNvPr id="12" name="Grup 11"/>
          <p:cNvGrpSpPr/>
          <p:nvPr/>
        </p:nvGrpSpPr>
        <p:grpSpPr>
          <a:xfrm>
            <a:off x="5902109" y="683172"/>
            <a:ext cx="5417531" cy="6022428"/>
            <a:chOff x="0" y="459902"/>
            <a:chExt cx="3504683" cy="4364633"/>
          </a:xfrm>
        </p:grpSpPr>
        <p:sp>
          <p:nvSpPr>
            <p:cNvPr id="13" name="Yuvarlatılmış Dikdörtgen 12"/>
            <p:cNvSpPr/>
            <p:nvPr/>
          </p:nvSpPr>
          <p:spPr>
            <a:xfrm>
              <a:off x="0" y="459902"/>
              <a:ext cx="3504683" cy="4364633"/>
            </a:xfrm>
            <a:prstGeom prst="roundRect">
              <a:avLst>
                <a:gd name="adj" fmla="val 10000"/>
              </a:avLst>
            </a:prstGeom>
            <a:solidFill>
              <a:schemeClr val="accent3">
                <a:lumMod val="40000"/>
                <a:lumOff val="6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Yuvarlatılmış Dikdörtgen 4"/>
            <p:cNvSpPr/>
            <p:nvPr/>
          </p:nvSpPr>
          <p:spPr>
            <a:xfrm>
              <a:off x="159428" y="536073"/>
              <a:ext cx="3216070" cy="41858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tr-TR" sz="2400" kern="1200" dirty="0" smtClean="0">
                <a:solidFill>
                  <a:schemeClr val="tx1"/>
                </a:solidFill>
              </a:endParaRPr>
            </a:p>
            <a:p>
              <a:pPr lvl="0">
                <a:spcBef>
                  <a:spcPct val="0"/>
                </a:spcBef>
                <a:defRPr/>
              </a:pPr>
              <a:r>
                <a:rPr lang="tr-TR" sz="2000" b="1" dirty="0" smtClean="0">
                  <a:solidFill>
                    <a:schemeClr val="tx1"/>
                  </a:solidFill>
                </a:rPr>
                <a:t>……………………..</a:t>
              </a:r>
            </a:p>
            <a:p>
              <a:pPr lvl="0">
                <a:spcBef>
                  <a:spcPct val="0"/>
                </a:spcBef>
                <a:defRPr/>
              </a:pPr>
              <a:r>
                <a:rPr lang="tr-TR" sz="2000" b="1" dirty="0" smtClean="0">
                  <a:solidFill>
                    <a:schemeClr val="tx1"/>
                  </a:solidFill>
                </a:rPr>
                <a:t>43</a:t>
              </a:r>
              <a:r>
                <a:rPr lang="tr-TR" sz="2000" b="1" dirty="0">
                  <a:solidFill>
                    <a:schemeClr val="tx1"/>
                  </a:solidFill>
                </a:rPr>
                <a:t>) Başbakanlık Yüksek Denetleme Kurulu</a:t>
              </a:r>
            </a:p>
            <a:p>
              <a:pPr lvl="0">
                <a:spcBef>
                  <a:spcPct val="0"/>
                </a:spcBef>
                <a:defRPr/>
              </a:pPr>
              <a:r>
                <a:rPr lang="tr-TR" sz="2000" b="1" dirty="0" smtClean="0">
                  <a:solidFill>
                    <a:schemeClr val="tx1"/>
                  </a:solidFill>
                </a:rPr>
                <a:t>44</a:t>
              </a:r>
              <a:r>
                <a:rPr lang="tr-TR" sz="2000" b="1" dirty="0">
                  <a:solidFill>
                    <a:schemeClr val="tx1"/>
                  </a:solidFill>
                </a:rPr>
                <a:t>) Devlet Personel Başkanlığı</a:t>
              </a:r>
            </a:p>
            <a:p>
              <a:pPr lvl="0">
                <a:spcBef>
                  <a:spcPct val="0"/>
                </a:spcBef>
                <a:defRPr/>
              </a:pPr>
              <a:r>
                <a:rPr lang="tr-TR" sz="2000" b="1" dirty="0" smtClean="0">
                  <a:solidFill>
                    <a:schemeClr val="tx1"/>
                  </a:solidFill>
                </a:rPr>
                <a:t>45</a:t>
              </a:r>
              <a:r>
                <a:rPr lang="tr-TR" sz="2000" b="1" dirty="0">
                  <a:solidFill>
                    <a:schemeClr val="tx1"/>
                  </a:solidFill>
                </a:rPr>
                <a:t>) Türkiye İstatistik Kurumu</a:t>
              </a:r>
            </a:p>
            <a:p>
              <a:pPr lvl="0">
                <a:spcBef>
                  <a:spcPct val="0"/>
                </a:spcBef>
                <a:defRPr/>
              </a:pPr>
              <a:r>
                <a:rPr lang="tr-TR" sz="2000" b="1" dirty="0" smtClean="0">
                  <a:solidFill>
                    <a:schemeClr val="tx1"/>
                  </a:solidFill>
                </a:rPr>
                <a:t>46</a:t>
              </a:r>
              <a:r>
                <a:rPr lang="tr-TR" sz="2000" b="1" dirty="0">
                  <a:solidFill>
                    <a:schemeClr val="tx1"/>
                  </a:solidFill>
                </a:rPr>
                <a:t>) Afet ve Acil Durum Yönetimi Başkanlığı</a:t>
              </a:r>
            </a:p>
            <a:p>
              <a:pPr lvl="0">
                <a:spcBef>
                  <a:spcPct val="0"/>
                </a:spcBef>
                <a:defRPr/>
              </a:pPr>
              <a:r>
                <a:rPr lang="tr-TR" sz="2000" b="1" dirty="0" smtClean="0">
                  <a:solidFill>
                    <a:schemeClr val="tx1"/>
                  </a:solidFill>
                </a:rPr>
                <a:t>47</a:t>
              </a:r>
              <a:r>
                <a:rPr lang="tr-TR" sz="2000" b="1" dirty="0">
                  <a:solidFill>
                    <a:schemeClr val="tx1"/>
                  </a:solidFill>
                </a:rPr>
                <a:t>) Gelir İdaresi Başkanlığı</a:t>
              </a:r>
            </a:p>
            <a:p>
              <a:pPr lvl="0">
                <a:spcBef>
                  <a:spcPct val="0"/>
                </a:spcBef>
                <a:defRPr/>
              </a:pPr>
              <a:r>
                <a:rPr lang="tr-TR" sz="2000" b="1" dirty="0" smtClean="0">
                  <a:solidFill>
                    <a:schemeClr val="tx1"/>
                  </a:solidFill>
                </a:rPr>
                <a:t>49</a:t>
              </a:r>
              <a:r>
                <a:rPr lang="tr-TR" sz="2000" b="1" dirty="0">
                  <a:solidFill>
                    <a:schemeClr val="tx1"/>
                  </a:solidFill>
                </a:rPr>
                <a:t>) Tapu ve Kadastro Genel Müdürlüğü</a:t>
              </a:r>
            </a:p>
            <a:p>
              <a:pPr lvl="0">
                <a:spcBef>
                  <a:spcPct val="0"/>
                </a:spcBef>
                <a:defRPr/>
              </a:pPr>
              <a:r>
                <a:rPr lang="tr-TR" sz="2000" b="1" dirty="0" smtClean="0">
                  <a:solidFill>
                    <a:schemeClr val="tx1"/>
                  </a:solidFill>
                </a:rPr>
                <a:t>50</a:t>
              </a:r>
              <a:r>
                <a:rPr lang="tr-TR" sz="2000" b="1" dirty="0">
                  <a:solidFill>
                    <a:schemeClr val="tx1"/>
                  </a:solidFill>
                </a:rPr>
                <a:t>) Meteoroloji Genel Müdürlüğü(9)</a:t>
              </a:r>
            </a:p>
            <a:p>
              <a:pPr lvl="0">
                <a:spcBef>
                  <a:spcPct val="0"/>
                </a:spcBef>
                <a:defRPr/>
              </a:pPr>
              <a:r>
                <a:rPr lang="tr-TR" sz="2000" b="1" dirty="0" smtClean="0">
                  <a:solidFill>
                    <a:schemeClr val="tx1"/>
                  </a:solidFill>
                </a:rPr>
                <a:t>52</a:t>
              </a:r>
              <a:r>
                <a:rPr lang="tr-TR" sz="2000" b="1" dirty="0">
                  <a:solidFill>
                    <a:schemeClr val="tx1"/>
                  </a:solidFill>
                </a:rPr>
                <a:t>) Basın-Yayın ve Enformasyon Genel Müdürlüğü</a:t>
              </a:r>
            </a:p>
            <a:p>
              <a:pPr lvl="0">
                <a:spcBef>
                  <a:spcPct val="0"/>
                </a:spcBef>
                <a:defRPr/>
              </a:pPr>
              <a:r>
                <a:rPr lang="tr-TR" sz="2000" b="1" dirty="0" smtClean="0">
                  <a:solidFill>
                    <a:schemeClr val="tx1"/>
                  </a:solidFill>
                </a:rPr>
                <a:t>53</a:t>
              </a:r>
              <a:r>
                <a:rPr lang="tr-TR" sz="2000" b="1" dirty="0">
                  <a:solidFill>
                    <a:schemeClr val="tx1"/>
                  </a:solidFill>
                </a:rPr>
                <a:t>) Türkiye Halk Sağlığı Kurumu </a:t>
              </a:r>
              <a:r>
                <a:rPr lang="tr-TR" sz="2000" b="1" dirty="0" smtClean="0">
                  <a:solidFill>
                    <a:schemeClr val="tx1"/>
                  </a:solidFill>
                </a:rPr>
                <a:t>54</a:t>
              </a:r>
              <a:r>
                <a:rPr lang="tr-TR" sz="2000" b="1" dirty="0">
                  <a:solidFill>
                    <a:schemeClr val="tx1"/>
                  </a:solidFill>
                </a:rPr>
                <a:t>) Türkiye Kamu Hastaneleri </a:t>
              </a:r>
              <a:r>
                <a:rPr lang="tr-TR" sz="2000" b="1" dirty="0" smtClean="0">
                  <a:solidFill>
                    <a:schemeClr val="tx1"/>
                  </a:solidFill>
                </a:rPr>
                <a:t>Kurumu</a:t>
              </a:r>
              <a:endParaRPr lang="tr-TR" sz="2000" b="1" dirty="0">
                <a:solidFill>
                  <a:schemeClr val="tx1"/>
                </a:solidFill>
              </a:endParaRPr>
            </a:p>
            <a:p>
              <a:pPr lvl="0">
                <a:spcBef>
                  <a:spcPct val="0"/>
                </a:spcBef>
                <a:defRPr/>
              </a:pPr>
              <a:r>
                <a:rPr lang="tr-TR" sz="2000" b="1" dirty="0" smtClean="0">
                  <a:solidFill>
                    <a:schemeClr val="tx1"/>
                  </a:solidFill>
                </a:rPr>
                <a:t>55) </a:t>
              </a:r>
              <a:r>
                <a:rPr lang="tr-TR" sz="2000" b="1" dirty="0">
                  <a:solidFill>
                    <a:schemeClr val="tx1"/>
                  </a:solidFill>
                </a:rPr>
                <a:t>Göç İdaresi Genel Müdürlüğü</a:t>
              </a:r>
            </a:p>
            <a:p>
              <a:pPr lvl="0">
                <a:spcBef>
                  <a:spcPct val="0"/>
                </a:spcBef>
                <a:defRPr/>
              </a:pPr>
              <a:r>
                <a:rPr lang="tr-TR" sz="2000" b="1" dirty="0">
                  <a:solidFill>
                    <a:schemeClr val="tx1"/>
                  </a:solidFill>
                </a:rPr>
                <a:t>____________________</a:t>
              </a:r>
            </a:p>
            <a:p>
              <a:pPr lvl="0" algn="ctr" defTabSz="844550">
                <a:lnSpc>
                  <a:spcPct val="90000"/>
                </a:lnSpc>
                <a:spcBef>
                  <a:spcPct val="0"/>
                </a:spcBef>
                <a:spcAft>
                  <a:spcPct val="35000"/>
                </a:spcAft>
              </a:pPr>
              <a:endParaRPr lang="tr-TR" sz="1800" kern="1200" dirty="0">
                <a:solidFill>
                  <a:schemeClr val="tx1"/>
                </a:solidFill>
              </a:endParaRPr>
            </a:p>
          </p:txBody>
        </p:sp>
      </p:grpSp>
      <p:sp>
        <p:nvSpPr>
          <p:cNvPr id="3" name="Slayt Numarası Yer Tutucusu 2"/>
          <p:cNvSpPr>
            <a:spLocks noGrp="1"/>
          </p:cNvSpPr>
          <p:nvPr>
            <p:ph type="sldNum" sz="quarter" idx="12"/>
          </p:nvPr>
        </p:nvSpPr>
        <p:spPr/>
        <p:txBody>
          <a:bodyPr/>
          <a:lstStyle/>
          <a:p>
            <a:fld id="{4FAB73BC-B049-4115-A692-8D63A059BFB8}" type="slidenum">
              <a:rPr lang="tr-TR" smtClean="0"/>
              <a:pPr/>
              <a:t>10</a:t>
            </a:fld>
            <a:endParaRPr lang="tr-TR" dirty="0"/>
          </a:p>
        </p:txBody>
      </p:sp>
    </p:spTree>
    <p:extLst>
      <p:ext uri="{BB962C8B-B14F-4D97-AF65-F5344CB8AC3E}">
        <p14:creationId xmlns:p14="http://schemas.microsoft.com/office/powerpoint/2010/main" val="94891132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p:cNvSpPr>
            <a:spLocks noGrp="1"/>
          </p:cNvSpPr>
          <p:nvPr>
            <p:ph type="body" sz="quarter" idx="14"/>
          </p:nvPr>
        </p:nvSpPr>
        <p:spPr/>
        <p:txBody>
          <a:bodyPr>
            <a:normAutofit fontScale="92500"/>
          </a:bodyPr>
          <a:lstStyle/>
          <a:p>
            <a:pPr indent="215900" algn="just">
              <a:spcBef>
                <a:spcPts val="300"/>
              </a:spcBef>
              <a:spcAft>
                <a:spcPts val="300"/>
              </a:spcAft>
            </a:pPr>
            <a:r>
              <a:rPr lang="tr-TR" sz="2400" b="1" dirty="0" smtClean="0">
                <a:solidFill>
                  <a:srgbClr val="000000"/>
                </a:solidFill>
                <a:latin typeface="Times New Roman"/>
              </a:rPr>
              <a:t>5436 Sayılı Kanun Md.15/c</a:t>
            </a:r>
            <a:r>
              <a:rPr lang="tr-TR" sz="2400" b="1" dirty="0">
                <a:solidFill>
                  <a:srgbClr val="000000"/>
                </a:solidFill>
                <a:latin typeface="Times New Roman"/>
              </a:rPr>
              <a:t>) </a:t>
            </a:r>
            <a:r>
              <a:rPr lang="tr-TR" sz="2400" dirty="0">
                <a:solidFill>
                  <a:srgbClr val="C00000"/>
                </a:solidFill>
                <a:latin typeface="Times New Roman"/>
              </a:rPr>
              <a:t>Üniversiteler ile yüksek teknoloji enstitülerinde Strateji Geliştirme Daire Başkanlığı kurulmuştur.</a:t>
            </a:r>
          </a:p>
          <a:p>
            <a:pPr indent="215900" algn="just">
              <a:spcBef>
                <a:spcPts val="300"/>
              </a:spcBef>
              <a:spcAft>
                <a:spcPts val="300"/>
              </a:spcAft>
            </a:pPr>
            <a:r>
              <a:rPr lang="tr-TR" sz="2400" dirty="0" smtClean="0">
                <a:solidFill>
                  <a:srgbClr val="000000"/>
                </a:solidFill>
                <a:latin typeface="Times New Roman"/>
              </a:rPr>
              <a:t>5436 md.15. sayılan görevler </a:t>
            </a:r>
            <a:r>
              <a:rPr lang="tr-TR" sz="2400" dirty="0">
                <a:solidFill>
                  <a:srgbClr val="000000"/>
                </a:solidFill>
                <a:latin typeface="Times New Roman"/>
              </a:rPr>
              <a:t>ile 5018 sayılı Kamu Malî Yönetimi ve Kontrol Kanununun 60 </a:t>
            </a:r>
            <a:r>
              <a:rPr lang="tr-TR" sz="2400" dirty="0" err="1">
                <a:solidFill>
                  <a:srgbClr val="000000"/>
                </a:solidFill>
                <a:latin typeface="Times New Roman"/>
              </a:rPr>
              <a:t>ıncı</a:t>
            </a:r>
            <a:r>
              <a:rPr lang="tr-TR" sz="2400" dirty="0">
                <a:solidFill>
                  <a:srgbClr val="000000"/>
                </a:solidFill>
                <a:latin typeface="Times New Roman"/>
              </a:rPr>
              <a:t> maddesinin birinci fıkrasında belirtilen görevler kamu idarelerinde </a:t>
            </a:r>
            <a:r>
              <a:rPr lang="tr-TR" sz="2400" dirty="0">
                <a:solidFill>
                  <a:srgbClr val="00B0F0"/>
                </a:solidFill>
                <a:latin typeface="Times New Roman"/>
              </a:rPr>
              <a:t>Strateji Geliştirme Başkanlıkları</a:t>
            </a:r>
            <a:r>
              <a:rPr lang="tr-TR" sz="2400" dirty="0">
                <a:solidFill>
                  <a:srgbClr val="000000"/>
                </a:solidFill>
                <a:latin typeface="Times New Roman"/>
              </a:rPr>
              <a:t>, Strateji Geliştirme Daire Başkanlıkları ve strateji geliştirme ve malî hizmetlere ilişkin hizmetlerin yerine getirildiği müdürlükler tarafından yürütülür:</a:t>
            </a:r>
          </a:p>
          <a:p>
            <a:pPr marL="342900" indent="-342900" algn="just">
              <a:buClr>
                <a:schemeClr val="tx2"/>
              </a:buClr>
              <a:buFont typeface="Arial" panose="020B0604020202020204" pitchFamily="34" charset="0"/>
              <a:buChar char="•"/>
            </a:pPr>
            <a:r>
              <a:rPr lang="tr-TR" sz="2400" b="1" dirty="0" smtClean="0">
                <a:latin typeface="Times New Roman" pitchFamily="18" charset="0"/>
                <a:cs typeface="Times New Roman" pitchFamily="18" charset="0"/>
              </a:rPr>
              <a:t>Mali </a:t>
            </a:r>
            <a:r>
              <a:rPr lang="tr-TR" sz="2400" b="1" dirty="0">
                <a:latin typeface="Times New Roman" pitchFamily="18" charset="0"/>
                <a:cs typeface="Times New Roman" pitchFamily="18" charset="0"/>
              </a:rPr>
              <a:t>hizmetler birimlerinin </a:t>
            </a:r>
            <a:r>
              <a:rPr lang="tr-TR" sz="2400" b="1" dirty="0">
                <a:latin typeface="Times New Roman" pitchFamily="18" charset="0"/>
              </a:rPr>
              <a:t> </a:t>
            </a:r>
            <a:r>
              <a:rPr lang="tr-TR" sz="2400" b="1" dirty="0">
                <a:latin typeface="Times New Roman" pitchFamily="18" charset="0"/>
                <a:cs typeface="Times New Roman" pitchFamily="18" charset="0"/>
              </a:rPr>
              <a:t> teşkilat yapısı</a:t>
            </a:r>
            <a:r>
              <a:rPr lang="tr-TR" sz="2400" b="1" dirty="0">
                <a:latin typeface="Times New Roman" pitchFamily="18" charset="0"/>
              </a:rPr>
              <a:t>,</a:t>
            </a:r>
            <a:r>
              <a:rPr lang="tr-TR" sz="2400" b="1" dirty="0">
                <a:latin typeface="Times New Roman" pitchFamily="18" charset="0"/>
                <a:cs typeface="Times New Roman" pitchFamily="18" charset="0"/>
              </a:rPr>
              <a:t> </a:t>
            </a:r>
            <a:r>
              <a:rPr lang="tr-TR" sz="2400" b="1" dirty="0" smtClean="0">
                <a:latin typeface="Times New Roman" pitchFamily="18" charset="0"/>
                <a:cs typeface="Times New Roman" pitchFamily="18" charset="0"/>
              </a:rPr>
              <a:t>(SGB Çalışma </a:t>
            </a:r>
            <a:r>
              <a:rPr lang="tr-TR" sz="2400" b="1" dirty="0" smtClean="0">
                <a:latin typeface="Times New Roman" pitchFamily="18" charset="0"/>
              </a:rPr>
              <a:t> Usul ve Esasları Yönetmeliği)</a:t>
            </a:r>
            <a:endParaRPr lang="tr-TR" sz="2400" b="1" dirty="0">
              <a:latin typeface="Times New Roman" pitchFamily="18" charset="0"/>
            </a:endParaRPr>
          </a:p>
          <a:p>
            <a:pPr algn="just">
              <a:buClr>
                <a:srgbClr val="E22E99"/>
              </a:buClr>
            </a:pPr>
            <a:r>
              <a:rPr lang="tr-TR" sz="2400" dirty="0">
                <a:latin typeface="Times New Roman" pitchFamily="18" charset="0"/>
              </a:rPr>
              <a:t>    1-</a:t>
            </a:r>
            <a:r>
              <a:rPr lang="tr-TR" sz="2400" dirty="0">
                <a:latin typeface="Times New Roman" pitchFamily="18" charset="0"/>
                <a:cs typeface="Times New Roman" pitchFamily="18" charset="0"/>
              </a:rPr>
              <a:t>Stratejik planlama, </a:t>
            </a:r>
            <a:endParaRPr lang="tr-TR" sz="2400" dirty="0">
              <a:latin typeface="Times New Roman" pitchFamily="18" charset="0"/>
            </a:endParaRPr>
          </a:p>
          <a:p>
            <a:pPr algn="just">
              <a:buClr>
                <a:srgbClr val="E22E99"/>
              </a:buClr>
            </a:pPr>
            <a:r>
              <a:rPr lang="tr-TR" sz="2400" dirty="0">
                <a:latin typeface="Times New Roman" pitchFamily="18" charset="0"/>
              </a:rPr>
              <a:t>    2-</a:t>
            </a:r>
            <a:r>
              <a:rPr lang="tr-TR" sz="2400" dirty="0">
                <a:latin typeface="Times New Roman" pitchFamily="18" charset="0"/>
                <a:cs typeface="Times New Roman" pitchFamily="18" charset="0"/>
              </a:rPr>
              <a:t>Bütçe ve performans programı, </a:t>
            </a:r>
            <a:endParaRPr lang="tr-TR" sz="2400" dirty="0">
              <a:latin typeface="Times New Roman" pitchFamily="18" charset="0"/>
            </a:endParaRPr>
          </a:p>
          <a:p>
            <a:pPr algn="just">
              <a:buClr>
                <a:srgbClr val="E22E99"/>
              </a:buClr>
            </a:pPr>
            <a:r>
              <a:rPr lang="tr-TR" sz="2400" dirty="0">
                <a:latin typeface="Times New Roman" pitchFamily="18" charset="0"/>
              </a:rPr>
              <a:t>    3-</a:t>
            </a:r>
            <a:r>
              <a:rPr lang="tr-TR" sz="2400" dirty="0">
                <a:latin typeface="Times New Roman" pitchFamily="18" charset="0"/>
                <a:cs typeface="Times New Roman" pitchFamily="18" charset="0"/>
              </a:rPr>
              <a:t>Muhasebe-kesin hesap ve raporlama ile </a:t>
            </a:r>
            <a:endParaRPr lang="tr-TR" sz="2400" dirty="0">
              <a:latin typeface="Times New Roman" pitchFamily="18" charset="0"/>
            </a:endParaRPr>
          </a:p>
          <a:p>
            <a:pPr algn="just">
              <a:buClr>
                <a:srgbClr val="E22E99"/>
              </a:buClr>
            </a:pPr>
            <a:r>
              <a:rPr lang="tr-TR" sz="2400" dirty="0">
                <a:latin typeface="Times New Roman" pitchFamily="18" charset="0"/>
              </a:rPr>
              <a:t>    4-</a:t>
            </a:r>
            <a:r>
              <a:rPr lang="tr-TR" sz="2400" dirty="0">
                <a:latin typeface="Times New Roman" pitchFamily="18" charset="0"/>
                <a:cs typeface="Times New Roman" pitchFamily="18" charset="0"/>
              </a:rPr>
              <a:t>İç kontrol </a:t>
            </a:r>
            <a:endParaRPr lang="tr-TR" sz="2400" dirty="0">
              <a:latin typeface="Times New Roman" pitchFamily="18" charset="0"/>
            </a:endParaRPr>
          </a:p>
          <a:p>
            <a:pPr algn="just">
              <a:buClr>
                <a:srgbClr val="E22E99"/>
              </a:buClr>
            </a:pPr>
            <a:r>
              <a:rPr lang="tr-TR" sz="2400" dirty="0">
                <a:latin typeface="Times New Roman" pitchFamily="18" charset="0"/>
                <a:cs typeface="Times New Roman" pitchFamily="18" charset="0"/>
              </a:rPr>
              <a:t>     fonksiyonlarının ayrı alt birimler tarafından yürütülebilmesini sağlayacak şekilde </a:t>
            </a:r>
            <a:r>
              <a:rPr lang="tr-TR" sz="2400" dirty="0">
                <a:latin typeface="Times New Roman" pitchFamily="18" charset="0"/>
              </a:rPr>
              <a:t>oluşturulur.</a:t>
            </a:r>
            <a:endParaRPr lang="tr-TR" dirty="0"/>
          </a:p>
        </p:txBody>
      </p:sp>
      <p:sp>
        <p:nvSpPr>
          <p:cNvPr id="4" name="Metin Yer Tutucusu 3"/>
          <p:cNvSpPr>
            <a:spLocks noGrp="1"/>
          </p:cNvSpPr>
          <p:nvPr>
            <p:ph type="body" sz="quarter" idx="15"/>
          </p:nvPr>
        </p:nvSpPr>
        <p:spPr>
          <a:xfrm>
            <a:off x="239999" y="495324"/>
            <a:ext cx="10233600" cy="584775"/>
          </a:xfrm>
        </p:spPr>
        <p:txBody>
          <a:bodyPr/>
          <a:lstStyle/>
          <a:p>
            <a:pPr algn="ctr"/>
            <a:r>
              <a:rPr lang="tr-TR" b="1" dirty="0">
                <a:latin typeface="Times New Roman" pitchFamily="18" charset="0"/>
              </a:rPr>
              <a:t>Mali Hizmetler Birimi (SGDB</a:t>
            </a:r>
            <a:r>
              <a:rPr lang="tr-TR" b="1" dirty="0" smtClean="0">
                <a:latin typeface="Times New Roman" pitchFamily="18" charset="0"/>
              </a:rPr>
              <a:t>)</a:t>
            </a:r>
            <a:endParaRPr lang="tr-TR" dirty="0"/>
          </a:p>
        </p:txBody>
      </p: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100</a:t>
            </a:fld>
            <a:endParaRPr lang="tr-TR">
              <a:solidFill>
                <a:prstClr val="black">
                  <a:lumMod val="65000"/>
                  <a:lumOff val="35000"/>
                </a:prstClr>
              </a:solidFill>
            </a:endParaRPr>
          </a:p>
        </p:txBody>
      </p:sp>
    </p:spTree>
    <p:extLst>
      <p:ext uri="{BB962C8B-B14F-4D97-AF65-F5344CB8AC3E}">
        <p14:creationId xmlns:p14="http://schemas.microsoft.com/office/powerpoint/2010/main" val="14812086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p:cNvSpPr>
            <a:spLocks noGrp="1"/>
          </p:cNvSpPr>
          <p:nvPr>
            <p:ph type="body" sz="quarter" idx="14"/>
          </p:nvPr>
        </p:nvSpPr>
        <p:spPr>
          <a:xfrm>
            <a:off x="240001" y="2680233"/>
            <a:ext cx="11741331" cy="662153"/>
          </a:xfrm>
        </p:spPr>
        <p:txBody>
          <a:bodyPr>
            <a:normAutofit/>
          </a:bodyPr>
          <a:lstStyle/>
          <a:p>
            <a:pPr algn="ctr"/>
            <a:r>
              <a:rPr lang="tr-TR" sz="3600" b="1" dirty="0" smtClean="0"/>
              <a:t>İÇ DENETİM-DIŞ DENETİM-KAMU ZARARI</a:t>
            </a:r>
            <a:endParaRPr lang="tr-TR" sz="3600" b="1" dirty="0"/>
          </a:p>
        </p:txBody>
      </p: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101</a:t>
            </a:fld>
            <a:endParaRPr lang="tr-TR">
              <a:solidFill>
                <a:prstClr val="black">
                  <a:lumMod val="65000"/>
                  <a:lumOff val="35000"/>
                </a:prstClr>
              </a:solidFill>
            </a:endParaRPr>
          </a:p>
        </p:txBody>
      </p:sp>
    </p:spTree>
    <p:extLst>
      <p:ext uri="{BB962C8B-B14F-4D97-AF65-F5344CB8AC3E}">
        <p14:creationId xmlns:p14="http://schemas.microsoft.com/office/powerpoint/2010/main" val="11530064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973907" y="262439"/>
            <a:ext cx="10203751" cy="1067793"/>
          </a:xfrm>
        </p:spPr>
        <p:txBody>
          <a:bodyPr>
            <a:normAutofit/>
          </a:bodyPr>
          <a:lstStyle/>
          <a:p>
            <a:pPr algn="ctr"/>
            <a:r>
              <a:rPr lang="tr-TR" altLang="tr-TR" b="1" dirty="0" smtClean="0">
                <a:solidFill>
                  <a:srgbClr val="002060"/>
                </a:solidFill>
              </a:rPr>
              <a:t>İç Denetim </a:t>
            </a:r>
            <a:r>
              <a:rPr lang="tr-TR" altLang="tr-TR" sz="3600" b="1" dirty="0" smtClean="0">
                <a:solidFill>
                  <a:srgbClr val="002060"/>
                </a:solidFill>
              </a:rPr>
              <a:t>(md.63)</a:t>
            </a:r>
            <a:endParaRPr lang="tr-TR" sz="4000" b="1" dirty="0">
              <a:solidFill>
                <a:srgbClr val="002060"/>
              </a:solidFill>
            </a:endParaRPr>
          </a:p>
        </p:txBody>
      </p:sp>
      <p:sp>
        <p:nvSpPr>
          <p:cNvPr id="3" name="2 Dikdörtgen"/>
          <p:cNvSpPr/>
          <p:nvPr/>
        </p:nvSpPr>
        <p:spPr>
          <a:xfrm>
            <a:off x="772000" y="1223325"/>
            <a:ext cx="10794671" cy="5262979"/>
          </a:xfrm>
          <a:prstGeom prst="rect">
            <a:avLst/>
          </a:prstGeom>
        </p:spPr>
        <p:txBody>
          <a:bodyPr wrap="square">
            <a:spAutoFit/>
          </a:bodyPr>
          <a:lstStyle/>
          <a:p>
            <a:pPr algn="just">
              <a:lnSpc>
                <a:spcPct val="150000"/>
              </a:lnSpc>
              <a:buClr>
                <a:srgbClr val="FF9900"/>
              </a:buClr>
              <a:defRPr/>
            </a:pPr>
            <a:r>
              <a:rPr lang="tr-TR" sz="2800" dirty="0" smtClean="0">
                <a:solidFill>
                  <a:srgbClr val="000000"/>
                </a:solidFill>
              </a:rPr>
              <a:t>K</a:t>
            </a:r>
            <a:r>
              <a:rPr lang="tr-TR" sz="2800" dirty="0" smtClean="0">
                <a:solidFill>
                  <a:srgbClr val="000000"/>
                </a:solidFill>
                <a:cs typeface="Times New Roman" pitchFamily="18" charset="0"/>
              </a:rPr>
              <a:t>amu idaresinin çalışmalarına değer katmak ve geliştirmek için</a:t>
            </a:r>
            <a:r>
              <a:rPr lang="tr-TR" sz="2800" dirty="0" smtClean="0"/>
              <a:t>,</a:t>
            </a:r>
          </a:p>
          <a:p>
            <a:pPr algn="just">
              <a:lnSpc>
                <a:spcPct val="150000"/>
              </a:lnSpc>
              <a:buClr>
                <a:srgbClr val="002060"/>
              </a:buClr>
              <a:buFont typeface="Wingdings" pitchFamily="2" charset="2"/>
              <a:buChar char="Ø"/>
              <a:defRPr/>
            </a:pPr>
            <a:r>
              <a:rPr lang="tr-TR" sz="2800" dirty="0" smtClean="0">
                <a:solidFill>
                  <a:srgbClr val="000000"/>
                </a:solidFill>
                <a:cs typeface="Times New Roman" pitchFamily="18" charset="0"/>
              </a:rPr>
              <a:t>Kaynakların ekonomiklik, etkililik ve verimlilik esaslarına göre </a:t>
            </a:r>
            <a:r>
              <a:rPr lang="tr-TR" sz="2800" u="sng" dirty="0" smtClean="0">
                <a:solidFill>
                  <a:srgbClr val="000000"/>
                </a:solidFill>
                <a:cs typeface="Times New Roman" pitchFamily="18" charset="0"/>
              </a:rPr>
              <a:t>yönetilip</a:t>
            </a:r>
            <a:r>
              <a:rPr lang="tr-TR" sz="2800" dirty="0" smtClean="0">
                <a:solidFill>
                  <a:srgbClr val="000000"/>
                </a:solidFill>
                <a:cs typeface="Times New Roman" pitchFamily="18" charset="0"/>
              </a:rPr>
              <a:t> </a:t>
            </a:r>
            <a:r>
              <a:rPr lang="tr-TR" sz="2800" u="sng" dirty="0" smtClean="0">
                <a:solidFill>
                  <a:srgbClr val="000000"/>
                </a:solidFill>
                <a:cs typeface="Times New Roman" pitchFamily="18" charset="0"/>
              </a:rPr>
              <a:t>yönetilmediğini</a:t>
            </a:r>
            <a:r>
              <a:rPr lang="tr-TR" sz="2800" dirty="0" smtClean="0">
                <a:solidFill>
                  <a:srgbClr val="000000"/>
                </a:solidFill>
                <a:cs typeface="Times New Roman" pitchFamily="18" charset="0"/>
              </a:rPr>
              <a:t> değerlendirmek ve rehberlik yapmak amacıyla yapılan</a:t>
            </a:r>
            <a:r>
              <a:rPr lang="tr-TR" sz="2800" dirty="0" smtClean="0"/>
              <a:t>,</a:t>
            </a:r>
          </a:p>
          <a:p>
            <a:pPr algn="just">
              <a:lnSpc>
                <a:spcPct val="150000"/>
              </a:lnSpc>
              <a:buClr>
                <a:srgbClr val="002060"/>
              </a:buClr>
              <a:buFont typeface="Wingdings" pitchFamily="2" charset="2"/>
              <a:buChar char="Ø"/>
              <a:defRPr/>
            </a:pPr>
            <a:r>
              <a:rPr lang="tr-TR" sz="2800" u="sng" dirty="0" smtClean="0">
                <a:solidFill>
                  <a:srgbClr val="C00000"/>
                </a:solidFill>
                <a:cs typeface="Times New Roman" pitchFamily="18" charset="0"/>
              </a:rPr>
              <a:t>Bağımsız</a:t>
            </a:r>
            <a:r>
              <a:rPr lang="tr-TR" sz="2800" dirty="0" smtClean="0">
                <a:solidFill>
                  <a:srgbClr val="C00000"/>
                </a:solidFill>
                <a:cs typeface="Times New Roman" pitchFamily="18" charset="0"/>
              </a:rPr>
              <a:t>,</a:t>
            </a:r>
            <a:r>
              <a:rPr lang="tr-TR" sz="2800" dirty="0" smtClean="0">
                <a:solidFill>
                  <a:srgbClr val="C00000"/>
                </a:solidFill>
              </a:rPr>
              <a:t> </a:t>
            </a:r>
          </a:p>
          <a:p>
            <a:pPr algn="just">
              <a:lnSpc>
                <a:spcPct val="150000"/>
              </a:lnSpc>
              <a:buClr>
                <a:srgbClr val="002060"/>
              </a:buClr>
              <a:buFont typeface="Wingdings" pitchFamily="2" charset="2"/>
              <a:buChar char="Ø"/>
              <a:defRPr/>
            </a:pPr>
            <a:r>
              <a:rPr lang="tr-TR" sz="2800" dirty="0" smtClean="0">
                <a:solidFill>
                  <a:srgbClr val="C00000"/>
                </a:solidFill>
                <a:cs typeface="Times New Roman" pitchFamily="18" charset="0"/>
              </a:rPr>
              <a:t>Nesnel güvence sağlama ve</a:t>
            </a:r>
            <a:r>
              <a:rPr lang="tr-TR" sz="2800" dirty="0" smtClean="0">
                <a:solidFill>
                  <a:srgbClr val="C00000"/>
                </a:solidFill>
              </a:rPr>
              <a:t> </a:t>
            </a:r>
          </a:p>
          <a:p>
            <a:pPr algn="just">
              <a:lnSpc>
                <a:spcPct val="150000"/>
              </a:lnSpc>
              <a:buClr>
                <a:srgbClr val="002060"/>
              </a:buClr>
              <a:buFont typeface="Wingdings" pitchFamily="2" charset="2"/>
              <a:buChar char="Ø"/>
              <a:defRPr/>
            </a:pPr>
            <a:r>
              <a:rPr lang="tr-TR" sz="2800" dirty="0" smtClean="0">
                <a:solidFill>
                  <a:srgbClr val="C00000"/>
                </a:solidFill>
                <a:cs typeface="Times New Roman" pitchFamily="18" charset="0"/>
              </a:rPr>
              <a:t>Danışmanlık</a:t>
            </a:r>
            <a:r>
              <a:rPr lang="tr-TR" sz="2800" dirty="0" smtClean="0">
                <a:solidFill>
                  <a:srgbClr val="C00000"/>
                </a:solidFill>
              </a:rPr>
              <a:t>  faaliyetidir.</a:t>
            </a:r>
          </a:p>
          <a:p>
            <a:pPr algn="just">
              <a:lnSpc>
                <a:spcPct val="150000"/>
              </a:lnSpc>
              <a:buClr>
                <a:srgbClr val="002060"/>
              </a:buClr>
              <a:buFont typeface="Wingdings" pitchFamily="2" charset="2"/>
              <a:buChar char="Ø"/>
              <a:defRPr/>
            </a:pPr>
            <a:r>
              <a:rPr lang="tr-TR" sz="2800" dirty="0"/>
              <a:t>İç denetim, iç denetçiler tarafından yapılır.</a:t>
            </a:r>
            <a:endParaRPr lang="tr-TR" sz="2800" dirty="0" smtClean="0">
              <a:solidFill>
                <a:srgbClr val="000000"/>
              </a:solidFill>
            </a:endParaRPr>
          </a:p>
        </p:txBody>
      </p:sp>
      <p:sp>
        <p:nvSpPr>
          <p:cNvPr id="4" name="Slayt Numarası Yer Tutucusu 3"/>
          <p:cNvSpPr>
            <a:spLocks noGrp="1"/>
          </p:cNvSpPr>
          <p:nvPr>
            <p:ph type="sldNum" sz="quarter" idx="12"/>
          </p:nvPr>
        </p:nvSpPr>
        <p:spPr/>
        <p:txBody>
          <a:bodyPr/>
          <a:lstStyle/>
          <a:p>
            <a:fld id="{4FAB73BC-B049-4115-A692-8D63A059BFB8}" type="slidenum">
              <a:rPr lang="tr-TR" smtClean="0"/>
              <a:pPr/>
              <a:t>102</a:t>
            </a:fld>
            <a:endParaRPr lang="tr-T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a:xfrm>
            <a:off x="733425" y="225680"/>
            <a:ext cx="10132499" cy="478515"/>
          </a:xfrm>
        </p:spPr>
        <p:txBody>
          <a:bodyPr>
            <a:normAutofit fontScale="90000"/>
          </a:bodyPr>
          <a:lstStyle/>
          <a:p>
            <a:pPr algn="ctr"/>
            <a:r>
              <a:rPr lang="tr-TR" sz="3600" b="1" dirty="0">
                <a:solidFill>
                  <a:schemeClr val="accent2">
                    <a:lumMod val="50000"/>
                  </a:schemeClr>
                </a:solidFill>
              </a:rPr>
              <a:t>İç Denetçinin Görevleri (md 64) </a:t>
            </a:r>
            <a:endParaRPr lang="tr-TR" sz="3600" dirty="0">
              <a:solidFill>
                <a:schemeClr val="accent2">
                  <a:lumMod val="50000"/>
                </a:schemeClr>
              </a:solidFill>
            </a:endParaRPr>
          </a:p>
        </p:txBody>
      </p:sp>
      <p:sp>
        <p:nvSpPr>
          <p:cNvPr id="4" name="İçerik Yer Tutucusu 3"/>
          <p:cNvSpPr>
            <a:spLocks noGrp="1"/>
          </p:cNvSpPr>
          <p:nvPr>
            <p:ph idx="1"/>
          </p:nvPr>
        </p:nvSpPr>
        <p:spPr>
          <a:xfrm>
            <a:off x="588581" y="735724"/>
            <a:ext cx="10867699" cy="5959366"/>
          </a:xfrm>
        </p:spPr>
        <p:txBody>
          <a:bodyPr>
            <a:normAutofit/>
          </a:bodyPr>
          <a:lstStyle/>
          <a:p>
            <a:pPr marL="0" indent="0" algn="just">
              <a:buNone/>
            </a:pPr>
            <a:r>
              <a:rPr lang="tr-TR" sz="2200" dirty="0" smtClean="0">
                <a:solidFill>
                  <a:srgbClr val="00B0F0"/>
                </a:solidFill>
                <a:latin typeface="Times New Roman"/>
              </a:rPr>
              <a:t>Kamu </a:t>
            </a:r>
            <a:r>
              <a:rPr lang="tr-TR" sz="2200" dirty="0">
                <a:solidFill>
                  <a:srgbClr val="00B0F0"/>
                </a:solidFill>
                <a:latin typeface="Times New Roman"/>
              </a:rPr>
              <a:t>idarelerinin yıllık iç denetim programı üst yöneticinin önerileri de dikkate alınarak iç </a:t>
            </a:r>
            <a:r>
              <a:rPr lang="tr-TR" sz="2200" dirty="0" smtClean="0">
                <a:solidFill>
                  <a:srgbClr val="00B0F0"/>
                </a:solidFill>
                <a:latin typeface="Times New Roman"/>
              </a:rPr>
              <a:t>denetçiler tarafından </a:t>
            </a:r>
            <a:r>
              <a:rPr lang="tr-TR" sz="2200" dirty="0">
                <a:solidFill>
                  <a:srgbClr val="00B0F0"/>
                </a:solidFill>
                <a:latin typeface="Times New Roman"/>
              </a:rPr>
              <a:t>hazırlanır ve üst yönetici tarafından onaylanır.</a:t>
            </a:r>
          </a:p>
          <a:p>
            <a:pPr marL="0" indent="0" algn="just">
              <a:buNone/>
            </a:pPr>
            <a:r>
              <a:rPr lang="da-DK" sz="2200" b="1" u="sng" dirty="0">
                <a:latin typeface="Times New Roman"/>
              </a:rPr>
              <a:t>İç denetçi, aşağıda belirtilen görevleri yerine getirir:</a:t>
            </a:r>
          </a:p>
          <a:p>
            <a:pPr marL="0" indent="0" algn="just">
              <a:buNone/>
            </a:pPr>
            <a:r>
              <a:rPr lang="tr-TR" sz="2200" dirty="0">
                <a:latin typeface="Times New Roman"/>
              </a:rPr>
              <a:t>a) Nesnel risk analizlerine dayanarak kamu idarelerinin yönetim ve kontrol yapılarını değerlendirmek.</a:t>
            </a:r>
          </a:p>
          <a:p>
            <a:pPr marL="0" indent="0" algn="just">
              <a:buNone/>
            </a:pPr>
            <a:r>
              <a:rPr lang="tr-TR" sz="2200" dirty="0">
                <a:latin typeface="Times New Roman"/>
              </a:rPr>
              <a:t>b) </a:t>
            </a:r>
            <a:r>
              <a:rPr lang="tr-TR" sz="2200" dirty="0">
                <a:solidFill>
                  <a:srgbClr val="C00000"/>
                </a:solidFill>
                <a:latin typeface="Times New Roman"/>
              </a:rPr>
              <a:t>Kaynakların etkili, ekonomik ve verimli kullanılması bakımından incelemeler yapmak ve önerilerde bulunmak</a:t>
            </a:r>
            <a:r>
              <a:rPr lang="tr-TR" sz="2200" dirty="0" smtClean="0">
                <a:solidFill>
                  <a:srgbClr val="C00000"/>
                </a:solidFill>
                <a:latin typeface="Times New Roman"/>
              </a:rPr>
              <a:t>.</a:t>
            </a:r>
          </a:p>
          <a:p>
            <a:pPr marL="0" indent="0">
              <a:buNone/>
            </a:pPr>
            <a:r>
              <a:rPr lang="tr-TR" sz="2200" dirty="0"/>
              <a:t>c) Harcama sonrasında yasal uygunluk denetimi yapmak.</a:t>
            </a:r>
          </a:p>
          <a:p>
            <a:pPr marL="0" indent="0">
              <a:buNone/>
            </a:pPr>
            <a:r>
              <a:rPr lang="tr-TR" sz="2200" dirty="0"/>
              <a:t>d) İdarenin harcamalarının, malî işlemlere ilişkin karar ve tasarruflarının, amaç ve politikalara, kalkınma planına, programlara, stratejik planlara ve performans programlarına uygunluğunu denetlemek ve değerlendirmek.</a:t>
            </a:r>
          </a:p>
          <a:p>
            <a:pPr marL="0" indent="0">
              <a:buNone/>
            </a:pPr>
            <a:r>
              <a:rPr lang="tr-TR" sz="2200" dirty="0"/>
              <a:t>e) </a:t>
            </a:r>
            <a:r>
              <a:rPr lang="tr-TR" sz="2200" dirty="0">
                <a:solidFill>
                  <a:srgbClr val="C00000"/>
                </a:solidFill>
              </a:rPr>
              <a:t>Malî yönetim ve kontrol süreçlerinin sistem denetimini yapmak ve bu konularda önerilerde bulunmak.</a:t>
            </a:r>
          </a:p>
          <a:p>
            <a:pPr marL="0" indent="0">
              <a:buNone/>
            </a:pPr>
            <a:r>
              <a:rPr lang="tr-TR" sz="2200" dirty="0"/>
              <a:t>f) </a:t>
            </a:r>
            <a:r>
              <a:rPr lang="tr-TR" sz="2200" dirty="0">
                <a:solidFill>
                  <a:srgbClr val="C00000"/>
                </a:solidFill>
              </a:rPr>
              <a:t>Denetim sonuçları çerçevesinde iyileştirmelere yönelik önerilerde bulunmak.</a:t>
            </a:r>
          </a:p>
          <a:p>
            <a:pPr marL="0" indent="0" algn="just">
              <a:buNone/>
            </a:pPr>
            <a:endParaRPr lang="tr-TR" sz="2000" dirty="0">
              <a:latin typeface="Times New Roman"/>
            </a:endParaRPr>
          </a:p>
        </p:txBody>
      </p:sp>
      <p:sp>
        <p:nvSpPr>
          <p:cNvPr id="2" name="Slayt Numarası Yer Tutucusu 1"/>
          <p:cNvSpPr>
            <a:spLocks noGrp="1"/>
          </p:cNvSpPr>
          <p:nvPr>
            <p:ph type="sldNum" sz="quarter" idx="12"/>
          </p:nvPr>
        </p:nvSpPr>
        <p:spPr/>
        <p:txBody>
          <a:bodyPr/>
          <a:lstStyle/>
          <a:p>
            <a:fld id="{4FAB73BC-B049-4115-A692-8D63A059BFB8}" type="slidenum">
              <a:rPr lang="tr-TR" smtClean="0"/>
              <a:pPr/>
              <a:t>103</a:t>
            </a:fld>
            <a:endParaRPr lang="tr-TR" dirty="0"/>
          </a:p>
        </p:txBody>
      </p:sp>
    </p:spTree>
    <p:extLst>
      <p:ext uri="{BB962C8B-B14F-4D97-AF65-F5344CB8AC3E}">
        <p14:creationId xmlns:p14="http://schemas.microsoft.com/office/powerpoint/2010/main" val="30172388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3924" y="1481966"/>
            <a:ext cx="10678511" cy="4645629"/>
          </a:xfrm>
        </p:spPr>
        <p:txBody>
          <a:bodyPr>
            <a:normAutofit/>
          </a:bodyPr>
          <a:lstStyle/>
          <a:p>
            <a:r>
              <a:rPr lang="tr-TR" sz="2600" dirty="0">
                <a:solidFill>
                  <a:srgbClr val="C00000"/>
                </a:solidFill>
              </a:rPr>
              <a:t>İç denetçi, görevinde bağımsızdır </a:t>
            </a:r>
            <a:r>
              <a:rPr lang="tr-TR" sz="2600" dirty="0">
                <a:latin typeface="Times New Roman"/>
                <a:ea typeface="Times New Roman"/>
              </a:rPr>
              <a:t>ve iç denetçiye asli görevi dışında hiçbir görev verilemez ve yaptırılamaz.</a:t>
            </a:r>
          </a:p>
          <a:p>
            <a:r>
              <a:rPr lang="tr-TR" sz="2600" dirty="0">
                <a:solidFill>
                  <a:srgbClr val="C00000"/>
                </a:solidFill>
              </a:rPr>
              <a:t>İç denetçiler, raporlarını doğrudan üst yöneticiye sunar</a:t>
            </a:r>
            <a:r>
              <a:rPr lang="tr-TR" sz="2600" dirty="0"/>
              <a:t>. </a:t>
            </a:r>
            <a:r>
              <a:rPr lang="tr-TR" sz="2600" dirty="0">
                <a:latin typeface="Times New Roman"/>
                <a:ea typeface="Times New Roman"/>
              </a:rPr>
              <a:t>Bu raporlar üst yönetici tarafından değerlendirmek suretiyle</a:t>
            </a:r>
            <a:r>
              <a:rPr lang="tr-TR" sz="2600" dirty="0" smtClean="0"/>
              <a:t> </a:t>
            </a:r>
            <a:r>
              <a:rPr lang="tr-TR" sz="2600" dirty="0" smtClean="0">
                <a:solidFill>
                  <a:srgbClr val="00B0F0"/>
                </a:solidFill>
              </a:rPr>
              <a:t>gereği </a:t>
            </a:r>
            <a:r>
              <a:rPr lang="tr-TR" sz="2600" dirty="0">
                <a:solidFill>
                  <a:srgbClr val="00B0F0"/>
                </a:solidFill>
              </a:rPr>
              <a:t>için ilgili birimler ile malî hizmetler birimine verilir. </a:t>
            </a:r>
            <a:endParaRPr lang="tr-TR" sz="2600" dirty="0" smtClean="0">
              <a:solidFill>
                <a:srgbClr val="00B0F0"/>
              </a:solidFill>
            </a:endParaRPr>
          </a:p>
          <a:p>
            <a:r>
              <a:rPr lang="tr-TR" sz="2600" dirty="0">
                <a:latin typeface="Times New Roman"/>
                <a:ea typeface="Times New Roman"/>
              </a:rPr>
              <a:t>İç denetim raporları ile bunlar üzerine yapılan işlemler, üst yönetici tarafından </a:t>
            </a:r>
            <a:r>
              <a:rPr lang="tr-TR" sz="2600" dirty="0">
                <a:solidFill>
                  <a:srgbClr val="C00000"/>
                </a:solidFill>
              </a:rPr>
              <a:t>en geç iki ay içinde İç Denetim Koordinasyon Kuruluna gönderilir</a:t>
            </a:r>
            <a:r>
              <a:rPr lang="tr-TR" sz="2600" dirty="0" smtClean="0">
                <a:solidFill>
                  <a:srgbClr val="C00000"/>
                </a:solidFill>
              </a:rPr>
              <a:t>.</a:t>
            </a:r>
          </a:p>
          <a:p>
            <a:r>
              <a:rPr lang="tr-TR" sz="2600" dirty="0">
                <a:latin typeface="Times New Roman"/>
                <a:ea typeface="Times New Roman"/>
              </a:rPr>
              <a:t>İç denetçiler, bakanlıklar ve bağlı idarelerde, üst yöneticilerin teklifi üzerine Bakan, diğer idarelerde </a:t>
            </a:r>
            <a:r>
              <a:rPr lang="tr-TR" sz="2600" dirty="0">
                <a:solidFill>
                  <a:srgbClr val="00B0F0"/>
                </a:solidFill>
                <a:latin typeface="Times New Roman"/>
                <a:ea typeface="Times New Roman"/>
              </a:rPr>
              <a:t>üst yöneticiler tarafından sertifikalı adaylar arasından atanır ve aynı </a:t>
            </a:r>
            <a:r>
              <a:rPr lang="tr-TR" sz="2600" dirty="0" err="1">
                <a:solidFill>
                  <a:srgbClr val="00B0F0"/>
                </a:solidFill>
                <a:latin typeface="Times New Roman"/>
                <a:ea typeface="Times New Roman"/>
              </a:rPr>
              <a:t>usûlle</a:t>
            </a:r>
            <a:r>
              <a:rPr lang="tr-TR" sz="2600" dirty="0">
                <a:solidFill>
                  <a:srgbClr val="00B0F0"/>
                </a:solidFill>
                <a:latin typeface="Times New Roman"/>
                <a:ea typeface="Times New Roman"/>
              </a:rPr>
              <a:t> görevden </a:t>
            </a:r>
            <a:r>
              <a:rPr lang="tr-TR" sz="2600" dirty="0" smtClean="0">
                <a:solidFill>
                  <a:srgbClr val="00B0F0"/>
                </a:solidFill>
                <a:latin typeface="Times New Roman"/>
                <a:ea typeface="Times New Roman"/>
              </a:rPr>
              <a:t>alınır.</a:t>
            </a:r>
            <a:endParaRPr lang="tr-TR" sz="2600" dirty="0">
              <a:solidFill>
                <a:srgbClr val="00B0F0"/>
              </a:solidFill>
            </a:endParaRPr>
          </a:p>
        </p:txBody>
      </p:sp>
      <p:sp>
        <p:nvSpPr>
          <p:cNvPr id="2" name="Başlık 1"/>
          <p:cNvSpPr>
            <a:spLocks noGrp="1"/>
          </p:cNvSpPr>
          <p:nvPr>
            <p:ph type="title"/>
          </p:nvPr>
        </p:nvSpPr>
        <p:spPr>
          <a:xfrm>
            <a:off x="845127" y="365763"/>
            <a:ext cx="10515600" cy="1074157"/>
          </a:xfrm>
        </p:spPr>
        <p:txBody>
          <a:bodyPr/>
          <a:lstStyle/>
          <a:p>
            <a:pPr algn="ctr"/>
            <a:r>
              <a:rPr lang="tr-TR" sz="4000" b="1" dirty="0">
                <a:solidFill>
                  <a:srgbClr val="002060"/>
                </a:solidFill>
              </a:rPr>
              <a:t>İç </a:t>
            </a:r>
            <a:r>
              <a:rPr lang="tr-TR" sz="4000" b="1" dirty="0" smtClean="0">
                <a:solidFill>
                  <a:srgbClr val="002060"/>
                </a:solidFill>
              </a:rPr>
              <a:t>Denetçi (</a:t>
            </a:r>
            <a:r>
              <a:rPr lang="tr-TR" sz="4000" b="1" dirty="0">
                <a:solidFill>
                  <a:srgbClr val="002060"/>
                </a:solidFill>
              </a:rPr>
              <a:t>md </a:t>
            </a:r>
            <a:r>
              <a:rPr lang="tr-TR" sz="4000" b="1" dirty="0" smtClean="0">
                <a:solidFill>
                  <a:srgbClr val="002060"/>
                </a:solidFill>
              </a:rPr>
              <a:t>64-65) </a:t>
            </a:r>
            <a:endParaRPr lang="tr-TR" sz="4000" dirty="0"/>
          </a:p>
        </p:txBody>
      </p:sp>
      <p:sp>
        <p:nvSpPr>
          <p:cNvPr id="4" name="Slayt Numarası Yer Tutucusu 3"/>
          <p:cNvSpPr>
            <a:spLocks noGrp="1"/>
          </p:cNvSpPr>
          <p:nvPr>
            <p:ph type="sldNum" sz="quarter" idx="12"/>
          </p:nvPr>
        </p:nvSpPr>
        <p:spPr/>
        <p:txBody>
          <a:bodyPr/>
          <a:lstStyle/>
          <a:p>
            <a:fld id="{4FAB73BC-B049-4115-A692-8D63A059BFB8}" type="slidenum">
              <a:rPr lang="tr-TR" smtClean="0"/>
              <a:pPr/>
              <a:t>104</a:t>
            </a:fld>
            <a:endParaRPr lang="tr-TR" dirty="0"/>
          </a:p>
        </p:txBody>
      </p:sp>
    </p:spTree>
    <p:extLst>
      <p:ext uri="{BB962C8B-B14F-4D97-AF65-F5344CB8AC3E}">
        <p14:creationId xmlns:p14="http://schemas.microsoft.com/office/powerpoint/2010/main" val="17240176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Dikdörtgen"/>
          <p:cNvSpPr/>
          <p:nvPr/>
        </p:nvSpPr>
        <p:spPr>
          <a:xfrm>
            <a:off x="956441" y="1702676"/>
            <a:ext cx="10503899" cy="3539430"/>
          </a:xfrm>
          <a:prstGeom prst="rect">
            <a:avLst/>
          </a:prstGeom>
        </p:spPr>
        <p:txBody>
          <a:bodyPr wrap="square">
            <a:spAutoFit/>
          </a:bodyPr>
          <a:lstStyle/>
          <a:p>
            <a:r>
              <a:rPr lang="tr-TR" sz="2800" i="1" dirty="0"/>
              <a:t>Dış denetim</a:t>
            </a:r>
          </a:p>
          <a:p>
            <a:r>
              <a:rPr lang="tr-TR" sz="2800" b="1" dirty="0"/>
              <a:t>Madde 68- </a:t>
            </a:r>
            <a:r>
              <a:rPr lang="tr-TR" sz="2800" dirty="0"/>
              <a:t>Sayıştay tarafından yapılacak harcama sonrası dış denetimin amacı, </a:t>
            </a:r>
            <a:endParaRPr lang="tr-TR" sz="2800" dirty="0" smtClean="0"/>
          </a:p>
          <a:p>
            <a:pPr marL="457200" indent="-457200">
              <a:buFont typeface="Arial" panose="020B0604020202020204" pitchFamily="34" charset="0"/>
              <a:buChar char="•"/>
            </a:pPr>
            <a:r>
              <a:rPr lang="tr-TR" sz="2800" dirty="0" smtClean="0"/>
              <a:t>genel </a:t>
            </a:r>
            <a:r>
              <a:rPr lang="tr-TR" sz="2800" dirty="0"/>
              <a:t>yönetim kapsamındaki </a:t>
            </a:r>
            <a:r>
              <a:rPr lang="tr-TR" sz="2800" dirty="0" smtClean="0"/>
              <a:t>kamu idarelerinin </a:t>
            </a:r>
            <a:r>
              <a:rPr lang="tr-TR" sz="2800" dirty="0"/>
              <a:t>hesap verme sorumluluğu çerçevesinde, yönetimin </a:t>
            </a:r>
            <a:r>
              <a:rPr lang="tr-TR" sz="2800" dirty="0">
                <a:solidFill>
                  <a:srgbClr val="C00000"/>
                </a:solidFill>
              </a:rPr>
              <a:t>malî faaliyet, karar ve işlemlerinin; </a:t>
            </a:r>
            <a:r>
              <a:rPr lang="tr-TR" sz="2800" dirty="0"/>
              <a:t>kanunlara, </a:t>
            </a:r>
            <a:r>
              <a:rPr lang="tr-TR" sz="2800" dirty="0" smtClean="0"/>
              <a:t>kurumsal amaç</a:t>
            </a:r>
            <a:r>
              <a:rPr lang="tr-TR" sz="2800" dirty="0"/>
              <a:t>, hedef ve planlara uygunluk yönünden incelenmesi ve </a:t>
            </a:r>
            <a:r>
              <a:rPr lang="tr-TR" sz="2800" dirty="0">
                <a:solidFill>
                  <a:srgbClr val="C00000"/>
                </a:solidFill>
              </a:rPr>
              <a:t>sonuçlarının Türkiye Büyük Millet </a:t>
            </a:r>
            <a:r>
              <a:rPr lang="tr-TR" sz="2800" dirty="0" smtClean="0">
                <a:solidFill>
                  <a:srgbClr val="C00000"/>
                </a:solidFill>
              </a:rPr>
              <a:t>Meclisine raporlanmasıdır</a:t>
            </a:r>
            <a:r>
              <a:rPr lang="tr-TR" sz="2800" dirty="0">
                <a:solidFill>
                  <a:srgbClr val="C00000"/>
                </a:solidFill>
              </a:rPr>
              <a:t>.</a:t>
            </a:r>
            <a:endParaRPr lang="tr-TR" altLang="tr-TR" sz="2800" dirty="0" smtClean="0">
              <a:solidFill>
                <a:srgbClr val="C00000"/>
              </a:solidFill>
            </a:endParaRPr>
          </a:p>
        </p:txBody>
      </p:sp>
      <p:sp>
        <p:nvSpPr>
          <p:cNvPr id="5" name="1 Başlık"/>
          <p:cNvSpPr>
            <a:spLocks noGrp="1"/>
          </p:cNvSpPr>
          <p:nvPr>
            <p:ph type="title"/>
          </p:nvPr>
        </p:nvSpPr>
        <p:spPr/>
        <p:txBody>
          <a:bodyPr>
            <a:normAutofit/>
          </a:bodyPr>
          <a:lstStyle/>
          <a:p>
            <a:pPr algn="ctr"/>
            <a:r>
              <a:rPr lang="tr-TR" altLang="tr-TR" sz="4000" b="1" dirty="0" smtClean="0">
                <a:solidFill>
                  <a:schemeClr val="accent2">
                    <a:lumMod val="50000"/>
                  </a:schemeClr>
                </a:solidFill>
              </a:rPr>
              <a:t>DIŞ DENETİM </a:t>
            </a:r>
            <a:r>
              <a:rPr lang="tr-TR" altLang="tr-TR" sz="3600" b="1" dirty="0" smtClean="0">
                <a:solidFill>
                  <a:schemeClr val="accent2">
                    <a:lumMod val="50000"/>
                  </a:schemeClr>
                </a:solidFill>
              </a:rPr>
              <a:t>(md.68)</a:t>
            </a:r>
            <a:endParaRPr lang="tr-TR" sz="4000" b="1" dirty="0">
              <a:solidFill>
                <a:schemeClr val="accent2">
                  <a:lumMod val="50000"/>
                </a:schemeClr>
              </a:solidFill>
            </a:endParaRPr>
          </a:p>
        </p:txBody>
      </p:sp>
      <p:sp>
        <p:nvSpPr>
          <p:cNvPr id="2" name="Slayt Numarası Yer Tutucusu 1"/>
          <p:cNvSpPr>
            <a:spLocks noGrp="1"/>
          </p:cNvSpPr>
          <p:nvPr>
            <p:ph type="sldNum" sz="quarter" idx="12"/>
          </p:nvPr>
        </p:nvSpPr>
        <p:spPr/>
        <p:txBody>
          <a:bodyPr/>
          <a:lstStyle/>
          <a:p>
            <a:fld id="{4FAB73BC-B049-4115-A692-8D63A059BFB8}" type="slidenum">
              <a:rPr lang="tr-TR" smtClean="0"/>
              <a:pPr/>
              <a:t>105</a:t>
            </a:fld>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pPr algn="ctr"/>
            <a:r>
              <a:rPr lang="tr-TR" altLang="tr-TR" b="1" dirty="0" smtClean="0">
                <a:solidFill>
                  <a:srgbClr val="002060"/>
                </a:solidFill>
              </a:rPr>
              <a:t>DIŞ DENETİM </a:t>
            </a:r>
            <a:r>
              <a:rPr lang="tr-TR" altLang="tr-TR" sz="4000" b="1" dirty="0" smtClean="0">
                <a:solidFill>
                  <a:srgbClr val="002060"/>
                </a:solidFill>
              </a:rPr>
              <a:t>(md.68)</a:t>
            </a:r>
            <a:endParaRPr lang="tr-TR" b="1" dirty="0">
              <a:solidFill>
                <a:srgbClr val="002060"/>
              </a:solidFill>
            </a:endParaRPr>
          </a:p>
        </p:txBody>
      </p:sp>
      <p:sp>
        <p:nvSpPr>
          <p:cNvPr id="2" name="İçerik Yer Tutucusu 1"/>
          <p:cNvSpPr>
            <a:spLocks noGrp="1"/>
          </p:cNvSpPr>
          <p:nvPr>
            <p:ph idx="1"/>
          </p:nvPr>
        </p:nvSpPr>
        <p:spPr/>
        <p:txBody>
          <a:bodyPr>
            <a:normAutofit fontScale="92500"/>
          </a:bodyPr>
          <a:lstStyle/>
          <a:p>
            <a:pPr marL="0" indent="0">
              <a:buNone/>
            </a:pPr>
            <a:r>
              <a:rPr lang="tr-TR" dirty="0">
                <a:latin typeface="Times New Roman"/>
              </a:rPr>
              <a:t>Dış denetim, genel kabul görmüş uluslararası denetim standartları dikkate alınarak;</a:t>
            </a:r>
          </a:p>
          <a:p>
            <a:pPr marL="514350" indent="-514350">
              <a:buAutoNum type="alphaLcParenR"/>
            </a:pPr>
            <a:r>
              <a:rPr lang="tr-TR" dirty="0" smtClean="0">
                <a:latin typeface="Times New Roman"/>
              </a:rPr>
              <a:t>Kamu </a:t>
            </a:r>
            <a:r>
              <a:rPr lang="tr-TR" dirty="0">
                <a:latin typeface="Times New Roman"/>
              </a:rPr>
              <a:t>idaresi hesapları ve bunlara ilişkin belgeler esas alınarak, </a:t>
            </a:r>
            <a:endParaRPr lang="tr-TR" dirty="0" smtClean="0">
              <a:latin typeface="Times New Roman"/>
            </a:endParaRPr>
          </a:p>
          <a:p>
            <a:r>
              <a:rPr lang="tr-TR" dirty="0" smtClean="0">
                <a:solidFill>
                  <a:srgbClr val="C00000"/>
                </a:solidFill>
                <a:latin typeface="Times New Roman"/>
              </a:rPr>
              <a:t>malî </a:t>
            </a:r>
            <a:r>
              <a:rPr lang="tr-TR" dirty="0">
                <a:solidFill>
                  <a:srgbClr val="C00000"/>
                </a:solidFill>
                <a:latin typeface="Times New Roman"/>
              </a:rPr>
              <a:t>tabloların güvenilirliği ve doğruluğu</a:t>
            </a:r>
            <a:r>
              <a:rPr lang="tr-TR" dirty="0">
                <a:latin typeface="Times New Roman"/>
              </a:rPr>
              <a:t>na </a:t>
            </a:r>
            <a:r>
              <a:rPr lang="tr-TR" dirty="0" smtClean="0">
                <a:latin typeface="Times New Roman"/>
              </a:rPr>
              <a:t>ilişkin malî </a:t>
            </a:r>
            <a:r>
              <a:rPr lang="tr-TR" dirty="0">
                <a:latin typeface="Times New Roman"/>
              </a:rPr>
              <a:t>denetimi ile </a:t>
            </a:r>
            <a:endParaRPr lang="tr-TR" dirty="0" smtClean="0">
              <a:latin typeface="Times New Roman"/>
            </a:endParaRPr>
          </a:p>
          <a:p>
            <a:r>
              <a:rPr lang="tr-TR" dirty="0" smtClean="0">
                <a:latin typeface="Times New Roman"/>
              </a:rPr>
              <a:t>kamu </a:t>
            </a:r>
            <a:r>
              <a:rPr lang="tr-TR" dirty="0">
                <a:latin typeface="Times New Roman"/>
              </a:rPr>
              <a:t>idarelerinin </a:t>
            </a:r>
            <a:r>
              <a:rPr lang="tr-TR" dirty="0">
                <a:solidFill>
                  <a:srgbClr val="C00000"/>
                </a:solidFill>
                <a:latin typeface="Times New Roman"/>
              </a:rPr>
              <a:t>gelir, gider ve mallarına ilişkin malî işlemlerinin kanunlara ve diğer </a:t>
            </a:r>
            <a:r>
              <a:rPr lang="tr-TR" dirty="0" smtClean="0">
                <a:solidFill>
                  <a:srgbClr val="C00000"/>
                </a:solidFill>
                <a:latin typeface="Times New Roman"/>
              </a:rPr>
              <a:t>hukuki düzenlemelere </a:t>
            </a:r>
            <a:r>
              <a:rPr lang="tr-TR" dirty="0">
                <a:solidFill>
                  <a:srgbClr val="C00000"/>
                </a:solidFill>
                <a:latin typeface="Times New Roman"/>
              </a:rPr>
              <a:t>uygun olup olmadığının tespiti</a:t>
            </a:r>
            <a:r>
              <a:rPr lang="tr-TR" dirty="0" smtClean="0">
                <a:solidFill>
                  <a:srgbClr val="C00000"/>
                </a:solidFill>
                <a:latin typeface="Times New Roman"/>
              </a:rPr>
              <a:t>,</a:t>
            </a:r>
          </a:p>
          <a:p>
            <a:pPr marL="0" lvl="0" indent="0">
              <a:buNone/>
            </a:pPr>
            <a:r>
              <a:rPr lang="tr-TR" dirty="0">
                <a:latin typeface="Times New Roman"/>
              </a:rPr>
              <a:t>b) Kamu kaynaklarının etkili, ekonomik ve verimli olarak kullanılıp kullanılmadığının belirlenmesi, faaliyet sonuçlarının ölçülmesi ve </a:t>
            </a:r>
            <a:r>
              <a:rPr lang="tr-TR" dirty="0">
                <a:solidFill>
                  <a:srgbClr val="C00000"/>
                </a:solidFill>
                <a:latin typeface="Times New Roman"/>
              </a:rPr>
              <a:t>performans bakımından değerlendirilmesi, </a:t>
            </a:r>
          </a:p>
          <a:p>
            <a:pPr marL="0" lvl="0" indent="0">
              <a:buNone/>
            </a:pPr>
            <a:r>
              <a:rPr lang="tr-TR" dirty="0">
                <a:latin typeface="Times New Roman"/>
              </a:rPr>
              <a:t>Suretiyle gerçekleştirilir</a:t>
            </a:r>
            <a:r>
              <a:rPr lang="tr-TR" dirty="0">
                <a:solidFill>
                  <a:prstClr val="black"/>
                </a:solidFill>
                <a:latin typeface="Times New Roman"/>
              </a:rPr>
              <a:t>.</a:t>
            </a:r>
          </a:p>
          <a:p>
            <a:pPr marL="0" indent="0">
              <a:buNone/>
            </a:pPr>
            <a:endParaRPr lang="tr-TR" dirty="0">
              <a:solidFill>
                <a:srgbClr val="C00000"/>
              </a:solidFill>
            </a:endParaRPr>
          </a:p>
        </p:txBody>
      </p:sp>
      <p:sp>
        <p:nvSpPr>
          <p:cNvPr id="3" name="Slayt Numarası Yer Tutucusu 2"/>
          <p:cNvSpPr>
            <a:spLocks noGrp="1"/>
          </p:cNvSpPr>
          <p:nvPr>
            <p:ph type="sldNum" sz="quarter" idx="12"/>
          </p:nvPr>
        </p:nvSpPr>
        <p:spPr/>
        <p:txBody>
          <a:bodyPr/>
          <a:lstStyle/>
          <a:p>
            <a:fld id="{4FAB73BC-B049-4115-A692-8D63A059BFB8}" type="slidenum">
              <a:rPr lang="tr-TR" smtClean="0"/>
              <a:pPr/>
              <a:t>106</a:t>
            </a:fld>
            <a:endParaRPr lang="tr-T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altLang="tr-TR" b="1" dirty="0">
                <a:solidFill>
                  <a:srgbClr val="002060"/>
                </a:solidFill>
              </a:rPr>
              <a:t>DIŞ DENETİM </a:t>
            </a:r>
            <a:r>
              <a:rPr lang="tr-TR" altLang="tr-TR" sz="4000" b="1" dirty="0">
                <a:solidFill>
                  <a:srgbClr val="002060"/>
                </a:solidFill>
              </a:rPr>
              <a:t>(md.68)</a:t>
            </a:r>
            <a:endParaRPr lang="tr-TR" dirty="0"/>
          </a:p>
        </p:txBody>
      </p:sp>
      <p:sp>
        <p:nvSpPr>
          <p:cNvPr id="3" name="İçerik Yer Tutucusu 2"/>
          <p:cNvSpPr>
            <a:spLocks noGrp="1"/>
          </p:cNvSpPr>
          <p:nvPr>
            <p:ph idx="1"/>
          </p:nvPr>
        </p:nvSpPr>
        <p:spPr>
          <a:xfrm>
            <a:off x="845127" y="1481961"/>
            <a:ext cx="10515600" cy="4698181"/>
          </a:xfrm>
        </p:spPr>
        <p:txBody>
          <a:bodyPr/>
          <a:lstStyle/>
          <a:p>
            <a:pPr marL="0" indent="0" algn="just">
              <a:buNone/>
            </a:pPr>
            <a:endParaRPr lang="tr-TR" dirty="0" smtClean="0"/>
          </a:p>
          <a:p>
            <a:pPr marL="0" indent="0" algn="just">
              <a:spcBef>
                <a:spcPts val="0"/>
              </a:spcBef>
              <a:buNone/>
            </a:pPr>
            <a:r>
              <a:rPr lang="tr-TR" dirty="0"/>
              <a:t>Sayıştay, </a:t>
            </a:r>
            <a:r>
              <a:rPr lang="tr-TR" dirty="0">
                <a:solidFill>
                  <a:srgbClr val="C00000"/>
                </a:solidFill>
              </a:rPr>
              <a:t>denetim raporları ve bunlara verilen cevapları</a:t>
            </a:r>
            <a:r>
              <a:rPr lang="tr-TR" dirty="0"/>
              <a:t> dikkate alarak düzenleyeceği dış denetim genel değerlendirme raporunu</a:t>
            </a:r>
          </a:p>
          <a:p>
            <a:pPr marL="0" indent="0" algn="just">
              <a:spcBef>
                <a:spcPts val="0"/>
              </a:spcBef>
              <a:buNone/>
            </a:pPr>
            <a:r>
              <a:rPr lang="tr-TR" dirty="0">
                <a:solidFill>
                  <a:srgbClr val="C00000"/>
                </a:solidFill>
              </a:rPr>
              <a:t>Türkiye Büyük Millet Meclisine sunar. </a:t>
            </a:r>
            <a:endParaRPr lang="tr-TR" dirty="0" smtClean="0">
              <a:solidFill>
                <a:srgbClr val="C00000"/>
              </a:solidFill>
            </a:endParaRPr>
          </a:p>
          <a:p>
            <a:pPr marL="0" indent="0" algn="just">
              <a:buNone/>
            </a:pPr>
            <a:r>
              <a:rPr lang="tr-TR" dirty="0" smtClean="0"/>
              <a:t>Sayıştay </a:t>
            </a:r>
            <a:r>
              <a:rPr lang="tr-TR" dirty="0"/>
              <a:t>tarafından </a:t>
            </a:r>
            <a:r>
              <a:rPr lang="tr-TR" dirty="0">
                <a:solidFill>
                  <a:srgbClr val="00B0F0"/>
                </a:solidFill>
              </a:rPr>
              <a:t>hesapların hükme bağlanması</a:t>
            </a:r>
            <a:r>
              <a:rPr lang="tr-TR" dirty="0"/>
              <a:t>; genel yönetim kapsamındaki kamu </a:t>
            </a:r>
            <a:r>
              <a:rPr lang="tr-TR" dirty="0" smtClean="0"/>
              <a:t>idarelerinin </a:t>
            </a:r>
            <a:r>
              <a:rPr lang="tr-TR" dirty="0"/>
              <a:t>gelir, gider ve </a:t>
            </a:r>
            <a:r>
              <a:rPr lang="tr-TR" dirty="0" smtClean="0"/>
              <a:t>mal hesapları </a:t>
            </a:r>
            <a:r>
              <a:rPr lang="tr-TR" dirty="0"/>
              <a:t>ile bu hesaplarla ilgili işlemlerinin yasal düzenlemelere uygun olup olmadığına karar verilmesidir</a:t>
            </a:r>
            <a:r>
              <a:rPr lang="tr-TR" dirty="0" smtClean="0"/>
              <a:t>.</a:t>
            </a:r>
          </a:p>
          <a:p>
            <a:pPr marL="0" indent="0" algn="just">
              <a:buNone/>
            </a:pPr>
            <a:r>
              <a:rPr lang="tr-TR" dirty="0"/>
              <a:t>Dış denetim ve hesapların hükme bağlanmasına ilişkin diğer hususlar ilgili </a:t>
            </a:r>
            <a:r>
              <a:rPr lang="tr-TR" dirty="0">
                <a:solidFill>
                  <a:srgbClr val="00B0F0"/>
                </a:solidFill>
              </a:rPr>
              <a:t>kanununda </a:t>
            </a:r>
            <a:r>
              <a:rPr lang="tr-TR" dirty="0"/>
              <a:t>düzenlenir. </a:t>
            </a:r>
            <a:r>
              <a:rPr lang="tr-TR" b="1" dirty="0" smtClean="0"/>
              <a:t>(6085 sayılı Sayıştay Kanunu)</a:t>
            </a:r>
            <a:endParaRPr lang="tr-TR" b="1" dirty="0"/>
          </a:p>
        </p:txBody>
      </p:sp>
      <p:sp>
        <p:nvSpPr>
          <p:cNvPr id="4" name="Slayt Numarası Yer Tutucusu 3"/>
          <p:cNvSpPr>
            <a:spLocks noGrp="1"/>
          </p:cNvSpPr>
          <p:nvPr>
            <p:ph type="sldNum" sz="quarter" idx="12"/>
          </p:nvPr>
        </p:nvSpPr>
        <p:spPr/>
        <p:txBody>
          <a:bodyPr/>
          <a:lstStyle/>
          <a:p>
            <a:fld id="{4FAB73BC-B049-4115-A692-8D63A059BFB8}" type="slidenum">
              <a:rPr lang="tr-TR" smtClean="0"/>
              <a:pPr/>
              <a:t>107</a:t>
            </a:fld>
            <a:endParaRPr lang="tr-TR" dirty="0"/>
          </a:p>
        </p:txBody>
      </p:sp>
    </p:spTree>
    <p:extLst>
      <p:ext uri="{BB962C8B-B14F-4D97-AF65-F5344CB8AC3E}">
        <p14:creationId xmlns:p14="http://schemas.microsoft.com/office/powerpoint/2010/main" val="36361724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845127" y="365760"/>
            <a:ext cx="10515600" cy="1032116"/>
          </a:xfrm>
        </p:spPr>
        <p:txBody>
          <a:bodyPr/>
          <a:lstStyle/>
          <a:p>
            <a:pPr algn="ctr"/>
            <a:r>
              <a:rPr lang="tr-TR" b="1" dirty="0" smtClean="0">
                <a:solidFill>
                  <a:srgbClr val="002060"/>
                </a:solidFill>
              </a:rPr>
              <a:t>KAMU ZARARI ( md.71)</a:t>
            </a:r>
            <a:endParaRPr lang="tr-TR" b="1" dirty="0">
              <a:solidFill>
                <a:srgbClr val="002060"/>
              </a:solidFill>
            </a:endParaRPr>
          </a:p>
        </p:txBody>
      </p:sp>
      <p:sp>
        <p:nvSpPr>
          <p:cNvPr id="3" name="2 Dikdörtgen"/>
          <p:cNvSpPr/>
          <p:nvPr/>
        </p:nvSpPr>
        <p:spPr>
          <a:xfrm>
            <a:off x="1008992" y="1418897"/>
            <a:ext cx="10594429" cy="3970318"/>
          </a:xfrm>
          <a:prstGeom prst="rect">
            <a:avLst/>
          </a:prstGeom>
        </p:spPr>
        <p:txBody>
          <a:bodyPr wrap="square">
            <a:spAutoFit/>
          </a:bodyPr>
          <a:lstStyle/>
          <a:p>
            <a:pPr algn="just">
              <a:defRPr/>
            </a:pPr>
            <a:r>
              <a:rPr lang="tr-TR" sz="2800" dirty="0" smtClean="0"/>
              <a:t>Kamu görevlilerinin ;</a:t>
            </a:r>
          </a:p>
          <a:p>
            <a:pPr marL="457200" indent="-457200" algn="just">
              <a:buFont typeface="Wingdings" panose="05000000000000000000" pitchFamily="2" charset="2"/>
              <a:buChar char="ü"/>
              <a:defRPr/>
            </a:pPr>
            <a:endParaRPr lang="tr-TR" sz="2800" dirty="0" smtClean="0"/>
          </a:p>
          <a:p>
            <a:pPr marL="457200" indent="-457200" algn="just">
              <a:buFont typeface="Wingdings" panose="05000000000000000000" pitchFamily="2" charset="2"/>
              <a:buChar char="ü"/>
              <a:defRPr/>
            </a:pPr>
            <a:r>
              <a:rPr lang="tr-TR" sz="2800" dirty="0" smtClean="0"/>
              <a:t>Kasıt, </a:t>
            </a:r>
          </a:p>
          <a:p>
            <a:pPr marL="457200" indent="-457200" algn="just">
              <a:buFont typeface="Wingdings" panose="05000000000000000000" pitchFamily="2" charset="2"/>
              <a:buChar char="ü"/>
              <a:defRPr/>
            </a:pPr>
            <a:r>
              <a:rPr lang="tr-TR" sz="2800" dirty="0" smtClean="0"/>
              <a:t>Kusur veya </a:t>
            </a:r>
          </a:p>
          <a:p>
            <a:pPr marL="457200" indent="-457200" algn="just">
              <a:buFont typeface="Wingdings" panose="05000000000000000000" pitchFamily="2" charset="2"/>
              <a:buChar char="ü"/>
              <a:defRPr/>
            </a:pPr>
            <a:r>
              <a:rPr lang="tr-TR" sz="2800" dirty="0" smtClean="0"/>
              <a:t>İhmallerinden </a:t>
            </a:r>
          </a:p>
          <a:p>
            <a:pPr algn="just">
              <a:defRPr/>
            </a:pPr>
            <a:endParaRPr lang="tr-TR" sz="2800" dirty="0" smtClean="0"/>
          </a:p>
          <a:p>
            <a:pPr algn="just">
              <a:defRPr/>
            </a:pPr>
            <a:r>
              <a:rPr lang="tr-TR" sz="2800" dirty="0" smtClean="0"/>
              <a:t>Kaynaklanan </a:t>
            </a:r>
            <a:r>
              <a:rPr lang="tr-TR" sz="2800" dirty="0" smtClean="0">
                <a:solidFill>
                  <a:srgbClr val="0070C0"/>
                </a:solidFill>
              </a:rPr>
              <a:t>mevzuata aykırı karar</a:t>
            </a:r>
            <a:r>
              <a:rPr lang="tr-TR" sz="2800" dirty="0" smtClean="0"/>
              <a:t>, işlem veya eylemleri sonucunda kamu </a:t>
            </a:r>
            <a:r>
              <a:rPr lang="tr-TR" sz="2800" dirty="0" smtClean="0">
                <a:solidFill>
                  <a:srgbClr val="0070C0"/>
                </a:solidFill>
              </a:rPr>
              <a:t>kaynağında artışa engel </a:t>
            </a:r>
            <a:r>
              <a:rPr lang="tr-TR" sz="2800" dirty="0" smtClean="0"/>
              <a:t>veya </a:t>
            </a:r>
            <a:r>
              <a:rPr lang="tr-TR" sz="2800" dirty="0" smtClean="0">
                <a:solidFill>
                  <a:srgbClr val="0070C0"/>
                </a:solidFill>
              </a:rPr>
              <a:t>eksilmeye neden </a:t>
            </a:r>
            <a:r>
              <a:rPr lang="tr-TR" sz="2800" dirty="0" smtClean="0"/>
              <a:t>olunmasıdır.</a:t>
            </a:r>
          </a:p>
          <a:p>
            <a:pPr algn="just">
              <a:defRPr/>
            </a:pPr>
            <a:endParaRPr lang="tr-TR" sz="2800" dirty="0"/>
          </a:p>
        </p:txBody>
      </p:sp>
      <p:sp>
        <p:nvSpPr>
          <p:cNvPr id="4" name="Slayt Numarası Yer Tutucusu 3"/>
          <p:cNvSpPr>
            <a:spLocks noGrp="1"/>
          </p:cNvSpPr>
          <p:nvPr>
            <p:ph type="sldNum" sz="quarter" idx="12"/>
          </p:nvPr>
        </p:nvSpPr>
        <p:spPr/>
        <p:txBody>
          <a:bodyPr/>
          <a:lstStyle/>
          <a:p>
            <a:fld id="{4FAB73BC-B049-4115-A692-8D63A059BFB8}" type="slidenum">
              <a:rPr lang="tr-TR" smtClean="0"/>
              <a:pPr/>
              <a:t>108</a:t>
            </a:fld>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a:xfrm>
            <a:off x="845127" y="365760"/>
            <a:ext cx="10515600" cy="1021606"/>
          </a:xfrm>
        </p:spPr>
        <p:txBody>
          <a:bodyPr/>
          <a:lstStyle/>
          <a:p>
            <a:pPr algn="ctr"/>
            <a:r>
              <a:rPr lang="tr-TR" b="1" dirty="0">
                <a:solidFill>
                  <a:srgbClr val="002060"/>
                </a:solidFill>
              </a:rPr>
              <a:t>KAMU ZARARI ( md.71)</a:t>
            </a:r>
            <a:endParaRPr lang="tr-TR" dirty="0"/>
          </a:p>
        </p:txBody>
      </p:sp>
      <p:sp>
        <p:nvSpPr>
          <p:cNvPr id="4" name="İçerik Yer Tutucusu 3"/>
          <p:cNvSpPr>
            <a:spLocks noGrp="1"/>
          </p:cNvSpPr>
          <p:nvPr>
            <p:ph idx="1"/>
          </p:nvPr>
        </p:nvSpPr>
        <p:spPr>
          <a:xfrm>
            <a:off x="651724" y="1376857"/>
            <a:ext cx="10930759" cy="4803285"/>
          </a:xfrm>
        </p:spPr>
        <p:txBody>
          <a:bodyPr>
            <a:normAutofit fontScale="92500"/>
          </a:bodyPr>
          <a:lstStyle/>
          <a:p>
            <a:pPr marL="0" indent="0">
              <a:buNone/>
            </a:pPr>
            <a:r>
              <a:rPr lang="tr-TR" dirty="0">
                <a:latin typeface="Times New Roman"/>
              </a:rPr>
              <a:t>Kamu zararının belirlenmesinde;</a:t>
            </a:r>
          </a:p>
          <a:p>
            <a:pPr marL="0" indent="0">
              <a:buNone/>
            </a:pPr>
            <a:r>
              <a:rPr lang="tr-TR" dirty="0">
                <a:latin typeface="Times New Roman"/>
              </a:rPr>
              <a:t>a) İş, mal veya hizmet karşılığı olarak </a:t>
            </a:r>
            <a:r>
              <a:rPr lang="tr-TR" dirty="0">
                <a:solidFill>
                  <a:srgbClr val="C00000"/>
                </a:solidFill>
                <a:latin typeface="Times New Roman"/>
              </a:rPr>
              <a:t>belirlenen tutardan fazla ödeme yapılması</a:t>
            </a:r>
            <a:r>
              <a:rPr lang="tr-TR" dirty="0">
                <a:latin typeface="Times New Roman"/>
              </a:rPr>
              <a:t>,</a:t>
            </a:r>
          </a:p>
          <a:p>
            <a:pPr marL="0" indent="0">
              <a:buNone/>
            </a:pPr>
            <a:r>
              <a:rPr lang="tr-TR" dirty="0">
                <a:latin typeface="Times New Roman"/>
              </a:rPr>
              <a:t>b) </a:t>
            </a:r>
            <a:r>
              <a:rPr lang="tr-TR" dirty="0">
                <a:solidFill>
                  <a:srgbClr val="C00000"/>
                </a:solidFill>
                <a:latin typeface="Times New Roman"/>
              </a:rPr>
              <a:t>Mal alınmadan, iş veya hizmet yaptırılmadan ödeme yapılması,</a:t>
            </a:r>
          </a:p>
          <a:p>
            <a:pPr marL="0" indent="0">
              <a:buNone/>
            </a:pPr>
            <a:r>
              <a:rPr lang="tr-TR" dirty="0">
                <a:latin typeface="Times New Roman"/>
              </a:rPr>
              <a:t>c) Transfer niteliğindeki giderlerde, fazla veya yersiz ödemede bulunulması,</a:t>
            </a:r>
          </a:p>
          <a:p>
            <a:pPr marL="0" indent="0">
              <a:buNone/>
            </a:pPr>
            <a:r>
              <a:rPr lang="tr-TR" dirty="0">
                <a:latin typeface="Times New Roman"/>
              </a:rPr>
              <a:t>d) </a:t>
            </a:r>
            <a:r>
              <a:rPr lang="tr-TR" dirty="0">
                <a:solidFill>
                  <a:srgbClr val="C00000"/>
                </a:solidFill>
                <a:latin typeface="Times New Roman"/>
              </a:rPr>
              <a:t>İş, mal veya hizmetin rayiç bedelinden daha yüksek fiyatla alınması veya yaptırılması,</a:t>
            </a:r>
          </a:p>
          <a:p>
            <a:pPr marL="0" indent="0">
              <a:buNone/>
            </a:pPr>
            <a:r>
              <a:rPr lang="tr-TR" dirty="0">
                <a:latin typeface="Times New Roman"/>
              </a:rPr>
              <a:t>e) İdare gelirlerinin tarh, tahakkuk veya tahsil işlemlerinin mevzuata uygun bir şekilde yapılmaması,</a:t>
            </a:r>
          </a:p>
          <a:p>
            <a:pPr marL="0" indent="0">
              <a:buNone/>
            </a:pPr>
            <a:r>
              <a:rPr lang="tr-TR" dirty="0" smtClean="0">
                <a:latin typeface="Times New Roman"/>
              </a:rPr>
              <a:t>g</a:t>
            </a:r>
            <a:r>
              <a:rPr lang="tr-TR" dirty="0">
                <a:latin typeface="Times New Roman"/>
              </a:rPr>
              <a:t>) Mevzuatında öngörülmediği halde ödeme yapılması,</a:t>
            </a:r>
          </a:p>
          <a:p>
            <a:pPr marL="0" indent="0">
              <a:buNone/>
            </a:pPr>
            <a:r>
              <a:rPr lang="tr-TR" dirty="0">
                <a:latin typeface="Times New Roman"/>
              </a:rPr>
              <a:t>Esas alınır.</a:t>
            </a:r>
            <a:endParaRPr lang="tr-TR" dirty="0"/>
          </a:p>
        </p:txBody>
      </p:sp>
      <p:sp>
        <p:nvSpPr>
          <p:cNvPr id="2" name="Slayt Numarası Yer Tutucusu 1"/>
          <p:cNvSpPr>
            <a:spLocks noGrp="1"/>
          </p:cNvSpPr>
          <p:nvPr>
            <p:ph type="sldNum" sz="quarter" idx="12"/>
          </p:nvPr>
        </p:nvSpPr>
        <p:spPr/>
        <p:txBody>
          <a:bodyPr/>
          <a:lstStyle/>
          <a:p>
            <a:fld id="{4FAB73BC-B049-4115-A692-8D63A059BFB8}" type="slidenum">
              <a:rPr lang="tr-TR" smtClean="0"/>
              <a:pPr/>
              <a:t>109</a:t>
            </a:fld>
            <a:endParaRPr lang="tr-TR" dirty="0"/>
          </a:p>
        </p:txBody>
      </p:sp>
    </p:spTree>
    <p:extLst>
      <p:ext uri="{BB962C8B-B14F-4D97-AF65-F5344CB8AC3E}">
        <p14:creationId xmlns:p14="http://schemas.microsoft.com/office/powerpoint/2010/main" val="4212402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45127" y="365910"/>
            <a:ext cx="10515600" cy="390985"/>
          </a:xfrm>
        </p:spPr>
        <p:txBody>
          <a:bodyPr>
            <a:normAutofit fontScale="90000"/>
          </a:bodyPr>
          <a:lstStyle/>
          <a:p>
            <a:pPr algn="ctr"/>
            <a:r>
              <a:rPr lang="tr-TR" sz="2200" b="1" dirty="0" smtClean="0"/>
              <a:t>(2) </a:t>
            </a:r>
            <a:r>
              <a:rPr lang="tr-TR" sz="2200" b="1" dirty="0"/>
              <a:t>SAYILI </a:t>
            </a:r>
            <a:r>
              <a:rPr lang="tr-TR" sz="2200" b="1" dirty="0" smtClean="0"/>
              <a:t>CETVEL </a:t>
            </a:r>
            <a:br>
              <a:rPr lang="tr-TR" sz="2200" b="1" dirty="0" smtClean="0"/>
            </a:br>
            <a:r>
              <a:rPr lang="tr-TR" sz="2200" b="1" dirty="0" smtClean="0"/>
              <a:t>ÖZEL BÜTÇELİ İDARELER</a:t>
            </a:r>
            <a:r>
              <a:rPr lang="tr-TR" b="1" dirty="0"/>
              <a:t/>
            </a:r>
            <a:br>
              <a:rPr lang="tr-TR" b="1" dirty="0"/>
            </a:br>
            <a:endParaRPr lang="tr-TR" b="1" dirty="0"/>
          </a:p>
        </p:txBody>
      </p:sp>
      <p:grpSp>
        <p:nvGrpSpPr>
          <p:cNvPr id="9" name="Grup 8"/>
          <p:cNvGrpSpPr/>
          <p:nvPr/>
        </p:nvGrpSpPr>
        <p:grpSpPr>
          <a:xfrm>
            <a:off x="888675" y="683172"/>
            <a:ext cx="5013436" cy="6022428"/>
            <a:chOff x="-67398" y="345469"/>
            <a:chExt cx="3572082" cy="4479067"/>
          </a:xfrm>
        </p:grpSpPr>
        <p:sp>
          <p:nvSpPr>
            <p:cNvPr id="10" name="Yuvarlatılmış Dikdörtgen 9"/>
            <p:cNvSpPr/>
            <p:nvPr/>
          </p:nvSpPr>
          <p:spPr>
            <a:xfrm>
              <a:off x="-67398" y="345469"/>
              <a:ext cx="3572082" cy="4479067"/>
            </a:xfrm>
            <a:prstGeom prst="roundRect">
              <a:avLst>
                <a:gd name="adj" fmla="val 10000"/>
              </a:avLst>
            </a:prstGeom>
            <a:solidFill>
              <a:schemeClr val="accent3">
                <a:lumMod val="40000"/>
                <a:lumOff val="6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3353" y="556524"/>
              <a:ext cx="3398680" cy="4268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spcBef>
                  <a:spcPct val="0"/>
                </a:spcBef>
                <a:defRPr/>
              </a:pPr>
              <a:r>
                <a:rPr lang="tr-TR" b="1" dirty="0">
                  <a:solidFill>
                    <a:prstClr val="black"/>
                  </a:solidFill>
                </a:rPr>
                <a:t>A) </a:t>
              </a:r>
              <a:r>
                <a:rPr lang="tr-TR" b="1" dirty="0">
                  <a:solidFill>
                    <a:srgbClr val="C00000"/>
                  </a:solidFill>
                </a:rPr>
                <a:t>YÜKSEKÖĞRETİM KURULU, ÜNİVERSİTELER VE YÜKSEK TEKNOLOJİ ENSTİTÜLERİ</a:t>
              </a:r>
            </a:p>
            <a:p>
              <a:pPr>
                <a:spcBef>
                  <a:spcPct val="0"/>
                </a:spcBef>
                <a:defRPr/>
              </a:pPr>
              <a:r>
                <a:rPr lang="tr-TR" b="1" dirty="0" smtClean="0">
                  <a:solidFill>
                    <a:prstClr val="black"/>
                  </a:solidFill>
                </a:rPr>
                <a:t>1</a:t>
              </a:r>
              <a:r>
                <a:rPr lang="tr-TR" b="1" dirty="0">
                  <a:solidFill>
                    <a:prstClr val="black"/>
                  </a:solidFill>
                </a:rPr>
                <a:t>) Yükseköğretim Kurulu</a:t>
              </a:r>
            </a:p>
            <a:p>
              <a:pPr>
                <a:spcBef>
                  <a:spcPct val="0"/>
                </a:spcBef>
                <a:defRPr/>
              </a:pPr>
              <a:r>
                <a:rPr lang="tr-TR" b="1" dirty="0" smtClean="0">
                  <a:solidFill>
                    <a:prstClr val="black"/>
                  </a:solidFill>
                </a:rPr>
                <a:t>2</a:t>
              </a:r>
              <a:r>
                <a:rPr lang="tr-TR" b="1" dirty="0">
                  <a:solidFill>
                    <a:prstClr val="black"/>
                  </a:solidFill>
                </a:rPr>
                <a:t>) Ölçme, Seçme ve Yerleştirme Merkezi Başkanlığı (1)</a:t>
              </a:r>
            </a:p>
            <a:p>
              <a:pPr>
                <a:spcBef>
                  <a:spcPct val="0"/>
                </a:spcBef>
                <a:defRPr/>
              </a:pPr>
              <a:r>
                <a:rPr lang="tr-TR" b="1" dirty="0" smtClean="0">
                  <a:solidFill>
                    <a:prstClr val="black"/>
                  </a:solidFill>
                </a:rPr>
                <a:t>3</a:t>
              </a:r>
              <a:r>
                <a:rPr lang="tr-TR" b="1" dirty="0">
                  <a:solidFill>
                    <a:prstClr val="black"/>
                  </a:solidFill>
                </a:rPr>
                <a:t>) İstanbul Üniversitesi</a:t>
              </a:r>
            </a:p>
            <a:p>
              <a:pPr>
                <a:spcBef>
                  <a:spcPct val="0"/>
                </a:spcBef>
                <a:defRPr/>
              </a:pPr>
              <a:r>
                <a:rPr lang="tr-TR" b="1" dirty="0" smtClean="0">
                  <a:solidFill>
                    <a:prstClr val="black"/>
                  </a:solidFill>
                </a:rPr>
                <a:t>4</a:t>
              </a:r>
              <a:r>
                <a:rPr lang="tr-TR" b="1" dirty="0">
                  <a:solidFill>
                    <a:prstClr val="black"/>
                  </a:solidFill>
                </a:rPr>
                <a:t>) İstanbul Teknik Üniversitesi </a:t>
              </a:r>
            </a:p>
            <a:p>
              <a:pPr>
                <a:spcBef>
                  <a:spcPct val="0"/>
                </a:spcBef>
                <a:defRPr/>
              </a:pPr>
              <a:r>
                <a:rPr lang="tr-TR" b="1" dirty="0" smtClean="0">
                  <a:solidFill>
                    <a:prstClr val="black"/>
                  </a:solidFill>
                </a:rPr>
                <a:t>5</a:t>
              </a:r>
              <a:r>
                <a:rPr lang="tr-TR" b="1" dirty="0">
                  <a:solidFill>
                    <a:prstClr val="black"/>
                  </a:solidFill>
                </a:rPr>
                <a:t>) Ankara Üniversitesi</a:t>
              </a:r>
            </a:p>
            <a:p>
              <a:pPr>
                <a:spcBef>
                  <a:spcPct val="0"/>
                </a:spcBef>
                <a:defRPr/>
              </a:pPr>
              <a:r>
                <a:rPr lang="tr-TR" b="1" dirty="0" smtClean="0">
                  <a:solidFill>
                    <a:prstClr val="black"/>
                  </a:solidFill>
                </a:rPr>
                <a:t>6</a:t>
              </a:r>
              <a:r>
                <a:rPr lang="tr-TR" b="1" dirty="0">
                  <a:solidFill>
                    <a:prstClr val="black"/>
                  </a:solidFill>
                </a:rPr>
                <a:t>) </a:t>
              </a:r>
              <a:r>
                <a:rPr lang="tr-TR" b="1" dirty="0">
                  <a:solidFill>
                    <a:srgbClr val="00B0F0"/>
                  </a:solidFill>
                </a:rPr>
                <a:t>Karadeniz Teknik Üniversitesi</a:t>
              </a:r>
            </a:p>
            <a:p>
              <a:pPr>
                <a:spcBef>
                  <a:spcPct val="0"/>
                </a:spcBef>
                <a:defRPr/>
              </a:pPr>
              <a:r>
                <a:rPr lang="tr-TR" b="1" dirty="0" smtClean="0">
                  <a:solidFill>
                    <a:prstClr val="black"/>
                  </a:solidFill>
                </a:rPr>
                <a:t>7</a:t>
              </a:r>
              <a:r>
                <a:rPr lang="tr-TR" b="1" dirty="0">
                  <a:solidFill>
                    <a:prstClr val="black"/>
                  </a:solidFill>
                </a:rPr>
                <a:t>) Ege Üniversitesi</a:t>
              </a:r>
            </a:p>
            <a:p>
              <a:pPr>
                <a:spcBef>
                  <a:spcPct val="0"/>
                </a:spcBef>
                <a:defRPr/>
              </a:pPr>
              <a:r>
                <a:rPr lang="tr-TR" b="1" dirty="0" smtClean="0">
                  <a:solidFill>
                    <a:prstClr val="black"/>
                  </a:solidFill>
                </a:rPr>
                <a:t>8</a:t>
              </a:r>
              <a:r>
                <a:rPr lang="tr-TR" b="1" dirty="0">
                  <a:solidFill>
                    <a:prstClr val="black"/>
                  </a:solidFill>
                </a:rPr>
                <a:t>) Atatürk Üniversitesi</a:t>
              </a:r>
            </a:p>
            <a:p>
              <a:pPr>
                <a:spcBef>
                  <a:spcPct val="0"/>
                </a:spcBef>
                <a:defRPr/>
              </a:pPr>
              <a:r>
                <a:rPr lang="tr-TR" b="1" dirty="0" smtClean="0">
                  <a:solidFill>
                    <a:prstClr val="black"/>
                  </a:solidFill>
                </a:rPr>
                <a:t>9</a:t>
              </a:r>
              <a:r>
                <a:rPr lang="tr-TR" b="1" dirty="0">
                  <a:solidFill>
                    <a:prstClr val="black"/>
                  </a:solidFill>
                </a:rPr>
                <a:t>) Orta Doğu Teknik Üniversitesi</a:t>
              </a:r>
            </a:p>
            <a:p>
              <a:pPr>
                <a:spcBef>
                  <a:spcPct val="0"/>
                </a:spcBef>
                <a:defRPr/>
              </a:pPr>
              <a:r>
                <a:rPr lang="tr-TR" b="1" dirty="0" smtClean="0">
                  <a:solidFill>
                    <a:prstClr val="black"/>
                  </a:solidFill>
                </a:rPr>
                <a:t>10</a:t>
              </a:r>
              <a:r>
                <a:rPr lang="tr-TR" b="1" dirty="0">
                  <a:solidFill>
                    <a:prstClr val="black"/>
                  </a:solidFill>
                </a:rPr>
                <a:t>) Hacettepe Üniversitesi</a:t>
              </a:r>
            </a:p>
            <a:p>
              <a:pPr>
                <a:spcBef>
                  <a:spcPct val="0"/>
                </a:spcBef>
                <a:defRPr/>
              </a:pPr>
              <a:r>
                <a:rPr lang="tr-TR" b="1" dirty="0" smtClean="0">
                  <a:solidFill>
                    <a:prstClr val="black"/>
                  </a:solidFill>
                </a:rPr>
                <a:t>11</a:t>
              </a:r>
              <a:r>
                <a:rPr lang="tr-TR" b="1" dirty="0">
                  <a:solidFill>
                    <a:prstClr val="black"/>
                  </a:solidFill>
                </a:rPr>
                <a:t>) Boğaziçi Üniversitesi</a:t>
              </a:r>
            </a:p>
            <a:p>
              <a:pPr>
                <a:spcBef>
                  <a:spcPct val="0"/>
                </a:spcBef>
                <a:defRPr/>
              </a:pPr>
              <a:r>
                <a:rPr lang="tr-TR" b="1" dirty="0" smtClean="0">
                  <a:solidFill>
                    <a:prstClr val="black"/>
                  </a:solidFill>
                </a:rPr>
                <a:t>12</a:t>
              </a:r>
              <a:r>
                <a:rPr lang="tr-TR" b="1" dirty="0">
                  <a:solidFill>
                    <a:prstClr val="black"/>
                  </a:solidFill>
                </a:rPr>
                <a:t>) Dicle Üniversitesi</a:t>
              </a:r>
            </a:p>
            <a:p>
              <a:pPr>
                <a:spcBef>
                  <a:spcPct val="0"/>
                </a:spcBef>
                <a:defRPr/>
              </a:pPr>
              <a:r>
                <a:rPr lang="tr-TR" b="1" dirty="0" smtClean="0">
                  <a:solidFill>
                    <a:prstClr val="black"/>
                  </a:solidFill>
                </a:rPr>
                <a:t>13</a:t>
              </a:r>
              <a:r>
                <a:rPr lang="tr-TR" b="1" dirty="0">
                  <a:solidFill>
                    <a:prstClr val="black"/>
                  </a:solidFill>
                </a:rPr>
                <a:t>) Çukurova Üniversitesi</a:t>
              </a:r>
            </a:p>
            <a:p>
              <a:pPr>
                <a:spcBef>
                  <a:spcPct val="0"/>
                </a:spcBef>
                <a:defRPr/>
              </a:pPr>
              <a:r>
                <a:rPr lang="tr-TR" b="1" dirty="0" smtClean="0">
                  <a:solidFill>
                    <a:prstClr val="black"/>
                  </a:solidFill>
                </a:rPr>
                <a:t>14</a:t>
              </a:r>
              <a:r>
                <a:rPr lang="tr-TR" b="1" dirty="0">
                  <a:solidFill>
                    <a:prstClr val="black"/>
                  </a:solidFill>
                </a:rPr>
                <a:t>) Anadolu </a:t>
              </a:r>
              <a:r>
                <a:rPr lang="tr-TR" b="1" dirty="0" smtClean="0">
                  <a:solidFill>
                    <a:prstClr val="black"/>
                  </a:solidFill>
                </a:rPr>
                <a:t>Üniversitesi</a:t>
              </a:r>
            </a:p>
            <a:p>
              <a:pPr>
                <a:spcBef>
                  <a:spcPct val="0"/>
                </a:spcBef>
                <a:defRPr/>
              </a:pPr>
              <a:r>
                <a:rPr lang="tr-TR" b="1" dirty="0" smtClean="0">
                  <a:solidFill>
                    <a:prstClr val="black"/>
                  </a:solidFill>
                </a:rPr>
                <a:t>.………………………………..</a:t>
              </a:r>
            </a:p>
            <a:p>
              <a:pPr>
                <a:spcBef>
                  <a:spcPct val="0"/>
                </a:spcBef>
                <a:defRPr/>
              </a:pPr>
              <a:r>
                <a:rPr lang="tr-TR" b="1" dirty="0">
                  <a:solidFill>
                    <a:prstClr val="black"/>
                  </a:solidFill>
                </a:rPr>
                <a:t>111) Türkiye Uluslararası İslam, Bilim ve Teknoloji Üniversitesi</a:t>
              </a:r>
            </a:p>
            <a:p>
              <a:pPr>
                <a:spcBef>
                  <a:spcPct val="0"/>
                </a:spcBef>
                <a:defRPr/>
              </a:pPr>
              <a:r>
                <a:rPr lang="tr-TR" sz="2000" b="1" dirty="0">
                  <a:solidFill>
                    <a:prstClr val="black"/>
                  </a:solidFill>
                </a:rPr>
                <a:t>	</a:t>
              </a:r>
              <a:endParaRPr lang="tr-TR" dirty="0" smtClean="0">
                <a:solidFill>
                  <a:prstClr val="black"/>
                </a:solidFill>
              </a:endParaRPr>
            </a:p>
            <a:p>
              <a:pPr algn="ctr" defTabSz="844550">
                <a:lnSpc>
                  <a:spcPct val="90000"/>
                </a:lnSpc>
                <a:spcBef>
                  <a:spcPct val="0"/>
                </a:spcBef>
                <a:spcAft>
                  <a:spcPct val="35000"/>
                </a:spcAft>
              </a:pPr>
              <a:endParaRPr lang="tr-TR" dirty="0">
                <a:solidFill>
                  <a:prstClr val="black"/>
                </a:solidFill>
              </a:endParaRPr>
            </a:p>
          </p:txBody>
        </p:sp>
      </p:grpSp>
      <p:grpSp>
        <p:nvGrpSpPr>
          <p:cNvPr id="12" name="Grup 11"/>
          <p:cNvGrpSpPr/>
          <p:nvPr/>
        </p:nvGrpSpPr>
        <p:grpSpPr>
          <a:xfrm>
            <a:off x="5902109" y="683172"/>
            <a:ext cx="5417531" cy="6022428"/>
            <a:chOff x="0" y="459902"/>
            <a:chExt cx="3504683" cy="4364633"/>
          </a:xfrm>
        </p:grpSpPr>
        <p:sp>
          <p:nvSpPr>
            <p:cNvPr id="13" name="Yuvarlatılmış Dikdörtgen 12"/>
            <p:cNvSpPr/>
            <p:nvPr/>
          </p:nvSpPr>
          <p:spPr>
            <a:xfrm>
              <a:off x="0" y="459902"/>
              <a:ext cx="3504683" cy="4364633"/>
            </a:xfrm>
            <a:prstGeom prst="roundRect">
              <a:avLst>
                <a:gd name="adj" fmla="val 10000"/>
              </a:avLst>
            </a:prstGeom>
            <a:solidFill>
              <a:schemeClr val="accent3">
                <a:lumMod val="40000"/>
                <a:lumOff val="6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Yuvarlatılmış Dikdörtgen 4"/>
            <p:cNvSpPr/>
            <p:nvPr/>
          </p:nvSpPr>
          <p:spPr>
            <a:xfrm>
              <a:off x="159428" y="536073"/>
              <a:ext cx="3216070" cy="41858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spcBef>
                  <a:spcPct val="0"/>
                </a:spcBef>
                <a:defRPr/>
              </a:pPr>
              <a:r>
                <a:rPr lang="tr-TR" b="1" dirty="0" smtClean="0">
                  <a:solidFill>
                    <a:srgbClr val="C00000"/>
                  </a:solidFill>
                </a:rPr>
                <a:t>B</a:t>
              </a:r>
              <a:r>
                <a:rPr lang="tr-TR" b="1" dirty="0">
                  <a:solidFill>
                    <a:srgbClr val="C00000"/>
                  </a:solidFill>
                </a:rPr>
                <a:t>) ÖZEL BÜTÇELİ DİĞER İDARELER</a:t>
              </a:r>
            </a:p>
            <a:p>
              <a:pPr>
                <a:spcBef>
                  <a:spcPct val="0"/>
                </a:spcBef>
                <a:defRPr/>
              </a:pPr>
              <a:r>
                <a:rPr lang="tr-TR" b="1" dirty="0">
                  <a:solidFill>
                    <a:prstClr val="black"/>
                  </a:solidFill>
                </a:rPr>
                <a:t>1</a:t>
              </a:r>
              <a:r>
                <a:rPr lang="tr-TR" b="1" dirty="0" smtClean="0">
                  <a:solidFill>
                    <a:prstClr val="black"/>
                  </a:solidFill>
                </a:rPr>
                <a:t>) </a:t>
              </a:r>
              <a:r>
                <a:rPr lang="tr-TR" b="1" dirty="0">
                  <a:solidFill>
                    <a:prstClr val="black"/>
                  </a:solidFill>
                </a:rPr>
                <a:t>Savunma Sanayi Müsteşarlığı</a:t>
              </a:r>
            </a:p>
            <a:p>
              <a:pPr>
                <a:spcBef>
                  <a:spcPct val="0"/>
                </a:spcBef>
                <a:defRPr/>
              </a:pPr>
              <a:r>
                <a:rPr lang="tr-TR" b="1" dirty="0" smtClean="0">
                  <a:solidFill>
                    <a:prstClr val="black"/>
                  </a:solidFill>
                </a:rPr>
                <a:t>2</a:t>
              </a:r>
              <a:r>
                <a:rPr lang="tr-TR" b="1" dirty="0">
                  <a:solidFill>
                    <a:prstClr val="black"/>
                  </a:solidFill>
                </a:rPr>
                <a:t>) Atatürk Kültür, Dil ve Tarih Yüksek Kurumu </a:t>
              </a:r>
            </a:p>
            <a:p>
              <a:pPr>
                <a:spcBef>
                  <a:spcPct val="0"/>
                </a:spcBef>
                <a:defRPr/>
              </a:pPr>
              <a:r>
                <a:rPr lang="tr-TR" b="1" dirty="0" smtClean="0">
                  <a:solidFill>
                    <a:prstClr val="black"/>
                  </a:solidFill>
                </a:rPr>
                <a:t>3</a:t>
              </a:r>
              <a:r>
                <a:rPr lang="tr-TR" b="1" dirty="0">
                  <a:solidFill>
                    <a:prstClr val="black"/>
                  </a:solidFill>
                </a:rPr>
                <a:t>) </a:t>
              </a:r>
              <a:r>
                <a:rPr lang="tr-TR" b="1" dirty="0" smtClean="0">
                  <a:solidFill>
                    <a:prstClr val="black"/>
                  </a:solidFill>
                </a:rPr>
                <a:t>Atatürk </a:t>
              </a:r>
              <a:r>
                <a:rPr lang="tr-TR" b="1" dirty="0">
                  <a:solidFill>
                    <a:prstClr val="black"/>
                  </a:solidFill>
                </a:rPr>
                <a:t>Araştırma Merkezi</a:t>
              </a:r>
            </a:p>
            <a:p>
              <a:pPr>
                <a:spcBef>
                  <a:spcPct val="0"/>
                </a:spcBef>
                <a:defRPr/>
              </a:pPr>
              <a:r>
                <a:rPr lang="tr-TR" b="1" dirty="0" smtClean="0">
                  <a:solidFill>
                    <a:prstClr val="black"/>
                  </a:solidFill>
                </a:rPr>
                <a:t>4</a:t>
              </a:r>
              <a:r>
                <a:rPr lang="tr-TR" b="1" dirty="0">
                  <a:solidFill>
                    <a:prstClr val="black"/>
                  </a:solidFill>
                </a:rPr>
                <a:t>) </a:t>
              </a:r>
              <a:r>
                <a:rPr lang="tr-TR" b="1" dirty="0" smtClean="0">
                  <a:solidFill>
                    <a:prstClr val="black"/>
                  </a:solidFill>
                </a:rPr>
                <a:t>Atatürk </a:t>
              </a:r>
              <a:r>
                <a:rPr lang="tr-TR" b="1" dirty="0">
                  <a:solidFill>
                    <a:prstClr val="black"/>
                  </a:solidFill>
                </a:rPr>
                <a:t>Kültür Merkezi</a:t>
              </a:r>
            </a:p>
            <a:p>
              <a:pPr>
                <a:spcBef>
                  <a:spcPct val="0"/>
                </a:spcBef>
                <a:defRPr/>
              </a:pPr>
              <a:r>
                <a:rPr lang="tr-TR" b="1" dirty="0" smtClean="0">
                  <a:solidFill>
                    <a:prstClr val="black"/>
                  </a:solidFill>
                </a:rPr>
                <a:t>5)Türk </a:t>
              </a:r>
              <a:r>
                <a:rPr lang="tr-TR" b="1" dirty="0">
                  <a:solidFill>
                    <a:prstClr val="black"/>
                  </a:solidFill>
                </a:rPr>
                <a:t>Dil Kurumu</a:t>
              </a:r>
            </a:p>
            <a:p>
              <a:pPr>
                <a:spcBef>
                  <a:spcPct val="0"/>
                </a:spcBef>
                <a:defRPr/>
              </a:pPr>
              <a:r>
                <a:rPr lang="tr-TR" b="1" dirty="0" smtClean="0">
                  <a:solidFill>
                    <a:prstClr val="black"/>
                  </a:solidFill>
                </a:rPr>
                <a:t>6</a:t>
              </a:r>
              <a:r>
                <a:rPr lang="tr-TR" b="1" dirty="0">
                  <a:solidFill>
                    <a:prstClr val="black"/>
                  </a:solidFill>
                </a:rPr>
                <a:t>) </a:t>
              </a:r>
              <a:r>
                <a:rPr lang="tr-TR" b="1" dirty="0" smtClean="0">
                  <a:solidFill>
                    <a:prstClr val="black"/>
                  </a:solidFill>
                </a:rPr>
                <a:t>Türk </a:t>
              </a:r>
              <a:r>
                <a:rPr lang="tr-TR" b="1" dirty="0">
                  <a:solidFill>
                    <a:prstClr val="black"/>
                  </a:solidFill>
                </a:rPr>
                <a:t>Tarih Kurumu</a:t>
              </a:r>
            </a:p>
            <a:p>
              <a:pPr>
                <a:spcBef>
                  <a:spcPct val="0"/>
                </a:spcBef>
                <a:defRPr/>
              </a:pPr>
              <a:r>
                <a:rPr lang="tr-TR" b="1" dirty="0" smtClean="0">
                  <a:solidFill>
                    <a:prstClr val="black"/>
                  </a:solidFill>
                </a:rPr>
                <a:t>7</a:t>
              </a:r>
              <a:r>
                <a:rPr lang="tr-TR" b="1" dirty="0">
                  <a:solidFill>
                    <a:prstClr val="black"/>
                  </a:solidFill>
                </a:rPr>
                <a:t>) Türkiye ve Orta-Doğu Amme İdaresi Enstitüsü</a:t>
              </a:r>
            </a:p>
            <a:p>
              <a:pPr>
                <a:spcBef>
                  <a:spcPct val="0"/>
                </a:spcBef>
                <a:defRPr/>
              </a:pPr>
              <a:r>
                <a:rPr lang="tr-TR" b="1" dirty="0" smtClean="0">
                  <a:solidFill>
                    <a:prstClr val="black"/>
                  </a:solidFill>
                </a:rPr>
                <a:t>8</a:t>
              </a:r>
              <a:r>
                <a:rPr lang="tr-TR" b="1" dirty="0">
                  <a:solidFill>
                    <a:prstClr val="black"/>
                  </a:solidFill>
                </a:rPr>
                <a:t>) Türkiye Bilimsel ve Teknolojik Araştırma Kurumu</a:t>
              </a:r>
            </a:p>
            <a:p>
              <a:pPr>
                <a:spcBef>
                  <a:spcPct val="0"/>
                </a:spcBef>
                <a:defRPr/>
              </a:pPr>
              <a:r>
                <a:rPr lang="tr-TR" b="1" dirty="0" smtClean="0">
                  <a:solidFill>
                    <a:prstClr val="black"/>
                  </a:solidFill>
                </a:rPr>
                <a:t>9</a:t>
              </a:r>
              <a:r>
                <a:rPr lang="tr-TR" b="1" dirty="0">
                  <a:solidFill>
                    <a:prstClr val="black"/>
                  </a:solidFill>
                </a:rPr>
                <a:t>) Türkiye Bilimler Akademisi</a:t>
              </a:r>
            </a:p>
            <a:p>
              <a:pPr>
                <a:spcBef>
                  <a:spcPct val="0"/>
                </a:spcBef>
                <a:defRPr/>
              </a:pPr>
              <a:r>
                <a:rPr lang="tr-TR" b="1" dirty="0">
                  <a:solidFill>
                    <a:prstClr val="black"/>
                  </a:solidFill>
                </a:rPr>
                <a:t>10) Türkiye Adalet Akademisi </a:t>
              </a:r>
            </a:p>
            <a:p>
              <a:pPr>
                <a:spcBef>
                  <a:spcPct val="0"/>
                </a:spcBef>
                <a:defRPr/>
              </a:pPr>
              <a:r>
                <a:rPr lang="tr-TR" b="1" dirty="0" smtClean="0">
                  <a:solidFill>
                    <a:prstClr val="black"/>
                  </a:solidFill>
                </a:rPr>
                <a:t>11</a:t>
              </a:r>
              <a:r>
                <a:rPr lang="tr-TR" b="1" dirty="0">
                  <a:solidFill>
                    <a:prstClr val="black"/>
                  </a:solidFill>
                </a:rPr>
                <a:t>) Yükseköğrenim Kredi ve Yurtlar Kurumu</a:t>
              </a:r>
            </a:p>
            <a:p>
              <a:pPr>
                <a:spcBef>
                  <a:spcPct val="0"/>
                </a:spcBef>
                <a:defRPr/>
              </a:pPr>
              <a:r>
                <a:rPr lang="tr-TR" b="1" dirty="0" smtClean="0">
                  <a:solidFill>
                    <a:prstClr val="black"/>
                  </a:solidFill>
                </a:rPr>
                <a:t>12</a:t>
              </a:r>
              <a:r>
                <a:rPr lang="tr-TR" b="1" dirty="0">
                  <a:solidFill>
                    <a:prstClr val="black"/>
                  </a:solidFill>
                </a:rPr>
                <a:t>) Karayolları Genel Müdürlüğü </a:t>
              </a:r>
            </a:p>
            <a:p>
              <a:pPr>
                <a:spcBef>
                  <a:spcPct val="0"/>
                </a:spcBef>
                <a:defRPr/>
              </a:pPr>
              <a:r>
                <a:rPr lang="tr-TR" b="1" dirty="0" smtClean="0">
                  <a:solidFill>
                    <a:prstClr val="black"/>
                  </a:solidFill>
                </a:rPr>
                <a:t>13</a:t>
              </a:r>
              <a:r>
                <a:rPr lang="tr-TR" b="1" dirty="0">
                  <a:solidFill>
                    <a:prstClr val="black"/>
                  </a:solidFill>
                </a:rPr>
                <a:t>) Spor Genel Müdürlüğü (4)</a:t>
              </a:r>
            </a:p>
            <a:p>
              <a:pPr>
                <a:spcBef>
                  <a:spcPct val="0"/>
                </a:spcBef>
                <a:defRPr/>
              </a:pPr>
              <a:r>
                <a:rPr lang="tr-TR" b="1" dirty="0" smtClean="0">
                  <a:solidFill>
                    <a:prstClr val="black"/>
                  </a:solidFill>
                </a:rPr>
                <a:t>14</a:t>
              </a:r>
              <a:r>
                <a:rPr lang="tr-TR" b="1" dirty="0">
                  <a:solidFill>
                    <a:prstClr val="black"/>
                  </a:solidFill>
                </a:rPr>
                <a:t>) Devlet Tiyatroları </a:t>
              </a:r>
              <a:r>
                <a:rPr lang="tr-TR" b="1" dirty="0" smtClean="0">
                  <a:solidFill>
                    <a:prstClr val="black"/>
                  </a:solidFill>
                </a:rPr>
                <a:t>Genel</a:t>
              </a:r>
            </a:p>
            <a:p>
              <a:pPr>
                <a:spcBef>
                  <a:spcPct val="0"/>
                </a:spcBef>
                <a:defRPr/>
              </a:pPr>
              <a:r>
                <a:rPr lang="tr-TR" b="1" dirty="0" smtClean="0">
                  <a:solidFill>
                    <a:prstClr val="black"/>
                  </a:solidFill>
                </a:rPr>
                <a:t>.………………………..</a:t>
              </a:r>
            </a:p>
            <a:p>
              <a:pPr>
                <a:spcBef>
                  <a:spcPct val="0"/>
                </a:spcBef>
                <a:defRPr/>
              </a:pPr>
              <a:r>
                <a:rPr lang="tr-TR" b="1" dirty="0">
                  <a:solidFill>
                    <a:prstClr val="black"/>
                  </a:solidFill>
                </a:rPr>
                <a:t>46) Türkiye Sağlık Enstitüleri Başkanlığı</a:t>
              </a:r>
            </a:p>
          </p:txBody>
        </p:sp>
      </p:grpSp>
      <p:sp>
        <p:nvSpPr>
          <p:cNvPr id="3" name="Slayt Numarası Yer Tutucusu 2"/>
          <p:cNvSpPr>
            <a:spLocks noGrp="1"/>
          </p:cNvSpPr>
          <p:nvPr>
            <p:ph type="sldNum" sz="quarter" idx="12"/>
          </p:nvPr>
        </p:nvSpPr>
        <p:spPr/>
        <p:txBody>
          <a:bodyPr/>
          <a:lstStyle/>
          <a:p>
            <a:fld id="{4FAB73BC-B049-4115-A692-8D63A059BFB8}" type="slidenum">
              <a:rPr lang="tr-TR" smtClean="0"/>
              <a:pPr/>
              <a:t>11</a:t>
            </a:fld>
            <a:endParaRPr lang="tr-TR" dirty="0"/>
          </a:p>
        </p:txBody>
      </p:sp>
    </p:spTree>
    <p:extLst>
      <p:ext uri="{BB962C8B-B14F-4D97-AF65-F5344CB8AC3E}">
        <p14:creationId xmlns:p14="http://schemas.microsoft.com/office/powerpoint/2010/main" val="6298595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pPr algn="ctr"/>
            <a:r>
              <a:rPr lang="tr-TR" b="1" dirty="0">
                <a:solidFill>
                  <a:srgbClr val="002060"/>
                </a:solidFill>
              </a:rPr>
              <a:t>KAMU ZARARI ( md.71)</a:t>
            </a:r>
            <a:endParaRPr lang="tr-TR" dirty="0"/>
          </a:p>
        </p:txBody>
      </p:sp>
      <p:sp>
        <p:nvSpPr>
          <p:cNvPr id="4" name="İçerik Yer Tutucusu 3"/>
          <p:cNvSpPr>
            <a:spLocks noGrp="1"/>
          </p:cNvSpPr>
          <p:nvPr>
            <p:ph idx="1"/>
          </p:nvPr>
        </p:nvSpPr>
        <p:spPr/>
        <p:txBody>
          <a:bodyPr>
            <a:normAutofit/>
          </a:bodyPr>
          <a:lstStyle/>
          <a:p>
            <a:pPr marL="0" indent="0">
              <a:buNone/>
            </a:pPr>
            <a:r>
              <a:rPr lang="tr-TR" b="1" dirty="0">
                <a:solidFill>
                  <a:srgbClr val="C00000"/>
                </a:solidFill>
              </a:rPr>
              <a:t>Kontrol, denetim, inceleme, kesin hükme bağlama </a:t>
            </a:r>
            <a:r>
              <a:rPr lang="tr-TR" b="1" dirty="0" smtClean="0">
                <a:solidFill>
                  <a:srgbClr val="C00000"/>
                </a:solidFill>
              </a:rPr>
              <a:t>veya yargılama </a:t>
            </a:r>
            <a:r>
              <a:rPr lang="tr-TR" b="1" dirty="0">
                <a:solidFill>
                  <a:srgbClr val="C00000"/>
                </a:solidFill>
              </a:rPr>
              <a:t>sonucunda </a:t>
            </a:r>
            <a:r>
              <a:rPr lang="tr-TR" dirty="0"/>
              <a:t>tespit edilen kamu zararı, zararın oluştuğu tarihten itibaren ilgili mevzuatına göre hesaplanacak </a:t>
            </a:r>
            <a:r>
              <a:rPr lang="tr-TR" dirty="0" smtClean="0"/>
              <a:t>faiziyle birlikte </a:t>
            </a:r>
            <a:r>
              <a:rPr lang="tr-TR" dirty="0"/>
              <a:t>ilgililerden tahsil edilir</a:t>
            </a:r>
            <a:r>
              <a:rPr lang="tr-TR" dirty="0" smtClean="0"/>
              <a:t>.</a:t>
            </a:r>
          </a:p>
          <a:p>
            <a:pPr marL="0" indent="0" algn="ctr">
              <a:buNone/>
            </a:pPr>
            <a:r>
              <a:rPr lang="tr-TR" b="1" dirty="0" smtClean="0"/>
              <a:t>Kamu Zararlarının Tahsiline İlişkin Usul Ve Esaslar Hakkında </a:t>
            </a:r>
            <a:r>
              <a:rPr lang="tr-TR" b="1" dirty="0" smtClean="0">
                <a:hlinkClick r:id="rId2" action="ppaction://hlinkfile"/>
              </a:rPr>
              <a:t>Yönetmelik</a:t>
            </a:r>
            <a:endParaRPr lang="tr-TR" dirty="0" smtClean="0"/>
          </a:p>
          <a:p>
            <a:pPr marL="0" indent="0">
              <a:buNone/>
            </a:pPr>
            <a:endParaRPr lang="tr-TR" dirty="0"/>
          </a:p>
        </p:txBody>
      </p:sp>
      <p:sp>
        <p:nvSpPr>
          <p:cNvPr id="2" name="Slayt Numarası Yer Tutucusu 1"/>
          <p:cNvSpPr>
            <a:spLocks noGrp="1"/>
          </p:cNvSpPr>
          <p:nvPr>
            <p:ph type="sldNum" sz="quarter" idx="12"/>
          </p:nvPr>
        </p:nvSpPr>
        <p:spPr/>
        <p:txBody>
          <a:bodyPr/>
          <a:lstStyle/>
          <a:p>
            <a:fld id="{4FAB73BC-B049-4115-A692-8D63A059BFB8}" type="slidenum">
              <a:rPr lang="tr-TR" smtClean="0"/>
              <a:pPr/>
              <a:t>110</a:t>
            </a:fld>
            <a:endParaRPr lang="tr-TR" dirty="0"/>
          </a:p>
        </p:txBody>
      </p:sp>
    </p:spTree>
    <p:extLst>
      <p:ext uri="{BB962C8B-B14F-4D97-AF65-F5344CB8AC3E}">
        <p14:creationId xmlns:p14="http://schemas.microsoft.com/office/powerpoint/2010/main" val="16251410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704293" y="365760"/>
            <a:ext cx="10656535" cy="716806"/>
          </a:xfrm>
        </p:spPr>
        <p:txBody>
          <a:bodyPr/>
          <a:lstStyle/>
          <a:p>
            <a:pPr algn="ctr"/>
            <a:r>
              <a:rPr lang="tr-TR" b="1" dirty="0">
                <a:solidFill>
                  <a:srgbClr val="002060"/>
                </a:solidFill>
              </a:rPr>
              <a:t>KAMU ZARARI ( md.71)</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908628921"/>
              </p:ext>
            </p:extLst>
          </p:nvPr>
        </p:nvGraphicFramePr>
        <p:xfrm>
          <a:off x="571857" y="1250734"/>
          <a:ext cx="10515600" cy="4939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111</a:t>
            </a:fld>
            <a:endParaRPr lang="tr-TR" dirty="0"/>
          </a:p>
        </p:txBody>
      </p:sp>
    </p:spTree>
    <p:extLst>
      <p:ext uri="{BB962C8B-B14F-4D97-AF65-F5344CB8AC3E}">
        <p14:creationId xmlns:p14="http://schemas.microsoft.com/office/powerpoint/2010/main" val="37699541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624085" y="366112"/>
            <a:ext cx="9736643" cy="910949"/>
          </a:xfrm>
        </p:spPr>
        <p:txBody>
          <a:bodyPr>
            <a:noAutofit/>
          </a:bodyPr>
          <a:lstStyle/>
          <a:p>
            <a:pPr algn="ctr"/>
            <a:r>
              <a:rPr lang="tr-TR" sz="4000" b="1" dirty="0" smtClean="0">
                <a:solidFill>
                  <a:srgbClr val="002060"/>
                </a:solidFill>
              </a:rPr>
              <a:t>Yetkisiz Tahsil ve Ödeme</a:t>
            </a:r>
            <a:r>
              <a:rPr lang="tr-TR" b="1" dirty="0" smtClean="0">
                <a:solidFill>
                  <a:srgbClr val="002060"/>
                </a:solidFill>
              </a:rPr>
              <a:t> </a:t>
            </a:r>
            <a:r>
              <a:rPr lang="tr-TR" sz="4000" b="1" dirty="0" smtClean="0">
                <a:solidFill>
                  <a:srgbClr val="002060"/>
                </a:solidFill>
              </a:rPr>
              <a:t>(md 72)</a:t>
            </a:r>
            <a:endParaRPr lang="tr-TR" sz="4000" b="1" dirty="0">
              <a:solidFill>
                <a:srgbClr val="002060"/>
              </a:solidFill>
            </a:endParaRPr>
          </a:p>
        </p:txBody>
      </p:sp>
      <p:sp>
        <p:nvSpPr>
          <p:cNvPr id="3" name="İçerik Yer Tutucusu 2"/>
          <p:cNvSpPr>
            <a:spLocks noGrp="1"/>
          </p:cNvSpPr>
          <p:nvPr>
            <p:ph idx="1"/>
          </p:nvPr>
        </p:nvSpPr>
        <p:spPr>
          <a:xfrm>
            <a:off x="845127" y="1523999"/>
            <a:ext cx="10821356" cy="4656141"/>
          </a:xfrm>
        </p:spPr>
        <p:txBody>
          <a:bodyPr>
            <a:normAutofit/>
          </a:bodyPr>
          <a:lstStyle/>
          <a:p>
            <a:pPr marL="0" indent="0">
              <a:buNone/>
            </a:pPr>
            <a:r>
              <a:rPr lang="tr-TR" dirty="0" smtClean="0">
                <a:solidFill>
                  <a:srgbClr val="C00000"/>
                </a:solidFill>
              </a:rPr>
              <a:t>Kanunların </a:t>
            </a:r>
            <a:r>
              <a:rPr lang="tr-TR" dirty="0">
                <a:solidFill>
                  <a:srgbClr val="C00000"/>
                </a:solidFill>
              </a:rPr>
              <a:t>öngördüğü şekilde yetkili kılınmamış hiçbir gerçek veya tüzel kişi, kamu adına tahsilat </a:t>
            </a:r>
            <a:r>
              <a:rPr lang="tr-TR" dirty="0" smtClean="0">
                <a:solidFill>
                  <a:srgbClr val="C00000"/>
                </a:solidFill>
              </a:rPr>
              <a:t>veya ödeme </a:t>
            </a:r>
            <a:r>
              <a:rPr lang="tr-TR" dirty="0">
                <a:solidFill>
                  <a:srgbClr val="C00000"/>
                </a:solidFill>
              </a:rPr>
              <a:t>yapamaz.</a:t>
            </a:r>
          </a:p>
          <a:p>
            <a:pPr marL="0" indent="0">
              <a:buNone/>
            </a:pPr>
            <a:r>
              <a:rPr lang="tr-TR" dirty="0"/>
              <a:t>Yetkisiz tahsilat veya ödeme yapılması, </a:t>
            </a:r>
            <a:r>
              <a:rPr lang="tr-TR" dirty="0">
                <a:solidFill>
                  <a:srgbClr val="00B0F0"/>
                </a:solidFill>
              </a:rPr>
              <a:t>kamu hizmeti karşılığında veya kamu hizmetleriyle ilişkilendirilerek </a:t>
            </a:r>
            <a:r>
              <a:rPr lang="tr-TR" dirty="0" smtClean="0">
                <a:solidFill>
                  <a:srgbClr val="00B0F0"/>
                </a:solidFill>
              </a:rPr>
              <a:t>bağış veya </a:t>
            </a:r>
            <a:r>
              <a:rPr lang="tr-TR" dirty="0">
                <a:solidFill>
                  <a:srgbClr val="00B0F0"/>
                </a:solidFill>
              </a:rPr>
              <a:t>yardım toplanması</a:t>
            </a:r>
            <a:r>
              <a:rPr lang="tr-TR" dirty="0"/>
              <a:t> veya başka adlarla tahsilat veya ödeme yapılması hallerinde; söz konusu tutarlar, yetkisiz </a:t>
            </a:r>
            <a:r>
              <a:rPr lang="tr-TR" dirty="0" smtClean="0"/>
              <a:t>tahsilat veya </a:t>
            </a:r>
            <a:r>
              <a:rPr lang="tr-TR" dirty="0"/>
              <a:t>ödeme yapılanlardan alınarak, ilgisine göre bütçeye gelir kaydedilir veya ilgililerine iade edilmek üzere </a:t>
            </a:r>
            <a:r>
              <a:rPr lang="tr-TR" dirty="0" smtClean="0"/>
              <a:t>emanet hesaplarına </a:t>
            </a:r>
            <a:r>
              <a:rPr lang="tr-TR" dirty="0"/>
              <a:t>kaydedilir. Ayrıca, bunlar hakkında ilgili kanunları uyarınca adli ve idari yönden gerekli işlemler yapılır.</a:t>
            </a:r>
          </a:p>
        </p:txBody>
      </p:sp>
      <p:sp>
        <p:nvSpPr>
          <p:cNvPr id="4" name="Slayt Numarası Yer Tutucusu 3"/>
          <p:cNvSpPr>
            <a:spLocks noGrp="1"/>
          </p:cNvSpPr>
          <p:nvPr>
            <p:ph type="sldNum" sz="quarter" idx="12"/>
          </p:nvPr>
        </p:nvSpPr>
        <p:spPr/>
        <p:txBody>
          <a:bodyPr/>
          <a:lstStyle/>
          <a:p>
            <a:fld id="{4FAB73BC-B049-4115-A692-8D63A059BFB8}" type="slidenum">
              <a:rPr lang="tr-TR" smtClean="0"/>
              <a:pPr/>
              <a:t>112</a:t>
            </a:fld>
            <a:endParaRPr lang="tr-TR" dirty="0"/>
          </a:p>
        </p:txBody>
      </p:sp>
    </p:spTree>
    <p:extLst>
      <p:ext uri="{BB962C8B-B14F-4D97-AF65-F5344CB8AC3E}">
        <p14:creationId xmlns:p14="http://schemas.microsoft.com/office/powerpoint/2010/main" val="25436652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665027" y="365760"/>
            <a:ext cx="9695700" cy="1048972"/>
          </a:xfrm>
        </p:spPr>
        <p:txBody>
          <a:bodyPr>
            <a:normAutofit/>
          </a:bodyPr>
          <a:lstStyle/>
          <a:p>
            <a:pPr algn="ctr"/>
            <a:r>
              <a:rPr lang="tr-TR" sz="3200" b="1" dirty="0" smtClean="0">
                <a:solidFill>
                  <a:srgbClr val="002060"/>
                </a:solidFill>
              </a:rPr>
              <a:t>Kamu İdarelerinin Sorumluluğu (md 76)</a:t>
            </a:r>
            <a:endParaRPr lang="tr-TR" sz="3200" b="1" dirty="0">
              <a:solidFill>
                <a:srgbClr val="00206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75736183"/>
              </p:ext>
            </p:extLst>
          </p:nvPr>
        </p:nvGraphicFramePr>
        <p:xfrm>
          <a:off x="845127" y="182880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113</a:t>
            </a:fld>
            <a:endParaRPr lang="tr-TR" dirty="0"/>
          </a:p>
        </p:txBody>
      </p:sp>
    </p:spTree>
    <p:extLst>
      <p:ext uri="{BB962C8B-B14F-4D97-AF65-F5344CB8AC3E}">
        <p14:creationId xmlns:p14="http://schemas.microsoft.com/office/powerpoint/2010/main" val="19991980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82869" y="365760"/>
            <a:ext cx="10477858" cy="1325562"/>
          </a:xfrm>
        </p:spPr>
        <p:txBody>
          <a:bodyPr>
            <a:normAutofit/>
          </a:bodyPr>
          <a:lstStyle/>
          <a:p>
            <a:r>
              <a:rPr lang="tr-TR" sz="4000" dirty="0" smtClean="0"/>
              <a:t>KAYNAKLAR</a:t>
            </a:r>
            <a:endParaRPr lang="tr-TR" sz="4000" dirty="0"/>
          </a:p>
        </p:txBody>
      </p:sp>
      <p:sp>
        <p:nvSpPr>
          <p:cNvPr id="3" name="İçerik Yer Tutucusu 2"/>
          <p:cNvSpPr>
            <a:spLocks noGrp="1"/>
          </p:cNvSpPr>
          <p:nvPr>
            <p:ph idx="1"/>
          </p:nvPr>
        </p:nvSpPr>
        <p:spPr/>
        <p:txBody>
          <a:bodyPr>
            <a:normAutofit/>
          </a:bodyPr>
          <a:lstStyle/>
          <a:p>
            <a:r>
              <a:rPr lang="tr-TR" sz="2400" dirty="0" smtClean="0"/>
              <a:t>Mali Hizmetler Uzmanları Derneği (Mali Hizmetler Uzman Yardımcıları Mesleki Eğitim Sunusu</a:t>
            </a:r>
          </a:p>
          <a:p>
            <a:r>
              <a:rPr lang="tr-TR" sz="2400" dirty="0" err="1" smtClean="0"/>
              <a:t>Arş.Gör</a:t>
            </a:r>
            <a:r>
              <a:rPr lang="tr-TR" sz="2400" dirty="0" smtClean="0"/>
              <a:t>. İsmail KAHREMAN, İstanbul Üniversitesi, 5018 Sayılı Kanun </a:t>
            </a:r>
            <a:r>
              <a:rPr lang="tr-TR" sz="2400" dirty="0" err="1" smtClean="0"/>
              <a:t>Hizmetiçi</a:t>
            </a:r>
            <a:r>
              <a:rPr lang="tr-TR" sz="2400" dirty="0" smtClean="0"/>
              <a:t> Eğitim Sunusu</a:t>
            </a:r>
          </a:p>
          <a:p>
            <a:pPr marL="0" indent="0">
              <a:buNone/>
            </a:pPr>
            <a:endParaRPr lang="tr-TR" sz="2400" dirty="0"/>
          </a:p>
        </p:txBody>
      </p:sp>
      <p:sp>
        <p:nvSpPr>
          <p:cNvPr id="4" name="Slayt Numarası Yer Tutucusu 3"/>
          <p:cNvSpPr>
            <a:spLocks noGrp="1"/>
          </p:cNvSpPr>
          <p:nvPr>
            <p:ph type="sldNum" sz="quarter" idx="12"/>
          </p:nvPr>
        </p:nvSpPr>
        <p:spPr/>
        <p:txBody>
          <a:bodyPr/>
          <a:lstStyle/>
          <a:p>
            <a:fld id="{4FAB73BC-B049-4115-A692-8D63A059BFB8}" type="slidenum">
              <a:rPr lang="tr-TR" smtClean="0"/>
              <a:pPr/>
              <a:t>114</a:t>
            </a:fld>
            <a:endParaRPr lang="tr-TR" dirty="0"/>
          </a:p>
        </p:txBody>
      </p:sp>
    </p:spTree>
    <p:extLst>
      <p:ext uri="{BB962C8B-B14F-4D97-AF65-F5344CB8AC3E}">
        <p14:creationId xmlns:p14="http://schemas.microsoft.com/office/powerpoint/2010/main" val="24686856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Dikdörtgen"/>
          <p:cNvSpPr/>
          <p:nvPr/>
        </p:nvSpPr>
        <p:spPr>
          <a:xfrm>
            <a:off x="1270960" y="2501660"/>
            <a:ext cx="9028981" cy="1107996"/>
          </a:xfrm>
          <a:prstGeom prst="rect">
            <a:avLst/>
          </a:prstGeom>
        </p:spPr>
        <p:txBody>
          <a:bodyPr wrap="square">
            <a:spAutoFit/>
          </a:bodyPr>
          <a:lstStyle/>
          <a:p>
            <a:pPr algn="ctr">
              <a:lnSpc>
                <a:spcPct val="150000"/>
              </a:lnSpc>
            </a:pPr>
            <a:r>
              <a:rPr lang="tr-TR" altLang="tr-TR" sz="4400" b="1" dirty="0" smtClean="0">
                <a:solidFill>
                  <a:srgbClr val="002060"/>
                </a:solidFill>
              </a:rPr>
              <a:t>	TEŞEKKÜRLER</a:t>
            </a:r>
          </a:p>
        </p:txBody>
      </p:sp>
      <p:sp>
        <p:nvSpPr>
          <p:cNvPr id="2" name="Slayt Numarası Yer Tutucusu 1"/>
          <p:cNvSpPr>
            <a:spLocks noGrp="1"/>
          </p:cNvSpPr>
          <p:nvPr>
            <p:ph type="sldNum" sz="quarter" idx="12"/>
          </p:nvPr>
        </p:nvSpPr>
        <p:spPr/>
        <p:txBody>
          <a:bodyPr/>
          <a:lstStyle/>
          <a:p>
            <a:fld id="{4FAB73BC-B049-4115-A692-8D63A059BFB8}" type="slidenum">
              <a:rPr lang="tr-TR" smtClean="0"/>
              <a:pPr/>
              <a:t>115</a:t>
            </a:fld>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45127" y="365910"/>
            <a:ext cx="10515600" cy="390985"/>
          </a:xfrm>
        </p:spPr>
        <p:txBody>
          <a:bodyPr>
            <a:normAutofit fontScale="90000"/>
          </a:bodyPr>
          <a:lstStyle/>
          <a:p>
            <a:pPr algn="ctr"/>
            <a:r>
              <a:rPr lang="tr-TR" sz="2200" b="1" dirty="0" smtClean="0"/>
              <a:t>(III) </a:t>
            </a:r>
            <a:r>
              <a:rPr lang="tr-TR" sz="2200" b="1" dirty="0"/>
              <a:t>SAYILI </a:t>
            </a:r>
            <a:r>
              <a:rPr lang="tr-TR" sz="2200" b="1" dirty="0" smtClean="0"/>
              <a:t>CETVEL </a:t>
            </a:r>
            <a:br>
              <a:rPr lang="tr-TR" sz="2200" b="1" dirty="0" smtClean="0"/>
            </a:br>
            <a:r>
              <a:rPr lang="tr-TR" sz="2200" b="1" dirty="0">
                <a:latin typeface="Times New Roman"/>
                <a:ea typeface="Times New Roman"/>
              </a:rPr>
              <a:t>DÜZENLEYİCİ VE DENETLEYİCİ KURUMLAR</a:t>
            </a:r>
            <a:r>
              <a:rPr lang="tr-TR" sz="2200" b="1" dirty="0"/>
              <a:t/>
            </a:r>
            <a:br>
              <a:rPr lang="tr-TR" sz="2200" b="1" dirty="0"/>
            </a:br>
            <a:endParaRPr lang="tr-TR" sz="2200" b="1" dirty="0"/>
          </a:p>
        </p:txBody>
      </p:sp>
      <p:grpSp>
        <p:nvGrpSpPr>
          <p:cNvPr id="9" name="Grup 8"/>
          <p:cNvGrpSpPr/>
          <p:nvPr/>
        </p:nvGrpSpPr>
        <p:grpSpPr>
          <a:xfrm>
            <a:off x="1912885" y="1145628"/>
            <a:ext cx="8870731" cy="5150069"/>
            <a:chOff x="-37771" y="345469"/>
            <a:chExt cx="3572082" cy="4479067"/>
          </a:xfrm>
        </p:grpSpPr>
        <p:sp>
          <p:nvSpPr>
            <p:cNvPr id="10" name="Yuvarlatılmış Dikdörtgen 9"/>
            <p:cNvSpPr/>
            <p:nvPr/>
          </p:nvSpPr>
          <p:spPr>
            <a:xfrm>
              <a:off x="-37771" y="345469"/>
              <a:ext cx="3572082" cy="4479067"/>
            </a:xfrm>
            <a:prstGeom prst="roundRect">
              <a:avLst>
                <a:gd name="adj" fmla="val 10000"/>
              </a:avLst>
            </a:prstGeom>
            <a:solidFill>
              <a:schemeClr val="accent3">
                <a:lumMod val="40000"/>
                <a:lumOff val="6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3353" y="556524"/>
              <a:ext cx="3398680" cy="3759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spcBef>
                  <a:spcPct val="0"/>
                </a:spcBef>
                <a:defRPr/>
              </a:pPr>
              <a:r>
                <a:rPr lang="tr-TR" b="1" dirty="0" smtClean="0">
                  <a:solidFill>
                    <a:prstClr val="black"/>
                  </a:solidFill>
                </a:rPr>
                <a:t>	</a:t>
              </a:r>
              <a:r>
                <a:rPr lang="tr-TR" sz="2000" b="1" dirty="0" smtClean="0">
                  <a:solidFill>
                    <a:prstClr val="black"/>
                  </a:solidFill>
                </a:rPr>
                <a:t>1</a:t>
              </a:r>
              <a:r>
                <a:rPr lang="tr-TR" sz="2000" b="1" dirty="0">
                  <a:solidFill>
                    <a:prstClr val="black"/>
                  </a:solidFill>
                </a:rPr>
                <a:t>) Radyo ve Televizyon Üst Kurulu</a:t>
              </a:r>
            </a:p>
            <a:p>
              <a:pPr>
                <a:spcBef>
                  <a:spcPct val="0"/>
                </a:spcBef>
                <a:defRPr/>
              </a:pPr>
              <a:r>
                <a:rPr lang="tr-TR" sz="2000" b="1" dirty="0">
                  <a:solidFill>
                    <a:prstClr val="black"/>
                  </a:solidFill>
                </a:rPr>
                <a:t>	2) Bilgi Teknolojileri ve İletişim Kurumu (4)</a:t>
              </a:r>
            </a:p>
            <a:p>
              <a:pPr>
                <a:spcBef>
                  <a:spcPct val="0"/>
                </a:spcBef>
                <a:defRPr/>
              </a:pPr>
              <a:r>
                <a:rPr lang="tr-TR" sz="2000" b="1" dirty="0">
                  <a:solidFill>
                    <a:prstClr val="black"/>
                  </a:solidFill>
                </a:rPr>
                <a:t>	3) Sermaye Piyasası Kurulu</a:t>
              </a:r>
            </a:p>
            <a:p>
              <a:pPr>
                <a:spcBef>
                  <a:spcPct val="0"/>
                </a:spcBef>
                <a:defRPr/>
              </a:pPr>
              <a:r>
                <a:rPr lang="tr-TR" sz="2000" b="1" dirty="0">
                  <a:solidFill>
                    <a:prstClr val="black"/>
                  </a:solidFill>
                </a:rPr>
                <a:t>	4) Bankacılık Düzenleme ve Denetleme Kurumu</a:t>
              </a:r>
            </a:p>
            <a:p>
              <a:pPr>
                <a:spcBef>
                  <a:spcPct val="0"/>
                </a:spcBef>
                <a:defRPr/>
              </a:pPr>
              <a:r>
                <a:rPr lang="tr-TR" sz="2000" b="1" dirty="0">
                  <a:solidFill>
                    <a:prstClr val="black"/>
                  </a:solidFill>
                </a:rPr>
                <a:t>	5) Enerji Piyasası Düzenleme Kurumu</a:t>
              </a:r>
            </a:p>
            <a:p>
              <a:pPr>
                <a:spcBef>
                  <a:spcPct val="0"/>
                </a:spcBef>
                <a:defRPr/>
              </a:pPr>
              <a:r>
                <a:rPr lang="tr-TR" sz="2000" b="1" dirty="0">
                  <a:solidFill>
                    <a:prstClr val="black"/>
                  </a:solidFill>
                </a:rPr>
                <a:t>	6) Kamu İhale Kurumu</a:t>
              </a:r>
            </a:p>
            <a:p>
              <a:pPr>
                <a:spcBef>
                  <a:spcPct val="0"/>
                </a:spcBef>
                <a:defRPr/>
              </a:pPr>
              <a:r>
                <a:rPr lang="tr-TR" sz="2000" b="1" dirty="0">
                  <a:solidFill>
                    <a:prstClr val="black"/>
                  </a:solidFill>
                </a:rPr>
                <a:t>	7) Rekabet Kurumu</a:t>
              </a:r>
            </a:p>
            <a:p>
              <a:pPr>
                <a:spcBef>
                  <a:spcPct val="0"/>
                </a:spcBef>
                <a:defRPr/>
              </a:pPr>
              <a:r>
                <a:rPr lang="tr-TR" sz="2000" b="1" dirty="0">
                  <a:solidFill>
                    <a:prstClr val="black"/>
                  </a:solidFill>
                </a:rPr>
                <a:t>	8) Tütün ve Alkol Piyasası Düzenleme Kurumu (4)</a:t>
              </a:r>
            </a:p>
            <a:p>
              <a:pPr>
                <a:spcBef>
                  <a:spcPct val="0"/>
                </a:spcBef>
                <a:defRPr/>
              </a:pPr>
              <a:r>
                <a:rPr lang="tr-TR" sz="2000" b="1" dirty="0">
                  <a:solidFill>
                    <a:prstClr val="black"/>
                  </a:solidFill>
                </a:rPr>
                <a:t>                  9) Kamu Gözetimi,  Muhasebe ve Denetim Standartları </a:t>
              </a:r>
              <a:r>
                <a:rPr lang="tr-TR" sz="2000" b="1" dirty="0" smtClean="0">
                  <a:solidFill>
                    <a:prstClr val="black"/>
                  </a:solidFill>
                </a:rPr>
                <a:t>	Kurumu(6</a:t>
              </a:r>
              <a:r>
                <a:rPr lang="tr-TR" sz="2000" b="1" dirty="0">
                  <a:solidFill>
                    <a:prstClr val="black"/>
                  </a:solidFill>
                </a:rPr>
                <a:t>)</a:t>
              </a:r>
            </a:p>
            <a:p>
              <a:pPr>
                <a:spcBef>
                  <a:spcPct val="0"/>
                </a:spcBef>
                <a:defRPr/>
              </a:pPr>
              <a:r>
                <a:rPr lang="tr-TR" sz="2000" b="1" dirty="0">
                  <a:solidFill>
                    <a:prstClr val="black"/>
                  </a:solidFill>
                </a:rPr>
                <a:t>	</a:t>
              </a:r>
              <a:endParaRPr lang="tr-TR" dirty="0" smtClean="0">
                <a:solidFill>
                  <a:prstClr val="black"/>
                </a:solidFill>
              </a:endParaRPr>
            </a:p>
            <a:p>
              <a:pPr algn="ctr" defTabSz="844550">
                <a:lnSpc>
                  <a:spcPct val="90000"/>
                </a:lnSpc>
                <a:spcBef>
                  <a:spcPct val="0"/>
                </a:spcBef>
                <a:spcAft>
                  <a:spcPct val="35000"/>
                </a:spcAft>
              </a:pPr>
              <a:endParaRPr lang="tr-TR" dirty="0">
                <a:solidFill>
                  <a:prstClr val="black"/>
                </a:solidFill>
              </a:endParaRPr>
            </a:p>
          </p:txBody>
        </p:sp>
      </p:grpSp>
      <p:sp>
        <p:nvSpPr>
          <p:cNvPr id="3" name="Slayt Numarası Yer Tutucusu 2"/>
          <p:cNvSpPr>
            <a:spLocks noGrp="1"/>
          </p:cNvSpPr>
          <p:nvPr>
            <p:ph type="sldNum" sz="quarter" idx="12"/>
          </p:nvPr>
        </p:nvSpPr>
        <p:spPr/>
        <p:txBody>
          <a:bodyPr/>
          <a:lstStyle/>
          <a:p>
            <a:fld id="{4FAB73BC-B049-4115-A692-8D63A059BFB8}" type="slidenum">
              <a:rPr lang="tr-TR" smtClean="0"/>
              <a:pPr/>
              <a:t>12</a:t>
            </a:fld>
            <a:endParaRPr lang="tr-TR" dirty="0"/>
          </a:p>
        </p:txBody>
      </p:sp>
    </p:spTree>
    <p:extLst>
      <p:ext uri="{BB962C8B-B14F-4D97-AF65-F5344CB8AC3E}">
        <p14:creationId xmlns:p14="http://schemas.microsoft.com/office/powerpoint/2010/main" val="828205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2052825" y="210484"/>
            <a:ext cx="9472067" cy="1325562"/>
          </a:xfrm>
        </p:spPr>
        <p:txBody>
          <a:bodyPr/>
          <a:lstStyle/>
          <a:p>
            <a:pPr algn="ctr"/>
            <a:r>
              <a:rPr lang="tr-TR" sz="4000" b="1" dirty="0" smtClean="0">
                <a:solidFill>
                  <a:srgbClr val="002060"/>
                </a:solidFill>
              </a:rPr>
              <a:t> </a:t>
            </a:r>
            <a:r>
              <a:rPr lang="tr-TR" b="1" dirty="0" smtClean="0">
                <a:solidFill>
                  <a:srgbClr val="002060"/>
                </a:solidFill>
              </a:rPr>
              <a:t>KAPSAM DIŞI İDARELER (md.2)</a:t>
            </a:r>
            <a:endParaRPr lang="tr-TR" b="1" dirty="0">
              <a:solidFill>
                <a:srgbClr val="002060"/>
              </a:solidFill>
            </a:endParaRPr>
          </a:p>
        </p:txBody>
      </p:sp>
      <p:graphicFrame>
        <p:nvGraphicFramePr>
          <p:cNvPr id="4" name="3 Diyagram"/>
          <p:cNvGraphicFramePr/>
          <p:nvPr>
            <p:extLst>
              <p:ext uri="{D42A27DB-BD31-4B8C-83A1-F6EECF244321}">
                <p14:modId xmlns:p14="http://schemas.microsoft.com/office/powerpoint/2010/main" val="75386391"/>
              </p:ext>
            </p:extLst>
          </p:nvPr>
        </p:nvGraphicFramePr>
        <p:xfrm>
          <a:off x="621103" y="1708030"/>
          <a:ext cx="10558732" cy="4606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13</a:t>
            </a:fld>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78AE8E0A-7DE5-49C0-B2C9-E34B01FD9F6E}"/>
                                            </p:graphicEl>
                                          </p:spTgt>
                                        </p:tgtEl>
                                        <p:attrNameLst>
                                          <p:attrName>style.visibility</p:attrName>
                                        </p:attrNameLst>
                                      </p:cBhvr>
                                      <p:to>
                                        <p:strVal val="visible"/>
                                      </p:to>
                                    </p:set>
                                    <p:animEffect transition="in" filter="fade">
                                      <p:cBhvr>
                                        <p:cTn id="14" dur="1000"/>
                                        <p:tgtEl>
                                          <p:spTgt spid="4">
                                            <p:graphicEl>
                                              <a:dgm id="{78AE8E0A-7DE5-49C0-B2C9-E34B01FD9F6E}"/>
                                            </p:graphicEl>
                                          </p:spTgt>
                                        </p:tgtEl>
                                      </p:cBhvr>
                                    </p:animEffect>
                                    <p:anim calcmode="lin" valueType="num">
                                      <p:cBhvr>
                                        <p:cTn id="15" dur="1000" fill="hold"/>
                                        <p:tgtEl>
                                          <p:spTgt spid="4">
                                            <p:graphicEl>
                                              <a:dgm id="{78AE8E0A-7DE5-49C0-B2C9-E34B01FD9F6E}"/>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78AE8E0A-7DE5-49C0-B2C9-E34B01FD9F6E}"/>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54454D04-7C41-4EBE-8A42-CDD4174022A9}"/>
                                            </p:graphicEl>
                                          </p:spTgt>
                                        </p:tgtEl>
                                        <p:attrNameLst>
                                          <p:attrName>style.visibility</p:attrName>
                                        </p:attrNameLst>
                                      </p:cBhvr>
                                      <p:to>
                                        <p:strVal val="visible"/>
                                      </p:to>
                                    </p:set>
                                    <p:animEffect transition="in" filter="fade">
                                      <p:cBhvr>
                                        <p:cTn id="21" dur="1000"/>
                                        <p:tgtEl>
                                          <p:spTgt spid="4">
                                            <p:graphicEl>
                                              <a:dgm id="{54454D04-7C41-4EBE-8A42-CDD4174022A9}"/>
                                            </p:graphicEl>
                                          </p:spTgt>
                                        </p:tgtEl>
                                      </p:cBhvr>
                                    </p:animEffect>
                                    <p:anim calcmode="lin" valueType="num">
                                      <p:cBhvr>
                                        <p:cTn id="22" dur="1000" fill="hold"/>
                                        <p:tgtEl>
                                          <p:spTgt spid="4">
                                            <p:graphicEl>
                                              <a:dgm id="{54454D04-7C41-4EBE-8A42-CDD4174022A9}"/>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54454D04-7C41-4EBE-8A42-CDD4174022A9}"/>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70359158-5DEB-4543-ABE2-67C060596AB8}"/>
                                            </p:graphicEl>
                                          </p:spTgt>
                                        </p:tgtEl>
                                        <p:attrNameLst>
                                          <p:attrName>style.visibility</p:attrName>
                                        </p:attrNameLst>
                                      </p:cBhvr>
                                      <p:to>
                                        <p:strVal val="visible"/>
                                      </p:to>
                                    </p:set>
                                    <p:animEffect transition="in" filter="fade">
                                      <p:cBhvr>
                                        <p:cTn id="28" dur="1000"/>
                                        <p:tgtEl>
                                          <p:spTgt spid="4">
                                            <p:graphicEl>
                                              <a:dgm id="{70359158-5DEB-4543-ABE2-67C060596AB8}"/>
                                            </p:graphicEl>
                                          </p:spTgt>
                                        </p:tgtEl>
                                      </p:cBhvr>
                                    </p:animEffect>
                                    <p:anim calcmode="lin" valueType="num">
                                      <p:cBhvr>
                                        <p:cTn id="29" dur="1000" fill="hold"/>
                                        <p:tgtEl>
                                          <p:spTgt spid="4">
                                            <p:graphicEl>
                                              <a:dgm id="{70359158-5DEB-4543-ABE2-67C060596AB8}"/>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70359158-5DEB-4543-ABE2-67C060596AB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010514B0-4419-4777-B16E-0A2B7878F1BF}"/>
                                            </p:graphicEl>
                                          </p:spTgt>
                                        </p:tgtEl>
                                        <p:attrNameLst>
                                          <p:attrName>style.visibility</p:attrName>
                                        </p:attrNameLst>
                                      </p:cBhvr>
                                      <p:to>
                                        <p:strVal val="visible"/>
                                      </p:to>
                                    </p:set>
                                    <p:animEffect transition="in" filter="fade">
                                      <p:cBhvr>
                                        <p:cTn id="35" dur="1000"/>
                                        <p:tgtEl>
                                          <p:spTgt spid="4">
                                            <p:graphicEl>
                                              <a:dgm id="{010514B0-4419-4777-B16E-0A2B7878F1BF}"/>
                                            </p:graphicEl>
                                          </p:spTgt>
                                        </p:tgtEl>
                                      </p:cBhvr>
                                    </p:animEffect>
                                    <p:anim calcmode="lin" valueType="num">
                                      <p:cBhvr>
                                        <p:cTn id="36" dur="1000" fill="hold"/>
                                        <p:tgtEl>
                                          <p:spTgt spid="4">
                                            <p:graphicEl>
                                              <a:dgm id="{010514B0-4419-4777-B16E-0A2B7878F1BF}"/>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010514B0-4419-4777-B16E-0A2B7878F1BF}"/>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00B6E939-3764-45C1-92B6-6485CFD057A1}"/>
                                            </p:graphicEl>
                                          </p:spTgt>
                                        </p:tgtEl>
                                        <p:attrNameLst>
                                          <p:attrName>style.visibility</p:attrName>
                                        </p:attrNameLst>
                                      </p:cBhvr>
                                      <p:to>
                                        <p:strVal val="visible"/>
                                      </p:to>
                                    </p:set>
                                    <p:animEffect transition="in" filter="fade">
                                      <p:cBhvr>
                                        <p:cTn id="42" dur="1000"/>
                                        <p:tgtEl>
                                          <p:spTgt spid="4">
                                            <p:graphicEl>
                                              <a:dgm id="{00B6E939-3764-45C1-92B6-6485CFD057A1}"/>
                                            </p:graphicEl>
                                          </p:spTgt>
                                        </p:tgtEl>
                                      </p:cBhvr>
                                    </p:animEffect>
                                    <p:anim calcmode="lin" valueType="num">
                                      <p:cBhvr>
                                        <p:cTn id="43" dur="1000" fill="hold"/>
                                        <p:tgtEl>
                                          <p:spTgt spid="4">
                                            <p:graphicEl>
                                              <a:dgm id="{00B6E939-3764-45C1-92B6-6485CFD057A1}"/>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00B6E939-3764-45C1-92B6-6485CFD057A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45127" y="366112"/>
            <a:ext cx="10515600" cy="946673"/>
          </a:xfrm>
        </p:spPr>
        <p:txBody>
          <a:bodyPr>
            <a:normAutofit/>
          </a:bodyPr>
          <a:lstStyle/>
          <a:p>
            <a:pPr algn="ctr"/>
            <a:r>
              <a:rPr lang="tr-TR" sz="3600" b="1" dirty="0" smtClean="0">
                <a:solidFill>
                  <a:srgbClr val="002060"/>
                </a:solidFill>
                <a:hlinkClick r:id="rId2" action="ppaction://hlinkfile"/>
              </a:rPr>
              <a:t>TANIMLAR</a:t>
            </a:r>
            <a:r>
              <a:rPr lang="tr-TR" sz="3600" b="1" dirty="0" smtClean="0">
                <a:solidFill>
                  <a:srgbClr val="002060"/>
                </a:solidFill>
              </a:rPr>
              <a:t> (md.3)</a:t>
            </a:r>
            <a:endParaRPr lang="tr-TR" sz="3600" b="1" dirty="0">
              <a:solidFill>
                <a:srgbClr val="002060"/>
              </a:solidFill>
            </a:endParaRPr>
          </a:p>
        </p:txBody>
      </p:sp>
      <p:sp>
        <p:nvSpPr>
          <p:cNvPr id="4" name="İçerik Yer Tutucusu 3"/>
          <p:cNvSpPr>
            <a:spLocks noGrp="1"/>
          </p:cNvSpPr>
          <p:nvPr>
            <p:ph idx="1"/>
          </p:nvPr>
        </p:nvSpPr>
        <p:spPr>
          <a:xfrm>
            <a:off x="591673" y="1366224"/>
            <a:ext cx="11177195" cy="4679577"/>
          </a:xfrm>
        </p:spPr>
        <p:txBody>
          <a:bodyPr>
            <a:normAutofit/>
          </a:bodyPr>
          <a:lstStyle/>
          <a:p>
            <a:pPr marL="0" indent="0" algn="just">
              <a:buNone/>
              <a:tabLst>
                <a:tab pos="361950" algn="l"/>
              </a:tabLst>
            </a:pPr>
            <a:endParaRPr lang="tr-TR" b="1" dirty="0">
              <a:solidFill>
                <a:srgbClr val="002060"/>
              </a:solidFill>
            </a:endParaRPr>
          </a:p>
          <a:p>
            <a:pPr marL="0" indent="0" algn="just">
              <a:buNone/>
              <a:tabLst>
                <a:tab pos="361950" algn="l"/>
              </a:tabLst>
            </a:pPr>
            <a:endParaRPr lang="tr-TR" b="1" dirty="0">
              <a:solidFill>
                <a:srgbClr val="002060"/>
              </a:solidFill>
            </a:endParaRPr>
          </a:p>
        </p:txBody>
      </p:sp>
      <p:sp>
        <p:nvSpPr>
          <p:cNvPr id="3" name="Dikdörtgen 2"/>
          <p:cNvSpPr/>
          <p:nvPr/>
        </p:nvSpPr>
        <p:spPr>
          <a:xfrm>
            <a:off x="1376981" y="1474092"/>
            <a:ext cx="10305827" cy="4426853"/>
          </a:xfrm>
          <a:prstGeom prst="rect">
            <a:avLst/>
          </a:prstGeom>
        </p:spPr>
        <p:txBody>
          <a:bodyPr wrap="square">
            <a:spAutoFit/>
          </a:bodyPr>
          <a:lstStyle/>
          <a:p>
            <a:pPr marL="533400" lvl="0" indent="-533400" algn="just">
              <a:spcBef>
                <a:spcPts val="1000"/>
              </a:spcBef>
              <a:buClr>
                <a:srgbClr val="44546A"/>
              </a:buClr>
            </a:pPr>
            <a:r>
              <a:rPr lang="tr-TR" sz="2400" b="1" dirty="0">
                <a:solidFill>
                  <a:srgbClr val="44546A"/>
                </a:solidFill>
                <a:latin typeface="Times New Roman" pitchFamily="18" charset="0"/>
                <a:cs typeface="Times New Roman" pitchFamily="18" charset="0"/>
              </a:rPr>
              <a:t>Bütçe:</a:t>
            </a:r>
            <a:r>
              <a:rPr lang="tr-TR" sz="2400" dirty="0">
                <a:solidFill>
                  <a:srgbClr val="44546A"/>
                </a:solidFill>
                <a:latin typeface="Times New Roman" pitchFamily="18" charset="0"/>
                <a:cs typeface="Arial" panose="020B0604020202020204" pitchFamily="34" charset="0"/>
              </a:rPr>
              <a:t> </a:t>
            </a:r>
            <a:r>
              <a:rPr lang="tr-TR" sz="2400" dirty="0">
                <a:solidFill>
                  <a:prstClr val="black"/>
                </a:solidFill>
                <a:latin typeface="Times New Roman" pitchFamily="18" charset="0"/>
                <a:cs typeface="Times New Roman" pitchFamily="18" charset="0"/>
              </a:rPr>
              <a:t>Belirli bir dönemdeki gelir ve gider tahminleri ile bunların uygulanmasına ilişkin hususları gösteren ve usulüne uygun olarak yürürlüğe konulan </a:t>
            </a:r>
            <a:r>
              <a:rPr lang="tr-TR" sz="2400" u="sng" dirty="0">
                <a:solidFill>
                  <a:prstClr val="black"/>
                </a:solidFill>
                <a:latin typeface="Times New Roman" pitchFamily="18" charset="0"/>
                <a:cs typeface="Times New Roman" pitchFamily="18" charset="0"/>
              </a:rPr>
              <a:t>belgedir</a:t>
            </a:r>
            <a:r>
              <a:rPr lang="tr-TR" sz="2400" dirty="0" smtClean="0">
                <a:solidFill>
                  <a:prstClr val="black"/>
                </a:solidFill>
                <a:latin typeface="Times New Roman" pitchFamily="18" charset="0"/>
                <a:cs typeface="Times New Roman" pitchFamily="18" charset="0"/>
              </a:rPr>
              <a:t>.</a:t>
            </a:r>
          </a:p>
          <a:p>
            <a:pPr marL="533400" indent="-533400" algn="just">
              <a:spcBef>
                <a:spcPts val="1000"/>
              </a:spcBef>
              <a:buClr>
                <a:srgbClr val="44546A"/>
              </a:buClr>
            </a:pPr>
            <a:r>
              <a:rPr lang="tr-TR" sz="2400" b="1" dirty="0">
                <a:solidFill>
                  <a:srgbClr val="44546A"/>
                </a:solidFill>
                <a:latin typeface="Times New Roman" pitchFamily="18" charset="0"/>
                <a:cs typeface="Times New Roman" pitchFamily="18" charset="0"/>
              </a:rPr>
              <a:t>Harcama birimi</a:t>
            </a:r>
            <a:r>
              <a:rPr lang="tr-TR" sz="2400" dirty="0"/>
              <a:t>: Kamu idaresi bütçesinde ödenek tahsis edilen ve harcama  yetkisi bulunan birimi, </a:t>
            </a:r>
          </a:p>
          <a:p>
            <a:pPr marL="533400" lvl="0" indent="-533400">
              <a:spcBef>
                <a:spcPts val="1000"/>
              </a:spcBef>
              <a:buClr>
                <a:srgbClr val="44546A"/>
              </a:buClr>
            </a:pPr>
            <a:r>
              <a:rPr lang="tr-TR" sz="2400" b="1" dirty="0">
                <a:solidFill>
                  <a:srgbClr val="44546A"/>
                </a:solidFill>
                <a:latin typeface="Times New Roman" pitchFamily="18" charset="0"/>
                <a:cs typeface="Arial" panose="020B0604020202020204" pitchFamily="34" charset="0"/>
              </a:rPr>
              <a:t>Kamu gideri: </a:t>
            </a:r>
            <a:r>
              <a:rPr lang="tr-TR" sz="2400" dirty="0"/>
              <a:t>Kanunlarına dayanılarak </a:t>
            </a:r>
            <a:endParaRPr lang="tr-TR" sz="2400" dirty="0" smtClean="0"/>
          </a:p>
          <a:p>
            <a:pPr marL="533400" lvl="0" indent="-533400">
              <a:spcBef>
                <a:spcPts val="1000"/>
              </a:spcBef>
              <a:buClr>
                <a:srgbClr val="44546A"/>
              </a:buClr>
            </a:pPr>
            <a:r>
              <a:rPr lang="tr-TR" sz="2400" dirty="0"/>
              <a:t>	</a:t>
            </a:r>
            <a:r>
              <a:rPr lang="tr-TR" sz="2400" dirty="0" smtClean="0"/>
              <a:t>-yaptırılan </a:t>
            </a:r>
            <a:r>
              <a:rPr lang="tr-TR" sz="2400" dirty="0"/>
              <a:t>iş, </a:t>
            </a:r>
            <a:endParaRPr lang="tr-TR" sz="2400" dirty="0" smtClean="0"/>
          </a:p>
          <a:p>
            <a:pPr marL="533400" lvl="0" indent="-533400">
              <a:spcBef>
                <a:spcPts val="1000"/>
              </a:spcBef>
              <a:buClr>
                <a:srgbClr val="44546A"/>
              </a:buClr>
            </a:pPr>
            <a:r>
              <a:rPr lang="tr-TR" sz="2400" dirty="0"/>
              <a:t>	</a:t>
            </a:r>
            <a:r>
              <a:rPr lang="tr-TR" sz="2400" dirty="0" smtClean="0"/>
              <a:t>-alınan </a:t>
            </a:r>
            <a:r>
              <a:rPr lang="tr-TR" sz="2400" dirty="0"/>
              <a:t>mal ve hizmet bedelleri, </a:t>
            </a:r>
            <a:endParaRPr lang="tr-TR" sz="2400" dirty="0" smtClean="0"/>
          </a:p>
          <a:p>
            <a:pPr marL="533400" lvl="0" indent="-533400">
              <a:spcBef>
                <a:spcPts val="1000"/>
              </a:spcBef>
              <a:buClr>
                <a:srgbClr val="44546A"/>
              </a:buClr>
            </a:pPr>
            <a:r>
              <a:rPr lang="tr-TR" sz="2400" dirty="0" smtClean="0"/>
              <a:t>sosyal </a:t>
            </a:r>
            <a:r>
              <a:rPr lang="tr-TR" sz="2400" dirty="0"/>
              <a:t>güvenlik katkı payları, iç ve dış borç faizleri, borçlanma genel giderleri, borçlanma araçlarının iskontolu satışından doğan farklar, ekonomik, malî ve sosyal transferler, verilen bağış ve yardımlar ile diğer giderleri, </a:t>
            </a:r>
          </a:p>
        </p:txBody>
      </p:sp>
      <p:sp>
        <p:nvSpPr>
          <p:cNvPr id="5" name="Slayt Numarası Yer Tutucusu 4"/>
          <p:cNvSpPr>
            <a:spLocks noGrp="1"/>
          </p:cNvSpPr>
          <p:nvPr>
            <p:ph type="sldNum" sz="quarter" idx="12"/>
          </p:nvPr>
        </p:nvSpPr>
        <p:spPr/>
        <p:txBody>
          <a:bodyPr/>
          <a:lstStyle/>
          <a:p>
            <a:fld id="{4FAB73BC-B049-4115-A692-8D63A059BFB8}" type="slidenum">
              <a:rPr lang="tr-TR" smtClean="0"/>
              <a:pPr/>
              <a:t>14</a:t>
            </a:fld>
            <a:endParaRPr lang="tr-TR" dirty="0"/>
          </a:p>
        </p:txBody>
      </p:sp>
    </p:spTree>
    <p:extLst>
      <p:ext uri="{BB962C8B-B14F-4D97-AF65-F5344CB8AC3E}">
        <p14:creationId xmlns:p14="http://schemas.microsoft.com/office/powerpoint/2010/main" val="90478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5127" y="1247887"/>
            <a:ext cx="10515600" cy="4776395"/>
          </a:xfrm>
        </p:spPr>
        <p:txBody>
          <a:bodyPr>
            <a:normAutofit/>
          </a:bodyPr>
          <a:lstStyle/>
          <a:p>
            <a:pPr marL="533400" lvl="0" indent="-533400" algn="just">
              <a:lnSpc>
                <a:spcPct val="120000"/>
              </a:lnSpc>
              <a:buClr>
                <a:srgbClr val="44546A"/>
              </a:buClr>
              <a:buNone/>
            </a:pPr>
            <a:r>
              <a:rPr lang="tr-TR" sz="2400" b="1" dirty="0">
                <a:solidFill>
                  <a:srgbClr val="44546A"/>
                </a:solidFill>
                <a:latin typeface="Times New Roman" pitchFamily="18" charset="0"/>
                <a:cs typeface="Times New Roman" pitchFamily="18" charset="0"/>
              </a:rPr>
              <a:t>Kamu kaynaklar</a:t>
            </a:r>
            <a:r>
              <a:rPr lang="tr-TR" sz="2400" b="1" dirty="0">
                <a:solidFill>
                  <a:srgbClr val="44546A"/>
                </a:solidFill>
                <a:latin typeface="Times New Roman" pitchFamily="18" charset="0"/>
                <a:cs typeface="Arial" panose="020B0604020202020204" pitchFamily="34" charset="0"/>
              </a:rPr>
              <a:t>ı:</a:t>
            </a:r>
            <a:r>
              <a:rPr lang="tr-TR" sz="2400" dirty="0">
                <a:solidFill>
                  <a:srgbClr val="44546A"/>
                </a:solidFill>
                <a:latin typeface="Times New Roman" pitchFamily="18" charset="0"/>
                <a:cs typeface="Arial" panose="020B0604020202020204" pitchFamily="34" charset="0"/>
              </a:rPr>
              <a:t> </a:t>
            </a:r>
            <a:r>
              <a:rPr lang="tr-TR" sz="2400" dirty="0">
                <a:solidFill>
                  <a:prstClr val="black"/>
                </a:solidFill>
                <a:latin typeface="Times New Roman" pitchFamily="18" charset="0"/>
                <a:cs typeface="Arial" panose="020B0604020202020204" pitchFamily="34" charset="0"/>
              </a:rPr>
              <a:t>Borçlanma suretiyle elde edilen imkanlar dahil kamuya ait gelirler, taşınır ve taşınmazlar, hesaplarda bulunan para, alacak ve haklar ile her türlü değerlerdir.</a:t>
            </a:r>
            <a:endParaRPr lang="tr-TR" sz="2400" b="1" dirty="0">
              <a:solidFill>
                <a:srgbClr val="E22E99"/>
              </a:solidFill>
              <a:latin typeface="Times New Roman" pitchFamily="18" charset="0"/>
              <a:cs typeface="Times New Roman" pitchFamily="18" charset="0"/>
            </a:endParaRPr>
          </a:p>
          <a:p>
            <a:pPr marL="533400" lvl="0" indent="-533400">
              <a:lnSpc>
                <a:spcPct val="120000"/>
              </a:lnSpc>
              <a:buClr>
                <a:srgbClr val="44546A"/>
              </a:buClr>
              <a:buNone/>
            </a:pPr>
            <a:r>
              <a:rPr lang="tr-TR" sz="2400" b="1" dirty="0">
                <a:solidFill>
                  <a:srgbClr val="44546A"/>
                </a:solidFill>
                <a:latin typeface="Times New Roman" pitchFamily="18" charset="0"/>
                <a:cs typeface="Times New Roman" pitchFamily="18" charset="0"/>
              </a:rPr>
              <a:t>Stratejik Plan</a:t>
            </a:r>
            <a:r>
              <a:rPr lang="tr-TR" sz="2400" b="1" dirty="0">
                <a:solidFill>
                  <a:srgbClr val="44546A"/>
                </a:solidFill>
                <a:latin typeface="Times New Roman" pitchFamily="18" charset="0"/>
                <a:cs typeface="Arial" panose="020B0604020202020204" pitchFamily="34" charset="0"/>
              </a:rPr>
              <a:t>:</a:t>
            </a:r>
            <a:r>
              <a:rPr lang="tr-TR" sz="2400" dirty="0">
                <a:solidFill>
                  <a:srgbClr val="44546A"/>
                </a:solidFill>
                <a:latin typeface="Times New Roman" pitchFamily="18" charset="0"/>
                <a:cs typeface="Arial" panose="020B0604020202020204" pitchFamily="34" charset="0"/>
              </a:rPr>
              <a:t> </a:t>
            </a:r>
            <a:r>
              <a:rPr lang="tr-TR" sz="2400" dirty="0">
                <a:solidFill>
                  <a:prstClr val="black"/>
                </a:solidFill>
                <a:latin typeface="Times New Roman" pitchFamily="18" charset="0"/>
                <a:cs typeface="Arial" panose="020B0604020202020204" pitchFamily="34" charset="0"/>
              </a:rPr>
              <a:t>Kamu idarelerinin;</a:t>
            </a:r>
          </a:p>
          <a:p>
            <a:pPr marL="533400" lvl="0" indent="-533400">
              <a:lnSpc>
                <a:spcPct val="120000"/>
              </a:lnSpc>
              <a:buClr>
                <a:srgbClr val="44546A"/>
              </a:buClr>
              <a:buNone/>
            </a:pPr>
            <a:r>
              <a:rPr lang="tr-TR" sz="2400" dirty="0">
                <a:solidFill>
                  <a:prstClr val="black"/>
                </a:solidFill>
                <a:latin typeface="Times New Roman" pitchFamily="18" charset="0"/>
                <a:cs typeface="Arial" panose="020B0604020202020204" pitchFamily="34" charset="0"/>
              </a:rPr>
              <a:t>   - orta ve uzun vadeli amaçlarını, </a:t>
            </a:r>
          </a:p>
          <a:p>
            <a:pPr marL="533400" lvl="0" indent="-533400">
              <a:lnSpc>
                <a:spcPct val="120000"/>
              </a:lnSpc>
              <a:buClr>
                <a:srgbClr val="44546A"/>
              </a:buClr>
              <a:buNone/>
            </a:pPr>
            <a:r>
              <a:rPr lang="tr-TR" sz="2400" dirty="0">
                <a:solidFill>
                  <a:prstClr val="black"/>
                </a:solidFill>
                <a:latin typeface="Times New Roman" pitchFamily="18" charset="0"/>
                <a:cs typeface="Arial" panose="020B0604020202020204" pitchFamily="34" charset="0"/>
              </a:rPr>
              <a:t>   - temel ilke ve politikalarını, </a:t>
            </a:r>
          </a:p>
          <a:p>
            <a:pPr marL="533400" lvl="0" indent="-533400">
              <a:lnSpc>
                <a:spcPct val="120000"/>
              </a:lnSpc>
              <a:buClr>
                <a:srgbClr val="44546A"/>
              </a:buClr>
              <a:buNone/>
            </a:pPr>
            <a:r>
              <a:rPr lang="tr-TR" sz="2400" dirty="0">
                <a:solidFill>
                  <a:prstClr val="black"/>
                </a:solidFill>
                <a:latin typeface="Times New Roman" pitchFamily="18" charset="0"/>
                <a:cs typeface="Arial" panose="020B0604020202020204" pitchFamily="34" charset="0"/>
              </a:rPr>
              <a:t>   - hedef ve önceliklerini,                  </a:t>
            </a:r>
          </a:p>
          <a:p>
            <a:pPr marL="533400" lvl="0" indent="-533400">
              <a:lnSpc>
                <a:spcPct val="120000"/>
              </a:lnSpc>
              <a:buClr>
                <a:srgbClr val="44546A"/>
              </a:buClr>
              <a:buNone/>
            </a:pPr>
            <a:r>
              <a:rPr lang="tr-TR" sz="2400" dirty="0">
                <a:solidFill>
                  <a:prstClr val="black"/>
                </a:solidFill>
                <a:latin typeface="Times New Roman" pitchFamily="18" charset="0"/>
                <a:cs typeface="Arial" panose="020B0604020202020204" pitchFamily="34" charset="0"/>
              </a:rPr>
              <a:t>   - performans ölçütlerini, bunlara ulaşmak için izlenecek yöntemler ile kaynak dağılımlarını içeren, planı ifade eder.</a:t>
            </a:r>
          </a:p>
          <a:p>
            <a:endParaRPr lang="tr-TR" dirty="0"/>
          </a:p>
        </p:txBody>
      </p:sp>
      <p:sp>
        <p:nvSpPr>
          <p:cNvPr id="2" name="Slayt Numarası Yer Tutucusu 1"/>
          <p:cNvSpPr>
            <a:spLocks noGrp="1"/>
          </p:cNvSpPr>
          <p:nvPr>
            <p:ph type="sldNum" sz="quarter" idx="12"/>
          </p:nvPr>
        </p:nvSpPr>
        <p:spPr/>
        <p:txBody>
          <a:bodyPr/>
          <a:lstStyle/>
          <a:p>
            <a:fld id="{4FAB73BC-B049-4115-A692-8D63A059BFB8}" type="slidenum">
              <a:rPr lang="tr-TR" smtClean="0"/>
              <a:pPr/>
              <a:t>15</a:t>
            </a:fld>
            <a:endParaRPr lang="tr-TR" dirty="0"/>
          </a:p>
        </p:txBody>
      </p:sp>
    </p:spTree>
    <p:extLst>
      <p:ext uri="{BB962C8B-B14F-4D97-AF65-F5344CB8AC3E}">
        <p14:creationId xmlns:p14="http://schemas.microsoft.com/office/powerpoint/2010/main" val="234005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Başlık 1"/>
          <p:cNvSpPr>
            <a:spLocks noGrp="1"/>
          </p:cNvSpPr>
          <p:nvPr>
            <p:ph type="title"/>
          </p:nvPr>
        </p:nvSpPr>
        <p:spPr bwMode="auto">
          <a:xfrm>
            <a:off x="1603376" y="343252"/>
            <a:ext cx="9966325" cy="720725"/>
          </a:xfrm>
        </p:spPr>
        <p:txBody>
          <a:bodyPr wrap="square" lIns="91440" tIns="45720" rIns="91440" bIns="45720" numCol="1" anchorCtr="0" compatLnSpc="1">
            <a:prstTxWarp prst="textNoShape">
              <a:avLst/>
            </a:prstTxWarp>
          </a:bodyPr>
          <a:lstStyle/>
          <a:p>
            <a:pPr algn="ctr"/>
            <a:r>
              <a:rPr lang="tr-TR" altLang="tr-TR" sz="3200" b="1" dirty="0" smtClean="0">
                <a:solidFill>
                  <a:srgbClr val="002060"/>
                </a:solidFill>
                <a:effectLst/>
              </a:rPr>
              <a:t>Mali Kontrol</a:t>
            </a:r>
            <a:r>
              <a:rPr lang="tr-TR" altLang="tr-TR" sz="2800" b="1" dirty="0" smtClean="0">
                <a:solidFill>
                  <a:srgbClr val="002060"/>
                </a:solidFill>
                <a:effectLst/>
              </a:rPr>
              <a:t>(Tanımlar-md.3) </a:t>
            </a:r>
          </a:p>
        </p:txBody>
      </p:sp>
      <p:sp>
        <p:nvSpPr>
          <p:cNvPr id="6" name="5 Dikdörtgen"/>
          <p:cNvSpPr/>
          <p:nvPr/>
        </p:nvSpPr>
        <p:spPr>
          <a:xfrm>
            <a:off x="655607" y="4960107"/>
            <a:ext cx="10714008" cy="1477328"/>
          </a:xfrm>
          <a:prstGeom prst="rect">
            <a:avLst/>
          </a:prstGeom>
        </p:spPr>
        <p:txBody>
          <a:bodyPr wrap="square">
            <a:spAutoFit/>
          </a:bodyPr>
          <a:lstStyle/>
          <a:p>
            <a:pPr algn="just">
              <a:lnSpc>
                <a:spcPct val="150000"/>
              </a:lnSpc>
              <a:defRPr/>
            </a:pPr>
            <a:r>
              <a:rPr lang="tr-TR" sz="3000" dirty="0" smtClean="0"/>
              <a:t>bir şekilde kullanılmasını sağlamak için oluşturulan </a:t>
            </a:r>
            <a:r>
              <a:rPr lang="tr-TR" sz="3000" u="sng" dirty="0" smtClean="0"/>
              <a:t>kontrol sistemi </a:t>
            </a:r>
            <a:r>
              <a:rPr lang="tr-TR" sz="3000" dirty="0" smtClean="0"/>
              <a:t>ile </a:t>
            </a:r>
            <a:r>
              <a:rPr lang="tr-TR" sz="3000" u="sng" dirty="0" smtClean="0"/>
              <a:t>kurumsal yapı, yöntem ve süreçlerdir.</a:t>
            </a:r>
            <a:endParaRPr lang="tr-TR" sz="3000" u="sng" dirty="0"/>
          </a:p>
        </p:txBody>
      </p:sp>
      <p:sp>
        <p:nvSpPr>
          <p:cNvPr id="7" name="6 Dikdörtgen"/>
          <p:cNvSpPr/>
          <p:nvPr/>
        </p:nvSpPr>
        <p:spPr>
          <a:xfrm>
            <a:off x="534837" y="1885202"/>
            <a:ext cx="4875483" cy="784830"/>
          </a:xfrm>
          <a:prstGeom prst="rect">
            <a:avLst/>
          </a:prstGeom>
        </p:spPr>
        <p:txBody>
          <a:bodyPr wrap="square">
            <a:spAutoFit/>
          </a:bodyPr>
          <a:lstStyle/>
          <a:p>
            <a:pPr lvl="0" algn="just">
              <a:lnSpc>
                <a:spcPct val="150000"/>
              </a:lnSpc>
              <a:defRPr/>
            </a:pPr>
            <a:r>
              <a:rPr lang="tr-TR" sz="3000" b="1" dirty="0" smtClean="0">
                <a:solidFill>
                  <a:prstClr val="black"/>
                </a:solidFill>
              </a:rPr>
              <a:t>Kamu kaynaklarının;</a:t>
            </a:r>
          </a:p>
        </p:txBody>
      </p:sp>
      <p:graphicFrame>
        <p:nvGraphicFramePr>
          <p:cNvPr id="10" name="9 Diyagram"/>
          <p:cNvGraphicFramePr/>
          <p:nvPr/>
        </p:nvGraphicFramePr>
        <p:xfrm>
          <a:off x="1897925" y="2811637"/>
          <a:ext cx="7763895" cy="1846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4FAB73BC-B049-4115-A692-8D63A059BFB8}" type="slidenum">
              <a:rPr lang="tr-TR" smtClean="0"/>
              <a:pPr/>
              <a:t>16</a:t>
            </a:fld>
            <a:endParaRPr lang="tr-TR" dirty="0"/>
          </a:p>
        </p:txBody>
      </p:sp>
    </p:spTree>
    <p:extLst>
      <p:ext uri="{BB962C8B-B14F-4D97-AF65-F5344CB8AC3E}">
        <p14:creationId xmlns:p14="http://schemas.microsoft.com/office/powerpoint/2010/main" val="38193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Graphic spid="1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45127" y="366112"/>
            <a:ext cx="10515600" cy="893697"/>
          </a:xfrm>
        </p:spPr>
        <p:txBody>
          <a:bodyPr>
            <a:normAutofit/>
          </a:bodyPr>
          <a:lstStyle/>
          <a:p>
            <a:pPr algn="ctr"/>
            <a:r>
              <a:rPr lang="tr-TR" sz="3200" b="1" dirty="0" smtClean="0">
                <a:solidFill>
                  <a:srgbClr val="002060"/>
                </a:solidFill>
              </a:rPr>
              <a:t>KAMU MALİYESİ (md.4)</a:t>
            </a:r>
            <a:endParaRPr lang="tr-TR" sz="3200" b="1" dirty="0">
              <a:solidFill>
                <a:srgbClr val="00206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71972293"/>
              </p:ext>
            </p:extLst>
          </p:nvPr>
        </p:nvGraphicFramePr>
        <p:xfrm>
          <a:off x="845127" y="182880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17</a:t>
            </a:fld>
            <a:endParaRPr lang="tr-TR" dirty="0"/>
          </a:p>
        </p:txBody>
      </p:sp>
    </p:spTree>
    <p:extLst>
      <p:ext uri="{BB962C8B-B14F-4D97-AF65-F5344CB8AC3E}">
        <p14:creationId xmlns:p14="http://schemas.microsoft.com/office/powerpoint/2010/main" val="378721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BD62B9A7-7027-4BE4-A903-DA3B93AEA61F}"/>
                                            </p:graphicEl>
                                          </p:spTgt>
                                        </p:tgtEl>
                                        <p:attrNameLst>
                                          <p:attrName>style.visibility</p:attrName>
                                        </p:attrNameLst>
                                      </p:cBhvr>
                                      <p:to>
                                        <p:strVal val="visible"/>
                                      </p:to>
                                    </p:set>
                                    <p:animEffect transition="in" filter="fade">
                                      <p:cBhvr>
                                        <p:cTn id="14" dur="1000"/>
                                        <p:tgtEl>
                                          <p:spTgt spid="4">
                                            <p:graphicEl>
                                              <a:dgm id="{BD62B9A7-7027-4BE4-A903-DA3B93AEA61F}"/>
                                            </p:graphicEl>
                                          </p:spTgt>
                                        </p:tgtEl>
                                      </p:cBhvr>
                                    </p:animEffect>
                                    <p:anim calcmode="lin" valueType="num">
                                      <p:cBhvr>
                                        <p:cTn id="15" dur="1000" fill="hold"/>
                                        <p:tgtEl>
                                          <p:spTgt spid="4">
                                            <p:graphicEl>
                                              <a:dgm id="{BD62B9A7-7027-4BE4-A903-DA3B93AEA61F}"/>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BD62B9A7-7027-4BE4-A903-DA3B93AEA61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92D52029-A898-420C-AA70-A227FB53C418}"/>
                                            </p:graphicEl>
                                          </p:spTgt>
                                        </p:tgtEl>
                                        <p:attrNameLst>
                                          <p:attrName>style.visibility</p:attrName>
                                        </p:attrNameLst>
                                      </p:cBhvr>
                                      <p:to>
                                        <p:strVal val="visible"/>
                                      </p:to>
                                    </p:set>
                                    <p:animEffect transition="in" filter="fade">
                                      <p:cBhvr>
                                        <p:cTn id="21" dur="1000"/>
                                        <p:tgtEl>
                                          <p:spTgt spid="4">
                                            <p:graphicEl>
                                              <a:dgm id="{92D52029-A898-420C-AA70-A227FB53C418}"/>
                                            </p:graphicEl>
                                          </p:spTgt>
                                        </p:tgtEl>
                                      </p:cBhvr>
                                    </p:animEffect>
                                    <p:anim calcmode="lin" valueType="num">
                                      <p:cBhvr>
                                        <p:cTn id="22" dur="1000" fill="hold"/>
                                        <p:tgtEl>
                                          <p:spTgt spid="4">
                                            <p:graphicEl>
                                              <a:dgm id="{92D52029-A898-420C-AA70-A227FB53C418}"/>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92D52029-A898-420C-AA70-A227FB53C418}"/>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graphicEl>
                                              <a:dgm id="{EAACEF68-AC5E-4995-A660-C1CCD5AB6F1D}"/>
                                            </p:graphicEl>
                                          </p:spTgt>
                                        </p:tgtEl>
                                        <p:attrNameLst>
                                          <p:attrName>style.visibility</p:attrName>
                                        </p:attrNameLst>
                                      </p:cBhvr>
                                      <p:to>
                                        <p:strVal val="visible"/>
                                      </p:to>
                                    </p:set>
                                    <p:animEffect transition="in" filter="fade">
                                      <p:cBhvr>
                                        <p:cTn id="26" dur="1000"/>
                                        <p:tgtEl>
                                          <p:spTgt spid="4">
                                            <p:graphicEl>
                                              <a:dgm id="{EAACEF68-AC5E-4995-A660-C1CCD5AB6F1D}"/>
                                            </p:graphicEl>
                                          </p:spTgt>
                                        </p:tgtEl>
                                      </p:cBhvr>
                                    </p:animEffect>
                                    <p:anim calcmode="lin" valueType="num">
                                      <p:cBhvr>
                                        <p:cTn id="27" dur="1000" fill="hold"/>
                                        <p:tgtEl>
                                          <p:spTgt spid="4">
                                            <p:graphicEl>
                                              <a:dgm id="{EAACEF68-AC5E-4995-A660-C1CCD5AB6F1D}"/>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EAACEF68-AC5E-4995-A660-C1CCD5AB6F1D}"/>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graphicEl>
                                              <a:dgm id="{40244A5F-11E7-4006-9A56-242463A8CD5D}"/>
                                            </p:graphicEl>
                                          </p:spTgt>
                                        </p:tgtEl>
                                        <p:attrNameLst>
                                          <p:attrName>style.visibility</p:attrName>
                                        </p:attrNameLst>
                                      </p:cBhvr>
                                      <p:to>
                                        <p:strVal val="visible"/>
                                      </p:to>
                                    </p:set>
                                    <p:animEffect transition="in" filter="fade">
                                      <p:cBhvr>
                                        <p:cTn id="33" dur="1000"/>
                                        <p:tgtEl>
                                          <p:spTgt spid="4">
                                            <p:graphicEl>
                                              <a:dgm id="{40244A5F-11E7-4006-9A56-242463A8CD5D}"/>
                                            </p:graphicEl>
                                          </p:spTgt>
                                        </p:tgtEl>
                                      </p:cBhvr>
                                    </p:animEffect>
                                    <p:anim calcmode="lin" valueType="num">
                                      <p:cBhvr>
                                        <p:cTn id="34" dur="1000" fill="hold"/>
                                        <p:tgtEl>
                                          <p:spTgt spid="4">
                                            <p:graphicEl>
                                              <a:dgm id="{40244A5F-11E7-4006-9A56-242463A8CD5D}"/>
                                            </p:graphicEl>
                                          </p:spTgt>
                                        </p:tgtEl>
                                        <p:attrNameLst>
                                          <p:attrName>ppt_x</p:attrName>
                                        </p:attrNameLst>
                                      </p:cBhvr>
                                      <p:tavLst>
                                        <p:tav tm="0">
                                          <p:val>
                                            <p:strVal val="#ppt_x"/>
                                          </p:val>
                                        </p:tav>
                                        <p:tav tm="100000">
                                          <p:val>
                                            <p:strVal val="#ppt_x"/>
                                          </p:val>
                                        </p:tav>
                                      </p:tavLst>
                                    </p:anim>
                                    <p:anim calcmode="lin" valueType="num">
                                      <p:cBhvr>
                                        <p:cTn id="35" dur="1000" fill="hold"/>
                                        <p:tgtEl>
                                          <p:spTgt spid="4">
                                            <p:graphicEl>
                                              <a:dgm id="{40244A5F-11E7-4006-9A56-242463A8CD5D}"/>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graphicEl>
                                              <a:dgm id="{6A0DF29C-E9BC-4131-95A5-0AF870A725CB}"/>
                                            </p:graphicEl>
                                          </p:spTgt>
                                        </p:tgtEl>
                                        <p:attrNameLst>
                                          <p:attrName>style.visibility</p:attrName>
                                        </p:attrNameLst>
                                      </p:cBhvr>
                                      <p:to>
                                        <p:strVal val="visible"/>
                                      </p:to>
                                    </p:set>
                                    <p:animEffect transition="in" filter="fade">
                                      <p:cBhvr>
                                        <p:cTn id="38" dur="1000"/>
                                        <p:tgtEl>
                                          <p:spTgt spid="4">
                                            <p:graphicEl>
                                              <a:dgm id="{6A0DF29C-E9BC-4131-95A5-0AF870A725CB}"/>
                                            </p:graphicEl>
                                          </p:spTgt>
                                        </p:tgtEl>
                                      </p:cBhvr>
                                    </p:animEffect>
                                    <p:anim calcmode="lin" valueType="num">
                                      <p:cBhvr>
                                        <p:cTn id="39" dur="1000" fill="hold"/>
                                        <p:tgtEl>
                                          <p:spTgt spid="4">
                                            <p:graphicEl>
                                              <a:dgm id="{6A0DF29C-E9BC-4131-95A5-0AF870A725CB}"/>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6A0DF29C-E9BC-4131-95A5-0AF870A725CB}"/>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graphicEl>
                                              <a:dgm id="{35CCDE01-C7D2-4515-BAB2-C2D50E973A30}"/>
                                            </p:graphicEl>
                                          </p:spTgt>
                                        </p:tgtEl>
                                        <p:attrNameLst>
                                          <p:attrName>style.visibility</p:attrName>
                                        </p:attrNameLst>
                                      </p:cBhvr>
                                      <p:to>
                                        <p:strVal val="visible"/>
                                      </p:to>
                                    </p:set>
                                    <p:animEffect transition="in" filter="fade">
                                      <p:cBhvr>
                                        <p:cTn id="45" dur="1000"/>
                                        <p:tgtEl>
                                          <p:spTgt spid="4">
                                            <p:graphicEl>
                                              <a:dgm id="{35CCDE01-C7D2-4515-BAB2-C2D50E973A30}"/>
                                            </p:graphicEl>
                                          </p:spTgt>
                                        </p:tgtEl>
                                      </p:cBhvr>
                                    </p:animEffect>
                                    <p:anim calcmode="lin" valueType="num">
                                      <p:cBhvr>
                                        <p:cTn id="46" dur="1000" fill="hold"/>
                                        <p:tgtEl>
                                          <p:spTgt spid="4">
                                            <p:graphicEl>
                                              <a:dgm id="{35CCDE01-C7D2-4515-BAB2-C2D50E973A30}"/>
                                            </p:graphicEl>
                                          </p:spTgt>
                                        </p:tgtEl>
                                        <p:attrNameLst>
                                          <p:attrName>ppt_x</p:attrName>
                                        </p:attrNameLst>
                                      </p:cBhvr>
                                      <p:tavLst>
                                        <p:tav tm="0">
                                          <p:val>
                                            <p:strVal val="#ppt_x"/>
                                          </p:val>
                                        </p:tav>
                                        <p:tav tm="100000">
                                          <p:val>
                                            <p:strVal val="#ppt_x"/>
                                          </p:val>
                                        </p:tav>
                                      </p:tavLst>
                                    </p:anim>
                                    <p:anim calcmode="lin" valueType="num">
                                      <p:cBhvr>
                                        <p:cTn id="47" dur="1000" fill="hold"/>
                                        <p:tgtEl>
                                          <p:spTgt spid="4">
                                            <p:graphicEl>
                                              <a:dgm id="{35CCDE01-C7D2-4515-BAB2-C2D50E973A30}"/>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
                                            <p:graphicEl>
                                              <a:dgm id="{01CF746A-148E-461E-8371-D1DF90487872}"/>
                                            </p:graphicEl>
                                          </p:spTgt>
                                        </p:tgtEl>
                                        <p:attrNameLst>
                                          <p:attrName>style.visibility</p:attrName>
                                        </p:attrNameLst>
                                      </p:cBhvr>
                                      <p:to>
                                        <p:strVal val="visible"/>
                                      </p:to>
                                    </p:set>
                                    <p:animEffect transition="in" filter="fade">
                                      <p:cBhvr>
                                        <p:cTn id="50" dur="1000"/>
                                        <p:tgtEl>
                                          <p:spTgt spid="4">
                                            <p:graphicEl>
                                              <a:dgm id="{01CF746A-148E-461E-8371-D1DF90487872}"/>
                                            </p:graphicEl>
                                          </p:spTgt>
                                        </p:tgtEl>
                                      </p:cBhvr>
                                    </p:animEffect>
                                    <p:anim calcmode="lin" valueType="num">
                                      <p:cBhvr>
                                        <p:cTn id="51" dur="1000" fill="hold"/>
                                        <p:tgtEl>
                                          <p:spTgt spid="4">
                                            <p:graphicEl>
                                              <a:dgm id="{01CF746A-148E-461E-8371-D1DF90487872}"/>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01CF746A-148E-461E-8371-D1DF90487872}"/>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4">
                                            <p:graphicEl>
                                              <a:dgm id="{BC21E410-05D9-4C3F-8A55-24E4B9F31E5B}"/>
                                            </p:graphicEl>
                                          </p:spTgt>
                                        </p:tgtEl>
                                        <p:attrNameLst>
                                          <p:attrName>style.visibility</p:attrName>
                                        </p:attrNameLst>
                                      </p:cBhvr>
                                      <p:to>
                                        <p:strVal val="visible"/>
                                      </p:to>
                                    </p:set>
                                    <p:animEffect transition="in" filter="fade">
                                      <p:cBhvr>
                                        <p:cTn id="57" dur="1000"/>
                                        <p:tgtEl>
                                          <p:spTgt spid="4">
                                            <p:graphicEl>
                                              <a:dgm id="{BC21E410-05D9-4C3F-8A55-24E4B9F31E5B}"/>
                                            </p:graphicEl>
                                          </p:spTgt>
                                        </p:tgtEl>
                                      </p:cBhvr>
                                    </p:animEffect>
                                    <p:anim calcmode="lin" valueType="num">
                                      <p:cBhvr>
                                        <p:cTn id="58" dur="1000" fill="hold"/>
                                        <p:tgtEl>
                                          <p:spTgt spid="4">
                                            <p:graphicEl>
                                              <a:dgm id="{BC21E410-05D9-4C3F-8A55-24E4B9F31E5B}"/>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BC21E410-05D9-4C3F-8A55-24E4B9F31E5B}"/>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
                                            <p:graphicEl>
                                              <a:dgm id="{6BC14CDD-BA14-4A2F-8736-6F2FD7947027}"/>
                                            </p:graphicEl>
                                          </p:spTgt>
                                        </p:tgtEl>
                                        <p:attrNameLst>
                                          <p:attrName>style.visibility</p:attrName>
                                        </p:attrNameLst>
                                      </p:cBhvr>
                                      <p:to>
                                        <p:strVal val="visible"/>
                                      </p:to>
                                    </p:set>
                                    <p:animEffect transition="in" filter="fade">
                                      <p:cBhvr>
                                        <p:cTn id="62" dur="1000"/>
                                        <p:tgtEl>
                                          <p:spTgt spid="4">
                                            <p:graphicEl>
                                              <a:dgm id="{6BC14CDD-BA14-4A2F-8736-6F2FD7947027}"/>
                                            </p:graphicEl>
                                          </p:spTgt>
                                        </p:tgtEl>
                                      </p:cBhvr>
                                    </p:animEffect>
                                    <p:anim calcmode="lin" valueType="num">
                                      <p:cBhvr>
                                        <p:cTn id="63" dur="1000" fill="hold"/>
                                        <p:tgtEl>
                                          <p:spTgt spid="4">
                                            <p:graphicEl>
                                              <a:dgm id="{6BC14CDD-BA14-4A2F-8736-6F2FD7947027}"/>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6BC14CDD-BA14-4A2F-8736-6F2FD794702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600" b="1" dirty="0" smtClean="0">
                <a:solidFill>
                  <a:srgbClr val="002060"/>
                </a:solidFill>
              </a:rPr>
              <a:t>HAZİNE BİRLİĞİ (</a:t>
            </a:r>
            <a:r>
              <a:rPr lang="tr-TR" sz="3600" b="1" dirty="0" err="1" smtClean="0">
                <a:solidFill>
                  <a:srgbClr val="002060"/>
                </a:solidFill>
              </a:rPr>
              <a:t>md.</a:t>
            </a:r>
            <a:r>
              <a:rPr lang="tr-TR" sz="3600" b="1" dirty="0" smtClean="0">
                <a:solidFill>
                  <a:srgbClr val="002060"/>
                </a:solidFill>
              </a:rPr>
              <a:t> 6)</a:t>
            </a:r>
            <a:endParaRPr lang="tr-TR" sz="3600" b="1" dirty="0">
              <a:solidFill>
                <a:srgbClr val="00206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32205148"/>
              </p:ext>
            </p:extLst>
          </p:nvPr>
        </p:nvGraphicFramePr>
        <p:xfrm>
          <a:off x="845127" y="182880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18</a:t>
            </a:fld>
            <a:endParaRPr lang="tr-TR" dirty="0"/>
          </a:p>
        </p:txBody>
      </p:sp>
    </p:spTree>
    <p:extLst>
      <p:ext uri="{BB962C8B-B14F-4D97-AF65-F5344CB8AC3E}">
        <p14:creationId xmlns:p14="http://schemas.microsoft.com/office/powerpoint/2010/main" val="151810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algn="ctr">
              <a:lnSpc>
                <a:spcPct val="100000"/>
              </a:lnSpc>
              <a:spcBef>
                <a:spcPts val="1000"/>
              </a:spcBef>
            </a:pPr>
            <a:r>
              <a:rPr lang="tr-TR" sz="3200" b="1" u="sng" dirty="0">
                <a:solidFill>
                  <a:srgbClr val="435E23"/>
                </a:solidFill>
                <a:latin typeface="Times New Roman" pitchFamily="18" charset="0"/>
                <a:ea typeface="+mn-ea"/>
                <a:cs typeface="Arial" panose="020B0604020202020204" pitchFamily="34" charset="0"/>
              </a:rPr>
              <a:t>Mali </a:t>
            </a:r>
            <a:r>
              <a:rPr lang="tr-TR" sz="3200" b="1" u="sng" dirty="0" smtClean="0">
                <a:solidFill>
                  <a:srgbClr val="435E23"/>
                </a:solidFill>
                <a:latin typeface="Times New Roman" pitchFamily="18" charset="0"/>
                <a:ea typeface="+mn-ea"/>
                <a:cs typeface="Arial" panose="020B0604020202020204" pitchFamily="34" charset="0"/>
              </a:rPr>
              <a:t>Saydamlık (Md.7)</a:t>
            </a:r>
            <a:r>
              <a:rPr lang="tr-TR" sz="3200" u="sng" dirty="0">
                <a:solidFill>
                  <a:srgbClr val="435E23"/>
                </a:solidFill>
                <a:latin typeface="Arial" panose="020B0604020202020204" pitchFamily="34" charset="0"/>
                <a:ea typeface="+mn-ea"/>
                <a:cs typeface="Arial" panose="020B0604020202020204" pitchFamily="34" charset="0"/>
              </a:rPr>
              <a:t/>
            </a:r>
            <a:br>
              <a:rPr lang="tr-TR" sz="3200" u="sng" dirty="0">
                <a:solidFill>
                  <a:srgbClr val="435E23"/>
                </a:solidFill>
                <a:latin typeface="Arial" panose="020B0604020202020204" pitchFamily="34" charset="0"/>
                <a:ea typeface="+mn-ea"/>
                <a:cs typeface="Arial" panose="020B0604020202020204" pitchFamily="34" charset="0"/>
              </a:rPr>
            </a:br>
            <a:endParaRPr lang="tr-TR" u="sng" dirty="0"/>
          </a:p>
        </p:txBody>
      </p:sp>
      <p:sp>
        <p:nvSpPr>
          <p:cNvPr id="3" name="İçerik Yer Tutucusu 2"/>
          <p:cNvSpPr>
            <a:spLocks noGrp="1"/>
          </p:cNvSpPr>
          <p:nvPr>
            <p:ph idx="1"/>
          </p:nvPr>
        </p:nvSpPr>
        <p:spPr>
          <a:xfrm>
            <a:off x="845127" y="1250731"/>
            <a:ext cx="10515600" cy="4929410"/>
          </a:xfrm>
        </p:spPr>
        <p:txBody>
          <a:bodyPr>
            <a:noAutofit/>
          </a:bodyPr>
          <a:lstStyle/>
          <a:p>
            <a:pPr marL="0" lvl="0" indent="0">
              <a:buClr>
                <a:srgbClr val="E22E99"/>
              </a:buClr>
              <a:buSzPct val="80000"/>
              <a:buNone/>
            </a:pPr>
            <a:r>
              <a:rPr lang="tr-TR" sz="2600" b="1" dirty="0">
                <a:solidFill>
                  <a:prstClr val="black"/>
                </a:solidFill>
                <a:latin typeface="Times New Roman" pitchFamily="18" charset="0"/>
                <a:cs typeface="Arial" panose="020B0604020202020204" pitchFamily="34" charset="0"/>
              </a:rPr>
              <a:t>Kamu kaynağının elde edilmesi ve kullanılmasında </a:t>
            </a:r>
            <a:r>
              <a:rPr lang="tr-TR" sz="2600" dirty="0">
                <a:solidFill>
                  <a:srgbClr val="C00000"/>
                </a:solidFill>
                <a:latin typeface="Times New Roman" pitchFamily="18" charset="0"/>
                <a:cs typeface="Arial" panose="020B0604020202020204" pitchFamily="34" charset="0"/>
              </a:rPr>
              <a:t>denetimin sağlanması amacıyla kamuoyunun zamanında bilgilendirilmesi mali saydamlığı oluşturur. </a:t>
            </a:r>
          </a:p>
          <a:p>
            <a:pPr marL="0" lvl="0" indent="0">
              <a:buClr>
                <a:srgbClr val="E22E99"/>
              </a:buClr>
              <a:buSzPct val="80000"/>
              <a:buNone/>
            </a:pPr>
            <a:r>
              <a:rPr lang="tr-TR" sz="2600" b="1" u="sng" dirty="0">
                <a:solidFill>
                  <a:prstClr val="black"/>
                </a:solidFill>
                <a:latin typeface="Times New Roman" pitchFamily="18" charset="0"/>
                <a:cs typeface="Arial" panose="020B0604020202020204" pitchFamily="34" charset="0"/>
              </a:rPr>
              <a:t>Bunu sağlamak için</a:t>
            </a:r>
            <a:r>
              <a:rPr lang="tr-TR" sz="2600" b="1" dirty="0">
                <a:solidFill>
                  <a:prstClr val="black"/>
                </a:solidFill>
                <a:latin typeface="Times New Roman" pitchFamily="18" charset="0"/>
                <a:cs typeface="Arial" panose="020B0604020202020204" pitchFamily="34" charset="0"/>
              </a:rPr>
              <a:t>;</a:t>
            </a:r>
          </a:p>
          <a:p>
            <a:pPr marL="342900" lvl="0" indent="-342900">
              <a:buClr>
                <a:srgbClr val="C00000"/>
              </a:buClr>
              <a:buSzPct val="100000"/>
              <a:buFont typeface="Arial" panose="020B0604020202020204" pitchFamily="34" charset="0"/>
              <a:buChar char="•"/>
            </a:pPr>
            <a:r>
              <a:rPr lang="tr-TR" sz="2600" dirty="0">
                <a:solidFill>
                  <a:prstClr val="black"/>
                </a:solidFill>
                <a:latin typeface="Times New Roman" pitchFamily="18" charset="0"/>
                <a:cs typeface="Arial" panose="020B0604020202020204" pitchFamily="34" charset="0"/>
              </a:rPr>
              <a:t>Görev yetki ve sorumlulukların açık olarak tanımlanması,</a:t>
            </a:r>
          </a:p>
          <a:p>
            <a:pPr marL="342900" lvl="0" indent="-342900">
              <a:buClr>
                <a:srgbClr val="C00000"/>
              </a:buClr>
              <a:buSzPct val="100000"/>
              <a:buFont typeface="Arial" panose="020B0604020202020204" pitchFamily="34" charset="0"/>
              <a:buChar char="•"/>
            </a:pPr>
            <a:r>
              <a:rPr lang="tr-TR" sz="2600" dirty="0">
                <a:solidFill>
                  <a:srgbClr val="7030A0"/>
                </a:solidFill>
                <a:latin typeface="Times New Roman" pitchFamily="18" charset="0"/>
                <a:cs typeface="Arial" panose="020B0604020202020204" pitchFamily="34" charset="0"/>
              </a:rPr>
              <a:t>Mali süreçlerin, uygulama sonuçlarının ve raporların </a:t>
            </a:r>
            <a:r>
              <a:rPr lang="tr-TR" sz="2600" dirty="0">
                <a:solidFill>
                  <a:prstClr val="black"/>
                </a:solidFill>
                <a:latin typeface="Times New Roman" pitchFamily="18" charset="0"/>
                <a:cs typeface="Arial" panose="020B0604020202020204" pitchFamily="34" charset="0"/>
              </a:rPr>
              <a:t> kamuoyuna açık olması, (Stratejik planlar ile bütçelerin hazırlanması, yetkili organlarda görüşülmesi, uygulanması ve uygulama sonuçları ile raporların kamuoyuna açık olması.)</a:t>
            </a:r>
          </a:p>
          <a:p>
            <a:pPr marL="342900" lvl="0" indent="-342900">
              <a:buClr>
                <a:srgbClr val="C00000"/>
              </a:buClr>
              <a:buSzPct val="100000"/>
              <a:buFont typeface="Arial" panose="020B0604020202020204" pitchFamily="34" charset="0"/>
              <a:buChar char="•"/>
            </a:pPr>
            <a:r>
              <a:rPr lang="tr-TR" sz="2600" dirty="0">
                <a:solidFill>
                  <a:prstClr val="black"/>
                </a:solidFill>
                <a:latin typeface="Times New Roman" pitchFamily="18" charset="0"/>
                <a:cs typeface="Arial" panose="020B0604020202020204" pitchFamily="34" charset="0"/>
              </a:rPr>
              <a:t>Kamu idarelerince sağlanan teşvik ve desteklemelerin kamuoyuna açıklanması, (bir yılı geçmemek üzere belli dönemler itibariyle)</a:t>
            </a:r>
          </a:p>
          <a:p>
            <a:pPr marL="342900" lvl="0" indent="-342900">
              <a:buClr>
                <a:srgbClr val="C00000"/>
              </a:buClr>
              <a:buSzPct val="100000"/>
              <a:buFont typeface="Arial" panose="020B0604020202020204" pitchFamily="34" charset="0"/>
              <a:buChar char="•"/>
            </a:pPr>
            <a:r>
              <a:rPr lang="tr-TR" sz="2600" dirty="0">
                <a:solidFill>
                  <a:prstClr val="black"/>
                </a:solidFill>
                <a:latin typeface="Times New Roman" pitchFamily="18" charset="0"/>
                <a:cs typeface="Arial" panose="020B0604020202020204" pitchFamily="34" charset="0"/>
              </a:rPr>
              <a:t>Kamuda standart muhasebe sistemi oluşturulması gerekir.</a:t>
            </a:r>
          </a:p>
          <a:p>
            <a:pPr marL="0" indent="0">
              <a:buNone/>
            </a:pPr>
            <a:endParaRPr lang="tr-TR" sz="2600" dirty="0"/>
          </a:p>
        </p:txBody>
      </p:sp>
      <p:sp>
        <p:nvSpPr>
          <p:cNvPr id="4" name="Slayt Numarası Yer Tutucusu 3"/>
          <p:cNvSpPr>
            <a:spLocks noGrp="1"/>
          </p:cNvSpPr>
          <p:nvPr>
            <p:ph type="sldNum" sz="quarter" idx="12"/>
          </p:nvPr>
        </p:nvSpPr>
        <p:spPr/>
        <p:txBody>
          <a:bodyPr/>
          <a:lstStyle/>
          <a:p>
            <a:fld id="{4FAB73BC-B049-4115-A692-8D63A059BFB8}" type="slidenum">
              <a:rPr lang="tr-TR" smtClean="0"/>
              <a:pPr/>
              <a:t>19</a:t>
            </a:fld>
            <a:endParaRPr lang="tr-TR" dirty="0"/>
          </a:p>
        </p:txBody>
      </p:sp>
    </p:spTree>
    <p:extLst>
      <p:ext uri="{BB962C8B-B14F-4D97-AF65-F5344CB8AC3E}">
        <p14:creationId xmlns:p14="http://schemas.microsoft.com/office/powerpoint/2010/main" val="93333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1609" y="334229"/>
            <a:ext cx="8891751" cy="632724"/>
          </a:xfrm>
        </p:spPr>
        <p:txBody>
          <a:bodyPr>
            <a:normAutofit fontScale="90000"/>
          </a:bodyPr>
          <a:lstStyle/>
          <a:p>
            <a:pPr algn="ctr"/>
            <a:r>
              <a:rPr lang="tr-TR" altLang="tr-TR" sz="4000" b="1" dirty="0">
                <a:solidFill>
                  <a:srgbClr val="002060"/>
                </a:solidFill>
              </a:rPr>
              <a:t>SUNUM İÇERİĞİ</a:t>
            </a:r>
            <a:endParaRPr lang="tr-TR" dirty="0"/>
          </a:p>
        </p:txBody>
      </p:sp>
      <p:sp>
        <p:nvSpPr>
          <p:cNvPr id="3" name="Dikdörtgen 2"/>
          <p:cNvSpPr/>
          <p:nvPr/>
        </p:nvSpPr>
        <p:spPr>
          <a:xfrm>
            <a:off x="956441" y="967034"/>
            <a:ext cx="10562899" cy="6001643"/>
          </a:xfrm>
          <a:prstGeom prst="rect">
            <a:avLst/>
          </a:prstGeom>
        </p:spPr>
        <p:txBody>
          <a:bodyPr wrap="square">
            <a:spAutoFit/>
          </a:bodyPr>
          <a:lstStyle/>
          <a:p>
            <a:pPr lvl="0">
              <a:lnSpc>
                <a:spcPct val="150000"/>
              </a:lnSpc>
              <a:defRPr/>
            </a:pPr>
            <a:r>
              <a:rPr lang="tr-TR" sz="3200" b="1" dirty="0" smtClean="0">
                <a:solidFill>
                  <a:prstClr val="black"/>
                </a:solidFill>
              </a:rPr>
              <a:t>Kamu Mali Yönetim ve Kontrol Sisteminin;</a:t>
            </a:r>
          </a:p>
          <a:p>
            <a:pPr marL="457200" lvl="0" indent="-457200">
              <a:lnSpc>
                <a:spcPct val="150000"/>
              </a:lnSpc>
              <a:buFont typeface="Wingdings" panose="05000000000000000000" pitchFamily="2" charset="2"/>
              <a:buChar char="q"/>
              <a:defRPr/>
            </a:pPr>
            <a:r>
              <a:rPr lang="tr-TR" sz="3200" b="1" dirty="0" smtClean="0">
                <a:solidFill>
                  <a:prstClr val="black"/>
                </a:solidFill>
              </a:rPr>
              <a:t>Genel Esaslar</a:t>
            </a:r>
          </a:p>
          <a:p>
            <a:pPr marL="457200" lvl="0" indent="-457200">
              <a:lnSpc>
                <a:spcPct val="150000"/>
              </a:lnSpc>
              <a:buFont typeface="Wingdings" panose="05000000000000000000" pitchFamily="2" charset="2"/>
              <a:buChar char="q"/>
              <a:defRPr/>
            </a:pPr>
            <a:r>
              <a:rPr lang="tr-TR" sz="3200" b="1" dirty="0" smtClean="0">
                <a:solidFill>
                  <a:prstClr val="black"/>
                </a:solidFill>
              </a:rPr>
              <a:t>Kamu Bütçeleri ve Harcama Yapılması</a:t>
            </a:r>
          </a:p>
          <a:p>
            <a:pPr marL="457200" lvl="0" indent="-457200">
              <a:lnSpc>
                <a:spcPct val="150000"/>
              </a:lnSpc>
              <a:buFont typeface="Wingdings" panose="05000000000000000000" pitchFamily="2" charset="2"/>
              <a:buChar char="q"/>
              <a:defRPr/>
            </a:pPr>
            <a:r>
              <a:rPr lang="tr-TR" sz="3200" b="1" dirty="0" smtClean="0">
                <a:solidFill>
                  <a:prstClr val="black"/>
                </a:solidFill>
              </a:rPr>
              <a:t>Görev Yetki ve Sorumluluklar</a:t>
            </a:r>
          </a:p>
          <a:p>
            <a:pPr marL="457200" lvl="0" indent="-457200">
              <a:lnSpc>
                <a:spcPct val="150000"/>
              </a:lnSpc>
              <a:buFont typeface="Wingdings" panose="05000000000000000000" pitchFamily="2" charset="2"/>
              <a:buChar char="q"/>
              <a:defRPr/>
            </a:pPr>
            <a:r>
              <a:rPr lang="tr-TR" sz="3200" b="1" dirty="0" smtClean="0">
                <a:solidFill>
                  <a:prstClr val="black"/>
                </a:solidFill>
              </a:rPr>
              <a:t>İç Kontrol Sistemi</a:t>
            </a:r>
          </a:p>
          <a:p>
            <a:pPr marL="457200" lvl="0" indent="-457200">
              <a:lnSpc>
                <a:spcPct val="150000"/>
              </a:lnSpc>
              <a:buFont typeface="Wingdings" panose="05000000000000000000" pitchFamily="2" charset="2"/>
              <a:buChar char="q"/>
              <a:defRPr/>
            </a:pPr>
            <a:r>
              <a:rPr lang="tr-TR" sz="3200" b="1" dirty="0" smtClean="0">
                <a:solidFill>
                  <a:prstClr val="black"/>
                </a:solidFill>
              </a:rPr>
              <a:t>İç Denetim-Dış Denetim</a:t>
            </a:r>
          </a:p>
          <a:p>
            <a:pPr lvl="0">
              <a:lnSpc>
                <a:spcPct val="150000"/>
              </a:lnSpc>
              <a:defRPr/>
            </a:pPr>
            <a:r>
              <a:rPr lang="tr-TR" sz="3200" b="1" dirty="0" smtClean="0">
                <a:solidFill>
                  <a:prstClr val="black"/>
                </a:solidFill>
              </a:rPr>
              <a:t>Kapsamında Değerlendirilmesi</a:t>
            </a:r>
          </a:p>
          <a:p>
            <a:pPr lvl="0">
              <a:lnSpc>
                <a:spcPct val="150000"/>
              </a:lnSpc>
              <a:defRPr/>
            </a:pPr>
            <a:endParaRPr lang="tr-TR" sz="3200" b="1" dirty="0">
              <a:solidFill>
                <a:prstClr val="black"/>
              </a:solidFill>
            </a:endParaRPr>
          </a:p>
        </p:txBody>
      </p:sp>
      <p:sp>
        <p:nvSpPr>
          <p:cNvPr id="4" name="Slayt Numarası Yer Tutucusu 3"/>
          <p:cNvSpPr>
            <a:spLocks noGrp="1"/>
          </p:cNvSpPr>
          <p:nvPr>
            <p:ph type="sldNum" sz="quarter" idx="12"/>
          </p:nvPr>
        </p:nvSpPr>
        <p:spPr/>
        <p:txBody>
          <a:bodyPr/>
          <a:lstStyle/>
          <a:p>
            <a:fld id="{4FAB73BC-B049-4115-A692-8D63A059BFB8}" type="slidenum">
              <a:rPr lang="tr-TR" smtClean="0"/>
              <a:pPr/>
              <a:t>2</a:t>
            </a:fld>
            <a:endParaRPr lang="tr-TR" dirty="0"/>
          </a:p>
        </p:txBody>
      </p:sp>
    </p:spTree>
    <p:extLst>
      <p:ext uri="{BB962C8B-B14F-4D97-AF65-F5344CB8AC3E}">
        <p14:creationId xmlns:p14="http://schemas.microsoft.com/office/powerpoint/2010/main" val="971422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753035" y="398033"/>
            <a:ext cx="10515600" cy="1325562"/>
          </a:xfrm>
        </p:spPr>
        <p:txBody>
          <a:bodyPr>
            <a:normAutofit/>
          </a:bodyPr>
          <a:lstStyle/>
          <a:p>
            <a:pPr lvl="0">
              <a:lnSpc>
                <a:spcPct val="100000"/>
              </a:lnSpc>
              <a:spcBef>
                <a:spcPts val="1000"/>
              </a:spcBef>
            </a:pPr>
            <a:r>
              <a:rPr lang="tr-TR" sz="3200" b="1" u="sng" dirty="0">
                <a:solidFill>
                  <a:schemeClr val="accent2">
                    <a:lumMod val="75000"/>
                  </a:schemeClr>
                </a:solidFill>
                <a:latin typeface="Times New Roman" pitchFamily="18" charset="0"/>
                <a:ea typeface="+mn-ea"/>
                <a:cs typeface="Arial" panose="020B0604020202020204" pitchFamily="34" charset="0"/>
              </a:rPr>
              <a:t>Stratejik Planlama Ve Performans Esaslı Bütçeleme</a:t>
            </a:r>
            <a:r>
              <a:rPr lang="tr-TR" sz="3200" u="sng" dirty="0">
                <a:solidFill>
                  <a:schemeClr val="accent2">
                    <a:lumMod val="75000"/>
                  </a:schemeClr>
                </a:solidFill>
                <a:latin typeface="Arial" panose="020B0604020202020204" pitchFamily="34" charset="0"/>
                <a:ea typeface="+mn-ea"/>
                <a:cs typeface="Arial" panose="020B0604020202020204" pitchFamily="34" charset="0"/>
              </a:rPr>
              <a:t/>
            </a:r>
            <a:br>
              <a:rPr lang="tr-TR" sz="3200" u="sng" dirty="0">
                <a:solidFill>
                  <a:schemeClr val="accent2">
                    <a:lumMod val="75000"/>
                  </a:schemeClr>
                </a:solidFill>
                <a:latin typeface="Arial" panose="020B0604020202020204" pitchFamily="34" charset="0"/>
                <a:ea typeface="+mn-ea"/>
                <a:cs typeface="Arial" panose="020B0604020202020204" pitchFamily="34" charset="0"/>
              </a:rPr>
            </a:br>
            <a:endParaRPr lang="tr-TR" sz="3200" u="sng" dirty="0">
              <a:solidFill>
                <a:schemeClr val="accent2">
                  <a:lumMod val="75000"/>
                </a:schemeClr>
              </a:solidFill>
            </a:endParaRPr>
          </a:p>
        </p:txBody>
      </p:sp>
      <p:sp>
        <p:nvSpPr>
          <p:cNvPr id="3" name="Dikdörtgen 2"/>
          <p:cNvSpPr/>
          <p:nvPr/>
        </p:nvSpPr>
        <p:spPr>
          <a:xfrm>
            <a:off x="753037" y="1506197"/>
            <a:ext cx="10030579" cy="3806170"/>
          </a:xfrm>
          <a:prstGeom prst="rect">
            <a:avLst/>
          </a:prstGeom>
        </p:spPr>
        <p:txBody>
          <a:bodyPr wrap="square">
            <a:spAutoFit/>
          </a:bodyPr>
          <a:lstStyle/>
          <a:p>
            <a:pPr algn="just">
              <a:spcBef>
                <a:spcPts val="1000"/>
              </a:spcBef>
              <a:buClr>
                <a:srgbClr val="E22E99"/>
              </a:buClr>
              <a:buSzPct val="90000"/>
            </a:pPr>
            <a:r>
              <a:rPr lang="tr-TR" sz="2600" b="1" dirty="0">
                <a:solidFill>
                  <a:srgbClr val="44546A"/>
                </a:solidFill>
                <a:latin typeface="Times New Roman" pitchFamily="18" charset="0"/>
                <a:cs typeface="Times New Roman" pitchFamily="18" charset="0"/>
              </a:rPr>
              <a:t>Kamu idareleri; </a:t>
            </a:r>
            <a:r>
              <a:rPr lang="tr-TR" sz="2600" dirty="0">
                <a:solidFill>
                  <a:prstClr val="black"/>
                </a:solidFill>
                <a:latin typeface="Times New Roman" pitchFamily="18" charset="0"/>
                <a:cs typeface="Arial" panose="020B0604020202020204" pitchFamily="34" charset="0"/>
              </a:rPr>
              <a:t>kalkınma planları, programlar, ilgili mevzuat ve benimsedikleri temel ilkeler çerçevesinde;</a:t>
            </a:r>
          </a:p>
          <a:p>
            <a:pPr marL="342900" indent="-342900" algn="just">
              <a:spcBef>
                <a:spcPts val="1000"/>
              </a:spcBef>
              <a:buClr>
                <a:srgbClr val="C00000"/>
              </a:buClr>
              <a:buSzPct val="100000"/>
              <a:buFont typeface="Arial" panose="020B0604020202020204" pitchFamily="34" charset="0"/>
              <a:buChar char="•"/>
            </a:pPr>
            <a:r>
              <a:rPr lang="tr-TR" sz="2600" dirty="0">
                <a:solidFill>
                  <a:prstClr val="black"/>
                </a:solidFill>
                <a:latin typeface="Times New Roman" pitchFamily="18" charset="0"/>
                <a:cs typeface="Arial" panose="020B0604020202020204" pitchFamily="34" charset="0"/>
              </a:rPr>
              <a:t>Geleceğe ilişkin misyon ve vizyonlarını oluşturmak,</a:t>
            </a:r>
          </a:p>
          <a:p>
            <a:pPr marL="342900" indent="-342900" algn="just">
              <a:spcBef>
                <a:spcPts val="1000"/>
              </a:spcBef>
              <a:buClr>
                <a:srgbClr val="C00000"/>
              </a:buClr>
              <a:buSzPct val="100000"/>
              <a:buFont typeface="Arial" panose="020B0604020202020204" pitchFamily="34" charset="0"/>
              <a:buChar char="•"/>
            </a:pPr>
            <a:r>
              <a:rPr lang="tr-TR" sz="2600" dirty="0">
                <a:solidFill>
                  <a:prstClr val="black"/>
                </a:solidFill>
                <a:latin typeface="Times New Roman" pitchFamily="18" charset="0"/>
                <a:cs typeface="Arial" panose="020B0604020202020204" pitchFamily="34" charset="0"/>
              </a:rPr>
              <a:t>Stratejik amaçlar ve ölçülebilir hedefler saptamak,</a:t>
            </a:r>
          </a:p>
          <a:p>
            <a:pPr marL="342900" indent="-342900" algn="just">
              <a:spcBef>
                <a:spcPts val="1000"/>
              </a:spcBef>
              <a:buClr>
                <a:srgbClr val="C00000"/>
              </a:buClr>
              <a:buSzPct val="100000"/>
              <a:buFont typeface="Arial" panose="020B0604020202020204" pitchFamily="34" charset="0"/>
              <a:buChar char="•"/>
            </a:pPr>
            <a:r>
              <a:rPr lang="tr-TR" sz="2600" dirty="0">
                <a:solidFill>
                  <a:prstClr val="black"/>
                </a:solidFill>
                <a:latin typeface="Times New Roman" pitchFamily="18" charset="0"/>
                <a:cs typeface="Arial" panose="020B0604020202020204" pitchFamily="34" charset="0"/>
              </a:rPr>
              <a:t>Performanslarını önceden belirlenmiş olan göstergeler doğrultusunda ölçmek ve </a:t>
            </a:r>
          </a:p>
          <a:p>
            <a:pPr marL="342900" indent="-342900" algn="just">
              <a:spcBef>
                <a:spcPts val="1000"/>
              </a:spcBef>
              <a:buClr>
                <a:srgbClr val="C00000"/>
              </a:buClr>
              <a:buSzPct val="100000"/>
              <a:buFont typeface="Arial" panose="020B0604020202020204" pitchFamily="34" charset="0"/>
              <a:buChar char="•"/>
            </a:pPr>
            <a:r>
              <a:rPr lang="tr-TR" sz="2600" dirty="0">
                <a:solidFill>
                  <a:prstClr val="black"/>
                </a:solidFill>
                <a:latin typeface="Times New Roman" pitchFamily="18" charset="0"/>
                <a:cs typeface="Arial" panose="020B0604020202020204" pitchFamily="34" charset="0"/>
              </a:rPr>
              <a:t>Bu sürecin izleme ve değerlendirmesini yapmak  amacıyla </a:t>
            </a:r>
            <a:r>
              <a:rPr lang="tr-TR" sz="2600" dirty="0">
                <a:solidFill>
                  <a:srgbClr val="C00000"/>
                </a:solidFill>
                <a:latin typeface="Times New Roman" pitchFamily="18" charset="0"/>
                <a:cs typeface="Arial" panose="020B0604020202020204" pitchFamily="34" charset="0"/>
              </a:rPr>
              <a:t>katılımcı yöntemlerle</a:t>
            </a:r>
            <a:r>
              <a:rPr lang="tr-TR" sz="2600" dirty="0">
                <a:solidFill>
                  <a:prstClr val="black"/>
                </a:solidFill>
                <a:latin typeface="Times New Roman" pitchFamily="18" charset="0"/>
                <a:cs typeface="Arial" panose="020B0604020202020204" pitchFamily="34" charset="0"/>
              </a:rPr>
              <a:t> stratejik plan hazırlayacaklar. </a:t>
            </a:r>
          </a:p>
        </p:txBody>
      </p:sp>
      <p:sp>
        <p:nvSpPr>
          <p:cNvPr id="4" name="Slayt Numarası Yer Tutucusu 3"/>
          <p:cNvSpPr>
            <a:spLocks noGrp="1"/>
          </p:cNvSpPr>
          <p:nvPr>
            <p:ph type="sldNum" sz="quarter" idx="12"/>
          </p:nvPr>
        </p:nvSpPr>
        <p:spPr/>
        <p:txBody>
          <a:bodyPr/>
          <a:lstStyle/>
          <a:p>
            <a:fld id="{4FAB73BC-B049-4115-A692-8D63A059BFB8}" type="slidenum">
              <a:rPr lang="tr-TR" smtClean="0">
                <a:solidFill>
                  <a:prstClr val="black">
                    <a:tint val="75000"/>
                  </a:prstClr>
                </a:solidFill>
              </a:rPr>
              <a:pPr/>
              <a:t>20</a:t>
            </a:fld>
            <a:endParaRPr lang="tr-TR" dirty="0">
              <a:solidFill>
                <a:prstClr val="black">
                  <a:tint val="75000"/>
                </a:prstClr>
              </a:solidFill>
            </a:endParaRPr>
          </a:p>
        </p:txBody>
      </p:sp>
    </p:spTree>
    <p:extLst>
      <p:ext uri="{BB962C8B-B14F-4D97-AF65-F5344CB8AC3E}">
        <p14:creationId xmlns:p14="http://schemas.microsoft.com/office/powerpoint/2010/main" val="4058965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p:cNvSpPr>
            <a:spLocks noGrp="1"/>
          </p:cNvSpPr>
          <p:nvPr>
            <p:ph type="body" sz="quarter" idx="14"/>
          </p:nvPr>
        </p:nvSpPr>
        <p:spPr>
          <a:xfrm>
            <a:off x="956441" y="1408388"/>
            <a:ext cx="10300139" cy="4729655"/>
          </a:xfrm>
        </p:spPr>
        <p:txBody>
          <a:bodyPr>
            <a:normAutofit/>
          </a:bodyPr>
          <a:lstStyle/>
          <a:p>
            <a:pPr marL="533400" indent="-533400" algn="just">
              <a:buClr>
                <a:schemeClr val="tx2"/>
              </a:buClr>
              <a:buFont typeface="Arial" panose="020B0604020202020204" pitchFamily="34" charset="0"/>
              <a:buChar char="•"/>
            </a:pPr>
            <a:r>
              <a:rPr lang="tr-TR" sz="2600" b="1" dirty="0" smtClean="0">
                <a:solidFill>
                  <a:schemeClr val="tx2"/>
                </a:solidFill>
                <a:latin typeface="Times New Roman" pitchFamily="18" charset="0"/>
              </a:rPr>
              <a:t>S</a:t>
            </a:r>
            <a:r>
              <a:rPr lang="tr-TR" sz="2600" b="1" dirty="0" smtClean="0">
                <a:solidFill>
                  <a:schemeClr val="tx2"/>
                </a:solidFill>
                <a:latin typeface="Times New Roman" pitchFamily="18" charset="0"/>
                <a:cs typeface="Times New Roman" pitchFamily="18" charset="0"/>
              </a:rPr>
              <a:t>tratejik </a:t>
            </a:r>
            <a:r>
              <a:rPr lang="tr-TR" sz="2600" b="1" dirty="0">
                <a:solidFill>
                  <a:schemeClr val="tx2"/>
                </a:solidFill>
                <a:latin typeface="Times New Roman" pitchFamily="18" charset="0"/>
                <a:cs typeface="Times New Roman" pitchFamily="18" charset="0"/>
              </a:rPr>
              <a:t>planlar</a:t>
            </a:r>
            <a:r>
              <a:rPr lang="tr-TR" sz="2600" b="1" dirty="0">
                <a:solidFill>
                  <a:schemeClr val="tx2"/>
                </a:solidFill>
                <a:latin typeface="Times New Roman" pitchFamily="18" charset="0"/>
              </a:rPr>
              <a:t>; </a:t>
            </a:r>
            <a:r>
              <a:rPr lang="tr-TR" sz="2600" dirty="0">
                <a:solidFill>
                  <a:schemeClr val="tx1"/>
                </a:solidFill>
                <a:latin typeface="Times New Roman" pitchFamily="18" charset="0"/>
                <a:cs typeface="Times New Roman" pitchFamily="18" charset="0"/>
              </a:rPr>
              <a:t>5018 sayılı Kamu Malî Yönetimi ve Kontrol Kanununa,</a:t>
            </a:r>
            <a:r>
              <a:rPr lang="tr-TR" sz="2600" dirty="0">
                <a:solidFill>
                  <a:schemeClr val="tx1"/>
                </a:solidFill>
                <a:latin typeface="Times New Roman" pitchFamily="18" charset="0"/>
              </a:rPr>
              <a:t> ilgili Y</a:t>
            </a:r>
            <a:r>
              <a:rPr lang="tr-TR" sz="2600" dirty="0">
                <a:solidFill>
                  <a:schemeClr val="tx1"/>
                </a:solidFill>
                <a:latin typeface="Times New Roman" pitchFamily="18" charset="0"/>
                <a:cs typeface="Times New Roman" pitchFamily="18" charset="0"/>
              </a:rPr>
              <a:t>önetmeliğe, Kılavuza ve </a:t>
            </a:r>
            <a:r>
              <a:rPr lang="tr-TR" sz="2600" dirty="0" smtClean="0">
                <a:solidFill>
                  <a:schemeClr val="tx1"/>
                </a:solidFill>
                <a:latin typeface="Times New Roman" pitchFamily="18" charset="0"/>
              </a:rPr>
              <a:t>Kalkınma Bakanlığınca </a:t>
            </a:r>
            <a:r>
              <a:rPr lang="tr-TR" sz="2600" dirty="0" smtClean="0">
                <a:solidFill>
                  <a:schemeClr val="tx1"/>
                </a:solidFill>
                <a:latin typeface="Times New Roman" pitchFamily="18" charset="0"/>
                <a:cs typeface="Times New Roman" pitchFamily="18" charset="0"/>
              </a:rPr>
              <a:t>yayımlanan </a:t>
            </a:r>
            <a:r>
              <a:rPr lang="tr-TR" sz="2600" dirty="0">
                <a:solidFill>
                  <a:schemeClr val="tx1"/>
                </a:solidFill>
                <a:latin typeface="Times New Roman" pitchFamily="18" charset="0"/>
                <a:cs typeface="Times New Roman" pitchFamily="18" charset="0"/>
              </a:rPr>
              <a:t>stratejik planlamaya ilişkin diğer rehberlere uygun olarak hazırlanır</a:t>
            </a:r>
            <a:r>
              <a:rPr lang="tr-TR" sz="2600" dirty="0" smtClean="0">
                <a:solidFill>
                  <a:schemeClr val="tx1"/>
                </a:solidFill>
                <a:latin typeface="Times New Roman" pitchFamily="18" charset="0"/>
                <a:cs typeface="Times New Roman" pitchFamily="18" charset="0"/>
              </a:rPr>
              <a:t>.</a:t>
            </a:r>
          </a:p>
          <a:p>
            <a:pPr marL="457200" lvl="0" indent="-457200" algn="just">
              <a:buClr>
                <a:srgbClr val="44546A"/>
              </a:buClr>
              <a:buSzPct val="100000"/>
              <a:buFont typeface="Arial" panose="020B0604020202020204" pitchFamily="34" charset="0"/>
              <a:buChar char="•"/>
            </a:pPr>
            <a:r>
              <a:rPr lang="tr-TR" sz="2600" dirty="0">
                <a:solidFill>
                  <a:prstClr val="black"/>
                </a:solidFill>
                <a:latin typeface="Times New Roman" pitchFamily="18" charset="0"/>
              </a:rPr>
              <a:t>Stratejik planlar, ilgili bakanın veya üst yöneticinin onayından sonra </a:t>
            </a:r>
            <a:r>
              <a:rPr lang="tr-TR" sz="2600" dirty="0">
                <a:solidFill>
                  <a:srgbClr val="C00000"/>
                </a:solidFill>
                <a:latin typeface="Times New Roman" pitchFamily="18" charset="0"/>
              </a:rPr>
              <a:t>Maliye Bakanlığına, </a:t>
            </a:r>
            <a:r>
              <a:rPr lang="tr-TR" sz="2600" dirty="0" smtClean="0">
                <a:solidFill>
                  <a:srgbClr val="C00000"/>
                </a:solidFill>
                <a:latin typeface="Times New Roman" pitchFamily="18" charset="0"/>
              </a:rPr>
              <a:t>Kalkınma Bakanlığına, </a:t>
            </a:r>
            <a:r>
              <a:rPr lang="tr-TR" sz="2600" dirty="0">
                <a:solidFill>
                  <a:srgbClr val="C00000"/>
                </a:solidFill>
                <a:latin typeface="Times New Roman" pitchFamily="18" charset="0"/>
              </a:rPr>
              <a:t>TBMM’ne ve Sayıştay’a</a:t>
            </a:r>
            <a:r>
              <a:rPr lang="tr-TR" sz="2600" dirty="0">
                <a:solidFill>
                  <a:prstClr val="black"/>
                </a:solidFill>
                <a:latin typeface="Times New Roman" pitchFamily="18" charset="0"/>
              </a:rPr>
              <a:t> gönderilir.</a:t>
            </a:r>
          </a:p>
          <a:p>
            <a:pPr marL="457200" lvl="0" indent="-457200" algn="just">
              <a:buClr>
                <a:srgbClr val="44546A"/>
              </a:buClr>
              <a:buSzPct val="100000"/>
              <a:buFont typeface="Arial" panose="020B0604020202020204" pitchFamily="34" charset="0"/>
              <a:buChar char="•"/>
            </a:pPr>
            <a:r>
              <a:rPr lang="tr-TR" sz="2600" dirty="0" smtClean="0">
                <a:solidFill>
                  <a:prstClr val="black"/>
                </a:solidFill>
                <a:latin typeface="Times New Roman" pitchFamily="18" charset="0"/>
                <a:cs typeface="Times New Roman" pitchFamily="18" charset="0"/>
              </a:rPr>
              <a:t>Stratejik </a:t>
            </a:r>
            <a:r>
              <a:rPr lang="tr-TR" sz="2600" dirty="0">
                <a:solidFill>
                  <a:prstClr val="black"/>
                </a:solidFill>
                <a:latin typeface="Times New Roman" pitchFamily="18" charset="0"/>
                <a:cs typeface="Times New Roman" pitchFamily="18" charset="0"/>
              </a:rPr>
              <a:t>planlar </a:t>
            </a:r>
            <a:r>
              <a:rPr lang="tr-TR" sz="2600" dirty="0">
                <a:solidFill>
                  <a:srgbClr val="C00000"/>
                </a:solidFill>
                <a:latin typeface="Times New Roman" pitchFamily="18" charset="0"/>
                <a:cs typeface="Times New Roman" pitchFamily="18" charset="0"/>
              </a:rPr>
              <a:t>kamuoyuna duyurulur </a:t>
            </a:r>
            <a:r>
              <a:rPr lang="tr-TR" sz="2600" dirty="0">
                <a:solidFill>
                  <a:prstClr val="black"/>
                </a:solidFill>
                <a:latin typeface="Times New Roman" pitchFamily="18" charset="0"/>
                <a:cs typeface="Times New Roman" pitchFamily="18" charset="0"/>
              </a:rPr>
              <a:t>ve kamu idarelerinin İnternet sitelerinde yayınlanır.</a:t>
            </a:r>
            <a:endParaRPr lang="tr-TR" sz="2600" dirty="0">
              <a:solidFill>
                <a:prstClr val="black">
                  <a:lumMod val="65000"/>
                  <a:lumOff val="35000"/>
                </a:prstClr>
              </a:solidFill>
            </a:endParaRPr>
          </a:p>
          <a:p>
            <a:pPr marL="533400" indent="-533400" algn="just">
              <a:buClr>
                <a:schemeClr val="tx2"/>
              </a:buClr>
            </a:pPr>
            <a:endParaRPr lang="tr-TR" sz="2600" dirty="0">
              <a:solidFill>
                <a:schemeClr val="tx1"/>
              </a:solidFill>
              <a:latin typeface="Times New Roman" pitchFamily="18" charset="0"/>
              <a:cs typeface="Times New Roman" pitchFamily="18" charset="0"/>
            </a:endParaRPr>
          </a:p>
        </p:txBody>
      </p:sp>
      <p:sp>
        <p:nvSpPr>
          <p:cNvPr id="4" name="Metin Yer Tutucusu 3"/>
          <p:cNvSpPr>
            <a:spLocks noGrp="1"/>
          </p:cNvSpPr>
          <p:nvPr>
            <p:ph type="body" sz="quarter" idx="15"/>
          </p:nvPr>
        </p:nvSpPr>
        <p:spPr>
          <a:xfrm>
            <a:off x="1240221" y="370333"/>
            <a:ext cx="9233379" cy="523220"/>
          </a:xfrm>
        </p:spPr>
        <p:txBody>
          <a:bodyPr/>
          <a:lstStyle/>
          <a:p>
            <a:pPr algn="ctr"/>
            <a:r>
              <a:rPr lang="tr-TR" sz="2800" b="1" u="sng" dirty="0">
                <a:solidFill>
                  <a:srgbClr val="9FB8CD">
                    <a:lumMod val="75000"/>
                  </a:srgbClr>
                </a:solidFill>
                <a:latin typeface="Times New Roman" pitchFamily="18" charset="0"/>
                <a:ea typeface="+mj-ea"/>
              </a:rPr>
              <a:t>Stratejik Planların Hazırlanması Ve </a:t>
            </a:r>
            <a:r>
              <a:rPr lang="tr-TR" sz="2800" b="1" u="sng" dirty="0" smtClean="0">
                <a:solidFill>
                  <a:srgbClr val="9FB8CD">
                    <a:lumMod val="75000"/>
                  </a:srgbClr>
                </a:solidFill>
                <a:latin typeface="Times New Roman" pitchFamily="18" charset="0"/>
                <a:ea typeface="+mj-ea"/>
              </a:rPr>
              <a:t>Sorumluluk</a:t>
            </a:r>
            <a:endParaRPr lang="tr-TR" sz="2800" b="1" u="sng" dirty="0">
              <a:solidFill>
                <a:srgbClr val="9FB8CD">
                  <a:lumMod val="75000"/>
                </a:srgbClr>
              </a:solidFill>
              <a:latin typeface="Times New Roman" pitchFamily="18" charset="0"/>
              <a:ea typeface="+mj-ea"/>
            </a:endParaRPr>
          </a:p>
        </p:txBody>
      </p: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21</a:t>
            </a:fld>
            <a:endParaRPr lang="tr-TR">
              <a:solidFill>
                <a:prstClr val="black">
                  <a:lumMod val="65000"/>
                  <a:lumOff val="35000"/>
                </a:prstClr>
              </a:solidFill>
            </a:endParaRPr>
          </a:p>
        </p:txBody>
      </p:sp>
    </p:spTree>
    <p:extLst>
      <p:ext uri="{BB962C8B-B14F-4D97-AF65-F5344CB8AC3E}">
        <p14:creationId xmlns:p14="http://schemas.microsoft.com/office/powerpoint/2010/main" val="4003714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45129" y="365760"/>
            <a:ext cx="9901763" cy="666974"/>
          </a:xfrm>
        </p:spPr>
        <p:txBody>
          <a:bodyPr>
            <a:normAutofit fontScale="90000"/>
          </a:bodyPr>
          <a:lstStyle/>
          <a:p>
            <a:r>
              <a:rPr lang="tr-TR" sz="3200" b="1" u="sng" dirty="0">
                <a:solidFill>
                  <a:srgbClr val="9FB8CD">
                    <a:lumMod val="75000"/>
                  </a:srgbClr>
                </a:solidFill>
                <a:latin typeface="Times New Roman" pitchFamily="18" charset="0"/>
                <a:cs typeface="Arial" panose="020B0604020202020204" pitchFamily="34" charset="0"/>
              </a:rPr>
              <a:t>Stratejik Planlama Ve Performans Esaslı Bütçeleme</a:t>
            </a:r>
            <a:r>
              <a:rPr lang="tr-TR" sz="3200" u="sng" dirty="0">
                <a:solidFill>
                  <a:srgbClr val="9FB8CD">
                    <a:lumMod val="75000"/>
                  </a:srgbClr>
                </a:solidFill>
                <a:latin typeface="Arial" panose="020B0604020202020204" pitchFamily="34" charset="0"/>
                <a:cs typeface="Arial" panose="020B0604020202020204" pitchFamily="34" charset="0"/>
              </a:rPr>
              <a:t/>
            </a:r>
            <a:br>
              <a:rPr lang="tr-TR" sz="3200" u="sng" dirty="0">
                <a:solidFill>
                  <a:srgbClr val="9FB8CD">
                    <a:lumMod val="75000"/>
                  </a:srgbClr>
                </a:solidFill>
                <a:latin typeface="Arial" panose="020B0604020202020204" pitchFamily="34" charset="0"/>
                <a:cs typeface="Arial" panose="020B0604020202020204" pitchFamily="34" charset="0"/>
              </a:rPr>
            </a:br>
            <a:endParaRPr lang="tr-TR" sz="3200" dirty="0"/>
          </a:p>
        </p:txBody>
      </p:sp>
      <p:sp>
        <p:nvSpPr>
          <p:cNvPr id="3" name="Dikdörtgen 2"/>
          <p:cNvSpPr/>
          <p:nvPr/>
        </p:nvSpPr>
        <p:spPr>
          <a:xfrm>
            <a:off x="677833" y="957568"/>
            <a:ext cx="10746912" cy="5319405"/>
          </a:xfrm>
          <a:prstGeom prst="rect">
            <a:avLst/>
          </a:prstGeom>
        </p:spPr>
        <p:txBody>
          <a:bodyPr wrap="square">
            <a:spAutoFit/>
          </a:bodyPr>
          <a:lstStyle/>
          <a:p>
            <a:r>
              <a:rPr lang="tr-TR" sz="2200" dirty="0"/>
              <a:t>Stratejik </a:t>
            </a:r>
            <a:r>
              <a:rPr lang="tr-TR" sz="2200" dirty="0" smtClean="0"/>
              <a:t>Planlamaya İlişkin  yönelik usul </a:t>
            </a:r>
            <a:r>
              <a:rPr lang="tr-TR" sz="2200" dirty="0"/>
              <a:t>ve </a:t>
            </a:r>
            <a:r>
              <a:rPr lang="tr-TR" sz="2200" dirty="0" smtClean="0"/>
              <a:t>esaslara belirlenmesine </a:t>
            </a:r>
            <a:r>
              <a:rPr lang="tr-TR" sz="2200" dirty="0" smtClean="0">
                <a:solidFill>
                  <a:srgbClr val="FF0000"/>
                </a:solidFill>
              </a:rPr>
              <a:t>Kalkınma Bakanlığı (DPT) yetkilidir</a:t>
            </a:r>
            <a:r>
              <a:rPr lang="tr-TR" sz="2200" dirty="0">
                <a:solidFill>
                  <a:srgbClr val="FF0000"/>
                </a:solidFill>
              </a:rPr>
              <a:t>. </a:t>
            </a:r>
            <a:r>
              <a:rPr lang="tr-TR" i="1" dirty="0">
                <a:solidFill>
                  <a:srgbClr val="000000"/>
                </a:solidFill>
                <a:latin typeface="Times New Roman"/>
                <a:ea typeface="Times New Roman"/>
              </a:rPr>
              <a:t>(Yönetmelik 26/5/2006 tarihli ve 26179 sayılı Resmi </a:t>
            </a:r>
            <a:r>
              <a:rPr lang="tr-TR" i="1" dirty="0" smtClean="0">
                <a:solidFill>
                  <a:srgbClr val="000000"/>
                </a:solidFill>
                <a:latin typeface="Times New Roman"/>
                <a:ea typeface="Times New Roman"/>
              </a:rPr>
              <a:t>Gazete yayımlanmıştır)</a:t>
            </a:r>
          </a:p>
          <a:p>
            <a:pPr>
              <a:spcAft>
                <a:spcPts val="1200"/>
              </a:spcAft>
            </a:pPr>
            <a:r>
              <a:rPr lang="tr-TR" i="1" dirty="0">
                <a:solidFill>
                  <a:srgbClr val="000000"/>
                </a:solidFill>
                <a:latin typeface="Times New Roman"/>
              </a:rPr>
              <a:t>	</a:t>
            </a:r>
            <a:r>
              <a:rPr lang="tr-TR" sz="2200" b="1" dirty="0"/>
              <a:t>Yönetmeliğe göre</a:t>
            </a:r>
            <a:r>
              <a:rPr lang="tr-TR" sz="2200" b="1" dirty="0" smtClean="0"/>
              <a:t>;</a:t>
            </a:r>
            <a:endParaRPr lang="tr-TR" sz="2400" dirty="0" smtClean="0"/>
          </a:p>
          <a:p>
            <a:pPr lvl="0" indent="-342900">
              <a:spcBef>
                <a:spcPts val="1000"/>
              </a:spcBef>
              <a:buClr>
                <a:srgbClr val="C00000"/>
              </a:buClr>
              <a:buSzPct val="100000"/>
              <a:buFont typeface="Arial" panose="020B0604020202020204" pitchFamily="34" charset="0"/>
              <a:buChar char="•"/>
            </a:pPr>
            <a:r>
              <a:rPr lang="tr-TR" sz="2200" dirty="0">
                <a:solidFill>
                  <a:srgbClr val="0070C0"/>
                </a:solidFill>
                <a:latin typeface="Times New Roman" pitchFamily="18" charset="0"/>
                <a:cs typeface="Times New Roman" pitchFamily="18" charset="0"/>
              </a:rPr>
              <a:t>Stratejik planlar beş yıllık</a:t>
            </a:r>
            <a:r>
              <a:rPr lang="tr-TR" sz="2200" dirty="0">
                <a:solidFill>
                  <a:srgbClr val="0070C0"/>
                </a:solidFill>
                <a:latin typeface="Times New Roman" pitchFamily="18" charset="0"/>
                <a:cs typeface="Arial" panose="020B0604020202020204" pitchFamily="34" charset="0"/>
              </a:rPr>
              <a:t>tır.</a:t>
            </a:r>
          </a:p>
          <a:p>
            <a:pPr lvl="0" indent="-342900">
              <a:spcBef>
                <a:spcPts val="1000"/>
              </a:spcBef>
              <a:buClr>
                <a:srgbClr val="C00000"/>
              </a:buClr>
              <a:buSzPct val="100000"/>
              <a:buFont typeface="Arial" panose="020B0604020202020204" pitchFamily="34" charset="0"/>
              <a:buChar char="•"/>
            </a:pPr>
            <a:r>
              <a:rPr lang="tr-TR" sz="2200" dirty="0">
                <a:solidFill>
                  <a:prstClr val="black"/>
                </a:solidFill>
                <a:latin typeface="Times New Roman" pitchFamily="18" charset="0"/>
                <a:cs typeface="Times New Roman" pitchFamily="18" charset="0"/>
              </a:rPr>
              <a:t>Stratejik planlar </a:t>
            </a:r>
            <a:r>
              <a:rPr lang="tr-TR" sz="2200" dirty="0">
                <a:solidFill>
                  <a:srgbClr val="0070C0"/>
                </a:solidFill>
                <a:latin typeface="Times New Roman" pitchFamily="18" charset="0"/>
                <a:cs typeface="Times New Roman" pitchFamily="18" charset="0"/>
              </a:rPr>
              <a:t>en az iki yıl uygulandıktan sonra </a:t>
            </a:r>
            <a:r>
              <a:rPr lang="tr-TR" sz="2200" dirty="0">
                <a:solidFill>
                  <a:prstClr val="black"/>
                </a:solidFill>
                <a:latin typeface="Times New Roman" pitchFamily="18" charset="0"/>
                <a:cs typeface="Times New Roman" pitchFamily="18" charset="0"/>
              </a:rPr>
              <a:t>stratejik planın kalan süresi için güncelleştirilebilir.</a:t>
            </a:r>
          </a:p>
          <a:p>
            <a:pPr lvl="0" indent="-342900">
              <a:spcBef>
                <a:spcPts val="1000"/>
              </a:spcBef>
              <a:buClr>
                <a:srgbClr val="C00000"/>
              </a:buClr>
              <a:buSzPct val="100000"/>
              <a:buFont typeface="Arial" panose="020B0604020202020204" pitchFamily="34" charset="0"/>
              <a:buChar char="•"/>
            </a:pPr>
            <a:r>
              <a:rPr lang="tr-TR" sz="2200" dirty="0">
                <a:solidFill>
                  <a:prstClr val="black"/>
                </a:solidFill>
                <a:latin typeface="Times New Roman" pitchFamily="18" charset="0"/>
                <a:cs typeface="Arial" panose="020B0604020202020204" pitchFamily="34" charset="0"/>
              </a:rPr>
              <a:t>G</a:t>
            </a:r>
            <a:r>
              <a:rPr lang="tr-TR" sz="2200" dirty="0">
                <a:solidFill>
                  <a:prstClr val="black"/>
                </a:solidFill>
                <a:latin typeface="Times New Roman" pitchFamily="18" charset="0"/>
                <a:cs typeface="Times New Roman" pitchFamily="18" charset="0"/>
              </a:rPr>
              <a:t>üncelleştirme, stratejik planın misyon, vizyon ve amaçları değiştirilmeden, hedeflerde yapılan nicel değişikliklerdir.</a:t>
            </a:r>
            <a:endParaRPr lang="tr-TR" sz="2200" dirty="0">
              <a:solidFill>
                <a:prstClr val="black">
                  <a:lumMod val="65000"/>
                  <a:lumOff val="35000"/>
                </a:prstClr>
              </a:solidFill>
              <a:latin typeface="Times New Roman" pitchFamily="18" charset="0"/>
              <a:cs typeface="Arial" panose="020B0604020202020204" pitchFamily="34" charset="0"/>
            </a:endParaRPr>
          </a:p>
          <a:p>
            <a:pPr lvl="0" indent="-342900">
              <a:spcBef>
                <a:spcPts val="1000"/>
              </a:spcBef>
              <a:buClr>
                <a:srgbClr val="C00000"/>
              </a:buClr>
              <a:buSzPct val="100000"/>
              <a:buFont typeface="Arial" panose="020B0604020202020204" pitchFamily="34" charset="0"/>
              <a:buChar char="•"/>
            </a:pPr>
            <a:r>
              <a:rPr lang="tr-TR" sz="2200" dirty="0">
                <a:solidFill>
                  <a:prstClr val="black"/>
                </a:solidFill>
                <a:latin typeface="Times New Roman" pitchFamily="18" charset="0"/>
                <a:cs typeface="Arial" panose="020B0604020202020204" pitchFamily="34" charset="0"/>
              </a:rPr>
              <a:t>Stratejik planlar ilgili yönetmelikte belirtilen durumlarda </a:t>
            </a:r>
            <a:r>
              <a:rPr lang="tr-TR" sz="2200" u="sng" dirty="0">
                <a:solidFill>
                  <a:prstClr val="black"/>
                </a:solidFill>
                <a:latin typeface="Times New Roman" pitchFamily="18" charset="0"/>
                <a:cs typeface="Arial" panose="020B0604020202020204" pitchFamily="34" charset="0"/>
              </a:rPr>
              <a:t>yenilenebilir. </a:t>
            </a:r>
            <a:r>
              <a:rPr lang="tr-TR" sz="2200" dirty="0">
                <a:solidFill>
                  <a:prstClr val="black"/>
                </a:solidFill>
                <a:latin typeface="Times New Roman" pitchFamily="18" charset="0"/>
                <a:cs typeface="Times New Roman" pitchFamily="18" charset="0"/>
              </a:rPr>
              <a:t>Yenileme, stratejik planın beş yıllık bir dönem için yeniden hazırlanmasıdır. </a:t>
            </a:r>
            <a:endParaRPr lang="tr-TR" sz="2200" dirty="0">
              <a:solidFill>
                <a:prstClr val="black">
                  <a:lumMod val="65000"/>
                  <a:lumOff val="35000"/>
                </a:prstClr>
              </a:solidFill>
              <a:latin typeface="Times New Roman" pitchFamily="18" charset="0"/>
              <a:cs typeface="Arial" panose="020B0604020202020204" pitchFamily="34" charset="0"/>
            </a:endParaRPr>
          </a:p>
          <a:p>
            <a:pPr lvl="0" indent="-342900">
              <a:spcBef>
                <a:spcPts val="1000"/>
              </a:spcBef>
              <a:buClr>
                <a:srgbClr val="C00000"/>
              </a:buClr>
              <a:buSzPct val="100000"/>
              <a:buFont typeface="Arial" panose="020B0604020202020204" pitchFamily="34" charset="0"/>
              <a:buChar char="•"/>
            </a:pPr>
            <a:r>
              <a:rPr lang="tr-TR" sz="2200" dirty="0">
                <a:solidFill>
                  <a:prstClr val="black"/>
                </a:solidFill>
                <a:latin typeface="Times New Roman" pitchFamily="18" charset="0"/>
                <a:cs typeface="Times New Roman" pitchFamily="18" charset="0"/>
              </a:rPr>
              <a:t>Stratejik planın yenilenmesi kararı, </a:t>
            </a:r>
            <a:r>
              <a:rPr lang="tr-TR" sz="2200" dirty="0">
                <a:solidFill>
                  <a:prstClr val="black"/>
                </a:solidFill>
                <a:latin typeface="Times New Roman" pitchFamily="18" charset="0"/>
                <a:cs typeface="Arial" panose="020B0604020202020204" pitchFamily="34" charset="0"/>
              </a:rPr>
              <a:t>maddedeki</a:t>
            </a:r>
            <a:r>
              <a:rPr lang="tr-TR" sz="2200" dirty="0">
                <a:solidFill>
                  <a:prstClr val="black"/>
                </a:solidFill>
                <a:latin typeface="Times New Roman" pitchFamily="18" charset="0"/>
                <a:cs typeface="Times New Roman" pitchFamily="18" charset="0"/>
              </a:rPr>
              <a:t> şartların oluşmasını müteakip en geç üç ay içinde alınır. Bu kararı takip eden altı ay içinde stratejik plan yenilenir.</a:t>
            </a:r>
          </a:p>
          <a:p>
            <a:endParaRPr lang="tr-TR" sz="2400" dirty="0"/>
          </a:p>
        </p:txBody>
      </p:sp>
      <p:sp>
        <p:nvSpPr>
          <p:cNvPr id="4" name="Slayt Numarası Yer Tutucusu 3"/>
          <p:cNvSpPr>
            <a:spLocks noGrp="1"/>
          </p:cNvSpPr>
          <p:nvPr>
            <p:ph type="sldNum" sz="quarter" idx="12"/>
          </p:nvPr>
        </p:nvSpPr>
        <p:spPr/>
        <p:txBody>
          <a:bodyPr/>
          <a:lstStyle/>
          <a:p>
            <a:fld id="{4FAB73BC-B049-4115-A692-8D63A059BFB8}" type="slidenum">
              <a:rPr lang="tr-TR" smtClean="0"/>
              <a:pPr/>
              <a:t>22</a:t>
            </a:fld>
            <a:endParaRPr lang="tr-TR" dirty="0"/>
          </a:p>
        </p:txBody>
      </p:sp>
    </p:spTree>
    <p:extLst>
      <p:ext uri="{BB962C8B-B14F-4D97-AF65-F5344CB8AC3E}">
        <p14:creationId xmlns:p14="http://schemas.microsoft.com/office/powerpoint/2010/main" val="2735201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p:cNvSpPr>
            <a:spLocks noGrp="1"/>
          </p:cNvSpPr>
          <p:nvPr>
            <p:ph type="body" sz="quarter" idx="14"/>
          </p:nvPr>
        </p:nvSpPr>
        <p:spPr>
          <a:xfrm>
            <a:off x="830320" y="1460938"/>
            <a:ext cx="10468301" cy="4572000"/>
          </a:xfrm>
        </p:spPr>
        <p:txBody>
          <a:bodyPr/>
          <a:lstStyle/>
          <a:p>
            <a:pPr marL="533400" indent="-533400">
              <a:lnSpc>
                <a:spcPct val="90000"/>
              </a:lnSpc>
              <a:buClr>
                <a:srgbClr val="E22E99"/>
              </a:buClr>
              <a:buSzPct val="80000"/>
            </a:pPr>
            <a:r>
              <a:rPr lang="tr-TR" sz="2400" b="1" dirty="0">
                <a:solidFill>
                  <a:schemeClr val="tx2"/>
                </a:solidFill>
                <a:latin typeface="Times New Roman" pitchFamily="18" charset="0"/>
                <a:cs typeface="Times New Roman" pitchFamily="18" charset="0"/>
              </a:rPr>
              <a:t>Performans programları; </a:t>
            </a:r>
            <a:r>
              <a:rPr lang="tr-TR" sz="2400" dirty="0">
                <a:solidFill>
                  <a:srgbClr val="C00000"/>
                </a:solidFill>
                <a:latin typeface="Times New Roman" pitchFamily="18" charset="0"/>
              </a:rPr>
              <a:t>S</a:t>
            </a:r>
            <a:r>
              <a:rPr lang="tr-TR" sz="2400" dirty="0">
                <a:solidFill>
                  <a:srgbClr val="C00000"/>
                </a:solidFill>
                <a:latin typeface="Times New Roman" pitchFamily="18" charset="0"/>
                <a:cs typeface="Times New Roman" pitchFamily="18" charset="0"/>
              </a:rPr>
              <a:t>tratejik planların yıllık uygulama dilimlerini oluşturur. </a:t>
            </a:r>
            <a:endParaRPr lang="tr-TR" sz="2400" dirty="0" smtClean="0">
              <a:solidFill>
                <a:srgbClr val="C00000"/>
              </a:solidFill>
              <a:latin typeface="Times New Roman" pitchFamily="18" charset="0"/>
              <a:cs typeface="Times New Roman" pitchFamily="18" charset="0"/>
            </a:endParaRPr>
          </a:p>
          <a:p>
            <a:pPr indent="-342900">
              <a:lnSpc>
                <a:spcPct val="90000"/>
              </a:lnSpc>
              <a:buClr>
                <a:schemeClr val="tx2"/>
              </a:buClr>
              <a:buSzPct val="100000"/>
              <a:buFont typeface="Arial" panose="020B0604020202020204" pitchFamily="34" charset="0"/>
              <a:buChar char="•"/>
            </a:pPr>
            <a:r>
              <a:rPr lang="tr-TR" sz="2400" dirty="0">
                <a:solidFill>
                  <a:srgbClr val="0070C0"/>
                </a:solidFill>
                <a:latin typeface="Times New Roman" pitchFamily="18" charset="0"/>
              </a:rPr>
              <a:t>Uygulama yılında </a:t>
            </a:r>
            <a:r>
              <a:rPr lang="tr-TR" sz="2400" dirty="0" smtClean="0">
                <a:solidFill>
                  <a:srgbClr val="0070C0"/>
                </a:solidFill>
                <a:latin typeface="Times New Roman" pitchFamily="18" charset="0"/>
              </a:rPr>
              <a:t>yürütecek </a:t>
            </a:r>
            <a:r>
              <a:rPr lang="tr-TR" sz="2400" dirty="0">
                <a:solidFill>
                  <a:schemeClr val="tx1"/>
                </a:solidFill>
                <a:latin typeface="Times New Roman" pitchFamily="18" charset="0"/>
              </a:rPr>
              <a:t>öncelikli faaliyet ve projeler ile bunların kaynak ihtiyacını, performans hedef ve göstergelerini içeren </a:t>
            </a:r>
            <a:r>
              <a:rPr lang="tr-TR" sz="2400" dirty="0" smtClean="0">
                <a:solidFill>
                  <a:schemeClr val="tx1"/>
                </a:solidFill>
                <a:latin typeface="Times New Roman" pitchFamily="18" charset="0"/>
              </a:rPr>
              <a:t>programdır.</a:t>
            </a:r>
          </a:p>
          <a:p>
            <a:pPr indent="-342900">
              <a:lnSpc>
                <a:spcPct val="90000"/>
              </a:lnSpc>
              <a:buClr>
                <a:schemeClr val="tx2"/>
              </a:buClr>
              <a:buSzPct val="100000"/>
              <a:buFont typeface="Arial" panose="020B0604020202020204" pitchFamily="34" charset="0"/>
              <a:buChar char="•"/>
            </a:pPr>
            <a:r>
              <a:rPr lang="tr-TR" sz="2400" dirty="0" smtClean="0">
                <a:solidFill>
                  <a:schemeClr val="tx1"/>
                </a:solidFill>
                <a:latin typeface="Times New Roman" pitchFamily="18" charset="0"/>
              </a:rPr>
              <a:t>Stratejik plan ile bütçeler arasında bağ kurarlar.</a:t>
            </a:r>
            <a:endParaRPr lang="tr-TR" sz="2400" dirty="0">
              <a:solidFill>
                <a:schemeClr val="tx1"/>
              </a:solidFill>
              <a:latin typeface="Times New Roman" pitchFamily="18" charset="0"/>
            </a:endParaRPr>
          </a:p>
          <a:p>
            <a:pPr indent="-342900">
              <a:lnSpc>
                <a:spcPct val="90000"/>
              </a:lnSpc>
              <a:buClr>
                <a:schemeClr val="tx2"/>
              </a:buClr>
              <a:buSzPct val="100000"/>
              <a:buFont typeface="Arial" panose="020B0604020202020204" pitchFamily="34" charset="0"/>
              <a:buChar char="•"/>
            </a:pPr>
            <a:r>
              <a:rPr lang="tr-TR" sz="2400" dirty="0">
                <a:solidFill>
                  <a:schemeClr val="tx1"/>
                </a:solidFill>
                <a:latin typeface="Times New Roman" pitchFamily="18" charset="0"/>
              </a:rPr>
              <a:t>S</a:t>
            </a:r>
            <a:r>
              <a:rPr lang="tr-TR" sz="2400" dirty="0">
                <a:solidFill>
                  <a:schemeClr val="tx1"/>
                </a:solidFill>
                <a:latin typeface="Times New Roman" pitchFamily="18" charset="0"/>
                <a:cs typeface="Times New Roman" pitchFamily="18" charset="0"/>
              </a:rPr>
              <a:t>tratejik planlarına uygun olarak </a:t>
            </a:r>
            <a:r>
              <a:rPr lang="tr-TR" sz="2400" dirty="0">
                <a:solidFill>
                  <a:srgbClr val="C00000"/>
                </a:solidFill>
                <a:latin typeface="Times New Roman" pitchFamily="18" charset="0"/>
                <a:cs typeface="Times New Roman" pitchFamily="18" charset="0"/>
              </a:rPr>
              <a:t>Maliye Bakanlığınca belirlenen </a:t>
            </a:r>
            <a:r>
              <a:rPr lang="tr-TR" sz="2400" dirty="0" smtClean="0">
                <a:solidFill>
                  <a:srgbClr val="C00000"/>
                </a:solidFill>
                <a:latin typeface="Times New Roman" pitchFamily="18" charset="0"/>
                <a:cs typeface="Times New Roman" pitchFamily="18" charset="0"/>
              </a:rPr>
              <a:t>usul </a:t>
            </a:r>
            <a:r>
              <a:rPr lang="tr-TR" sz="2400" dirty="0">
                <a:solidFill>
                  <a:srgbClr val="C00000"/>
                </a:solidFill>
                <a:latin typeface="Times New Roman" pitchFamily="18" charset="0"/>
                <a:cs typeface="Times New Roman" pitchFamily="18" charset="0"/>
              </a:rPr>
              <a:t>ve esaslar</a:t>
            </a:r>
            <a:r>
              <a:rPr lang="tr-TR" sz="2400" dirty="0">
                <a:solidFill>
                  <a:schemeClr val="tx1"/>
                </a:solidFill>
                <a:latin typeface="Times New Roman" pitchFamily="18" charset="0"/>
                <a:cs typeface="Times New Roman" pitchFamily="18" charset="0"/>
              </a:rPr>
              <a:t> çerçevesinde </a:t>
            </a:r>
            <a:r>
              <a:rPr lang="tr-TR" sz="2400" dirty="0" smtClean="0">
                <a:solidFill>
                  <a:schemeClr val="tx1"/>
                </a:solidFill>
                <a:latin typeface="Times New Roman" pitchFamily="18" charset="0"/>
                <a:cs typeface="Times New Roman" pitchFamily="18" charset="0"/>
              </a:rPr>
              <a:t>hazırlanır. </a:t>
            </a:r>
            <a:endParaRPr lang="tr-TR" sz="2400" dirty="0">
              <a:latin typeface="Times New Roman" pitchFamily="18" charset="0"/>
            </a:endParaRPr>
          </a:p>
          <a:p>
            <a:pPr indent="-342900">
              <a:lnSpc>
                <a:spcPct val="90000"/>
              </a:lnSpc>
              <a:buClr>
                <a:schemeClr val="tx2"/>
              </a:buClr>
              <a:buSzPct val="100000"/>
              <a:buFont typeface="Arial" panose="020B0604020202020204" pitchFamily="34" charset="0"/>
              <a:buChar char="•"/>
            </a:pPr>
            <a:r>
              <a:rPr lang="tr-TR" sz="2400" dirty="0">
                <a:solidFill>
                  <a:schemeClr val="tx1"/>
                </a:solidFill>
                <a:latin typeface="Times New Roman" pitchFamily="18" charset="0"/>
                <a:cs typeface="Times New Roman" pitchFamily="18" charset="0"/>
              </a:rPr>
              <a:t>Bütçeler performans programına uygun olarak hazırlanır. </a:t>
            </a:r>
          </a:p>
          <a:p>
            <a:pPr indent="-342900">
              <a:lnSpc>
                <a:spcPct val="90000"/>
              </a:lnSpc>
              <a:buClr>
                <a:schemeClr val="tx2"/>
              </a:buClr>
              <a:buSzPct val="100000"/>
              <a:buFont typeface="Arial" panose="020B0604020202020204" pitchFamily="34" charset="0"/>
              <a:buChar char="•"/>
            </a:pPr>
            <a:r>
              <a:rPr lang="tr-TR" sz="2400" dirty="0">
                <a:solidFill>
                  <a:schemeClr val="tx1"/>
                </a:solidFill>
                <a:latin typeface="Times New Roman" pitchFamily="18" charset="0"/>
                <a:cs typeface="Times New Roman" pitchFamily="18" charset="0"/>
              </a:rPr>
              <a:t>Performans programları </a:t>
            </a:r>
            <a:r>
              <a:rPr lang="tr-TR" sz="2400" dirty="0">
                <a:solidFill>
                  <a:srgbClr val="C00000"/>
                </a:solidFill>
                <a:latin typeface="Times New Roman" pitchFamily="18" charset="0"/>
                <a:cs typeface="Times New Roman" pitchFamily="18" charset="0"/>
              </a:rPr>
              <a:t>Maliye Bakanlığına ve </a:t>
            </a:r>
            <a:r>
              <a:rPr lang="tr-TR" sz="2400" dirty="0" smtClean="0">
                <a:solidFill>
                  <a:srgbClr val="C00000"/>
                </a:solidFill>
                <a:latin typeface="Times New Roman" pitchFamily="18" charset="0"/>
              </a:rPr>
              <a:t>Kalkınma Bakanlığına </a:t>
            </a:r>
            <a:r>
              <a:rPr lang="tr-TR" sz="2400" dirty="0" smtClean="0">
                <a:solidFill>
                  <a:srgbClr val="C00000"/>
                </a:solidFill>
                <a:latin typeface="Times New Roman" pitchFamily="18" charset="0"/>
                <a:cs typeface="Times New Roman" pitchFamily="18" charset="0"/>
              </a:rPr>
              <a:t>gönderilir</a:t>
            </a:r>
            <a:r>
              <a:rPr lang="tr-TR" sz="2400" dirty="0">
                <a:solidFill>
                  <a:srgbClr val="C00000"/>
                </a:solidFill>
                <a:latin typeface="Times New Roman" pitchFamily="18" charset="0"/>
                <a:cs typeface="Times New Roman" pitchFamily="18" charset="0"/>
              </a:rPr>
              <a:t>.</a:t>
            </a:r>
            <a:r>
              <a:rPr lang="tr-TR" sz="2400" dirty="0">
                <a:solidFill>
                  <a:srgbClr val="C00000"/>
                </a:solidFill>
                <a:latin typeface="Times New Roman" pitchFamily="18" charset="0"/>
              </a:rPr>
              <a:t> </a:t>
            </a:r>
            <a:r>
              <a:rPr lang="tr-TR" sz="2400" dirty="0" smtClean="0">
                <a:solidFill>
                  <a:srgbClr val="00B0F0"/>
                </a:solidFill>
                <a:latin typeface="Times New Roman" pitchFamily="18" charset="0"/>
              </a:rPr>
              <a:t>Kamuoyuna duyurulur </a:t>
            </a:r>
            <a:r>
              <a:rPr lang="tr-TR" sz="2400" dirty="0" smtClean="0">
                <a:solidFill>
                  <a:schemeClr val="tx1"/>
                </a:solidFill>
                <a:latin typeface="Times New Roman" pitchFamily="18" charset="0"/>
              </a:rPr>
              <a:t>(</a:t>
            </a:r>
            <a:r>
              <a:rPr lang="tr-TR" sz="2400" dirty="0">
                <a:solidFill>
                  <a:schemeClr val="tx1"/>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internet sitelerinden yayınlanır)</a:t>
            </a:r>
            <a:endParaRPr lang="tr-TR" sz="2400" dirty="0">
              <a:latin typeface="Times New Roman" pitchFamily="18" charset="0"/>
            </a:endParaRPr>
          </a:p>
          <a:p>
            <a:endParaRPr lang="tr-TR" dirty="0"/>
          </a:p>
        </p:txBody>
      </p:sp>
      <p:sp>
        <p:nvSpPr>
          <p:cNvPr id="4" name="Metin Yer Tutucusu 3"/>
          <p:cNvSpPr>
            <a:spLocks noGrp="1"/>
          </p:cNvSpPr>
          <p:nvPr>
            <p:ph type="body" sz="quarter" idx="15"/>
          </p:nvPr>
        </p:nvSpPr>
        <p:spPr>
          <a:xfrm>
            <a:off x="239999" y="495378"/>
            <a:ext cx="10233600" cy="584775"/>
          </a:xfrm>
        </p:spPr>
        <p:txBody>
          <a:bodyPr/>
          <a:lstStyle/>
          <a:p>
            <a:pPr algn="ctr"/>
            <a:r>
              <a:rPr lang="tr-TR" b="1" dirty="0">
                <a:latin typeface="Times New Roman" pitchFamily="18" charset="0"/>
              </a:rPr>
              <a:t>Performans Programı</a:t>
            </a:r>
            <a:endParaRPr lang="tr-TR" dirty="0"/>
          </a:p>
        </p:txBody>
      </p: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23</a:t>
            </a:fld>
            <a:endParaRPr lang="tr-TR">
              <a:solidFill>
                <a:prstClr val="black">
                  <a:lumMod val="65000"/>
                  <a:lumOff val="35000"/>
                </a:prstClr>
              </a:solidFill>
            </a:endParaRPr>
          </a:p>
        </p:txBody>
      </p:sp>
    </p:spTree>
    <p:extLst>
      <p:ext uri="{BB962C8B-B14F-4D97-AF65-F5344CB8AC3E}">
        <p14:creationId xmlns:p14="http://schemas.microsoft.com/office/powerpoint/2010/main" val="1501462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45127" y="699595"/>
            <a:ext cx="10515600" cy="3969571"/>
          </a:xfrm>
        </p:spPr>
        <p:txBody>
          <a:bodyPr>
            <a:normAutofit/>
          </a:bodyPr>
          <a:lstStyle/>
          <a:p>
            <a:pPr algn="ctr"/>
            <a:r>
              <a:rPr lang="tr-TR" sz="5400" b="1" dirty="0" smtClean="0"/>
              <a:t>KAMU İDARE BÜTÇELERİ</a:t>
            </a:r>
            <a:endParaRPr lang="tr-TR" sz="5400" b="1" dirty="0"/>
          </a:p>
        </p:txBody>
      </p:sp>
      <p:sp>
        <p:nvSpPr>
          <p:cNvPr id="3" name="Slayt Numarası Yer Tutucusu 2"/>
          <p:cNvSpPr>
            <a:spLocks noGrp="1"/>
          </p:cNvSpPr>
          <p:nvPr>
            <p:ph type="sldNum" sz="quarter" idx="12"/>
          </p:nvPr>
        </p:nvSpPr>
        <p:spPr/>
        <p:txBody>
          <a:bodyPr/>
          <a:lstStyle/>
          <a:p>
            <a:fld id="{4FAB73BC-B049-4115-A692-8D63A059BFB8}" type="slidenum">
              <a:rPr lang="tr-TR" smtClean="0"/>
              <a:pPr/>
              <a:t>24</a:t>
            </a:fld>
            <a:endParaRPr lang="tr-TR" dirty="0"/>
          </a:p>
        </p:txBody>
      </p:sp>
    </p:spTree>
    <p:extLst>
      <p:ext uri="{BB962C8B-B14F-4D97-AF65-F5344CB8AC3E}">
        <p14:creationId xmlns:p14="http://schemas.microsoft.com/office/powerpoint/2010/main" val="1324636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515007" y="262760"/>
            <a:ext cx="11393214" cy="6369268"/>
          </a:xfrm>
        </p:spPr>
        <p:style>
          <a:lnRef idx="2">
            <a:schemeClr val="accent5"/>
          </a:lnRef>
          <a:fillRef idx="1">
            <a:schemeClr val="lt1"/>
          </a:fillRef>
          <a:effectRef idx="0">
            <a:schemeClr val="accent5"/>
          </a:effectRef>
          <a:fontRef idx="minor">
            <a:schemeClr val="dk1"/>
          </a:fontRef>
        </p:style>
        <p:txBody>
          <a:bodyPr>
            <a:normAutofit fontScale="90000"/>
          </a:bodyPr>
          <a:lstStyle/>
          <a:p>
            <a:pPr lvl="0">
              <a:lnSpc>
                <a:spcPct val="100000"/>
              </a:lnSpc>
              <a:spcBef>
                <a:spcPts val="1000"/>
              </a:spcBef>
            </a:pPr>
            <a:r>
              <a:rPr lang="tr-TR" sz="3600" b="1" u="sng" dirty="0" smtClean="0">
                <a:latin typeface="Times New Roman" pitchFamily="18" charset="0"/>
                <a:ea typeface="+mn-ea"/>
                <a:cs typeface="Arial" panose="020B0604020202020204" pitchFamily="34" charset="0"/>
              </a:rPr>
              <a:t/>
            </a:r>
            <a:br>
              <a:rPr lang="tr-TR" sz="3600" b="1" u="sng" dirty="0" smtClean="0">
                <a:latin typeface="Times New Roman" pitchFamily="18" charset="0"/>
                <a:ea typeface="+mn-ea"/>
                <a:cs typeface="Arial" panose="020B0604020202020204" pitchFamily="34" charset="0"/>
              </a:rPr>
            </a:br>
            <a:r>
              <a:rPr lang="tr-TR" sz="3600" b="1" u="sng" dirty="0" smtClean="0">
                <a:latin typeface="Times New Roman" pitchFamily="18" charset="0"/>
                <a:ea typeface="+mn-ea"/>
                <a:cs typeface="Arial" panose="020B0604020202020204" pitchFamily="34" charset="0"/>
              </a:rPr>
              <a:t>Kamu İdare Bütçeleri (Bütçe Türleri)</a:t>
            </a:r>
            <a:br>
              <a:rPr lang="tr-TR" sz="3600" b="1" u="sng" dirty="0" smtClean="0">
                <a:latin typeface="Times New Roman" pitchFamily="18" charset="0"/>
                <a:ea typeface="+mn-ea"/>
                <a:cs typeface="Arial" panose="020B0604020202020204" pitchFamily="34" charset="0"/>
              </a:rPr>
            </a:br>
            <a:r>
              <a:rPr lang="tr-TR" sz="3100" dirty="0" smtClean="0">
                <a:solidFill>
                  <a:srgbClr val="435E23"/>
                </a:solidFill>
                <a:latin typeface="Arial" panose="020B0604020202020204" pitchFamily="34" charset="0"/>
                <a:ea typeface="+mn-ea"/>
                <a:cs typeface="Arial" panose="020B0604020202020204" pitchFamily="34" charset="0"/>
              </a:rPr>
              <a:t>-</a:t>
            </a:r>
            <a:r>
              <a:rPr lang="tr-TR" sz="3100" b="1" dirty="0" smtClean="0">
                <a:solidFill>
                  <a:srgbClr val="C00000"/>
                </a:solidFill>
                <a:latin typeface="Times New Roman" pitchFamily="18" charset="0"/>
                <a:ea typeface="+mn-ea"/>
                <a:cs typeface="Times New Roman" pitchFamily="18" charset="0"/>
              </a:rPr>
              <a:t>Merkezi</a:t>
            </a:r>
            <a:r>
              <a:rPr lang="tr-TR" sz="3100" b="1" dirty="0" smtClean="0">
                <a:solidFill>
                  <a:srgbClr val="C00000"/>
                </a:solidFill>
                <a:latin typeface="Times New Roman" pitchFamily="18" charset="0"/>
                <a:ea typeface="+mn-ea"/>
                <a:cs typeface="Arial" panose="020B0604020202020204" pitchFamily="34" charset="0"/>
              </a:rPr>
              <a:t> </a:t>
            </a:r>
            <a:r>
              <a:rPr lang="tr-TR" sz="3100" b="1" dirty="0" smtClean="0">
                <a:solidFill>
                  <a:srgbClr val="C00000"/>
                </a:solidFill>
                <a:latin typeface="Times New Roman" pitchFamily="18" charset="0"/>
                <a:ea typeface="+mn-ea"/>
                <a:cs typeface="Times New Roman" pitchFamily="18" charset="0"/>
              </a:rPr>
              <a:t>Yönetim </a:t>
            </a:r>
            <a:r>
              <a:rPr lang="tr-TR" sz="3100" b="1" dirty="0" smtClean="0">
                <a:solidFill>
                  <a:srgbClr val="C00000"/>
                </a:solidFill>
                <a:latin typeface="Times New Roman" pitchFamily="18" charset="0"/>
                <a:ea typeface="+mn-ea"/>
                <a:cs typeface="Arial" panose="020B0604020202020204" pitchFamily="34" charset="0"/>
              </a:rPr>
              <a:t>Bütçesi</a:t>
            </a:r>
            <a:br>
              <a:rPr lang="tr-TR" sz="3100" b="1" dirty="0" smtClean="0">
                <a:solidFill>
                  <a:srgbClr val="C00000"/>
                </a:solidFill>
                <a:latin typeface="Times New Roman" pitchFamily="18" charset="0"/>
                <a:ea typeface="+mn-ea"/>
                <a:cs typeface="Arial" panose="020B0604020202020204" pitchFamily="34" charset="0"/>
              </a:rPr>
            </a:br>
            <a:r>
              <a:rPr lang="tr-TR" sz="3100" dirty="0" smtClean="0">
                <a:solidFill>
                  <a:srgbClr val="C00000"/>
                </a:solidFill>
                <a:latin typeface="Times New Roman" pitchFamily="18" charset="0"/>
                <a:ea typeface="+mn-ea"/>
                <a:cs typeface="Arial" panose="020B0604020202020204" pitchFamily="34" charset="0"/>
              </a:rPr>
              <a:t>	</a:t>
            </a:r>
            <a:r>
              <a:rPr lang="tr-TR" sz="2900" dirty="0" smtClean="0">
                <a:solidFill>
                  <a:srgbClr val="C00000"/>
                </a:solidFill>
                <a:latin typeface="Times New Roman" pitchFamily="18" charset="0"/>
                <a:ea typeface="+mn-ea"/>
                <a:cs typeface="Times New Roman" pitchFamily="18" charset="0"/>
              </a:rPr>
              <a:t>Genel Bütçe: </a:t>
            </a:r>
            <a:r>
              <a:rPr lang="tr-TR" sz="2400" i="1" dirty="0">
                <a:latin typeface="Times New Roman" pitchFamily="18" charset="0"/>
                <a:ea typeface="+mn-ea"/>
                <a:cs typeface="Arial" panose="020B0604020202020204" pitchFamily="34" charset="0"/>
              </a:rPr>
              <a:t>Devlet tüzel kişiliğine dahil olan ve bu Kanuna ekli (I) sayılı cetvelde yer alan kamu idarelerinin bütçesidir. </a:t>
            </a:r>
            <a:r>
              <a:rPr lang="tr-TR" sz="2400" i="1" dirty="0" smtClean="0">
                <a:solidFill>
                  <a:srgbClr val="C00000"/>
                </a:solidFill>
                <a:latin typeface="Times New Roman" pitchFamily="18" charset="0"/>
                <a:ea typeface="+mn-ea"/>
                <a:cs typeface="+mn-cs"/>
              </a:rPr>
              <a:t/>
            </a:r>
            <a:br>
              <a:rPr lang="tr-TR" sz="2400" i="1" dirty="0" smtClean="0">
                <a:solidFill>
                  <a:srgbClr val="C00000"/>
                </a:solidFill>
                <a:latin typeface="Times New Roman" pitchFamily="18" charset="0"/>
                <a:ea typeface="+mn-ea"/>
                <a:cs typeface="+mn-cs"/>
              </a:rPr>
            </a:br>
            <a:r>
              <a:rPr lang="tr-TR" sz="3100" dirty="0" smtClean="0">
                <a:solidFill>
                  <a:srgbClr val="C00000"/>
                </a:solidFill>
                <a:latin typeface="Times New Roman" pitchFamily="18" charset="0"/>
                <a:ea typeface="+mn-ea"/>
                <a:cs typeface="+mn-cs"/>
              </a:rPr>
              <a:t>	</a:t>
            </a:r>
            <a:r>
              <a:rPr lang="tr-TR" sz="2900" dirty="0">
                <a:solidFill>
                  <a:srgbClr val="C00000"/>
                </a:solidFill>
                <a:latin typeface="Times New Roman" pitchFamily="18" charset="0"/>
                <a:ea typeface="+mn-ea"/>
                <a:cs typeface="Times New Roman" pitchFamily="18" charset="0"/>
              </a:rPr>
              <a:t>Özel Bütçe</a:t>
            </a:r>
            <a:r>
              <a:rPr lang="tr-TR" sz="2900" dirty="0" smtClean="0">
                <a:solidFill>
                  <a:srgbClr val="C00000"/>
                </a:solidFill>
                <a:latin typeface="Times New Roman" pitchFamily="18" charset="0"/>
                <a:ea typeface="+mn-ea"/>
                <a:cs typeface="Times New Roman" pitchFamily="18" charset="0"/>
              </a:rPr>
              <a:t>: </a:t>
            </a:r>
            <a:r>
              <a:rPr lang="tr-TR" sz="2400" i="1" dirty="0" smtClean="0">
                <a:latin typeface="Times New Roman" pitchFamily="18" charset="0"/>
                <a:ea typeface="+mn-ea"/>
                <a:cs typeface="Arial" panose="020B0604020202020204" pitchFamily="34" charset="0"/>
              </a:rPr>
              <a:t>Bir </a:t>
            </a:r>
            <a:r>
              <a:rPr lang="tr-TR" sz="2400" i="1" dirty="0">
                <a:latin typeface="Times New Roman" pitchFamily="18" charset="0"/>
                <a:ea typeface="+mn-ea"/>
                <a:cs typeface="Arial" panose="020B0604020202020204" pitchFamily="34" charset="0"/>
              </a:rPr>
              <a:t>bakanlığa bağlı veya ilgili olarak belirli bir kamu hizmetini yürütmek üzere kurulan, gelir tahsis edilen, bu gelirlerden harcama yapma yetkisi verilen, kuruluş ve çalışma esasları özel kanunla düzenlenen ve bu Kanuna ekli (II) sayılı cetvelde yer alan her bir kamu idaresinin bütçesidir. </a:t>
            </a:r>
            <a:br>
              <a:rPr lang="tr-TR" sz="2400" i="1" dirty="0">
                <a:latin typeface="Times New Roman" pitchFamily="18" charset="0"/>
                <a:ea typeface="+mn-ea"/>
                <a:cs typeface="Arial" panose="020B0604020202020204" pitchFamily="34" charset="0"/>
              </a:rPr>
            </a:br>
            <a:r>
              <a:rPr lang="tr-TR" sz="3100" dirty="0" smtClean="0">
                <a:solidFill>
                  <a:srgbClr val="C00000"/>
                </a:solidFill>
                <a:latin typeface="Times New Roman" pitchFamily="18" charset="0"/>
                <a:ea typeface="+mn-ea"/>
                <a:cs typeface="Times New Roman" pitchFamily="18" charset="0"/>
              </a:rPr>
              <a:t>	</a:t>
            </a:r>
            <a:r>
              <a:rPr lang="tr-TR" sz="2900" dirty="0">
                <a:solidFill>
                  <a:srgbClr val="C00000"/>
                </a:solidFill>
                <a:latin typeface="Times New Roman" pitchFamily="18" charset="0"/>
                <a:ea typeface="+mn-ea"/>
                <a:cs typeface="Times New Roman" pitchFamily="18" charset="0"/>
              </a:rPr>
              <a:t>Düzenleyici ve Denetleyici Kurum </a:t>
            </a:r>
            <a:r>
              <a:rPr lang="tr-TR" sz="2900" dirty="0" smtClean="0">
                <a:solidFill>
                  <a:srgbClr val="C00000"/>
                </a:solidFill>
                <a:latin typeface="Times New Roman" pitchFamily="18" charset="0"/>
                <a:ea typeface="+mn-ea"/>
                <a:cs typeface="Times New Roman" pitchFamily="18" charset="0"/>
              </a:rPr>
              <a:t>Bütçesi: </a:t>
            </a:r>
            <a:r>
              <a:rPr lang="tr-TR" sz="2400" i="1" dirty="0">
                <a:latin typeface="Times New Roman" pitchFamily="18" charset="0"/>
                <a:ea typeface="+mn-ea"/>
                <a:cs typeface="Arial" panose="020B0604020202020204" pitchFamily="34" charset="0"/>
              </a:rPr>
              <a:t>Özel Kanunlarla…</a:t>
            </a:r>
            <a:br>
              <a:rPr lang="tr-TR" sz="2400" i="1" dirty="0">
                <a:latin typeface="Times New Roman" pitchFamily="18" charset="0"/>
                <a:ea typeface="+mn-ea"/>
                <a:cs typeface="Arial" panose="020B0604020202020204" pitchFamily="34" charset="0"/>
              </a:rPr>
            </a:br>
            <a:r>
              <a:rPr lang="tr-TR" sz="3100" dirty="0" smtClean="0">
                <a:solidFill>
                  <a:prstClr val="black"/>
                </a:solidFill>
                <a:latin typeface="Times New Roman" pitchFamily="18" charset="0"/>
                <a:ea typeface="+mn-ea"/>
                <a:cs typeface="Arial" panose="020B0604020202020204" pitchFamily="34" charset="0"/>
              </a:rPr>
              <a:t>-</a:t>
            </a:r>
            <a:r>
              <a:rPr lang="tr-TR" sz="3100" b="1" dirty="0" smtClean="0">
                <a:solidFill>
                  <a:srgbClr val="00B0F0"/>
                </a:solidFill>
                <a:latin typeface="Times New Roman" pitchFamily="18" charset="0"/>
                <a:ea typeface="+mn-ea"/>
                <a:cs typeface="Times New Roman" pitchFamily="18" charset="0"/>
              </a:rPr>
              <a:t>Sosyal Güvenlik Kurum</a:t>
            </a:r>
            <a:r>
              <a:rPr lang="tr-TR" sz="3100" b="1" dirty="0" smtClean="0">
                <a:solidFill>
                  <a:srgbClr val="00B0F0"/>
                </a:solidFill>
                <a:latin typeface="Times New Roman" pitchFamily="18" charset="0"/>
                <a:ea typeface="+mn-ea"/>
                <a:cs typeface="Arial" panose="020B0604020202020204" pitchFamily="34" charset="0"/>
              </a:rPr>
              <a:t>u Bütçesi</a:t>
            </a:r>
            <a:br>
              <a:rPr lang="tr-TR" sz="3100" b="1" dirty="0" smtClean="0">
                <a:solidFill>
                  <a:srgbClr val="00B0F0"/>
                </a:solidFill>
                <a:latin typeface="Times New Roman" pitchFamily="18" charset="0"/>
                <a:ea typeface="+mn-ea"/>
                <a:cs typeface="Arial" panose="020B0604020202020204" pitchFamily="34" charset="0"/>
              </a:rPr>
            </a:br>
            <a:r>
              <a:rPr lang="tr-TR" sz="3100" dirty="0" smtClean="0">
                <a:solidFill>
                  <a:prstClr val="black"/>
                </a:solidFill>
                <a:latin typeface="Times New Roman" pitchFamily="18" charset="0"/>
                <a:ea typeface="+mn-ea"/>
                <a:cs typeface="Arial" panose="020B0604020202020204" pitchFamily="34" charset="0"/>
              </a:rPr>
              <a:t>-</a:t>
            </a:r>
            <a:r>
              <a:rPr lang="tr-TR" sz="3100" b="1" dirty="0" smtClean="0">
                <a:solidFill>
                  <a:srgbClr val="0070C0"/>
                </a:solidFill>
                <a:latin typeface="Times New Roman" pitchFamily="18" charset="0"/>
                <a:ea typeface="+mn-ea"/>
                <a:cs typeface="Times New Roman" pitchFamily="18" charset="0"/>
              </a:rPr>
              <a:t>Mahalli </a:t>
            </a:r>
            <a:r>
              <a:rPr lang="tr-TR" sz="3100" b="1" dirty="0" smtClean="0">
                <a:solidFill>
                  <a:srgbClr val="0070C0"/>
                </a:solidFill>
                <a:latin typeface="Times New Roman" pitchFamily="18" charset="0"/>
                <a:ea typeface="+mn-ea"/>
                <a:cs typeface="Arial" panose="020B0604020202020204" pitchFamily="34" charset="0"/>
              </a:rPr>
              <a:t>İ</a:t>
            </a:r>
            <a:r>
              <a:rPr lang="tr-TR" sz="3100" b="1" dirty="0" smtClean="0">
                <a:solidFill>
                  <a:srgbClr val="0070C0"/>
                </a:solidFill>
                <a:latin typeface="Times New Roman" pitchFamily="18" charset="0"/>
                <a:ea typeface="+mn-ea"/>
                <a:cs typeface="Times New Roman" pitchFamily="18" charset="0"/>
              </a:rPr>
              <a:t>dareler</a:t>
            </a:r>
            <a:r>
              <a:rPr lang="tr-TR" sz="3100" b="1" dirty="0" smtClean="0">
                <a:solidFill>
                  <a:srgbClr val="0070C0"/>
                </a:solidFill>
                <a:latin typeface="Times New Roman" pitchFamily="18" charset="0"/>
                <a:ea typeface="+mn-ea"/>
                <a:cs typeface="Arial" panose="020B0604020202020204" pitchFamily="34" charset="0"/>
              </a:rPr>
              <a:t> Bütçesi</a:t>
            </a:r>
            <a:r>
              <a:rPr lang="tr-TR" sz="3100" dirty="0" smtClean="0">
                <a:solidFill>
                  <a:prstClr val="black"/>
                </a:solidFill>
                <a:latin typeface="Times New Roman" pitchFamily="18" charset="0"/>
                <a:ea typeface="+mn-ea"/>
                <a:cs typeface="Arial" panose="020B0604020202020204" pitchFamily="34" charset="0"/>
              </a:rPr>
              <a:t/>
            </a:r>
            <a:br>
              <a:rPr lang="tr-TR" sz="3100" dirty="0" smtClean="0">
                <a:solidFill>
                  <a:prstClr val="black"/>
                </a:solidFill>
                <a:latin typeface="Times New Roman" pitchFamily="18" charset="0"/>
                <a:ea typeface="+mn-ea"/>
                <a:cs typeface="Arial" panose="020B0604020202020204" pitchFamily="34" charset="0"/>
              </a:rPr>
            </a:br>
            <a:r>
              <a:rPr lang="tr-TR" sz="3100" dirty="0" smtClean="0">
                <a:solidFill>
                  <a:prstClr val="black"/>
                </a:solidFill>
                <a:latin typeface="Times New Roman" pitchFamily="18" charset="0"/>
                <a:ea typeface="+mn-ea"/>
                <a:cs typeface="Arial" panose="020B0604020202020204" pitchFamily="34" charset="0"/>
              </a:rPr>
              <a:t>	</a:t>
            </a:r>
            <a:r>
              <a:rPr lang="tr-TR" sz="2700" dirty="0" smtClean="0">
                <a:solidFill>
                  <a:srgbClr val="0070C0"/>
                </a:solidFill>
                <a:latin typeface="Times New Roman" pitchFamily="18" charset="0"/>
                <a:ea typeface="+mn-ea"/>
                <a:cs typeface="+mn-cs"/>
              </a:rPr>
              <a:t>Belediye Bütçesi</a:t>
            </a:r>
            <a:br>
              <a:rPr lang="tr-TR" sz="2700" dirty="0" smtClean="0">
                <a:solidFill>
                  <a:srgbClr val="0070C0"/>
                </a:solidFill>
                <a:latin typeface="Times New Roman" pitchFamily="18" charset="0"/>
                <a:ea typeface="+mn-ea"/>
                <a:cs typeface="+mn-cs"/>
              </a:rPr>
            </a:br>
            <a:r>
              <a:rPr lang="tr-TR" sz="2700" dirty="0" smtClean="0">
                <a:solidFill>
                  <a:srgbClr val="0070C0"/>
                </a:solidFill>
                <a:latin typeface="Times New Roman" pitchFamily="18" charset="0"/>
                <a:ea typeface="+mn-ea"/>
                <a:cs typeface="+mn-cs"/>
              </a:rPr>
              <a:t>	İl Özel İdaresi Bütçesi</a:t>
            </a:r>
            <a:br>
              <a:rPr lang="tr-TR" sz="2700" dirty="0" smtClean="0">
                <a:solidFill>
                  <a:srgbClr val="0070C0"/>
                </a:solidFill>
                <a:latin typeface="Times New Roman" pitchFamily="18" charset="0"/>
                <a:ea typeface="+mn-ea"/>
                <a:cs typeface="+mn-cs"/>
              </a:rPr>
            </a:br>
            <a:r>
              <a:rPr lang="tr-TR" sz="2700" dirty="0" smtClean="0">
                <a:solidFill>
                  <a:srgbClr val="0070C0"/>
                </a:solidFill>
                <a:latin typeface="Times New Roman" pitchFamily="18" charset="0"/>
                <a:ea typeface="+mn-ea"/>
                <a:cs typeface="+mn-cs"/>
              </a:rPr>
              <a:t>	Mahalli İdare Birliği Bütçesi</a:t>
            </a:r>
            <a:r>
              <a:rPr lang="tr-TR" sz="2700" dirty="0" smtClean="0">
                <a:solidFill>
                  <a:prstClr val="black"/>
                </a:solidFill>
                <a:latin typeface="Times New Roman" pitchFamily="18" charset="0"/>
                <a:ea typeface="+mn-ea"/>
                <a:cs typeface="+mn-cs"/>
              </a:rPr>
              <a:t/>
            </a:r>
            <a:br>
              <a:rPr lang="tr-TR" sz="2700" dirty="0" smtClean="0">
                <a:solidFill>
                  <a:prstClr val="black"/>
                </a:solidFill>
                <a:latin typeface="Times New Roman" pitchFamily="18" charset="0"/>
                <a:ea typeface="+mn-ea"/>
                <a:cs typeface="+mn-cs"/>
              </a:rPr>
            </a:br>
            <a:r>
              <a:rPr lang="tr-TR" sz="3100" i="1" dirty="0" smtClean="0">
                <a:solidFill>
                  <a:srgbClr val="C00000"/>
                </a:solidFill>
                <a:latin typeface="Times New Roman" pitchFamily="18" charset="0"/>
                <a:ea typeface="+mn-ea"/>
                <a:cs typeface="Arial" panose="020B0604020202020204" pitchFamily="34" charset="0"/>
              </a:rPr>
              <a:t>   </a:t>
            </a:r>
            <a:r>
              <a:rPr lang="tr-TR" sz="2700" i="1" dirty="0" smtClean="0">
                <a:solidFill>
                  <a:srgbClr val="C00000"/>
                </a:solidFill>
                <a:latin typeface="Times New Roman" pitchFamily="18" charset="0"/>
                <a:ea typeface="+mn-ea"/>
                <a:cs typeface="Arial" panose="020B0604020202020204" pitchFamily="34" charset="0"/>
              </a:rPr>
              <a:t>(Kamu idarelerince bunların dışında herhangi bir ad altında bütçe oluşturulamaz)</a:t>
            </a:r>
            <a:r>
              <a:rPr lang="tr-TR" sz="2800" i="1" dirty="0" smtClean="0">
                <a:solidFill>
                  <a:srgbClr val="C00000"/>
                </a:solidFill>
                <a:latin typeface="Times New Roman" pitchFamily="18" charset="0"/>
                <a:ea typeface="+mn-ea"/>
                <a:cs typeface="Arial" panose="020B0604020202020204" pitchFamily="34" charset="0"/>
              </a:rPr>
              <a:t/>
            </a:r>
            <a:br>
              <a:rPr lang="tr-TR" sz="2800" i="1" dirty="0" smtClean="0">
                <a:solidFill>
                  <a:srgbClr val="C00000"/>
                </a:solidFill>
                <a:latin typeface="Times New Roman" pitchFamily="18" charset="0"/>
                <a:ea typeface="+mn-ea"/>
                <a:cs typeface="Arial" panose="020B0604020202020204" pitchFamily="34" charset="0"/>
              </a:rPr>
            </a:br>
            <a:endParaRPr lang="tr-TR" dirty="0">
              <a:solidFill>
                <a:srgbClr val="C00000"/>
              </a:solidFill>
            </a:endParaRPr>
          </a:p>
        </p:txBody>
      </p:sp>
      <p:sp>
        <p:nvSpPr>
          <p:cNvPr id="3" name="Slayt Numarası Yer Tutucusu 2"/>
          <p:cNvSpPr>
            <a:spLocks noGrp="1"/>
          </p:cNvSpPr>
          <p:nvPr>
            <p:ph type="sldNum" sz="quarter" idx="12"/>
          </p:nvPr>
        </p:nvSpPr>
        <p:spPr/>
        <p:txBody>
          <a:bodyPr/>
          <a:lstStyle/>
          <a:p>
            <a:fld id="{4FAB73BC-B049-4115-A692-8D63A059BFB8}" type="slidenum">
              <a:rPr lang="tr-TR" smtClean="0"/>
              <a:pPr/>
              <a:t>25</a:t>
            </a:fld>
            <a:endParaRPr lang="tr-TR" dirty="0"/>
          </a:p>
        </p:txBody>
      </p:sp>
    </p:spTree>
    <p:extLst>
      <p:ext uri="{BB962C8B-B14F-4D97-AF65-F5344CB8AC3E}">
        <p14:creationId xmlns:p14="http://schemas.microsoft.com/office/powerpoint/2010/main" val="3704999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330262" y="365760"/>
            <a:ext cx="3268716" cy="839096"/>
          </a:xfrm>
        </p:spPr>
        <p:txBody>
          <a:bodyPr>
            <a:noAutofit/>
          </a:bodyPr>
          <a:lstStyle/>
          <a:p>
            <a:pPr lvl="0">
              <a:lnSpc>
                <a:spcPct val="100000"/>
              </a:lnSpc>
              <a:spcBef>
                <a:spcPts val="1000"/>
              </a:spcBef>
            </a:pPr>
            <a:r>
              <a:rPr lang="tr-TR" sz="2800" b="1" dirty="0" smtClean="0">
                <a:solidFill>
                  <a:srgbClr val="435E23"/>
                </a:solidFill>
                <a:latin typeface="Times New Roman" pitchFamily="18" charset="0"/>
                <a:ea typeface="+mn-ea"/>
                <a:cs typeface="Arial" panose="020B0604020202020204" pitchFamily="34" charset="0"/>
              </a:rPr>
              <a:t>Bütçe İlkeleri</a:t>
            </a:r>
            <a:endParaRPr lang="tr-TR" sz="2800" b="1" dirty="0">
              <a:solidFill>
                <a:srgbClr val="435E23"/>
              </a:solidFill>
              <a:latin typeface="Times New Roman" pitchFamily="18" charset="0"/>
              <a:ea typeface="+mn-ea"/>
              <a:cs typeface="Arial" panose="020B0604020202020204" pitchFamily="34" charset="0"/>
            </a:endParaRPr>
          </a:p>
        </p:txBody>
      </p:sp>
      <p:sp>
        <p:nvSpPr>
          <p:cNvPr id="3" name="Dikdörtgen 2"/>
          <p:cNvSpPr/>
          <p:nvPr/>
        </p:nvSpPr>
        <p:spPr>
          <a:xfrm>
            <a:off x="473568" y="1549109"/>
            <a:ext cx="11255977" cy="4407360"/>
          </a:xfrm>
          <a:prstGeom prst="rect">
            <a:avLst/>
          </a:prstGeom>
        </p:spPr>
        <p:txBody>
          <a:bodyPr wrap="square">
            <a:spAutoFit/>
          </a:bodyPr>
          <a:lstStyle/>
          <a:p>
            <a:pPr marL="342900" lvl="0" indent="-342900">
              <a:lnSpc>
                <a:spcPct val="80000"/>
              </a:lnSpc>
              <a:spcBef>
                <a:spcPts val="1000"/>
              </a:spcBef>
              <a:buClr>
                <a:srgbClr val="44546A"/>
              </a:buClr>
              <a:buSzPct val="100000"/>
              <a:buFont typeface="Arial" panose="020B0604020202020204" pitchFamily="34" charset="0"/>
              <a:buChar char="•"/>
            </a:pPr>
            <a:r>
              <a:rPr lang="tr-TR" sz="2400" dirty="0" smtClean="0">
                <a:solidFill>
                  <a:srgbClr val="7030A0"/>
                </a:solidFill>
                <a:latin typeface="Times New Roman" pitchFamily="18" charset="0"/>
                <a:cs typeface="Times New Roman" pitchFamily="18" charset="0"/>
              </a:rPr>
              <a:t>Kamu </a:t>
            </a:r>
            <a:r>
              <a:rPr lang="tr-TR" sz="2400" dirty="0">
                <a:solidFill>
                  <a:srgbClr val="7030A0"/>
                </a:solidFill>
                <a:latin typeface="Times New Roman" pitchFamily="18" charset="0"/>
                <a:cs typeface="Times New Roman" pitchFamily="18" charset="0"/>
              </a:rPr>
              <a:t>idarelerine bütçeyle verilen harcama yetkisi, kanunlarla düzenlenen görev ve hizmetlerin yerine getirilmesi amacıyla kullanılır. </a:t>
            </a:r>
          </a:p>
          <a:p>
            <a:pPr marL="342900" lvl="0" indent="-342900">
              <a:lnSpc>
                <a:spcPct val="80000"/>
              </a:lnSpc>
              <a:spcBef>
                <a:spcPts val="1000"/>
              </a:spcBef>
              <a:buClr>
                <a:srgbClr val="44546A"/>
              </a:buClr>
              <a:buSzPct val="100000"/>
              <a:buFont typeface="Arial" panose="020B0604020202020204" pitchFamily="34" charset="0"/>
              <a:buChar char="•"/>
            </a:pPr>
            <a:r>
              <a:rPr lang="tr-TR" sz="2400" dirty="0" smtClean="0">
                <a:solidFill>
                  <a:srgbClr val="7030A0"/>
                </a:solidFill>
                <a:latin typeface="Times New Roman" pitchFamily="18" charset="0"/>
                <a:cs typeface="Times New Roman" pitchFamily="18" charset="0"/>
              </a:rPr>
              <a:t>Bütçeler </a:t>
            </a:r>
            <a:r>
              <a:rPr lang="tr-TR" sz="2400" dirty="0">
                <a:solidFill>
                  <a:srgbClr val="7030A0"/>
                </a:solidFill>
                <a:latin typeface="Times New Roman" pitchFamily="18" charset="0"/>
                <a:cs typeface="Times New Roman" pitchFamily="18" charset="0"/>
              </a:rPr>
              <a:t>kalkınma planı ve programlarda yer alan politika, hedef ve önceliklere uygun şekilde, idarelerin stratejik planları ile performans ölçütlerine ve fayda-maliyet analizine göre hazırlanır, uygulanır ve kontrol edilir.</a:t>
            </a:r>
          </a:p>
          <a:p>
            <a:pPr marL="342900" lvl="0" indent="-342900">
              <a:lnSpc>
                <a:spcPct val="80000"/>
              </a:lnSpc>
              <a:spcBef>
                <a:spcPts val="1000"/>
              </a:spcBef>
              <a:buClr>
                <a:srgbClr val="44546A"/>
              </a:buClr>
              <a:buSzPct val="100000"/>
              <a:buFont typeface="Arial" panose="020B0604020202020204" pitchFamily="34" charset="0"/>
              <a:buChar char="•"/>
            </a:pPr>
            <a:r>
              <a:rPr lang="tr-TR" sz="2400" dirty="0">
                <a:solidFill>
                  <a:srgbClr val="7030A0"/>
                </a:solidFill>
                <a:latin typeface="Times New Roman" pitchFamily="18" charset="0"/>
                <a:cs typeface="Times New Roman" pitchFamily="18" charset="0"/>
              </a:rPr>
              <a:t>Bütçeler, stratejik planlar dikkate alınarak </a:t>
            </a:r>
            <a:r>
              <a:rPr lang="tr-TR" sz="2400" u="sng" dirty="0">
                <a:solidFill>
                  <a:srgbClr val="7030A0"/>
                </a:solidFill>
                <a:latin typeface="Times New Roman" pitchFamily="18" charset="0"/>
                <a:cs typeface="Times New Roman" pitchFamily="18" charset="0"/>
              </a:rPr>
              <a:t>izleyen iki yılın bütçe tahminleriyle birlikte </a:t>
            </a:r>
            <a:r>
              <a:rPr lang="tr-TR" sz="2400" dirty="0">
                <a:solidFill>
                  <a:srgbClr val="7030A0"/>
                </a:solidFill>
                <a:latin typeface="Times New Roman" pitchFamily="18" charset="0"/>
                <a:cs typeface="Times New Roman" pitchFamily="18" charset="0"/>
              </a:rPr>
              <a:t>görüşülür ve değerlendirilir.</a:t>
            </a:r>
            <a:endParaRPr lang="tr-TR" sz="2400" dirty="0">
              <a:solidFill>
                <a:srgbClr val="7030A0"/>
              </a:solidFill>
              <a:latin typeface="Times New Roman" pitchFamily="18" charset="0"/>
              <a:cs typeface="Arial" panose="020B0604020202020204" pitchFamily="34" charset="0"/>
            </a:endParaRPr>
          </a:p>
          <a:p>
            <a:pPr marL="342900" lvl="0" indent="-342900">
              <a:lnSpc>
                <a:spcPct val="80000"/>
              </a:lnSpc>
              <a:spcBef>
                <a:spcPts val="1000"/>
              </a:spcBef>
              <a:buClr>
                <a:srgbClr val="44546A"/>
              </a:buClr>
              <a:buSzPct val="100000"/>
              <a:buFont typeface="Arial" panose="020B0604020202020204" pitchFamily="34" charset="0"/>
              <a:buChar char="•"/>
            </a:pPr>
            <a:r>
              <a:rPr lang="tr-TR" sz="2400" dirty="0">
                <a:latin typeface="Times New Roman" pitchFamily="18" charset="0"/>
                <a:cs typeface="Times New Roman" pitchFamily="18" charset="0"/>
              </a:rPr>
              <a:t>Tüm gelir ve giderler gayri safi olarak bütçelerde gösterilir.</a:t>
            </a:r>
          </a:p>
          <a:p>
            <a:pPr marL="342900" lvl="0" indent="-342900">
              <a:lnSpc>
                <a:spcPct val="80000"/>
              </a:lnSpc>
              <a:spcBef>
                <a:spcPts val="1000"/>
              </a:spcBef>
              <a:buClr>
                <a:srgbClr val="44546A"/>
              </a:buClr>
              <a:buSzPct val="100000"/>
              <a:buFont typeface="Arial" panose="020B0604020202020204" pitchFamily="34" charset="0"/>
              <a:buChar char="•"/>
            </a:pPr>
            <a:r>
              <a:rPr lang="tr-TR" sz="2400" dirty="0">
                <a:latin typeface="Times New Roman" pitchFamily="18" charset="0"/>
                <a:cs typeface="Times New Roman" pitchFamily="18" charset="0"/>
              </a:rPr>
              <a:t>Belirli gelirlerin belirli giderlere tahsis edilmemesi esastır</a:t>
            </a:r>
            <a:r>
              <a:rPr lang="tr-TR" sz="2400" dirty="0" smtClean="0">
                <a:latin typeface="Times New Roman" pitchFamily="18" charset="0"/>
                <a:cs typeface="Times New Roman" pitchFamily="18" charset="0"/>
              </a:rPr>
              <a:t>.</a:t>
            </a:r>
          </a:p>
          <a:p>
            <a:pPr marL="342900" lvl="0" indent="-342900">
              <a:lnSpc>
                <a:spcPct val="80000"/>
              </a:lnSpc>
              <a:spcBef>
                <a:spcPts val="1000"/>
              </a:spcBef>
              <a:buClr>
                <a:srgbClr val="44546A"/>
              </a:buClr>
              <a:buSzPct val="100000"/>
              <a:buFont typeface="Arial" panose="020B0604020202020204" pitchFamily="34" charset="0"/>
              <a:buChar char="•"/>
            </a:pPr>
            <a:r>
              <a:rPr lang="tr-TR" sz="2400" dirty="0" smtClean="0">
                <a:latin typeface="Times New Roman" pitchFamily="18" charset="0"/>
                <a:cs typeface="Times New Roman" pitchFamily="18" charset="0"/>
              </a:rPr>
              <a:t>Bütçe </a:t>
            </a:r>
            <a:r>
              <a:rPr lang="tr-TR" sz="2400" dirty="0">
                <a:latin typeface="Times New Roman" pitchFamily="18" charset="0"/>
                <a:cs typeface="Times New Roman" pitchFamily="18" charset="0"/>
              </a:rPr>
              <a:t>gelir ve gider tahminleri ile uygulama sonuçlarının raporlanmasında açıklık, doğruluk ve malî saydamlık esas alınır.  </a:t>
            </a:r>
          </a:p>
          <a:p>
            <a:pPr marL="342900" lvl="0" indent="-342900">
              <a:lnSpc>
                <a:spcPct val="80000"/>
              </a:lnSpc>
              <a:spcBef>
                <a:spcPts val="1000"/>
              </a:spcBef>
              <a:buClr>
                <a:srgbClr val="44546A"/>
              </a:buClr>
              <a:buSzPct val="100000"/>
              <a:buFont typeface="Arial" panose="020B0604020202020204" pitchFamily="34" charset="0"/>
              <a:buChar char="•"/>
            </a:pPr>
            <a:endParaRPr lang="tr-TR" sz="2400" dirty="0">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fld id="{4FAB73BC-B049-4115-A692-8D63A059BFB8}" type="slidenum">
              <a:rPr lang="tr-TR" smtClean="0"/>
              <a:pPr/>
              <a:t>26</a:t>
            </a:fld>
            <a:endParaRPr lang="tr-TR" dirty="0"/>
          </a:p>
        </p:txBody>
      </p:sp>
    </p:spTree>
    <p:extLst>
      <p:ext uri="{BB962C8B-B14F-4D97-AF65-F5344CB8AC3E}">
        <p14:creationId xmlns:p14="http://schemas.microsoft.com/office/powerpoint/2010/main" val="2175126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9228" y="564204"/>
            <a:ext cx="10261501" cy="5680958"/>
          </a:xfrm>
        </p:spPr>
        <p:txBody>
          <a:bodyPr>
            <a:normAutofit fontScale="90000"/>
          </a:bodyPr>
          <a:lstStyle/>
          <a:p>
            <a:pPr>
              <a:lnSpc>
                <a:spcPct val="120000"/>
              </a:lnSpc>
              <a:spcBef>
                <a:spcPts val="1000"/>
              </a:spcBef>
              <a:spcAft>
                <a:spcPts val="600"/>
              </a:spcAft>
            </a:pPr>
            <a:r>
              <a:rPr lang="tr-TR" sz="3200" b="1" dirty="0">
                <a:latin typeface="Times New Roman" pitchFamily="18" charset="0"/>
                <a:ea typeface="+mn-ea"/>
                <a:cs typeface="Arial" panose="020B0604020202020204" pitchFamily="34" charset="0"/>
              </a:rPr>
              <a:t>Merkezi Yönetim Bütçe Kanunu</a:t>
            </a:r>
            <a:r>
              <a:rPr lang="tr-TR" sz="3200" dirty="0">
                <a:latin typeface="Arial" panose="020B0604020202020204" pitchFamily="34" charset="0"/>
                <a:ea typeface="+mn-ea"/>
                <a:cs typeface="Arial" panose="020B0604020202020204" pitchFamily="34" charset="0"/>
              </a:rPr>
              <a:t/>
            </a:r>
            <a:br>
              <a:rPr lang="tr-TR" sz="3200" dirty="0">
                <a:latin typeface="Arial" panose="020B0604020202020204" pitchFamily="34" charset="0"/>
                <a:ea typeface="+mn-ea"/>
                <a:cs typeface="Arial" panose="020B0604020202020204" pitchFamily="34" charset="0"/>
              </a:rPr>
            </a:br>
            <a:r>
              <a:rPr lang="tr-TR" sz="2400" dirty="0">
                <a:latin typeface="Times New Roman" pitchFamily="18" charset="0"/>
              </a:rPr>
              <a:t>Merkezî yönetim kapsamındaki kamu idarelerinin gelir ve gider tahminlerini gösteren, bunların uygulanmasına ve yürütülmesine yetki ve izin veren </a:t>
            </a:r>
            <a:r>
              <a:rPr lang="tr-TR" sz="2400" dirty="0" smtClean="0">
                <a:latin typeface="Times New Roman" pitchFamily="18" charset="0"/>
              </a:rPr>
              <a:t>kanundur.</a:t>
            </a:r>
            <a:r>
              <a:rPr lang="tr-TR" sz="2400" dirty="0">
                <a:latin typeface="Times New Roman" pitchFamily="18" charset="0"/>
              </a:rPr>
              <a:t/>
            </a:r>
            <a:br>
              <a:rPr lang="tr-TR" sz="2400" dirty="0">
                <a:latin typeface="Times New Roman" pitchFamily="18" charset="0"/>
              </a:rPr>
            </a:br>
            <a:r>
              <a:rPr lang="tr-TR" sz="2400" b="1" u="sng" dirty="0">
                <a:solidFill>
                  <a:srgbClr val="0070C0"/>
                </a:solidFill>
                <a:latin typeface="Times New Roman" pitchFamily="18" charset="0"/>
                <a:ea typeface="+mn-ea"/>
                <a:cs typeface="Times New Roman" pitchFamily="18" charset="0"/>
              </a:rPr>
              <a:t>Merkezî yönetim bütçe kanununda;</a:t>
            </a:r>
            <a:r>
              <a:rPr lang="tr-TR" sz="2400" b="1" dirty="0">
                <a:solidFill>
                  <a:srgbClr val="0070C0"/>
                </a:solidFill>
                <a:latin typeface="Times New Roman" pitchFamily="18" charset="0"/>
                <a:ea typeface="+mn-ea"/>
                <a:cs typeface="Times New Roman" pitchFamily="18" charset="0"/>
              </a:rPr>
              <a:t> </a:t>
            </a:r>
            <a:r>
              <a:rPr lang="tr-TR" sz="2400" b="1" dirty="0" smtClean="0">
                <a:solidFill>
                  <a:srgbClr val="0070C0"/>
                </a:solidFill>
                <a:latin typeface="Times New Roman" pitchFamily="18" charset="0"/>
                <a:ea typeface="+mn-ea"/>
                <a:cs typeface="Times New Roman" pitchFamily="18" charset="0"/>
              </a:rPr>
              <a:t/>
            </a:r>
            <a:br>
              <a:rPr lang="tr-TR" sz="2400" b="1" dirty="0" smtClean="0">
                <a:solidFill>
                  <a:srgbClr val="0070C0"/>
                </a:solidFill>
                <a:latin typeface="Times New Roman" pitchFamily="18" charset="0"/>
                <a:ea typeface="+mn-ea"/>
                <a:cs typeface="Times New Roman" pitchFamily="18" charset="0"/>
              </a:rPr>
            </a:br>
            <a:r>
              <a:rPr lang="tr-TR" sz="2400" dirty="0" smtClean="0">
                <a:solidFill>
                  <a:srgbClr val="FFCC00"/>
                </a:solidFill>
                <a:latin typeface="Times New Roman" pitchFamily="18" charset="0"/>
                <a:ea typeface="+mn-ea"/>
                <a:cs typeface="Times New Roman" pitchFamily="18" charset="0"/>
              </a:rPr>
              <a:t>-</a:t>
            </a:r>
            <a:r>
              <a:rPr lang="tr-TR" sz="2400" dirty="0" smtClean="0">
                <a:solidFill>
                  <a:srgbClr val="C00000"/>
                </a:solidFill>
                <a:latin typeface="Times New Roman" pitchFamily="18" charset="0"/>
                <a:cs typeface="Times New Roman" pitchFamily="18" charset="0"/>
              </a:rPr>
              <a:t>Yılı </a:t>
            </a:r>
            <a:r>
              <a:rPr lang="tr-TR" sz="2400" dirty="0">
                <a:solidFill>
                  <a:srgbClr val="C00000"/>
                </a:solidFill>
                <a:latin typeface="Times New Roman" pitchFamily="18" charset="0"/>
                <a:cs typeface="Times New Roman" pitchFamily="18" charset="0"/>
              </a:rPr>
              <a:t>ve izleyen iki yılın gelir ve gider tahminleri, </a:t>
            </a:r>
            <a:r>
              <a:rPr lang="tr-TR" sz="2400" dirty="0">
                <a:solidFill>
                  <a:srgbClr val="C00000"/>
                </a:solidFill>
                <a:latin typeface="Times New Roman" pitchFamily="18" charset="0"/>
              </a:rPr>
              <a:t/>
            </a:r>
            <a:br>
              <a:rPr lang="tr-TR" sz="2400" dirty="0">
                <a:solidFill>
                  <a:srgbClr val="C00000"/>
                </a:solidFill>
                <a:latin typeface="Times New Roman" pitchFamily="18" charset="0"/>
              </a:rPr>
            </a:br>
            <a:r>
              <a:rPr lang="tr-TR" sz="2400" dirty="0" smtClean="0">
                <a:latin typeface="Times New Roman" pitchFamily="18" charset="0"/>
              </a:rPr>
              <a:t>-Varsa </a:t>
            </a:r>
            <a:r>
              <a:rPr lang="tr-TR" sz="2400" dirty="0">
                <a:latin typeface="Times New Roman" pitchFamily="18" charset="0"/>
              </a:rPr>
              <a:t>bütçe açığının veya fazlasının tutarı ve açığın nasıl kapatılacağı veya fazlanın nasıl kullanılacağı, </a:t>
            </a:r>
            <a:br>
              <a:rPr lang="tr-TR" sz="2400" dirty="0">
                <a:latin typeface="Times New Roman" pitchFamily="18" charset="0"/>
              </a:rPr>
            </a:br>
            <a:r>
              <a:rPr lang="tr-TR" sz="2400" dirty="0" smtClean="0">
                <a:latin typeface="Times New Roman" pitchFamily="18" charset="0"/>
              </a:rPr>
              <a:t>-Vergi </a:t>
            </a:r>
            <a:r>
              <a:rPr lang="tr-TR" sz="2400" dirty="0">
                <a:latin typeface="Times New Roman" pitchFamily="18" charset="0"/>
              </a:rPr>
              <a:t>muafiyeti, istisnası ve indirimleri ile benzeri uygulamalar nedeniyle vazgeçilen vergi gelirleri,</a:t>
            </a:r>
            <a:br>
              <a:rPr lang="tr-TR" sz="2400" dirty="0">
                <a:latin typeface="Times New Roman" pitchFamily="18" charset="0"/>
              </a:rPr>
            </a:br>
            <a:r>
              <a:rPr lang="tr-TR" sz="2400" dirty="0" smtClean="0">
                <a:latin typeface="Times New Roman" pitchFamily="18" charset="0"/>
              </a:rPr>
              <a:t>-Borçlanma </a:t>
            </a:r>
            <a:r>
              <a:rPr lang="tr-TR" sz="2400" dirty="0">
                <a:latin typeface="Times New Roman" pitchFamily="18" charset="0"/>
              </a:rPr>
              <a:t>ve garanti sınırları, </a:t>
            </a:r>
            <a:br>
              <a:rPr lang="tr-TR" sz="2400" dirty="0">
                <a:latin typeface="Times New Roman" pitchFamily="18" charset="0"/>
              </a:rPr>
            </a:br>
            <a:r>
              <a:rPr lang="tr-TR" sz="2400" dirty="0" smtClean="0">
                <a:latin typeface="Times New Roman" pitchFamily="18" charset="0"/>
              </a:rPr>
              <a:t>-Bütçelerin </a:t>
            </a:r>
            <a:r>
              <a:rPr lang="tr-TR" sz="2400" dirty="0">
                <a:latin typeface="Times New Roman" pitchFamily="18" charset="0"/>
              </a:rPr>
              <a:t>uygulanmasında tanınacak yetkiler, </a:t>
            </a:r>
            <a:br>
              <a:rPr lang="tr-TR" sz="2400" dirty="0">
                <a:latin typeface="Times New Roman" pitchFamily="18" charset="0"/>
              </a:rPr>
            </a:br>
            <a:r>
              <a:rPr lang="tr-TR" sz="2400" dirty="0" smtClean="0">
                <a:latin typeface="Times New Roman" pitchFamily="18" charset="0"/>
              </a:rPr>
              <a:t>-</a:t>
            </a:r>
            <a:r>
              <a:rPr lang="tr-TR" sz="2400" dirty="0" smtClean="0">
                <a:solidFill>
                  <a:srgbClr val="C00000"/>
                </a:solidFill>
                <a:latin typeface="Times New Roman" pitchFamily="18" charset="0"/>
              </a:rPr>
              <a:t>Bağlı </a:t>
            </a:r>
            <a:r>
              <a:rPr lang="tr-TR" sz="2400" dirty="0">
                <a:solidFill>
                  <a:srgbClr val="C00000"/>
                </a:solidFill>
                <a:latin typeface="Times New Roman" pitchFamily="18" charset="0"/>
              </a:rPr>
              <a:t>cetveller,</a:t>
            </a:r>
            <a:br>
              <a:rPr lang="tr-TR" sz="2400" dirty="0">
                <a:solidFill>
                  <a:srgbClr val="C00000"/>
                </a:solidFill>
                <a:latin typeface="Times New Roman" pitchFamily="18" charset="0"/>
              </a:rPr>
            </a:br>
            <a:r>
              <a:rPr lang="tr-TR" sz="2400" dirty="0" smtClean="0">
                <a:latin typeface="Times New Roman" pitchFamily="18" charset="0"/>
              </a:rPr>
              <a:t>-</a:t>
            </a:r>
            <a:r>
              <a:rPr lang="tr-TR" sz="2400" dirty="0" smtClean="0">
                <a:solidFill>
                  <a:srgbClr val="C00000"/>
                </a:solidFill>
                <a:latin typeface="Times New Roman" pitchFamily="18" charset="0"/>
              </a:rPr>
              <a:t>Malî </a:t>
            </a:r>
            <a:r>
              <a:rPr lang="tr-TR" sz="2400" dirty="0">
                <a:solidFill>
                  <a:srgbClr val="C00000"/>
                </a:solidFill>
                <a:latin typeface="Times New Roman" pitchFamily="18" charset="0"/>
              </a:rPr>
              <a:t>yıl içinde gelir ve giderlere yönelik olarak uygulanacak hükümler yer alır. </a:t>
            </a:r>
            <a:br>
              <a:rPr lang="tr-TR" sz="2400" dirty="0">
                <a:solidFill>
                  <a:srgbClr val="C00000"/>
                </a:solidFill>
                <a:latin typeface="Times New Roman" pitchFamily="18" charset="0"/>
              </a:rPr>
            </a:br>
            <a:r>
              <a:rPr lang="tr-TR" sz="2400" dirty="0" smtClean="0">
                <a:solidFill>
                  <a:srgbClr val="FFCC00"/>
                </a:solidFill>
                <a:latin typeface="Times New Roman" pitchFamily="18" charset="0"/>
                <a:ea typeface="+mn-ea"/>
                <a:cs typeface="Times New Roman" pitchFamily="18" charset="0"/>
              </a:rPr>
              <a:t/>
            </a:r>
            <a:br>
              <a:rPr lang="tr-TR" sz="2400" dirty="0" smtClean="0">
                <a:solidFill>
                  <a:srgbClr val="FFCC00"/>
                </a:solidFill>
                <a:latin typeface="Times New Roman" pitchFamily="18" charset="0"/>
                <a:ea typeface="+mn-ea"/>
                <a:cs typeface="Times New Roman" pitchFamily="18" charset="0"/>
              </a:rPr>
            </a:br>
            <a:endParaRPr lang="tr-TR" sz="2400" dirty="0">
              <a:solidFill>
                <a:srgbClr val="FFCC00"/>
              </a:solidFill>
              <a:latin typeface="Times New Roman" pitchFamily="18" charset="0"/>
              <a:ea typeface="+mn-ea"/>
              <a:cs typeface="Arial" panose="020B0604020202020204" pitchFamily="34" charset="0"/>
            </a:endParaRPr>
          </a:p>
        </p:txBody>
      </p:sp>
      <p:sp>
        <p:nvSpPr>
          <p:cNvPr id="3" name="Slayt Numarası Yer Tutucusu 2"/>
          <p:cNvSpPr>
            <a:spLocks noGrp="1"/>
          </p:cNvSpPr>
          <p:nvPr>
            <p:ph type="sldNum" sz="quarter" idx="12"/>
          </p:nvPr>
        </p:nvSpPr>
        <p:spPr/>
        <p:txBody>
          <a:bodyPr/>
          <a:lstStyle/>
          <a:p>
            <a:fld id="{4FAB73BC-B049-4115-A692-8D63A059BFB8}" type="slidenum">
              <a:rPr lang="tr-TR" smtClean="0"/>
              <a:pPr/>
              <a:t>27</a:t>
            </a:fld>
            <a:endParaRPr lang="tr-TR" dirty="0"/>
          </a:p>
        </p:txBody>
      </p:sp>
    </p:spTree>
    <p:extLst>
      <p:ext uri="{BB962C8B-B14F-4D97-AF65-F5344CB8AC3E}">
        <p14:creationId xmlns:p14="http://schemas.microsoft.com/office/powerpoint/2010/main" val="3511981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p:cNvSpPr>
            <a:spLocks noGrp="1"/>
          </p:cNvSpPr>
          <p:nvPr>
            <p:ph type="body" sz="quarter" idx="14"/>
          </p:nvPr>
        </p:nvSpPr>
        <p:spPr>
          <a:xfrm>
            <a:off x="557048" y="1136473"/>
            <a:ext cx="10384221" cy="5264327"/>
          </a:xfrm>
        </p:spPr>
        <p:txBody>
          <a:bodyPr>
            <a:normAutofit/>
          </a:bodyPr>
          <a:lstStyle/>
          <a:p>
            <a:pPr algn="ctr">
              <a:buSzPct val="80000"/>
            </a:pPr>
            <a:r>
              <a:rPr lang="tr-TR" sz="2400" b="1" dirty="0">
                <a:solidFill>
                  <a:srgbClr val="C00000"/>
                </a:solidFill>
                <a:latin typeface="Times New Roman" pitchFamily="18" charset="0"/>
                <a:cs typeface="Times New Roman" pitchFamily="18" charset="0"/>
              </a:rPr>
              <a:t>Merkezî  Yönetim Bütçe Kanununa Ekli </a:t>
            </a:r>
            <a:r>
              <a:rPr lang="tr-TR" sz="2400" b="1" dirty="0" smtClean="0">
                <a:solidFill>
                  <a:srgbClr val="C00000"/>
                </a:solidFill>
                <a:latin typeface="Times New Roman" pitchFamily="18" charset="0"/>
                <a:cs typeface="Times New Roman" pitchFamily="18" charset="0"/>
              </a:rPr>
              <a:t>Bazı Cetveller</a:t>
            </a:r>
            <a:r>
              <a:rPr lang="tr-TR" sz="2400" b="1" dirty="0">
                <a:solidFill>
                  <a:srgbClr val="C00000"/>
                </a:solidFill>
                <a:latin typeface="Times New Roman" pitchFamily="18" charset="0"/>
                <a:cs typeface="Times New Roman" pitchFamily="18" charset="0"/>
              </a:rPr>
              <a:t>;</a:t>
            </a:r>
          </a:p>
          <a:p>
            <a:pPr>
              <a:buSzPct val="80000"/>
            </a:pPr>
            <a:r>
              <a:rPr lang="tr-TR" sz="2400" dirty="0">
                <a:solidFill>
                  <a:srgbClr val="0070C0"/>
                </a:solidFill>
                <a:latin typeface="Times New Roman" pitchFamily="18" charset="0"/>
                <a:cs typeface="Times New Roman" pitchFamily="18" charset="0"/>
              </a:rPr>
              <a:t>(A) cetveli; </a:t>
            </a:r>
            <a:r>
              <a:rPr lang="tr-TR" sz="2400" dirty="0" smtClean="0">
                <a:solidFill>
                  <a:srgbClr val="0070C0"/>
                </a:solidFill>
                <a:latin typeface="Times New Roman" pitchFamily="18" charset="0"/>
                <a:cs typeface="Times New Roman" pitchFamily="18" charset="0"/>
              </a:rPr>
              <a:t>Ödenekleri </a:t>
            </a:r>
            <a:r>
              <a:rPr lang="tr-TR" sz="2400" dirty="0">
                <a:solidFill>
                  <a:srgbClr val="0070C0"/>
                </a:solidFill>
                <a:latin typeface="Times New Roman" pitchFamily="18" charset="0"/>
                <a:cs typeface="Times New Roman" pitchFamily="18" charset="0"/>
              </a:rPr>
              <a:t>gösterir cetvel</a:t>
            </a:r>
          </a:p>
          <a:p>
            <a:pPr>
              <a:buSzPct val="80000"/>
            </a:pPr>
            <a:r>
              <a:rPr lang="tr-TR" sz="2400" dirty="0">
                <a:solidFill>
                  <a:schemeClr val="tx1"/>
                </a:solidFill>
                <a:latin typeface="Times New Roman" pitchFamily="18" charset="0"/>
                <a:cs typeface="Times New Roman" pitchFamily="18" charset="0"/>
              </a:rPr>
              <a:t>(B) cetveli; Tahsiline devam olunacak gelirler</a:t>
            </a:r>
          </a:p>
          <a:p>
            <a:pPr>
              <a:buSzPct val="80000"/>
            </a:pPr>
            <a:r>
              <a:rPr lang="tr-TR" sz="2400" dirty="0">
                <a:solidFill>
                  <a:schemeClr val="tx1"/>
                </a:solidFill>
                <a:latin typeface="Times New Roman" pitchFamily="18" charset="0"/>
                <a:cs typeface="Times New Roman" pitchFamily="18" charset="0"/>
              </a:rPr>
              <a:t>(C) cetveli; Kamu gelirlerinin dayanağını gösteren temel hükümler</a:t>
            </a:r>
          </a:p>
          <a:p>
            <a:pPr>
              <a:buSzPct val="80000"/>
            </a:pPr>
            <a:r>
              <a:rPr lang="tr-TR" sz="2400" dirty="0">
                <a:solidFill>
                  <a:srgbClr val="0070C0"/>
                </a:solidFill>
                <a:latin typeface="Times New Roman" pitchFamily="18" charset="0"/>
                <a:cs typeface="Times New Roman" pitchFamily="18" charset="0"/>
              </a:rPr>
              <a:t>(E) cetveli; </a:t>
            </a:r>
            <a:r>
              <a:rPr lang="tr-TR" sz="2400" dirty="0">
                <a:solidFill>
                  <a:srgbClr val="0070C0"/>
                </a:solidFill>
                <a:latin typeface="Times New Roman" pitchFamily="18" charset="0"/>
              </a:rPr>
              <a:t>Bazı ödeneklerin kullanımına ve harcamalara ilişkin esaslar </a:t>
            </a:r>
            <a:endParaRPr lang="tr-TR" sz="2400" dirty="0">
              <a:solidFill>
                <a:srgbClr val="0070C0"/>
              </a:solidFill>
              <a:latin typeface="Times New Roman" pitchFamily="18" charset="0"/>
              <a:cs typeface="Times New Roman" pitchFamily="18" charset="0"/>
            </a:endParaRPr>
          </a:p>
          <a:p>
            <a:pPr>
              <a:buSzPct val="80000"/>
            </a:pPr>
            <a:r>
              <a:rPr lang="tr-TR" sz="2400" dirty="0">
                <a:solidFill>
                  <a:schemeClr val="tx1"/>
                </a:solidFill>
                <a:latin typeface="Times New Roman" pitchFamily="18" charset="0"/>
                <a:cs typeface="Times New Roman" pitchFamily="18" charset="0"/>
              </a:rPr>
              <a:t>(F) cetveli; Finansman cetveli</a:t>
            </a:r>
          </a:p>
          <a:p>
            <a:pPr>
              <a:buSzPct val="80000"/>
            </a:pPr>
            <a:r>
              <a:rPr lang="tr-TR" sz="2400" dirty="0">
                <a:solidFill>
                  <a:srgbClr val="0070C0"/>
                </a:solidFill>
                <a:latin typeface="Times New Roman" pitchFamily="18" charset="0"/>
                <a:cs typeface="Times New Roman" pitchFamily="18" charset="0"/>
              </a:rPr>
              <a:t>(H) cetveli;  Harcırah Kanununca  verilecek gündelik ve tazminat </a:t>
            </a:r>
            <a:r>
              <a:rPr lang="tr-TR" sz="2400" dirty="0" smtClean="0">
                <a:solidFill>
                  <a:srgbClr val="0070C0"/>
                </a:solidFill>
                <a:latin typeface="Times New Roman" pitchFamily="18" charset="0"/>
                <a:cs typeface="Times New Roman" pitchFamily="18" charset="0"/>
              </a:rPr>
              <a:t>tutarları</a:t>
            </a:r>
          </a:p>
          <a:p>
            <a:pPr lvl="0" algn="just"/>
            <a:r>
              <a:rPr lang="tr-TR" sz="2400" dirty="0" smtClean="0">
                <a:solidFill>
                  <a:srgbClr val="0070C0"/>
                </a:solidFill>
                <a:latin typeface="Times New Roman" pitchFamily="18" charset="0"/>
                <a:cs typeface="Times New Roman" pitchFamily="18" charset="0"/>
              </a:rPr>
              <a:t>(</a:t>
            </a:r>
            <a:r>
              <a:rPr lang="tr-TR" sz="2400" dirty="0">
                <a:solidFill>
                  <a:srgbClr val="0070C0"/>
                </a:solidFill>
                <a:latin typeface="Times New Roman" pitchFamily="18" charset="0"/>
                <a:cs typeface="Times New Roman" pitchFamily="18" charset="0"/>
              </a:rPr>
              <a:t>İ) cetveli; </a:t>
            </a:r>
            <a:r>
              <a:rPr lang="tr-TR" sz="2400" dirty="0">
                <a:solidFill>
                  <a:prstClr val="black">
                    <a:lumMod val="65000"/>
                    <a:lumOff val="35000"/>
                  </a:prstClr>
                </a:solidFill>
                <a:latin typeface="Times New Roman" pitchFamily="18" charset="0"/>
                <a:cs typeface="Times New Roman" pitchFamily="18" charset="0"/>
              </a:rPr>
              <a:t>Çeşitli kanunlara göre bütçe kanununda  gösterilmesi gereken  parasal  ve diğer sınırları</a:t>
            </a:r>
          </a:p>
          <a:p>
            <a:pPr marL="457200" lvl="0" indent="-457200" algn="just">
              <a:buFontTx/>
              <a:buAutoNum type="alphaUcParenBoth" startAt="11"/>
            </a:pPr>
            <a:r>
              <a:rPr lang="tr-TR" sz="2400" dirty="0">
                <a:solidFill>
                  <a:srgbClr val="0070C0"/>
                </a:solidFill>
                <a:latin typeface="Times New Roman" pitchFamily="18" charset="0"/>
                <a:cs typeface="Times New Roman" pitchFamily="18" charset="0"/>
              </a:rPr>
              <a:t>cetveli;  </a:t>
            </a:r>
            <a:r>
              <a:rPr lang="tr-TR" sz="2400" dirty="0">
                <a:solidFill>
                  <a:prstClr val="black">
                    <a:lumMod val="65000"/>
                    <a:lumOff val="35000"/>
                  </a:prstClr>
                </a:solidFill>
                <a:latin typeface="Times New Roman" pitchFamily="18" charset="0"/>
                <a:cs typeface="Times New Roman" pitchFamily="18" charset="0"/>
              </a:rPr>
              <a:t>Ek ders ,konferans ve fazla çalışma  ücretleri  ile diğer  ücret </a:t>
            </a:r>
            <a:r>
              <a:rPr lang="tr-TR" sz="2400" dirty="0" smtClean="0">
                <a:solidFill>
                  <a:prstClr val="black">
                    <a:lumMod val="65000"/>
                    <a:lumOff val="35000"/>
                  </a:prstClr>
                </a:solidFill>
                <a:latin typeface="Times New Roman" pitchFamily="18" charset="0"/>
                <a:cs typeface="Times New Roman" pitchFamily="18" charset="0"/>
              </a:rPr>
              <a:t>ödemeleri</a:t>
            </a:r>
          </a:p>
          <a:p>
            <a:pPr lvl="0" algn="just"/>
            <a:r>
              <a:rPr lang="tr-TR" sz="2400" dirty="0" smtClean="0">
                <a:solidFill>
                  <a:prstClr val="black">
                    <a:lumMod val="65000"/>
                    <a:lumOff val="35000"/>
                  </a:prstClr>
                </a:solidFill>
                <a:latin typeface="Times New Roman" pitchFamily="18" charset="0"/>
                <a:cs typeface="Times New Roman" pitchFamily="18" charset="0"/>
              </a:rPr>
              <a:t>(T) cetveli; </a:t>
            </a:r>
            <a:endParaRPr lang="tr-TR" sz="2400" dirty="0">
              <a:solidFill>
                <a:prstClr val="black">
                  <a:lumMod val="65000"/>
                  <a:lumOff val="35000"/>
                </a:prstClr>
              </a:solidFill>
              <a:latin typeface="Times New Roman" pitchFamily="18" charset="0"/>
              <a:cs typeface="Times New Roman" pitchFamily="18" charset="0"/>
            </a:endParaRPr>
          </a:p>
          <a:p>
            <a:endParaRPr lang="tr-TR" dirty="0"/>
          </a:p>
        </p:txBody>
      </p:sp>
      <p:sp>
        <p:nvSpPr>
          <p:cNvPr id="4" name="Metin Yer Tutucusu 3"/>
          <p:cNvSpPr>
            <a:spLocks noGrp="1"/>
          </p:cNvSpPr>
          <p:nvPr>
            <p:ph type="body" sz="quarter" idx="15"/>
          </p:nvPr>
        </p:nvSpPr>
        <p:spPr>
          <a:xfrm>
            <a:off x="599089" y="495574"/>
            <a:ext cx="9874509" cy="584775"/>
          </a:xfrm>
        </p:spPr>
        <p:txBody>
          <a:bodyPr/>
          <a:lstStyle/>
          <a:p>
            <a:pPr algn="ctr"/>
            <a:r>
              <a:rPr lang="tr-TR" b="1" dirty="0">
                <a:solidFill>
                  <a:srgbClr val="C00000"/>
                </a:solidFill>
                <a:latin typeface="Times New Roman" pitchFamily="18" charset="0"/>
              </a:rPr>
              <a:t>Bağlı Cetveller</a:t>
            </a:r>
            <a:endParaRPr lang="tr-TR" dirty="0">
              <a:solidFill>
                <a:srgbClr val="C00000"/>
              </a:solidFill>
            </a:endParaRPr>
          </a:p>
        </p:txBody>
      </p:sp>
      <p:sp>
        <p:nvSpPr>
          <p:cNvPr id="2" name="Slayt Numarası Yer Tutucusu 1"/>
          <p:cNvSpPr>
            <a:spLocks noGrp="1"/>
          </p:cNvSpPr>
          <p:nvPr>
            <p:ph type="sldNum" sz="quarter" idx="13"/>
          </p:nvPr>
        </p:nvSpPr>
        <p:spPr/>
        <p:txBody>
          <a:bodyPr/>
          <a:lstStyle/>
          <a:p>
            <a:fld id="{8E6AA186-9BDC-43F2-8CB7-BFB6CE2B9968}" type="slidenum">
              <a:rPr lang="tr-TR" smtClean="0"/>
              <a:pPr/>
              <a:t>28</a:t>
            </a:fld>
            <a:endParaRPr lang="tr-TR"/>
          </a:p>
        </p:txBody>
      </p:sp>
    </p:spTree>
    <p:extLst>
      <p:ext uri="{BB962C8B-B14F-4D97-AF65-F5344CB8AC3E}">
        <p14:creationId xmlns:p14="http://schemas.microsoft.com/office/powerpoint/2010/main" val="115204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525517" y="840828"/>
            <a:ext cx="11235255" cy="5654565"/>
          </a:xfrm>
        </p:spPr>
        <p:txBody>
          <a:bodyPr>
            <a:normAutofit fontScale="90000"/>
          </a:bodyPr>
          <a:lstStyle/>
          <a:p>
            <a:pPr marL="342900" indent="-342900">
              <a:lnSpc>
                <a:spcPct val="100000"/>
              </a:lnSpc>
              <a:spcBef>
                <a:spcPts val="1000"/>
              </a:spcBef>
            </a:pPr>
            <a:r>
              <a:rPr lang="tr-TR" sz="3200" b="1" u="sng" dirty="0" smtClean="0">
                <a:latin typeface="Times New Roman" pitchFamily="18" charset="0"/>
                <a:ea typeface="+mn-ea"/>
                <a:cs typeface="Arial" panose="020B0604020202020204" pitchFamily="34" charset="0"/>
              </a:rPr>
              <a:t/>
            </a:r>
            <a:br>
              <a:rPr lang="tr-TR" sz="3200" b="1" u="sng" dirty="0" smtClean="0">
                <a:latin typeface="Times New Roman" pitchFamily="18" charset="0"/>
                <a:ea typeface="+mn-ea"/>
                <a:cs typeface="Arial" panose="020B0604020202020204" pitchFamily="34" charset="0"/>
              </a:rPr>
            </a:br>
            <a:r>
              <a:rPr lang="tr-TR" sz="3200" b="1" u="sng" dirty="0">
                <a:latin typeface="Times New Roman" pitchFamily="18" charset="0"/>
                <a:ea typeface="+mn-ea"/>
                <a:cs typeface="Arial" panose="020B0604020202020204" pitchFamily="34" charset="0"/>
              </a:rPr>
              <a:t/>
            </a:r>
            <a:br>
              <a:rPr lang="tr-TR" sz="3200" b="1" u="sng" dirty="0">
                <a:latin typeface="Times New Roman" pitchFamily="18" charset="0"/>
                <a:ea typeface="+mn-ea"/>
                <a:cs typeface="Arial" panose="020B0604020202020204" pitchFamily="34" charset="0"/>
              </a:rPr>
            </a:br>
            <a:r>
              <a:rPr lang="tr-TR" sz="3200" b="1" u="sng" dirty="0" smtClean="0">
                <a:latin typeface="Times New Roman" pitchFamily="18" charset="0"/>
                <a:ea typeface="+mn-ea"/>
                <a:cs typeface="Arial" panose="020B0604020202020204" pitchFamily="34" charset="0"/>
              </a:rPr>
              <a:t/>
            </a:r>
            <a:br>
              <a:rPr lang="tr-TR" sz="3200" b="1" u="sng" dirty="0" smtClean="0">
                <a:latin typeface="Times New Roman" pitchFamily="18" charset="0"/>
                <a:ea typeface="+mn-ea"/>
                <a:cs typeface="Arial" panose="020B0604020202020204" pitchFamily="34" charset="0"/>
              </a:rPr>
            </a:br>
            <a:r>
              <a:rPr lang="tr-TR" sz="3200" b="1" u="sng" dirty="0" smtClean="0">
                <a:latin typeface="Times New Roman" pitchFamily="18" charset="0"/>
                <a:ea typeface="+mn-ea"/>
                <a:cs typeface="Arial" panose="020B0604020202020204" pitchFamily="34" charset="0"/>
              </a:rPr>
              <a:t>Merkezi </a:t>
            </a:r>
            <a:r>
              <a:rPr lang="tr-TR" sz="3200" b="1" u="sng" dirty="0" smtClean="0">
                <a:latin typeface="Times New Roman" pitchFamily="18" charset="0"/>
                <a:ea typeface="+mn-ea"/>
                <a:cs typeface="Arial" panose="020B0604020202020204" pitchFamily="34" charset="0"/>
              </a:rPr>
              <a:t>Yönetim Bütçesinin Hazırlanması</a:t>
            </a:r>
            <a:br>
              <a:rPr lang="tr-TR" sz="3200" b="1" u="sng" dirty="0" smtClean="0">
                <a:latin typeface="Times New Roman" pitchFamily="18" charset="0"/>
                <a:ea typeface="+mn-ea"/>
                <a:cs typeface="Arial" panose="020B0604020202020204" pitchFamily="34" charset="0"/>
              </a:rPr>
            </a:br>
            <a:r>
              <a:rPr lang="tr-TR" sz="3200" b="1" u="sng" dirty="0" smtClean="0">
                <a:latin typeface="Times New Roman" pitchFamily="18" charset="0"/>
                <a:ea typeface="+mn-ea"/>
                <a:cs typeface="Arial" panose="020B0604020202020204" pitchFamily="34" charset="0"/>
              </a:rPr>
              <a:t/>
            </a:r>
            <a:br>
              <a:rPr lang="tr-TR" sz="3200" b="1" u="sng" dirty="0" smtClean="0">
                <a:latin typeface="Times New Roman" pitchFamily="18" charset="0"/>
                <a:ea typeface="+mn-ea"/>
                <a:cs typeface="Arial" panose="020B0604020202020204" pitchFamily="34" charset="0"/>
              </a:rPr>
            </a:br>
            <a:r>
              <a:rPr lang="tr-TR" sz="2700" b="1" dirty="0">
                <a:latin typeface="Times New Roman" pitchFamily="18" charset="0"/>
                <a:ea typeface="+mn-ea"/>
                <a:cs typeface="Arial" panose="020B0604020202020204" pitchFamily="34" charset="0"/>
              </a:rPr>
              <a:t>Maliye Bakanlığı</a:t>
            </a:r>
            <a:r>
              <a:rPr lang="tr-TR" sz="2700" dirty="0">
                <a:latin typeface="Times New Roman" pitchFamily="18" charset="0"/>
                <a:ea typeface="+mn-ea"/>
                <a:cs typeface="Arial" panose="020B0604020202020204" pitchFamily="34" charset="0"/>
              </a:rPr>
              <a:t>, merkezî yönetim bütçe kanunu tasarısının hazırlanmasından ve bu amaçla ilgili kamu idareleri arasında </a:t>
            </a:r>
            <a:r>
              <a:rPr lang="tr-TR" sz="2700" dirty="0">
                <a:solidFill>
                  <a:srgbClr val="C00000"/>
                </a:solidFill>
                <a:latin typeface="Times New Roman" pitchFamily="18" charset="0"/>
                <a:ea typeface="+mn-ea"/>
                <a:cs typeface="Arial" panose="020B0604020202020204" pitchFamily="34" charset="0"/>
              </a:rPr>
              <a:t>koordinasyonun sağlanmasından sorumludur</a:t>
            </a:r>
            <a:r>
              <a:rPr lang="tr-TR" sz="2700" dirty="0" smtClean="0">
                <a:solidFill>
                  <a:srgbClr val="C00000"/>
                </a:solidFill>
                <a:latin typeface="Times New Roman" pitchFamily="18" charset="0"/>
                <a:ea typeface="+mn-ea"/>
                <a:cs typeface="Arial" panose="020B0604020202020204" pitchFamily="34" charset="0"/>
              </a:rPr>
              <a:t>.</a:t>
            </a:r>
            <a:br>
              <a:rPr lang="tr-TR" sz="2700" dirty="0" smtClean="0">
                <a:solidFill>
                  <a:srgbClr val="C00000"/>
                </a:solidFill>
                <a:latin typeface="Times New Roman" pitchFamily="18" charset="0"/>
                <a:ea typeface="+mn-ea"/>
                <a:cs typeface="Arial" panose="020B0604020202020204" pitchFamily="34" charset="0"/>
              </a:rPr>
            </a:br>
            <a:r>
              <a:rPr lang="tr-TR" sz="2700" u="sng" dirty="0" smtClean="0">
                <a:latin typeface="Times New Roman" pitchFamily="18" charset="0"/>
                <a:ea typeface="+mn-ea"/>
                <a:cs typeface="Arial" panose="020B0604020202020204" pitchFamily="34" charset="0"/>
              </a:rPr>
              <a:t>Hazırlık Süreci; </a:t>
            </a:r>
            <a:r>
              <a:rPr lang="tr-TR" sz="2700" u="sng" dirty="0">
                <a:latin typeface="Times New Roman" pitchFamily="18" charset="0"/>
                <a:ea typeface="+mn-ea"/>
                <a:cs typeface="Arial" panose="020B0604020202020204" pitchFamily="34" charset="0"/>
              </a:rPr>
              <a:t/>
            </a:r>
            <a:br>
              <a:rPr lang="tr-TR" sz="2700" u="sng" dirty="0">
                <a:latin typeface="Times New Roman" pitchFamily="18" charset="0"/>
                <a:ea typeface="+mn-ea"/>
                <a:cs typeface="Arial" panose="020B0604020202020204" pitchFamily="34" charset="0"/>
              </a:rPr>
            </a:br>
            <a:r>
              <a:rPr lang="tr-TR" sz="2700" b="1" dirty="0" smtClean="0">
                <a:solidFill>
                  <a:srgbClr val="0070C0"/>
                </a:solidFill>
                <a:latin typeface="Times New Roman" pitchFamily="18" charset="0"/>
                <a:ea typeface="+mn-ea"/>
                <a:cs typeface="Arial" panose="020B0604020202020204" pitchFamily="34" charset="0"/>
              </a:rPr>
              <a:t>Orta </a:t>
            </a:r>
            <a:r>
              <a:rPr lang="tr-TR" sz="2700" b="1" dirty="0">
                <a:solidFill>
                  <a:srgbClr val="0070C0"/>
                </a:solidFill>
                <a:latin typeface="Times New Roman" pitchFamily="18" charset="0"/>
                <a:ea typeface="+mn-ea"/>
                <a:cs typeface="Arial" panose="020B0604020202020204" pitchFamily="34" charset="0"/>
              </a:rPr>
              <a:t>Vadeli Program </a:t>
            </a:r>
            <a:r>
              <a:rPr lang="tr-TR" sz="2700" dirty="0" smtClean="0">
                <a:latin typeface="Times New Roman" pitchFamily="18" charset="0"/>
                <a:ea typeface="+mn-ea"/>
                <a:cs typeface="Arial" panose="020B0604020202020204" pitchFamily="34" charset="0"/>
              </a:rPr>
              <a:t>(</a:t>
            </a:r>
            <a:r>
              <a:rPr lang="tr-TR" sz="2700" dirty="0">
                <a:latin typeface="Times New Roman" pitchFamily="18" charset="0"/>
                <a:ea typeface="+mn-ea"/>
                <a:cs typeface="Arial" panose="020B0604020202020204" pitchFamily="34" charset="0"/>
              </a:rPr>
              <a:t>Kalkınma </a:t>
            </a:r>
            <a:r>
              <a:rPr lang="tr-TR" sz="2700" dirty="0" err="1">
                <a:latin typeface="Times New Roman" pitchFamily="18" charset="0"/>
                <a:ea typeface="+mn-ea"/>
                <a:cs typeface="Arial" panose="020B0604020202020204" pitchFamily="34" charset="0"/>
              </a:rPr>
              <a:t>Bak.en</a:t>
            </a:r>
            <a:r>
              <a:rPr lang="tr-TR" sz="2700" dirty="0">
                <a:latin typeface="Times New Roman" pitchFamily="18" charset="0"/>
                <a:ea typeface="+mn-ea"/>
                <a:cs typeface="Arial" panose="020B0604020202020204" pitchFamily="34" charset="0"/>
              </a:rPr>
              <a:t> geç Eylül ayının ilk haftası-Genel ekonomik koşullar-Gösterge niteliğindeki temel ekonomik büyüklükler-BKK kabul eder)</a:t>
            </a:r>
            <a:br>
              <a:rPr lang="tr-TR" sz="2700" dirty="0">
                <a:latin typeface="Times New Roman" pitchFamily="18" charset="0"/>
                <a:ea typeface="+mn-ea"/>
                <a:cs typeface="Arial" panose="020B0604020202020204" pitchFamily="34" charset="0"/>
              </a:rPr>
            </a:br>
            <a:r>
              <a:rPr lang="tr-TR" sz="2700" b="1" dirty="0">
                <a:solidFill>
                  <a:srgbClr val="0070C0"/>
                </a:solidFill>
                <a:latin typeface="Times New Roman" pitchFamily="18" charset="0"/>
                <a:ea typeface="+mn-ea"/>
                <a:cs typeface="Arial" panose="020B0604020202020204" pitchFamily="34" charset="0"/>
              </a:rPr>
              <a:t>Orta Vadeli Mali Plan </a:t>
            </a:r>
            <a:r>
              <a:rPr lang="tr-TR" sz="2700" dirty="0">
                <a:solidFill>
                  <a:prstClr val="black"/>
                </a:solidFill>
                <a:latin typeface="Times New Roman" pitchFamily="18" charset="0"/>
                <a:ea typeface="+mn-ea"/>
                <a:cs typeface="Arial" panose="020B0604020202020204" pitchFamily="34" charset="0"/>
              </a:rPr>
              <a:t>(</a:t>
            </a:r>
            <a:r>
              <a:rPr lang="tr-TR" sz="2700" dirty="0" smtClean="0">
                <a:solidFill>
                  <a:prstClr val="black"/>
                </a:solidFill>
                <a:latin typeface="Times New Roman" pitchFamily="18" charset="0"/>
                <a:ea typeface="+mn-ea"/>
                <a:cs typeface="Arial" panose="020B0604020202020204" pitchFamily="34" charset="0"/>
              </a:rPr>
              <a:t>Maliye Bak. Eylül ayının </a:t>
            </a:r>
            <a:r>
              <a:rPr lang="tr-TR" sz="2700" dirty="0" err="1" smtClean="0">
                <a:solidFill>
                  <a:prstClr val="black"/>
                </a:solidFill>
                <a:latin typeface="Times New Roman" pitchFamily="18" charset="0"/>
                <a:ea typeface="+mn-ea"/>
                <a:cs typeface="Arial" panose="020B0604020202020204" pitchFamily="34" charset="0"/>
              </a:rPr>
              <a:t>onbeşine</a:t>
            </a:r>
            <a:r>
              <a:rPr lang="tr-TR" sz="2700" dirty="0" smtClean="0">
                <a:solidFill>
                  <a:prstClr val="black"/>
                </a:solidFill>
                <a:latin typeface="Times New Roman" pitchFamily="18" charset="0"/>
                <a:ea typeface="+mn-ea"/>
                <a:cs typeface="Arial" panose="020B0604020202020204" pitchFamily="34" charset="0"/>
              </a:rPr>
              <a:t> kadar hazırlar-İdarelerin ödenek teklif tavanları-YPK karara bağlar)</a:t>
            </a:r>
            <a:br>
              <a:rPr lang="tr-TR" sz="2700" dirty="0" smtClean="0">
                <a:solidFill>
                  <a:prstClr val="black"/>
                </a:solidFill>
                <a:latin typeface="Times New Roman" pitchFamily="18" charset="0"/>
                <a:ea typeface="+mn-ea"/>
                <a:cs typeface="Arial" panose="020B0604020202020204" pitchFamily="34" charset="0"/>
              </a:rPr>
            </a:br>
            <a:r>
              <a:rPr lang="tr-TR" sz="2700" dirty="0">
                <a:solidFill>
                  <a:prstClr val="black"/>
                </a:solidFill>
                <a:latin typeface="Times New Roman" pitchFamily="18" charset="0"/>
                <a:ea typeface="+mn-ea"/>
                <a:cs typeface="Arial" panose="020B0604020202020204" pitchFamily="34" charset="0"/>
              </a:rPr>
              <a:t>	</a:t>
            </a:r>
            <a:r>
              <a:rPr lang="tr-TR" sz="2700" dirty="0" smtClean="0">
                <a:solidFill>
                  <a:prstClr val="black"/>
                </a:solidFill>
                <a:latin typeface="Times New Roman" pitchFamily="18" charset="0"/>
                <a:ea typeface="+mn-ea"/>
                <a:cs typeface="Arial" panose="020B0604020202020204" pitchFamily="34" charset="0"/>
              </a:rPr>
              <a:t>-aynı süre içinde </a:t>
            </a:r>
            <a:r>
              <a:rPr lang="tr-TR" sz="2700" dirty="0">
                <a:solidFill>
                  <a:prstClr val="black"/>
                </a:solidFill>
              </a:rPr>
              <a:t>Resmî Gazetede yayımlanır. </a:t>
            </a:r>
            <a:br>
              <a:rPr lang="tr-TR" sz="2700" dirty="0">
                <a:solidFill>
                  <a:prstClr val="black"/>
                </a:solidFill>
              </a:rPr>
            </a:br>
            <a:r>
              <a:rPr lang="tr-TR" sz="2700" dirty="0" smtClean="0">
                <a:solidFill>
                  <a:prstClr val="black"/>
                </a:solidFill>
                <a:latin typeface="Times New Roman" pitchFamily="18" charset="0"/>
                <a:ea typeface="+mn-ea"/>
                <a:cs typeface="Arial" panose="020B0604020202020204" pitchFamily="34" charset="0"/>
              </a:rPr>
              <a:t/>
            </a:r>
            <a:br>
              <a:rPr lang="tr-TR" sz="2700" dirty="0" smtClean="0">
                <a:solidFill>
                  <a:prstClr val="black"/>
                </a:solidFill>
                <a:latin typeface="Times New Roman" pitchFamily="18" charset="0"/>
                <a:ea typeface="+mn-ea"/>
                <a:cs typeface="Arial" panose="020B0604020202020204" pitchFamily="34" charset="0"/>
              </a:rPr>
            </a:br>
            <a:r>
              <a:rPr lang="tr-TR" sz="2700" b="1" dirty="0">
                <a:solidFill>
                  <a:srgbClr val="0070C0"/>
                </a:solidFill>
                <a:latin typeface="Times New Roman" pitchFamily="18" charset="0"/>
                <a:ea typeface="+mn-ea"/>
                <a:cs typeface="Arial" panose="020B0604020202020204" pitchFamily="34" charset="0"/>
              </a:rPr>
              <a:t>Bütçe Çağrısı-Bütçe Haz. </a:t>
            </a:r>
            <a:r>
              <a:rPr lang="tr-TR" sz="2700" b="1" dirty="0" smtClean="0">
                <a:solidFill>
                  <a:srgbClr val="0070C0"/>
                </a:solidFill>
                <a:latin typeface="Times New Roman" pitchFamily="18" charset="0"/>
                <a:ea typeface="+mn-ea"/>
                <a:cs typeface="Arial" panose="020B0604020202020204" pitchFamily="34" charset="0"/>
              </a:rPr>
              <a:t>Rehberi </a:t>
            </a:r>
            <a:r>
              <a:rPr lang="tr-TR" sz="2700" dirty="0" smtClean="0">
                <a:latin typeface="Times New Roman" pitchFamily="18" charset="0"/>
              </a:rPr>
              <a:t>(Maliye Bak.</a:t>
            </a:r>
            <a:r>
              <a:rPr lang="tr-TR" sz="2700" dirty="0">
                <a:solidFill>
                  <a:prstClr val="black"/>
                </a:solidFill>
                <a:latin typeface="Times New Roman" pitchFamily="18" charset="0"/>
                <a:cs typeface="Arial" panose="020B0604020202020204" pitchFamily="34" charset="0"/>
              </a:rPr>
              <a:t> </a:t>
            </a:r>
            <a:r>
              <a:rPr lang="tr-TR" sz="2700" dirty="0" smtClean="0">
                <a:solidFill>
                  <a:prstClr val="black"/>
                </a:solidFill>
                <a:latin typeface="Times New Roman" pitchFamily="18" charset="0"/>
                <a:cs typeface="Arial" panose="020B0604020202020204" pitchFamily="34" charset="0"/>
              </a:rPr>
              <a:t>Bütçe hazırlık sürecini yönlendirmek üzere Eylül </a:t>
            </a:r>
            <a:r>
              <a:rPr lang="tr-TR" sz="2700" dirty="0">
                <a:solidFill>
                  <a:prstClr val="black"/>
                </a:solidFill>
                <a:latin typeface="Times New Roman" pitchFamily="18" charset="0"/>
                <a:cs typeface="Arial" panose="020B0604020202020204" pitchFamily="34" charset="0"/>
              </a:rPr>
              <a:t>ayının </a:t>
            </a:r>
            <a:r>
              <a:rPr lang="tr-TR" sz="2700" dirty="0" err="1">
                <a:solidFill>
                  <a:prstClr val="black"/>
                </a:solidFill>
                <a:latin typeface="Times New Roman" pitchFamily="18" charset="0"/>
                <a:cs typeface="Arial" panose="020B0604020202020204" pitchFamily="34" charset="0"/>
              </a:rPr>
              <a:t>onbeşine</a:t>
            </a:r>
            <a:r>
              <a:rPr lang="tr-TR" sz="2700" dirty="0">
                <a:solidFill>
                  <a:prstClr val="black"/>
                </a:solidFill>
                <a:latin typeface="Times New Roman" pitchFamily="18" charset="0"/>
                <a:cs typeface="Arial" panose="020B0604020202020204" pitchFamily="34" charset="0"/>
              </a:rPr>
              <a:t> </a:t>
            </a:r>
            <a:r>
              <a:rPr lang="tr-TR" sz="2700" dirty="0" smtClean="0">
                <a:solidFill>
                  <a:prstClr val="black"/>
                </a:solidFill>
                <a:latin typeface="Times New Roman" pitchFamily="18" charset="0"/>
                <a:cs typeface="Arial" panose="020B0604020202020204" pitchFamily="34" charset="0"/>
              </a:rPr>
              <a:t>kadar,</a:t>
            </a:r>
            <a:r>
              <a:rPr lang="tr-TR" sz="2700" dirty="0" smtClean="0">
                <a:latin typeface="Times New Roman" pitchFamily="18" charset="0"/>
              </a:rPr>
              <a:t>)</a:t>
            </a:r>
            <a:br>
              <a:rPr lang="tr-TR" sz="2700" dirty="0" smtClean="0">
                <a:latin typeface="Times New Roman" pitchFamily="18" charset="0"/>
              </a:rPr>
            </a:br>
            <a:r>
              <a:rPr lang="tr-TR" sz="2700" b="1" dirty="0">
                <a:solidFill>
                  <a:srgbClr val="0070C0"/>
                </a:solidFill>
                <a:latin typeface="Times New Roman" pitchFamily="18" charset="0"/>
                <a:ea typeface="+mn-ea"/>
                <a:cs typeface="Arial" panose="020B0604020202020204" pitchFamily="34" charset="0"/>
              </a:rPr>
              <a:t>Yatırım Gen. </a:t>
            </a:r>
            <a:r>
              <a:rPr lang="tr-TR" sz="2700" b="1" dirty="0" err="1">
                <a:solidFill>
                  <a:srgbClr val="0070C0"/>
                </a:solidFill>
                <a:latin typeface="Times New Roman" pitchFamily="18" charset="0"/>
                <a:ea typeface="+mn-ea"/>
                <a:cs typeface="Arial" panose="020B0604020202020204" pitchFamily="34" charset="0"/>
              </a:rPr>
              <a:t>Yat.Prog.Haz.Reh</a:t>
            </a:r>
            <a:r>
              <a:rPr lang="tr-TR" sz="2700" b="1" dirty="0" smtClean="0">
                <a:solidFill>
                  <a:srgbClr val="0070C0"/>
                </a:solidFill>
                <a:latin typeface="Times New Roman" pitchFamily="18" charset="0"/>
                <a:ea typeface="+mn-ea"/>
                <a:cs typeface="Arial" panose="020B0604020202020204" pitchFamily="34" charset="0"/>
              </a:rPr>
              <a:t>.</a:t>
            </a:r>
            <a:r>
              <a:rPr lang="tr-TR" sz="2700" b="1" dirty="0">
                <a:solidFill>
                  <a:srgbClr val="0070C0"/>
                </a:solidFill>
                <a:latin typeface="Times New Roman" pitchFamily="18" charset="0"/>
                <a:cs typeface="Arial" panose="020B0604020202020204" pitchFamily="34" charset="0"/>
              </a:rPr>
              <a:t> </a:t>
            </a:r>
            <a:r>
              <a:rPr lang="tr-TR" sz="2700" b="1" dirty="0" smtClean="0">
                <a:solidFill>
                  <a:srgbClr val="0070C0"/>
                </a:solidFill>
                <a:latin typeface="Times New Roman" pitchFamily="18" charset="0"/>
                <a:cs typeface="Arial" panose="020B0604020202020204" pitchFamily="34" charset="0"/>
              </a:rPr>
              <a:t>Rehberi </a:t>
            </a:r>
            <a:r>
              <a:rPr lang="tr-TR" sz="2700" dirty="0" smtClean="0">
                <a:latin typeface="Times New Roman" pitchFamily="18" charset="0"/>
              </a:rPr>
              <a:t>(Kalkınma </a:t>
            </a:r>
            <a:r>
              <a:rPr lang="tr-TR" sz="2700" dirty="0">
                <a:latin typeface="Times New Roman" pitchFamily="18" charset="0"/>
              </a:rPr>
              <a:t>Bak.</a:t>
            </a:r>
            <a:r>
              <a:rPr lang="tr-TR" sz="2700" dirty="0">
                <a:solidFill>
                  <a:prstClr val="black"/>
                </a:solidFill>
                <a:latin typeface="Times New Roman" pitchFamily="18" charset="0"/>
                <a:cs typeface="Arial" panose="020B0604020202020204" pitchFamily="34" charset="0"/>
              </a:rPr>
              <a:t> </a:t>
            </a:r>
            <a:r>
              <a:rPr lang="tr-TR" sz="2700" dirty="0" smtClean="0">
                <a:solidFill>
                  <a:prstClr val="black"/>
                </a:solidFill>
                <a:latin typeface="Times New Roman" pitchFamily="18" charset="0"/>
                <a:cs typeface="Arial" panose="020B0604020202020204" pitchFamily="34" charset="0"/>
              </a:rPr>
              <a:t>Yatırım programı </a:t>
            </a:r>
            <a:r>
              <a:rPr lang="tr-TR" sz="2700" dirty="0">
                <a:solidFill>
                  <a:prstClr val="black"/>
                </a:solidFill>
                <a:latin typeface="Times New Roman" pitchFamily="18" charset="0"/>
                <a:cs typeface="Arial" panose="020B0604020202020204" pitchFamily="34" charset="0"/>
              </a:rPr>
              <a:t>hazırlık sürecini yönlendirmek üzere Eylül ayının </a:t>
            </a:r>
            <a:r>
              <a:rPr lang="tr-TR" sz="2700" dirty="0" err="1">
                <a:solidFill>
                  <a:prstClr val="black"/>
                </a:solidFill>
                <a:latin typeface="Times New Roman" pitchFamily="18" charset="0"/>
                <a:cs typeface="Arial" panose="020B0604020202020204" pitchFamily="34" charset="0"/>
              </a:rPr>
              <a:t>onbeşine</a:t>
            </a:r>
            <a:r>
              <a:rPr lang="tr-TR" sz="2700" dirty="0">
                <a:solidFill>
                  <a:prstClr val="black"/>
                </a:solidFill>
                <a:latin typeface="Times New Roman" pitchFamily="18" charset="0"/>
                <a:cs typeface="Arial" panose="020B0604020202020204" pitchFamily="34" charset="0"/>
              </a:rPr>
              <a:t> </a:t>
            </a:r>
            <a:r>
              <a:rPr lang="tr-TR" sz="2700" dirty="0" smtClean="0">
                <a:solidFill>
                  <a:prstClr val="black"/>
                </a:solidFill>
                <a:latin typeface="Times New Roman" pitchFamily="18" charset="0"/>
                <a:cs typeface="Arial" panose="020B0604020202020204" pitchFamily="34" charset="0"/>
              </a:rPr>
              <a:t>kadar,</a:t>
            </a:r>
            <a:r>
              <a:rPr lang="tr-TR" sz="2700" dirty="0" smtClean="0">
                <a:latin typeface="Times New Roman" pitchFamily="18" charset="0"/>
              </a:rPr>
              <a:t>)</a:t>
            </a:r>
            <a:br>
              <a:rPr lang="tr-TR" sz="2700" dirty="0" smtClean="0">
                <a:latin typeface="Times New Roman" pitchFamily="18" charset="0"/>
              </a:rPr>
            </a:br>
            <a:r>
              <a:rPr lang="tr-TR" sz="2700" dirty="0">
                <a:latin typeface="Times New Roman" pitchFamily="18" charset="0"/>
              </a:rPr>
              <a:t>	</a:t>
            </a:r>
            <a:r>
              <a:rPr lang="tr-TR" sz="2700" dirty="0" smtClean="0">
                <a:latin typeface="Times New Roman" pitchFamily="18" charset="0"/>
              </a:rPr>
              <a:t>-</a:t>
            </a:r>
            <a:r>
              <a:rPr lang="tr-TR" sz="2700" dirty="0"/>
              <a:t>hazırlanarak en geç Eylül ayının </a:t>
            </a:r>
            <a:r>
              <a:rPr lang="tr-TR" sz="2700" dirty="0" err="1"/>
              <a:t>onbeşine</a:t>
            </a:r>
            <a:r>
              <a:rPr lang="tr-TR" sz="2700" dirty="0"/>
              <a:t> kadar Resmî Gazetede yayımlanır. </a:t>
            </a:r>
            <a:br>
              <a:rPr lang="tr-TR" sz="2700" dirty="0"/>
            </a:br>
            <a:r>
              <a:rPr lang="tr-TR" sz="2700" dirty="0">
                <a:latin typeface="Times New Roman" pitchFamily="18" charset="0"/>
              </a:rPr>
              <a:t/>
            </a:r>
            <a:br>
              <a:rPr lang="tr-TR" sz="2700" dirty="0">
                <a:latin typeface="Times New Roman" pitchFamily="18" charset="0"/>
              </a:rPr>
            </a:br>
            <a:r>
              <a:rPr lang="tr-TR" sz="2400" b="1" dirty="0">
                <a:solidFill>
                  <a:srgbClr val="0070C0"/>
                </a:solidFill>
                <a:latin typeface="Times New Roman" pitchFamily="18" charset="0"/>
                <a:ea typeface="+mn-ea"/>
                <a:cs typeface="Arial" panose="020B0604020202020204" pitchFamily="34" charset="0"/>
              </a:rPr>
              <a:t/>
            </a:r>
            <a:br>
              <a:rPr lang="tr-TR" sz="2400" b="1" dirty="0">
                <a:solidFill>
                  <a:srgbClr val="0070C0"/>
                </a:solidFill>
                <a:latin typeface="Times New Roman" pitchFamily="18" charset="0"/>
                <a:ea typeface="+mn-ea"/>
                <a:cs typeface="Arial" panose="020B0604020202020204" pitchFamily="34" charset="0"/>
              </a:rPr>
            </a:br>
            <a:r>
              <a:rPr lang="tr-TR" sz="2400" b="1" dirty="0">
                <a:solidFill>
                  <a:srgbClr val="0070C0"/>
                </a:solidFill>
                <a:latin typeface="Times New Roman" pitchFamily="18" charset="0"/>
                <a:ea typeface="+mn-ea"/>
                <a:cs typeface="Arial" panose="020B0604020202020204" pitchFamily="34" charset="0"/>
              </a:rPr>
              <a:t/>
            </a:r>
            <a:br>
              <a:rPr lang="tr-TR" sz="2400" b="1" dirty="0">
                <a:solidFill>
                  <a:srgbClr val="0070C0"/>
                </a:solidFill>
                <a:latin typeface="Times New Roman" pitchFamily="18" charset="0"/>
                <a:ea typeface="+mn-ea"/>
                <a:cs typeface="Arial" panose="020B0604020202020204" pitchFamily="34" charset="0"/>
              </a:rPr>
            </a:br>
            <a:r>
              <a:rPr lang="tr-TR" sz="2400" dirty="0">
                <a:solidFill>
                  <a:prstClr val="black"/>
                </a:solidFill>
                <a:latin typeface="Times New Roman" pitchFamily="18" charset="0"/>
                <a:ea typeface="+mn-ea"/>
                <a:cs typeface="Arial" panose="020B0604020202020204" pitchFamily="34" charset="0"/>
              </a:rPr>
              <a:t/>
            </a:r>
            <a:br>
              <a:rPr lang="tr-TR" sz="2400" dirty="0">
                <a:solidFill>
                  <a:prstClr val="black"/>
                </a:solidFill>
                <a:latin typeface="Times New Roman" pitchFamily="18" charset="0"/>
                <a:ea typeface="+mn-ea"/>
                <a:cs typeface="Arial" panose="020B0604020202020204" pitchFamily="34" charset="0"/>
              </a:rPr>
            </a:br>
            <a:r>
              <a:rPr lang="tr-TR" sz="2400" dirty="0">
                <a:solidFill>
                  <a:prstClr val="black"/>
                </a:solidFill>
                <a:latin typeface="Times New Roman" pitchFamily="18" charset="0"/>
                <a:ea typeface="+mn-ea"/>
                <a:cs typeface="Arial" panose="020B0604020202020204" pitchFamily="34" charset="0"/>
              </a:rPr>
              <a:t/>
            </a:r>
            <a:br>
              <a:rPr lang="tr-TR" sz="2400" dirty="0">
                <a:solidFill>
                  <a:prstClr val="black"/>
                </a:solidFill>
                <a:latin typeface="Times New Roman" pitchFamily="18" charset="0"/>
                <a:ea typeface="+mn-ea"/>
                <a:cs typeface="Arial" panose="020B0604020202020204" pitchFamily="34" charset="0"/>
              </a:rPr>
            </a:br>
            <a:endParaRPr lang="tr-TR" sz="2400" dirty="0">
              <a:solidFill>
                <a:srgbClr val="FFCC00"/>
              </a:solidFill>
              <a:latin typeface="Times New Roman" pitchFamily="18" charset="0"/>
              <a:ea typeface="+mn-ea"/>
              <a:cs typeface="Arial" panose="020B0604020202020204" pitchFamily="34" charset="0"/>
            </a:endParaRPr>
          </a:p>
        </p:txBody>
      </p:sp>
      <p:sp>
        <p:nvSpPr>
          <p:cNvPr id="3" name="Slayt Numarası Yer Tutucusu 2"/>
          <p:cNvSpPr>
            <a:spLocks noGrp="1"/>
          </p:cNvSpPr>
          <p:nvPr>
            <p:ph type="sldNum" sz="quarter" idx="12"/>
          </p:nvPr>
        </p:nvSpPr>
        <p:spPr/>
        <p:txBody>
          <a:bodyPr/>
          <a:lstStyle/>
          <a:p>
            <a:fld id="{4FAB73BC-B049-4115-A692-8D63A059BFB8}" type="slidenum">
              <a:rPr lang="tr-TR" smtClean="0"/>
              <a:pPr/>
              <a:t>29</a:t>
            </a:fld>
            <a:endParaRPr lang="tr-TR" dirty="0"/>
          </a:p>
        </p:txBody>
      </p:sp>
    </p:spTree>
    <p:extLst>
      <p:ext uri="{BB962C8B-B14F-4D97-AF65-F5344CB8AC3E}">
        <p14:creationId xmlns:p14="http://schemas.microsoft.com/office/powerpoint/2010/main" val="108880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672662" y="1752600"/>
            <a:ext cx="5076497" cy="4504170"/>
          </a:xfr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a:lstStyle/>
          <a:p>
            <a:pPr marL="342900" indent="-342900">
              <a:buClr>
                <a:schemeClr val="tx2"/>
              </a:buClr>
              <a:buFont typeface="Wingdings" panose="05000000000000000000" pitchFamily="2" charset="2"/>
              <a:buChar char="§"/>
            </a:pPr>
            <a:r>
              <a:rPr lang="tr-TR" sz="2400" dirty="0" smtClean="0">
                <a:solidFill>
                  <a:schemeClr val="tx1"/>
                </a:solidFill>
                <a:latin typeface="Times New Roman" pitchFamily="18" charset="0"/>
              </a:rPr>
              <a:t>Merkezi planlama</a:t>
            </a:r>
          </a:p>
          <a:p>
            <a:pPr marL="342900" indent="-342900">
              <a:buClr>
                <a:schemeClr val="tx2"/>
              </a:buClr>
              <a:buFont typeface="Wingdings" panose="05000000000000000000" pitchFamily="2" charset="2"/>
              <a:buChar char="§"/>
            </a:pPr>
            <a:r>
              <a:rPr lang="tr-TR" sz="2400" dirty="0" smtClean="0">
                <a:solidFill>
                  <a:schemeClr val="tx1"/>
                </a:solidFill>
                <a:latin typeface="Times New Roman" pitchFamily="18" charset="0"/>
              </a:rPr>
              <a:t>Merkezden </a:t>
            </a:r>
            <a:r>
              <a:rPr lang="tr-TR" sz="2400" dirty="0">
                <a:solidFill>
                  <a:schemeClr val="tx1"/>
                </a:solidFill>
                <a:latin typeface="Times New Roman" pitchFamily="18" charset="0"/>
              </a:rPr>
              <a:t>yönetim</a:t>
            </a:r>
          </a:p>
          <a:p>
            <a:pPr marL="342900" indent="-342900">
              <a:buClr>
                <a:schemeClr val="tx2"/>
              </a:buClr>
              <a:buFont typeface="Wingdings" panose="05000000000000000000" pitchFamily="2" charset="2"/>
              <a:buChar char="§"/>
            </a:pPr>
            <a:r>
              <a:rPr lang="tr-TR" sz="2400" dirty="0" smtClean="0">
                <a:solidFill>
                  <a:schemeClr val="tx1"/>
                </a:solidFill>
                <a:latin typeface="Times New Roman" pitchFamily="18" charset="0"/>
              </a:rPr>
              <a:t>Hiyerarşik </a:t>
            </a:r>
            <a:r>
              <a:rPr lang="tr-TR" sz="2400" dirty="0">
                <a:solidFill>
                  <a:schemeClr val="tx1"/>
                </a:solidFill>
                <a:latin typeface="Times New Roman" pitchFamily="18" charset="0"/>
              </a:rPr>
              <a:t>yönetim</a:t>
            </a:r>
          </a:p>
          <a:p>
            <a:pPr marL="342900" indent="-342900">
              <a:buClr>
                <a:schemeClr val="tx2"/>
              </a:buClr>
              <a:buFont typeface="Wingdings" panose="05000000000000000000" pitchFamily="2" charset="2"/>
              <a:buChar char="§"/>
            </a:pPr>
            <a:r>
              <a:rPr lang="tr-TR" sz="2400" dirty="0">
                <a:solidFill>
                  <a:schemeClr val="tx1"/>
                </a:solidFill>
                <a:latin typeface="Times New Roman" pitchFamily="18" charset="0"/>
              </a:rPr>
              <a:t>Kuralcı ve bürokratik içe dönüklük</a:t>
            </a:r>
          </a:p>
          <a:p>
            <a:pPr marL="342900" indent="-342900">
              <a:buClr>
                <a:schemeClr val="tx2"/>
              </a:buClr>
              <a:buFont typeface="Wingdings" panose="05000000000000000000" pitchFamily="2" charset="2"/>
              <a:buChar char="§"/>
            </a:pPr>
            <a:r>
              <a:rPr lang="tr-TR" sz="2400" dirty="0">
                <a:solidFill>
                  <a:schemeClr val="tx1"/>
                </a:solidFill>
                <a:latin typeface="Times New Roman" pitchFamily="18" charset="0"/>
              </a:rPr>
              <a:t>Girdi odaklı</a:t>
            </a:r>
          </a:p>
          <a:p>
            <a:pPr marL="342900" indent="-342900">
              <a:buClr>
                <a:schemeClr val="tx2"/>
              </a:buClr>
              <a:buFont typeface="Wingdings" panose="05000000000000000000" pitchFamily="2" charset="2"/>
              <a:buChar char="§"/>
            </a:pPr>
            <a:r>
              <a:rPr lang="tr-TR" sz="2400" dirty="0">
                <a:solidFill>
                  <a:schemeClr val="tx1"/>
                </a:solidFill>
                <a:latin typeface="Times New Roman" pitchFamily="18" charset="0"/>
              </a:rPr>
              <a:t>Mevzuata uygunluk denetimi</a:t>
            </a:r>
          </a:p>
          <a:p>
            <a:endParaRPr lang="tr-TR" dirty="0"/>
          </a:p>
        </p:txBody>
      </p:sp>
      <p:sp>
        <p:nvSpPr>
          <p:cNvPr id="5" name="Rectangle 4"/>
          <p:cNvSpPr>
            <a:spLocks noChangeArrowheads="1"/>
          </p:cNvSpPr>
          <p:nvPr/>
        </p:nvSpPr>
        <p:spPr bwMode="auto">
          <a:xfrm>
            <a:off x="672662" y="1063128"/>
            <a:ext cx="5034455" cy="562419"/>
          </a:xfrm>
          <a:prstGeom prst="rect">
            <a:avLst/>
          </a:prstGeom>
          <a:noFill/>
          <a:ln w="28575" cap="sq" algn="ctr">
            <a:solidFill>
              <a:schemeClr val="accent1">
                <a:alpha val="95000"/>
              </a:schemeClr>
            </a:solidFill>
            <a:miter lim="800000"/>
            <a:headEnd/>
            <a:tailEnd/>
          </a:ln>
          <a:effectLst/>
        </p:spPr>
        <p:txBody>
          <a:bodyPr wrap="square" anchor="ctr">
            <a:noAutofit/>
          </a:bodyPr>
          <a:lstStyle/>
          <a:p>
            <a:pPr algn="ctr">
              <a:defRPr/>
            </a:pPr>
            <a:r>
              <a:rPr lang="tr-TR" sz="2800" b="1" dirty="0" smtClean="0">
                <a:solidFill>
                  <a:srgbClr val="44546A"/>
                </a:solidFill>
                <a:latin typeface="Times New Roman" pitchFamily="18" charset="0"/>
              </a:rPr>
              <a:t>Geleneksel Anlayış</a:t>
            </a:r>
            <a:endParaRPr lang="tr-TR" sz="2800" b="1" dirty="0">
              <a:solidFill>
                <a:srgbClr val="44546A"/>
              </a:solidFill>
              <a:latin typeface="Times New Roman" pitchFamily="18" charset="0"/>
            </a:endParaRPr>
          </a:p>
        </p:txBody>
      </p:sp>
      <p:sp>
        <p:nvSpPr>
          <p:cNvPr id="7" name="Rectangle 4"/>
          <p:cNvSpPr>
            <a:spLocks noChangeArrowheads="1"/>
          </p:cNvSpPr>
          <p:nvPr/>
        </p:nvSpPr>
        <p:spPr bwMode="auto">
          <a:xfrm>
            <a:off x="5854261" y="1063127"/>
            <a:ext cx="5108029" cy="562419"/>
          </a:xfrm>
          <a:prstGeom prst="rect">
            <a:avLst/>
          </a:prstGeom>
          <a:noFill/>
          <a:ln w="28575" cap="sq" algn="ctr">
            <a:solidFill>
              <a:schemeClr val="accent1"/>
            </a:solidFill>
            <a:miter lim="800000"/>
            <a:headEnd/>
            <a:tailEnd/>
          </a:ln>
          <a:effectLst/>
        </p:spPr>
        <p:txBody>
          <a:bodyPr wrap="square" anchor="ctr">
            <a:noAutofit/>
          </a:bodyPr>
          <a:lstStyle/>
          <a:p>
            <a:pPr algn="ctr">
              <a:defRPr/>
            </a:pPr>
            <a:r>
              <a:rPr lang="tr-TR" sz="2800" b="1" dirty="0" smtClean="0">
                <a:solidFill>
                  <a:srgbClr val="44546A"/>
                </a:solidFill>
                <a:latin typeface="Times New Roman" pitchFamily="18" charset="0"/>
              </a:rPr>
              <a:t>Modern Anlayış</a:t>
            </a:r>
            <a:endParaRPr lang="tr-TR" sz="2800" b="1" dirty="0">
              <a:solidFill>
                <a:srgbClr val="44546A"/>
              </a:solidFill>
              <a:latin typeface="Times New Roman" pitchFamily="18" charset="0"/>
            </a:endParaRPr>
          </a:p>
        </p:txBody>
      </p:sp>
      <p:sp>
        <p:nvSpPr>
          <p:cNvPr id="10" name="Text Placeholder 5"/>
          <p:cNvSpPr>
            <a:spLocks noGrp="1"/>
          </p:cNvSpPr>
          <p:nvPr>
            <p:ph type="body" sz="quarter" idx="14"/>
          </p:nvPr>
        </p:nvSpPr>
        <p:spPr>
          <a:xfrm>
            <a:off x="5888535" y="1709441"/>
            <a:ext cx="5088565" cy="4536827"/>
          </a:xfr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a:lstStyle/>
          <a:p>
            <a:pPr marL="342900" indent="-342900">
              <a:buFont typeface="Wingdings" panose="05000000000000000000" pitchFamily="2" charset="2"/>
              <a:buChar char="§"/>
            </a:pPr>
            <a:r>
              <a:rPr lang="tr-TR" sz="2400" dirty="0">
                <a:solidFill>
                  <a:schemeClr val="tx1"/>
                </a:solidFill>
                <a:latin typeface="Times New Roman" pitchFamily="18" charset="0"/>
              </a:rPr>
              <a:t>Stratejik planlama</a:t>
            </a:r>
          </a:p>
          <a:p>
            <a:pPr marL="342900" indent="-342900">
              <a:buClr>
                <a:schemeClr val="tx2"/>
              </a:buClr>
              <a:buFont typeface="Wingdings" panose="05000000000000000000" pitchFamily="2" charset="2"/>
              <a:buChar char="§"/>
            </a:pPr>
            <a:r>
              <a:rPr lang="tr-TR" sz="2400" dirty="0">
                <a:solidFill>
                  <a:schemeClr val="tx1"/>
                </a:solidFill>
                <a:latin typeface="Times New Roman" pitchFamily="18" charset="0"/>
              </a:rPr>
              <a:t>Yerinden yönetim</a:t>
            </a:r>
          </a:p>
          <a:p>
            <a:pPr marL="342900" indent="-342900">
              <a:buClr>
                <a:schemeClr val="tx2"/>
              </a:buClr>
              <a:buFont typeface="Wingdings" panose="05000000000000000000" pitchFamily="2" charset="2"/>
              <a:buChar char="§"/>
            </a:pPr>
            <a:r>
              <a:rPr lang="tr-TR" sz="2400" dirty="0">
                <a:solidFill>
                  <a:schemeClr val="tx1"/>
                </a:solidFill>
                <a:latin typeface="Times New Roman" pitchFamily="18" charset="0"/>
              </a:rPr>
              <a:t>Katılımcı ve paylaşımcı yönetim</a:t>
            </a:r>
          </a:p>
          <a:p>
            <a:pPr marL="342900" indent="-342900">
              <a:buClr>
                <a:schemeClr val="tx2"/>
              </a:buClr>
              <a:buFont typeface="Wingdings" panose="05000000000000000000" pitchFamily="2" charset="2"/>
              <a:buChar char="§"/>
            </a:pPr>
            <a:r>
              <a:rPr lang="tr-TR" sz="2400" dirty="0">
                <a:solidFill>
                  <a:schemeClr val="tx1"/>
                </a:solidFill>
                <a:latin typeface="Times New Roman" pitchFamily="18" charset="0"/>
              </a:rPr>
              <a:t>Saydam ve hesap verebilir</a:t>
            </a:r>
          </a:p>
          <a:p>
            <a:pPr marL="342900" indent="-342900">
              <a:buClr>
                <a:schemeClr val="tx2"/>
              </a:buClr>
              <a:buFont typeface="Wingdings" panose="05000000000000000000" pitchFamily="2" charset="2"/>
              <a:buChar char="§"/>
            </a:pPr>
            <a:r>
              <a:rPr lang="tr-TR" sz="2400" dirty="0">
                <a:solidFill>
                  <a:schemeClr val="tx1"/>
                </a:solidFill>
                <a:latin typeface="Times New Roman" pitchFamily="18" charset="0"/>
              </a:rPr>
              <a:t>Çıktı ve hedef odaklı</a:t>
            </a:r>
          </a:p>
          <a:p>
            <a:pPr marL="342900" indent="-342900">
              <a:buClr>
                <a:schemeClr val="tx2"/>
              </a:buClr>
              <a:buFont typeface="Wingdings" panose="05000000000000000000" pitchFamily="2" charset="2"/>
              <a:buChar char="§"/>
            </a:pPr>
            <a:r>
              <a:rPr lang="tr-TR" sz="2400" dirty="0">
                <a:solidFill>
                  <a:schemeClr val="tx1"/>
                </a:solidFill>
                <a:latin typeface="Times New Roman" pitchFamily="18" charset="0"/>
              </a:rPr>
              <a:t>Performans denetimi</a:t>
            </a:r>
          </a:p>
          <a:p>
            <a:endParaRPr lang="tr-TR" dirty="0"/>
          </a:p>
        </p:txBody>
      </p:sp>
      <p:sp>
        <p:nvSpPr>
          <p:cNvPr id="3" name="Slayt Numarası Yer Tutucusu 2"/>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3</a:t>
            </a:fld>
            <a:endParaRPr lang="tr-TR">
              <a:solidFill>
                <a:prstClr val="black">
                  <a:lumMod val="65000"/>
                  <a:lumOff val="35000"/>
                </a:prstClr>
              </a:solidFill>
            </a:endParaRPr>
          </a:p>
        </p:txBody>
      </p:sp>
    </p:spTree>
    <p:extLst>
      <p:ext uri="{BB962C8B-B14F-4D97-AF65-F5344CB8AC3E}">
        <p14:creationId xmlns:p14="http://schemas.microsoft.com/office/powerpoint/2010/main" val="774038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777767" y="365760"/>
            <a:ext cx="10582962" cy="5344376"/>
          </a:xfrm>
        </p:spPr>
        <p:txBody>
          <a:bodyPr>
            <a:normAutofit fontScale="90000"/>
          </a:bodyPr>
          <a:lstStyle/>
          <a:p>
            <a:pPr marL="457200" indent="-457200">
              <a:spcAft>
                <a:spcPts val="600"/>
              </a:spcAft>
              <a:buFont typeface="Arial" panose="020B0604020202020204" pitchFamily="34" charset="0"/>
              <a:buChar char="•"/>
            </a:pPr>
            <a:r>
              <a:rPr lang="tr-TR" sz="2900" b="1" u="sng" dirty="0">
                <a:solidFill>
                  <a:prstClr val="black"/>
                </a:solidFill>
                <a:latin typeface="Times New Roman" pitchFamily="18" charset="0"/>
                <a:cs typeface="Arial" panose="020B0604020202020204" pitchFamily="34" charset="0"/>
              </a:rPr>
              <a:t>Merkezi Yönetim Bütçesinin </a:t>
            </a:r>
            <a:r>
              <a:rPr lang="tr-TR" sz="2900" b="1" u="sng" dirty="0" smtClean="0">
                <a:solidFill>
                  <a:prstClr val="black"/>
                </a:solidFill>
                <a:latin typeface="Times New Roman" pitchFamily="18" charset="0"/>
                <a:cs typeface="Arial" panose="020B0604020202020204" pitchFamily="34" charset="0"/>
              </a:rPr>
              <a:t>Hazırlanması</a:t>
            </a:r>
            <a:br>
              <a:rPr lang="tr-TR" sz="2900" b="1" u="sng" dirty="0" smtClean="0">
                <a:solidFill>
                  <a:prstClr val="black"/>
                </a:solidFill>
                <a:latin typeface="Times New Roman" pitchFamily="18" charset="0"/>
                <a:cs typeface="Arial" panose="020B0604020202020204" pitchFamily="34" charset="0"/>
              </a:rPr>
            </a:br>
            <a:r>
              <a:rPr lang="tr-TR" sz="2900" b="1" u="sng" dirty="0">
                <a:solidFill>
                  <a:prstClr val="black"/>
                </a:solidFill>
                <a:latin typeface="Times New Roman" pitchFamily="18" charset="0"/>
                <a:cs typeface="Arial" panose="020B0604020202020204" pitchFamily="34" charset="0"/>
              </a:rPr>
              <a:t/>
            </a:r>
            <a:br>
              <a:rPr lang="tr-TR" sz="2900" b="1" u="sng" dirty="0">
                <a:solidFill>
                  <a:prstClr val="black"/>
                </a:solidFill>
                <a:latin typeface="Times New Roman" pitchFamily="18" charset="0"/>
                <a:cs typeface="Arial" panose="020B0604020202020204" pitchFamily="34" charset="0"/>
              </a:rPr>
            </a:br>
            <a:r>
              <a:rPr lang="tr-TR" sz="2700" dirty="0" smtClean="0">
                <a:latin typeface="Times New Roman" pitchFamily="18" charset="0"/>
                <a:ea typeface="+mn-ea"/>
                <a:cs typeface="Arial" panose="020B0604020202020204" pitchFamily="34" charset="0"/>
              </a:rPr>
              <a:t>Gider </a:t>
            </a:r>
            <a:r>
              <a:rPr lang="tr-TR" sz="2700" dirty="0">
                <a:latin typeface="Times New Roman" pitchFamily="18" charset="0"/>
                <a:ea typeface="+mn-ea"/>
                <a:cs typeface="Arial" panose="020B0604020202020204" pitchFamily="34" charset="0"/>
              </a:rPr>
              <a:t>ve gelir teklifleri, ekonomik ve malî analiz yapılmasına imkân verecek, hesap verilebilirliği ve saydamlığı sağlayacak şekilde, Maliye Bakanlığınca uluslararası standartlara uyumlu olarak belirlenen sınıflandırma sistemine göre hazırlanır</a:t>
            </a:r>
            <a:r>
              <a:rPr lang="tr-TR" sz="2700" dirty="0" smtClean="0">
                <a:latin typeface="Times New Roman" pitchFamily="18" charset="0"/>
                <a:ea typeface="+mn-ea"/>
                <a:cs typeface="Arial" panose="020B0604020202020204" pitchFamily="34" charset="0"/>
              </a:rPr>
              <a:t>.</a:t>
            </a:r>
            <a:br>
              <a:rPr lang="tr-TR" sz="2700" dirty="0" smtClean="0">
                <a:latin typeface="Times New Roman" pitchFamily="18" charset="0"/>
                <a:ea typeface="+mn-ea"/>
                <a:cs typeface="Arial" panose="020B0604020202020204" pitchFamily="34" charset="0"/>
              </a:rPr>
            </a:br>
            <a:r>
              <a:rPr lang="tr-TR" sz="2700" dirty="0">
                <a:latin typeface="Times New Roman" pitchFamily="18" charset="0"/>
                <a:ea typeface="+mn-ea"/>
                <a:cs typeface="Arial" panose="020B0604020202020204" pitchFamily="34" charset="0"/>
              </a:rPr>
              <a:t/>
            </a:r>
            <a:br>
              <a:rPr lang="tr-TR" sz="2700" dirty="0">
                <a:latin typeface="Times New Roman" pitchFamily="18" charset="0"/>
                <a:ea typeface="+mn-ea"/>
                <a:cs typeface="Arial" panose="020B0604020202020204" pitchFamily="34" charset="0"/>
              </a:rPr>
            </a:br>
            <a:r>
              <a:rPr lang="tr-TR" sz="2700" dirty="0">
                <a:latin typeface="Times New Roman" pitchFamily="18" charset="0"/>
                <a:ea typeface="+mn-ea"/>
                <a:cs typeface="Arial" panose="020B0604020202020204" pitchFamily="34" charset="0"/>
              </a:rPr>
              <a:t>Kamu </a:t>
            </a:r>
            <a:r>
              <a:rPr lang="tr-TR" sz="2700" dirty="0">
                <a:latin typeface="Times New Roman" pitchFamily="18" charset="0"/>
                <a:ea typeface="+mn-ea"/>
                <a:cs typeface="Arial" panose="020B0604020202020204" pitchFamily="34" charset="0"/>
              </a:rPr>
              <a:t>idareleri, stratejik planları ile Bütçe Hazırlama Rehberinde yer alan esaslar çerçevesinde</a:t>
            </a:r>
            <a:r>
              <a:rPr lang="tr-TR" sz="2700" dirty="0">
                <a:solidFill>
                  <a:srgbClr val="C00000"/>
                </a:solidFill>
                <a:latin typeface="Times New Roman" pitchFamily="18" charset="0"/>
                <a:ea typeface="+mn-ea"/>
                <a:cs typeface="Arial" panose="020B0604020202020204" pitchFamily="34" charset="0"/>
              </a:rPr>
              <a:t>, bütçe gelir ve gider tekliflerini gerekçeli olarak hazırlar </a:t>
            </a:r>
            <a:r>
              <a:rPr lang="tr-TR" sz="2700" dirty="0">
                <a:latin typeface="Times New Roman" pitchFamily="18" charset="0"/>
                <a:ea typeface="+mn-ea"/>
                <a:cs typeface="Arial" panose="020B0604020202020204" pitchFamily="34" charset="0"/>
              </a:rPr>
              <a:t>ve yetkilileri tarafından imzalanmış olarak en geç </a:t>
            </a:r>
            <a:r>
              <a:rPr lang="tr-TR" sz="2700" dirty="0">
                <a:solidFill>
                  <a:srgbClr val="0070C0"/>
                </a:solidFill>
                <a:latin typeface="Times New Roman" pitchFamily="18" charset="0"/>
                <a:ea typeface="+mn-ea"/>
                <a:cs typeface="Arial" panose="020B0604020202020204" pitchFamily="34" charset="0"/>
              </a:rPr>
              <a:t>Eylül ayı sonuna kadar Maliye Bakanlığına gönderir</a:t>
            </a:r>
            <a:r>
              <a:rPr lang="tr-TR" sz="2700" dirty="0">
                <a:latin typeface="Times New Roman" pitchFamily="18" charset="0"/>
                <a:ea typeface="+mn-ea"/>
                <a:cs typeface="Arial" panose="020B0604020202020204" pitchFamily="34" charset="0"/>
              </a:rPr>
              <a:t>. Kamu idarelerinin </a:t>
            </a:r>
            <a:r>
              <a:rPr lang="tr-TR" sz="2700" dirty="0">
                <a:solidFill>
                  <a:srgbClr val="C00000"/>
                </a:solidFill>
                <a:latin typeface="Times New Roman" pitchFamily="18" charset="0"/>
                <a:ea typeface="+mn-ea"/>
                <a:cs typeface="Arial" panose="020B0604020202020204" pitchFamily="34" charset="0"/>
              </a:rPr>
              <a:t>yatırım teklifleri, </a:t>
            </a:r>
            <a:r>
              <a:rPr lang="tr-TR" sz="2700" dirty="0" smtClean="0">
                <a:solidFill>
                  <a:srgbClr val="C00000"/>
                </a:solidFill>
                <a:latin typeface="Times New Roman" pitchFamily="18" charset="0"/>
                <a:ea typeface="+mn-ea"/>
                <a:cs typeface="Arial" panose="020B0604020202020204" pitchFamily="34" charset="0"/>
              </a:rPr>
              <a:t>değerlendirilmek </a:t>
            </a:r>
            <a:r>
              <a:rPr lang="tr-TR" sz="2700" dirty="0">
                <a:solidFill>
                  <a:srgbClr val="C00000"/>
                </a:solidFill>
                <a:latin typeface="Times New Roman" pitchFamily="18" charset="0"/>
                <a:ea typeface="+mn-ea"/>
                <a:cs typeface="Arial" panose="020B0604020202020204" pitchFamily="34" charset="0"/>
              </a:rPr>
              <a:t>üzere aynı süre içinde </a:t>
            </a:r>
            <a:r>
              <a:rPr lang="tr-TR" sz="2700" dirty="0" smtClean="0">
                <a:solidFill>
                  <a:srgbClr val="C00000"/>
                </a:solidFill>
                <a:latin typeface="Times New Roman" pitchFamily="18" charset="0"/>
                <a:ea typeface="+mn-ea"/>
                <a:cs typeface="Arial" panose="020B0604020202020204" pitchFamily="34" charset="0"/>
              </a:rPr>
              <a:t>Kalkınma Bakanlığına verilir</a:t>
            </a:r>
            <a:r>
              <a:rPr lang="tr-TR" sz="2700" dirty="0">
                <a:solidFill>
                  <a:srgbClr val="C00000"/>
                </a:solidFill>
                <a:latin typeface="Times New Roman" pitchFamily="18" charset="0"/>
                <a:ea typeface="+mn-ea"/>
                <a:cs typeface="Arial" panose="020B0604020202020204" pitchFamily="34" charset="0"/>
              </a:rPr>
              <a:t>. </a:t>
            </a:r>
            <a:r>
              <a:rPr lang="tr-TR" sz="2700" dirty="0" smtClean="0">
                <a:solidFill>
                  <a:srgbClr val="C00000"/>
                </a:solidFill>
                <a:latin typeface="Times New Roman" pitchFamily="18" charset="0"/>
                <a:ea typeface="+mn-ea"/>
                <a:cs typeface="Arial" panose="020B0604020202020204" pitchFamily="34" charset="0"/>
              </a:rPr>
              <a:t/>
            </a:r>
            <a:br>
              <a:rPr lang="tr-TR" sz="2700" dirty="0" smtClean="0">
                <a:solidFill>
                  <a:srgbClr val="C00000"/>
                </a:solidFill>
                <a:latin typeface="Times New Roman" pitchFamily="18" charset="0"/>
                <a:ea typeface="+mn-ea"/>
                <a:cs typeface="Arial" panose="020B0604020202020204" pitchFamily="34" charset="0"/>
              </a:rPr>
            </a:br>
            <a:r>
              <a:rPr lang="tr-TR" sz="2700" dirty="0">
                <a:latin typeface="Times New Roman" pitchFamily="18" charset="0"/>
                <a:ea typeface="+mn-ea"/>
                <a:cs typeface="Arial" panose="020B0604020202020204" pitchFamily="34" charset="0"/>
              </a:rPr>
              <a:t/>
            </a:r>
            <a:br>
              <a:rPr lang="tr-TR" sz="2700" dirty="0">
                <a:latin typeface="Times New Roman" pitchFamily="18" charset="0"/>
                <a:ea typeface="+mn-ea"/>
                <a:cs typeface="Arial" panose="020B0604020202020204" pitchFamily="34" charset="0"/>
              </a:rPr>
            </a:br>
            <a:r>
              <a:rPr lang="tr-TR" sz="2700" dirty="0" smtClean="0">
                <a:latin typeface="Times New Roman" pitchFamily="18" charset="0"/>
                <a:ea typeface="+mn-ea"/>
                <a:cs typeface="Arial" panose="020B0604020202020204" pitchFamily="34" charset="0"/>
              </a:rPr>
              <a:t>Bütçe </a:t>
            </a:r>
            <a:r>
              <a:rPr lang="tr-TR" sz="2700" dirty="0">
                <a:latin typeface="Times New Roman" pitchFamily="18" charset="0"/>
                <a:ea typeface="+mn-ea"/>
                <a:cs typeface="Arial" panose="020B0604020202020204" pitchFamily="34" charset="0"/>
              </a:rPr>
              <a:t>teklifleri Maliye Bakanlığına verildikten sonra, kamu idarelerinin yetkilileriyle gider ve gelir teklifleri hakkında </a:t>
            </a:r>
            <a:r>
              <a:rPr lang="tr-TR" sz="2700" dirty="0">
                <a:solidFill>
                  <a:srgbClr val="00B0F0"/>
                </a:solidFill>
                <a:latin typeface="Times New Roman" pitchFamily="18" charset="0"/>
                <a:ea typeface="+mn-ea"/>
                <a:cs typeface="Arial" panose="020B0604020202020204" pitchFamily="34" charset="0"/>
              </a:rPr>
              <a:t>görüşmeler yapılabilir. </a:t>
            </a:r>
          </a:p>
        </p:txBody>
      </p:sp>
      <p:sp>
        <p:nvSpPr>
          <p:cNvPr id="3" name="Slayt Numarası Yer Tutucusu 2"/>
          <p:cNvSpPr>
            <a:spLocks noGrp="1"/>
          </p:cNvSpPr>
          <p:nvPr>
            <p:ph type="sldNum" sz="quarter" idx="12"/>
          </p:nvPr>
        </p:nvSpPr>
        <p:spPr/>
        <p:txBody>
          <a:bodyPr/>
          <a:lstStyle/>
          <a:p>
            <a:fld id="{4FAB73BC-B049-4115-A692-8D63A059BFB8}" type="slidenum">
              <a:rPr lang="tr-TR" smtClean="0"/>
              <a:pPr/>
              <a:t>30</a:t>
            </a:fld>
            <a:endParaRPr lang="tr-TR" dirty="0"/>
          </a:p>
        </p:txBody>
      </p:sp>
    </p:spTree>
    <p:extLst>
      <p:ext uri="{BB962C8B-B14F-4D97-AF65-F5344CB8AC3E}">
        <p14:creationId xmlns:p14="http://schemas.microsoft.com/office/powerpoint/2010/main" val="2953960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p:cNvSpPr>
            <a:spLocks noGrp="1"/>
          </p:cNvSpPr>
          <p:nvPr>
            <p:ph type="body" sz="quarter" idx="14"/>
          </p:nvPr>
        </p:nvSpPr>
        <p:spPr>
          <a:xfrm>
            <a:off x="622573" y="1136473"/>
            <a:ext cx="11108987" cy="5172257"/>
          </a:xfrm>
        </p:spPr>
        <p:txBody>
          <a:bodyPr/>
          <a:lstStyle/>
          <a:p>
            <a:pPr marL="342900" indent="-342900">
              <a:buClr>
                <a:schemeClr val="tx2"/>
              </a:buClr>
              <a:buSzPct val="100000"/>
              <a:buFont typeface="Arial" panose="020B0604020202020204" pitchFamily="34" charset="0"/>
              <a:buChar char="•"/>
            </a:pPr>
            <a:r>
              <a:rPr lang="tr-TR" sz="2400" dirty="0">
                <a:solidFill>
                  <a:schemeClr val="tx1"/>
                </a:solidFill>
                <a:latin typeface="Times New Roman" pitchFamily="18" charset="0"/>
                <a:cs typeface="Times New Roman" pitchFamily="18" charset="0"/>
              </a:rPr>
              <a:t>Makroekonomik göstergeler ve bütçe büyüklüklerinin en geç </a:t>
            </a:r>
            <a:r>
              <a:rPr lang="tr-TR" sz="2400" b="1" dirty="0">
                <a:solidFill>
                  <a:schemeClr val="accent6">
                    <a:lumMod val="75000"/>
                  </a:schemeClr>
                </a:solidFill>
                <a:latin typeface="Times New Roman" pitchFamily="18" charset="0"/>
                <a:cs typeface="Times New Roman" pitchFamily="18" charset="0"/>
              </a:rPr>
              <a:t>Ekim ayının ilk haftası içinde </a:t>
            </a:r>
            <a:r>
              <a:rPr lang="tr-TR" sz="2400" dirty="0">
                <a:solidFill>
                  <a:schemeClr val="tx1"/>
                </a:solidFill>
                <a:latin typeface="Times New Roman" pitchFamily="18" charset="0"/>
                <a:cs typeface="Times New Roman" pitchFamily="18" charset="0"/>
              </a:rPr>
              <a:t>Yüksek Planlama Kurulunda görüşülmesinden </a:t>
            </a:r>
            <a:r>
              <a:rPr lang="tr-TR" sz="2400" dirty="0" smtClean="0">
                <a:solidFill>
                  <a:schemeClr val="tx1"/>
                </a:solidFill>
                <a:latin typeface="Times New Roman" pitchFamily="18" charset="0"/>
                <a:cs typeface="Times New Roman" pitchFamily="18" charset="0"/>
              </a:rPr>
              <a:t>sonra Maliye Bakanlığınca hazırlanan, </a:t>
            </a:r>
            <a:endParaRPr lang="tr-TR" sz="2400" dirty="0">
              <a:solidFill>
                <a:schemeClr val="tx1"/>
              </a:solidFill>
              <a:latin typeface="Times New Roman" pitchFamily="18" charset="0"/>
            </a:endParaRPr>
          </a:p>
          <a:p>
            <a:pPr algn="just">
              <a:buClr>
                <a:srgbClr val="E22E99"/>
              </a:buClr>
              <a:buSzPct val="80000"/>
            </a:pPr>
            <a:r>
              <a:rPr lang="tr-TR" sz="2400" i="1" dirty="0">
                <a:solidFill>
                  <a:schemeClr val="tx1"/>
                </a:solidFill>
                <a:latin typeface="Times New Roman" pitchFamily="18" charset="0"/>
                <a:cs typeface="Times New Roman" pitchFamily="18" charset="0"/>
              </a:rPr>
              <a:t>           </a:t>
            </a:r>
            <a:r>
              <a:rPr lang="tr-TR" sz="2400" i="1" dirty="0">
                <a:solidFill>
                  <a:srgbClr val="0070C0"/>
                </a:solidFill>
                <a:latin typeface="Times New Roman" pitchFamily="18" charset="0"/>
                <a:cs typeface="Times New Roman" pitchFamily="18" charset="0"/>
              </a:rPr>
              <a:t>merkezî yönetim bütçe kanun tasarısı ile </a:t>
            </a:r>
            <a:endParaRPr lang="tr-TR" sz="2400" i="1" dirty="0">
              <a:solidFill>
                <a:srgbClr val="0070C0"/>
              </a:solidFill>
              <a:latin typeface="Times New Roman" pitchFamily="18" charset="0"/>
            </a:endParaRPr>
          </a:p>
          <a:p>
            <a:pPr algn="just">
              <a:buClr>
                <a:srgbClr val="E22E99"/>
              </a:buClr>
              <a:buSzPct val="80000"/>
            </a:pPr>
            <a:r>
              <a:rPr lang="tr-TR" sz="2400" i="1" dirty="0">
                <a:solidFill>
                  <a:srgbClr val="0070C0"/>
                </a:solidFill>
                <a:latin typeface="Times New Roman" pitchFamily="18" charset="0"/>
                <a:cs typeface="Times New Roman" pitchFamily="18" charset="0"/>
              </a:rPr>
              <a:t>           millî bütçe tahmin raporu,</a:t>
            </a:r>
          </a:p>
          <a:p>
            <a:pPr marL="342900" indent="-342900" algn="just">
              <a:buClr>
                <a:schemeClr val="tx2"/>
              </a:buClr>
              <a:buSzPct val="100000"/>
              <a:buFont typeface="Arial" panose="020B0604020202020204" pitchFamily="34" charset="0"/>
              <a:buChar char="•"/>
            </a:pPr>
            <a:r>
              <a:rPr lang="tr-TR" sz="2400" b="1" u="sng" dirty="0">
                <a:solidFill>
                  <a:schemeClr val="accent6">
                    <a:lumMod val="75000"/>
                  </a:schemeClr>
                </a:solidFill>
                <a:latin typeface="Times New Roman" pitchFamily="18" charset="0"/>
                <a:cs typeface="Times New Roman" pitchFamily="18" charset="0"/>
              </a:rPr>
              <a:t>Mali yıl başından en az yetmiş beş gün önce </a:t>
            </a:r>
            <a:r>
              <a:rPr lang="tr-TR" sz="2400" dirty="0">
                <a:solidFill>
                  <a:schemeClr val="tx1"/>
                </a:solidFill>
                <a:latin typeface="Times New Roman" pitchFamily="18" charset="0"/>
                <a:cs typeface="Times New Roman" pitchFamily="18" charset="0"/>
              </a:rPr>
              <a:t>Bakanlar Kurulu tarafından TBMM’ne sunulur. </a:t>
            </a:r>
          </a:p>
          <a:p>
            <a:pPr marL="342900" indent="-342900" algn="just">
              <a:buClr>
                <a:schemeClr val="tx2"/>
              </a:buClr>
              <a:buSzPct val="100000"/>
              <a:buFont typeface="Arial" panose="020B0604020202020204" pitchFamily="34" charset="0"/>
              <a:buChar char="•"/>
            </a:pPr>
            <a:r>
              <a:rPr lang="tr-TR" sz="2400" dirty="0">
                <a:solidFill>
                  <a:schemeClr val="tx1"/>
                </a:solidFill>
                <a:latin typeface="Times New Roman" pitchFamily="18" charset="0"/>
              </a:rPr>
              <a:t>TBMM, Sayıştay ile </a:t>
            </a:r>
            <a:r>
              <a:rPr lang="tr-TR" sz="2400" dirty="0">
                <a:solidFill>
                  <a:schemeClr val="tx1"/>
                </a:solidFill>
                <a:latin typeface="Times New Roman" pitchFamily="18" charset="0"/>
                <a:cs typeface="Times New Roman" pitchFamily="18" charset="0"/>
              </a:rPr>
              <a:t>Düzenleyici ve </a:t>
            </a:r>
            <a:r>
              <a:rPr lang="tr-TR" sz="2400" dirty="0">
                <a:solidFill>
                  <a:schemeClr val="tx1"/>
                </a:solidFill>
                <a:latin typeface="Times New Roman" pitchFamily="18" charset="0"/>
              </a:rPr>
              <a:t>D</a:t>
            </a:r>
            <a:r>
              <a:rPr lang="tr-TR" sz="2400" dirty="0">
                <a:solidFill>
                  <a:schemeClr val="tx1"/>
                </a:solidFill>
                <a:latin typeface="Times New Roman" pitchFamily="18" charset="0"/>
                <a:cs typeface="Times New Roman" pitchFamily="18" charset="0"/>
              </a:rPr>
              <a:t>enetleyici </a:t>
            </a:r>
            <a:r>
              <a:rPr lang="tr-TR" sz="2400" dirty="0">
                <a:solidFill>
                  <a:schemeClr val="tx1"/>
                </a:solidFill>
                <a:latin typeface="Times New Roman" pitchFamily="18" charset="0"/>
              </a:rPr>
              <a:t>K</a:t>
            </a:r>
            <a:r>
              <a:rPr lang="tr-TR" sz="2400" dirty="0">
                <a:solidFill>
                  <a:schemeClr val="tx1"/>
                </a:solidFill>
                <a:latin typeface="Times New Roman" pitchFamily="18" charset="0"/>
                <a:cs typeface="Times New Roman" pitchFamily="18" charset="0"/>
              </a:rPr>
              <a:t>urumlar, bütçelerini Eylül ayı sonuna kadar doğrudan TBMM’ne bir örneğini de Maliye Bakanlığına gönderirler. </a:t>
            </a:r>
          </a:p>
          <a:p>
            <a:endParaRPr lang="tr-TR" dirty="0"/>
          </a:p>
        </p:txBody>
      </p:sp>
      <p:sp>
        <p:nvSpPr>
          <p:cNvPr id="4" name="Metin Yer Tutucusu 3"/>
          <p:cNvSpPr>
            <a:spLocks noGrp="1"/>
          </p:cNvSpPr>
          <p:nvPr>
            <p:ph type="body" sz="quarter" idx="15"/>
          </p:nvPr>
        </p:nvSpPr>
        <p:spPr>
          <a:xfrm>
            <a:off x="239999" y="495576"/>
            <a:ext cx="10233600" cy="584775"/>
          </a:xfrm>
        </p:spPr>
        <p:txBody>
          <a:bodyPr/>
          <a:lstStyle/>
          <a:p>
            <a:pPr algn="ctr"/>
            <a:r>
              <a:rPr lang="tr-TR" b="1" dirty="0" smtClean="0">
                <a:solidFill>
                  <a:schemeClr val="accent1">
                    <a:lumMod val="50000"/>
                  </a:schemeClr>
                </a:solidFill>
                <a:latin typeface="Times New Roman" pitchFamily="18" charset="0"/>
              </a:rPr>
              <a:t>Bütçenin </a:t>
            </a:r>
            <a:r>
              <a:rPr lang="tr-TR" b="1" dirty="0">
                <a:solidFill>
                  <a:schemeClr val="accent1">
                    <a:lumMod val="50000"/>
                  </a:schemeClr>
                </a:solidFill>
                <a:latin typeface="Times New Roman" pitchFamily="18" charset="0"/>
              </a:rPr>
              <a:t>TBMM’ne Sunulması</a:t>
            </a:r>
            <a:endParaRPr lang="tr-TR" dirty="0">
              <a:solidFill>
                <a:schemeClr val="accent1">
                  <a:lumMod val="50000"/>
                </a:schemeClr>
              </a:solidFill>
            </a:endParaRPr>
          </a:p>
        </p:txBody>
      </p: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31</a:t>
            </a:fld>
            <a:endParaRPr lang="tr-TR">
              <a:solidFill>
                <a:prstClr val="black">
                  <a:lumMod val="65000"/>
                  <a:lumOff val="35000"/>
                </a:prstClr>
              </a:solidFill>
            </a:endParaRPr>
          </a:p>
        </p:txBody>
      </p:sp>
    </p:spTree>
    <p:extLst>
      <p:ext uri="{BB962C8B-B14F-4D97-AF65-F5344CB8AC3E}">
        <p14:creationId xmlns:p14="http://schemas.microsoft.com/office/powerpoint/2010/main" val="853168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p:cNvSpPr>
            <a:spLocks noGrp="1"/>
          </p:cNvSpPr>
          <p:nvPr>
            <p:ph type="body" sz="quarter" idx="14"/>
          </p:nvPr>
        </p:nvSpPr>
        <p:spPr>
          <a:xfrm>
            <a:off x="817125" y="1136473"/>
            <a:ext cx="10710155" cy="5172257"/>
          </a:xfrm>
        </p:spPr>
        <p:txBody>
          <a:bodyPr>
            <a:normAutofit/>
          </a:bodyPr>
          <a:lstStyle/>
          <a:p>
            <a:pPr marL="342900" indent="-342900" algn="just">
              <a:buClr>
                <a:schemeClr val="tx2"/>
              </a:buClr>
              <a:buSzPct val="100000"/>
              <a:buFont typeface="Arial" panose="020B0604020202020204" pitchFamily="34" charset="0"/>
              <a:buChar char="•"/>
            </a:pPr>
            <a:r>
              <a:rPr lang="tr-TR" sz="2400" dirty="0">
                <a:latin typeface="Times New Roman" pitchFamily="18" charset="0"/>
              </a:rPr>
              <a:t>TBMM</a:t>
            </a:r>
            <a:r>
              <a:rPr lang="tr-TR" sz="2400" dirty="0">
                <a:latin typeface="Times New Roman" pitchFamily="18" charset="0"/>
                <a:cs typeface="Times New Roman" pitchFamily="18" charset="0"/>
              </a:rPr>
              <a:t>, merkezî yönetim bütçe kanun tasarısının</a:t>
            </a:r>
            <a:r>
              <a:rPr lang="tr-TR" sz="2400" dirty="0">
                <a:solidFill>
                  <a:srgbClr val="FF0000"/>
                </a:solidFill>
                <a:latin typeface="Times New Roman" pitchFamily="18" charset="0"/>
                <a:cs typeface="Times New Roman" pitchFamily="18" charset="0"/>
              </a:rPr>
              <a:t> </a:t>
            </a:r>
            <a:r>
              <a:rPr lang="tr-TR" sz="2400" dirty="0">
                <a:solidFill>
                  <a:srgbClr val="00B0F0"/>
                </a:solidFill>
                <a:latin typeface="Times New Roman" pitchFamily="18" charset="0"/>
              </a:rPr>
              <a:t>metnini maddeler, gider ve gelir cetvellerini kamu idareleri itibarıyla</a:t>
            </a:r>
            <a:r>
              <a:rPr lang="tr-TR" sz="2400" dirty="0">
                <a:latin typeface="Times New Roman" pitchFamily="18" charset="0"/>
                <a:cs typeface="Times New Roman" pitchFamily="18" charset="0"/>
              </a:rPr>
              <a:t> görüşür ve bölümler halinde oylar. </a:t>
            </a:r>
            <a:endParaRPr lang="tr-TR" sz="2400" dirty="0" smtClean="0">
              <a:latin typeface="Times New Roman" pitchFamily="18" charset="0"/>
              <a:cs typeface="Times New Roman" pitchFamily="18" charset="0"/>
            </a:endParaRPr>
          </a:p>
          <a:p>
            <a:pPr marL="342900" indent="-342900" algn="just">
              <a:buClr>
                <a:schemeClr val="tx2"/>
              </a:buClr>
              <a:buSzPct val="100000"/>
              <a:buFont typeface="Arial" panose="020B0604020202020204" pitchFamily="34" charset="0"/>
              <a:buChar char="•"/>
            </a:pPr>
            <a:r>
              <a:rPr lang="tr-TR" sz="2400" dirty="0">
                <a:solidFill>
                  <a:srgbClr val="C00000"/>
                </a:solidFill>
                <a:latin typeface="Times New Roman" pitchFamily="18" charset="0"/>
                <a:cs typeface="Times New Roman" pitchFamily="18" charset="0"/>
              </a:rPr>
              <a:t>Merkezî yönetim bütçe kanunu malî yıl başından önce Resmî Gazetede yayımlanır</a:t>
            </a:r>
            <a:r>
              <a:rPr lang="tr-TR" sz="2400" dirty="0">
                <a:latin typeface="Times New Roman" pitchFamily="18" charset="0"/>
                <a:cs typeface="Times New Roman" pitchFamily="18" charset="0"/>
              </a:rPr>
              <a:t>. </a:t>
            </a:r>
          </a:p>
          <a:p>
            <a:pPr marL="342900" indent="-342900" algn="just">
              <a:buClr>
                <a:schemeClr val="tx2"/>
              </a:buClr>
              <a:buSzPct val="100000"/>
              <a:buFont typeface="Arial" panose="020B0604020202020204" pitchFamily="34" charset="0"/>
              <a:buChar char="•"/>
            </a:pPr>
            <a:r>
              <a:rPr lang="tr-TR" sz="2400" dirty="0">
                <a:solidFill>
                  <a:srgbClr val="C00000"/>
                </a:solidFill>
                <a:latin typeface="Times New Roman" pitchFamily="18" charset="0"/>
              </a:rPr>
              <a:t>Kalkınma Bakanlığınca hazırlanan </a:t>
            </a:r>
            <a:r>
              <a:rPr lang="tr-TR" sz="2400" i="1" u="sng" dirty="0">
                <a:solidFill>
                  <a:schemeClr val="tx1"/>
                </a:solidFill>
                <a:latin typeface="Times New Roman" pitchFamily="18" charset="0"/>
              </a:rPr>
              <a:t>Kamu yatırım programı </a:t>
            </a:r>
            <a:r>
              <a:rPr lang="tr-TR" sz="2400" dirty="0" smtClean="0">
                <a:solidFill>
                  <a:srgbClr val="C00000"/>
                </a:solidFill>
                <a:latin typeface="Times New Roman" pitchFamily="18" charset="0"/>
              </a:rPr>
              <a:t>Bütçe Kanununun </a:t>
            </a:r>
            <a:r>
              <a:rPr lang="tr-TR" sz="2400" dirty="0">
                <a:solidFill>
                  <a:srgbClr val="C00000"/>
                </a:solidFill>
                <a:latin typeface="Times New Roman" pitchFamily="18" charset="0"/>
              </a:rPr>
              <a:t>yürürlüğe girdiği tarihten itibaren on beş gün içinde Bakanlar Kurulu kararıyla Resmî Gazetede yayımlanır.</a:t>
            </a:r>
          </a:p>
          <a:p>
            <a:pPr marL="342900" indent="-342900" algn="just">
              <a:buClr>
                <a:schemeClr val="tx2"/>
              </a:buClr>
              <a:buSzPct val="100000"/>
              <a:buFont typeface="Arial" panose="020B0604020202020204" pitchFamily="34" charset="0"/>
              <a:buChar char="•"/>
            </a:pPr>
            <a:r>
              <a:rPr lang="tr-TR" sz="2400" dirty="0" smtClean="0">
                <a:latin typeface="Times New Roman" pitchFamily="18" charset="0"/>
                <a:cs typeface="Times New Roman" pitchFamily="18" charset="0"/>
              </a:rPr>
              <a:t>Zorunlu </a:t>
            </a:r>
            <a:r>
              <a:rPr lang="tr-TR" sz="2400" dirty="0">
                <a:latin typeface="Times New Roman" pitchFamily="18" charset="0"/>
                <a:cs typeface="Times New Roman" pitchFamily="18" charset="0"/>
              </a:rPr>
              <a:t>nedenlerle merkezî yönetim bütçe kanununun süresinde yürürlüğe konulamaması halinde, </a:t>
            </a:r>
            <a:r>
              <a:rPr lang="tr-TR" sz="2400" dirty="0">
                <a:solidFill>
                  <a:srgbClr val="00B0F0"/>
                </a:solidFill>
                <a:latin typeface="Times New Roman" pitchFamily="18" charset="0"/>
              </a:rPr>
              <a:t>geçici bütçe </a:t>
            </a:r>
            <a:r>
              <a:rPr lang="tr-TR" sz="2400" dirty="0">
                <a:latin typeface="Times New Roman" pitchFamily="18" charset="0"/>
                <a:cs typeface="Times New Roman" pitchFamily="18" charset="0"/>
              </a:rPr>
              <a:t>kanunu çıkarılır</a:t>
            </a:r>
            <a:r>
              <a:rPr lang="tr-TR" sz="2400" dirty="0">
                <a:latin typeface="Times New Roman" pitchFamily="18" charset="0"/>
              </a:rPr>
              <a:t>.</a:t>
            </a:r>
          </a:p>
          <a:p>
            <a:pPr marL="342900" indent="-342900" algn="just">
              <a:buClr>
                <a:schemeClr val="tx2"/>
              </a:buClr>
              <a:buSzPct val="100000"/>
              <a:buFont typeface="Arial" panose="020B0604020202020204" pitchFamily="34" charset="0"/>
              <a:buChar char="•"/>
            </a:pPr>
            <a:r>
              <a:rPr lang="tr-TR" sz="2400" dirty="0">
                <a:latin typeface="Times New Roman" pitchFamily="18" charset="0"/>
                <a:cs typeface="Times New Roman" pitchFamily="18" charset="0"/>
              </a:rPr>
              <a:t>Geçici bütçe ödenekleri, </a:t>
            </a:r>
            <a:r>
              <a:rPr lang="tr-TR" sz="2400" dirty="0">
                <a:solidFill>
                  <a:srgbClr val="00B0F0"/>
                </a:solidFill>
                <a:latin typeface="Times New Roman" pitchFamily="18" charset="0"/>
              </a:rPr>
              <a:t>bir önceki yıl bütçe başlangıç ödeneklerinin belirli bir oranı</a:t>
            </a:r>
            <a:r>
              <a:rPr lang="tr-TR" sz="2400" dirty="0">
                <a:solidFill>
                  <a:srgbClr val="FFCC00"/>
                </a:solidFill>
                <a:latin typeface="Times New Roman" pitchFamily="18" charset="0"/>
                <a:cs typeface="Times New Roman" pitchFamily="18" charset="0"/>
              </a:rPr>
              <a:t> </a:t>
            </a:r>
            <a:r>
              <a:rPr lang="tr-TR" sz="2400" dirty="0">
                <a:latin typeface="Times New Roman" pitchFamily="18" charset="0"/>
                <a:cs typeface="Times New Roman" pitchFamily="18" charset="0"/>
              </a:rPr>
              <a:t>esas alınarak belirlenir. </a:t>
            </a:r>
            <a:endParaRPr lang="tr-TR" sz="2400" dirty="0">
              <a:latin typeface="Times New Roman" pitchFamily="18" charset="0"/>
            </a:endParaRPr>
          </a:p>
          <a:p>
            <a:pPr marL="342900" indent="-342900" algn="just">
              <a:buClr>
                <a:schemeClr val="tx2"/>
              </a:buClr>
              <a:buSzPct val="100000"/>
              <a:buFont typeface="Arial" panose="020B0604020202020204" pitchFamily="34" charset="0"/>
              <a:buChar char="•"/>
            </a:pPr>
            <a:r>
              <a:rPr lang="tr-TR" sz="2400" dirty="0">
                <a:latin typeface="Times New Roman" pitchFamily="18" charset="0"/>
                <a:cs typeface="Times New Roman" pitchFamily="18" charset="0"/>
              </a:rPr>
              <a:t>Geçici bütçe uygulaması </a:t>
            </a:r>
            <a:r>
              <a:rPr lang="tr-TR" sz="2400" dirty="0">
                <a:solidFill>
                  <a:srgbClr val="00B0F0"/>
                </a:solidFill>
                <a:latin typeface="Times New Roman" pitchFamily="18" charset="0"/>
              </a:rPr>
              <a:t>altı ayı geçemez. </a:t>
            </a:r>
          </a:p>
          <a:p>
            <a:endParaRPr lang="tr-TR" dirty="0"/>
          </a:p>
        </p:txBody>
      </p:sp>
      <p:sp>
        <p:nvSpPr>
          <p:cNvPr id="4" name="Metin Yer Tutucusu 3"/>
          <p:cNvSpPr>
            <a:spLocks noGrp="1"/>
          </p:cNvSpPr>
          <p:nvPr>
            <p:ph type="body" sz="quarter" idx="15"/>
          </p:nvPr>
        </p:nvSpPr>
        <p:spPr>
          <a:xfrm>
            <a:off x="977461" y="440165"/>
            <a:ext cx="10289629" cy="523220"/>
          </a:xfrm>
        </p:spPr>
        <p:txBody>
          <a:bodyPr/>
          <a:lstStyle/>
          <a:p>
            <a:pPr algn="ctr"/>
            <a:r>
              <a:rPr lang="tr-TR" sz="2800" b="1" dirty="0" smtClean="0">
                <a:solidFill>
                  <a:schemeClr val="accent1">
                    <a:lumMod val="50000"/>
                  </a:schemeClr>
                </a:solidFill>
                <a:latin typeface="Times New Roman" pitchFamily="18" charset="0"/>
              </a:rPr>
              <a:t>Merkezi Yönetim Bütçe </a:t>
            </a:r>
            <a:r>
              <a:rPr lang="tr-TR" sz="2800" b="1" dirty="0">
                <a:solidFill>
                  <a:schemeClr val="accent1">
                    <a:lumMod val="50000"/>
                  </a:schemeClr>
                </a:solidFill>
                <a:latin typeface="Times New Roman" pitchFamily="18" charset="0"/>
              </a:rPr>
              <a:t>Kanun </a:t>
            </a:r>
            <a:r>
              <a:rPr lang="tr-TR" sz="2800" b="1" dirty="0" smtClean="0">
                <a:solidFill>
                  <a:schemeClr val="accent1">
                    <a:lumMod val="50000"/>
                  </a:schemeClr>
                </a:solidFill>
                <a:latin typeface="Times New Roman" pitchFamily="18" charset="0"/>
              </a:rPr>
              <a:t>Tasarısı-Yatırım Programı</a:t>
            </a:r>
            <a:endParaRPr lang="tr-TR" sz="2800" b="1" dirty="0">
              <a:solidFill>
                <a:schemeClr val="accent1">
                  <a:lumMod val="50000"/>
                </a:schemeClr>
              </a:solidFill>
              <a:latin typeface="Times New Roman" pitchFamily="18" charset="0"/>
            </a:endParaRPr>
          </a:p>
        </p:txBody>
      </p: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32</a:t>
            </a:fld>
            <a:endParaRPr lang="tr-TR">
              <a:solidFill>
                <a:prstClr val="black">
                  <a:lumMod val="65000"/>
                  <a:lumOff val="35000"/>
                </a:prstClr>
              </a:solidFill>
            </a:endParaRPr>
          </a:p>
        </p:txBody>
      </p:sp>
    </p:spTree>
    <p:extLst>
      <p:ext uri="{BB962C8B-B14F-4D97-AF65-F5344CB8AC3E}">
        <p14:creationId xmlns:p14="http://schemas.microsoft.com/office/powerpoint/2010/main" val="18789562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45129" y="394950"/>
            <a:ext cx="10750243" cy="6073951"/>
          </a:xfrm>
        </p:spPr>
        <p:txBody>
          <a:bodyPr>
            <a:normAutofit fontScale="90000"/>
          </a:bodyPr>
          <a:lstStyle/>
          <a:p>
            <a:r>
              <a:rPr lang="tr-TR" sz="3200" b="1" u="sng" dirty="0">
                <a:solidFill>
                  <a:schemeClr val="accent1">
                    <a:lumMod val="50000"/>
                  </a:schemeClr>
                </a:solidFill>
                <a:latin typeface="Times New Roman" pitchFamily="18" charset="0"/>
                <a:ea typeface="+mn-ea"/>
                <a:cs typeface="Arial" panose="020B0604020202020204" pitchFamily="34" charset="0"/>
              </a:rPr>
              <a:t>Ödeneklerin </a:t>
            </a:r>
            <a:r>
              <a:rPr lang="tr-TR" sz="3200" b="1" u="sng" dirty="0" smtClean="0">
                <a:solidFill>
                  <a:schemeClr val="accent1">
                    <a:lumMod val="50000"/>
                  </a:schemeClr>
                </a:solidFill>
                <a:latin typeface="Times New Roman" pitchFamily="18" charset="0"/>
                <a:ea typeface="+mn-ea"/>
                <a:cs typeface="Arial" panose="020B0604020202020204" pitchFamily="34" charset="0"/>
              </a:rPr>
              <a:t>Kullanılması</a:t>
            </a:r>
            <a:br>
              <a:rPr lang="tr-TR" sz="3200" b="1" u="sng" dirty="0" smtClean="0">
                <a:solidFill>
                  <a:schemeClr val="accent1">
                    <a:lumMod val="50000"/>
                  </a:schemeClr>
                </a:solidFill>
                <a:latin typeface="Times New Roman" pitchFamily="18" charset="0"/>
                <a:ea typeface="+mn-ea"/>
                <a:cs typeface="Arial" panose="020B0604020202020204" pitchFamily="34" charset="0"/>
              </a:rPr>
            </a:br>
            <a:r>
              <a:rPr lang="tr-TR" sz="3200" b="1" u="sng" dirty="0" smtClean="0">
                <a:solidFill>
                  <a:schemeClr val="accent1">
                    <a:lumMod val="50000"/>
                  </a:schemeClr>
                </a:solidFill>
                <a:latin typeface="Times New Roman" pitchFamily="18" charset="0"/>
                <a:ea typeface="+mn-ea"/>
                <a:cs typeface="Arial" panose="020B0604020202020204" pitchFamily="34" charset="0"/>
              </a:rPr>
              <a:t/>
            </a:r>
            <a:br>
              <a:rPr lang="tr-TR" sz="3200" b="1" u="sng" dirty="0" smtClean="0">
                <a:solidFill>
                  <a:schemeClr val="accent1">
                    <a:lumMod val="50000"/>
                  </a:schemeClr>
                </a:solidFill>
                <a:latin typeface="Times New Roman" pitchFamily="18" charset="0"/>
                <a:ea typeface="+mn-ea"/>
                <a:cs typeface="Arial" panose="020B0604020202020204" pitchFamily="34" charset="0"/>
              </a:rPr>
            </a:br>
            <a:r>
              <a:rPr lang="tr-TR" sz="2400" dirty="0" smtClean="0"/>
              <a:t>Genel </a:t>
            </a:r>
            <a:r>
              <a:rPr lang="tr-TR" sz="2400" dirty="0"/>
              <a:t>bütçe kapsamındaki kamu idareleri, ayrıntılı harcama programlarını hazırlar ve vize edilmek üzere Maliye Bakanlığına gönderir. Bütçe ödenekleri, </a:t>
            </a:r>
            <a:r>
              <a:rPr lang="tr-TR" sz="2400" dirty="0">
                <a:solidFill>
                  <a:srgbClr val="C00000"/>
                </a:solidFill>
              </a:rPr>
              <a:t>Maliye Bakanlığınca belirlenecek esaslar çerçevesinde, nakit planlaması da dikkate alınarak vize edilen ayrıntılı harcama programları ve serbest bırakma oranlarına göre kullanılır</a:t>
            </a:r>
            <a:r>
              <a:rPr lang="tr-TR" sz="2400" dirty="0" smtClean="0">
                <a:solidFill>
                  <a:srgbClr val="C00000"/>
                </a:solidFill>
              </a:rPr>
              <a:t>.</a:t>
            </a:r>
            <a:br>
              <a:rPr lang="tr-TR" sz="2400" dirty="0" smtClean="0">
                <a:solidFill>
                  <a:srgbClr val="C00000"/>
                </a:solidFill>
              </a:rPr>
            </a:br>
            <a:r>
              <a:rPr lang="tr-TR" sz="2400" dirty="0" smtClean="0"/>
              <a:t/>
            </a:r>
            <a:br>
              <a:rPr lang="tr-TR" sz="2400" dirty="0" smtClean="0"/>
            </a:br>
            <a:r>
              <a:rPr lang="tr-TR" sz="2400" dirty="0" smtClean="0">
                <a:solidFill>
                  <a:srgbClr val="00B0F0"/>
                </a:solidFill>
              </a:rPr>
              <a:t>Özel </a:t>
            </a:r>
            <a:r>
              <a:rPr lang="tr-TR" sz="2400" dirty="0">
                <a:solidFill>
                  <a:srgbClr val="00B0F0"/>
                </a:solidFill>
              </a:rPr>
              <a:t>bütçeli idareler ve sosyal güvenlik kurumları ayrıntılı finansman programlarını hazırlar ve harcamalarını bu programa uygun olarak </a:t>
            </a:r>
            <a:r>
              <a:rPr lang="tr-TR" sz="2400" dirty="0" smtClean="0">
                <a:solidFill>
                  <a:srgbClr val="00B0F0"/>
                </a:solidFill>
              </a:rPr>
              <a:t>yaparlar.</a:t>
            </a:r>
            <a:br>
              <a:rPr lang="tr-TR" sz="2400" dirty="0" smtClean="0">
                <a:solidFill>
                  <a:srgbClr val="00B0F0"/>
                </a:solidFill>
              </a:rPr>
            </a:br>
            <a:r>
              <a:rPr lang="tr-TR" sz="2400" dirty="0"/>
              <a:t/>
            </a:r>
            <a:br>
              <a:rPr lang="tr-TR" sz="2400" dirty="0"/>
            </a:br>
            <a:r>
              <a:rPr lang="tr-TR" sz="2400" dirty="0" smtClean="0"/>
              <a:t>Kamu </a:t>
            </a:r>
            <a:r>
              <a:rPr lang="tr-TR" sz="2400" dirty="0"/>
              <a:t>idareleri, bütçelerinde yer alan ödeneklerin üzerinde harcama yapamaz. </a:t>
            </a:r>
            <a:r>
              <a:rPr lang="tr-TR" sz="2400" dirty="0">
                <a:solidFill>
                  <a:srgbClr val="0070C0"/>
                </a:solidFill>
              </a:rPr>
              <a:t>Bütçeyle verilen ödenekler, tahsis edildikleri amaçlar doğrultusunda yılı içinde yaptırılan iş, satın alınan mal ve hizmetler ile diğer giderlerin karşılanmasında kullanılır. </a:t>
            </a:r>
            <a:r>
              <a:rPr lang="tr-TR" sz="2400" dirty="0"/>
              <a:t>Ancak, ait olduğu malî yılda ödenemeyen ve emanet hesabına alınamayan </a:t>
            </a:r>
            <a:r>
              <a:rPr lang="tr-TR" sz="2400" dirty="0">
                <a:solidFill>
                  <a:srgbClr val="C00000"/>
                </a:solidFill>
              </a:rPr>
              <a:t>zamanaşımına uğramamış geçen yıllar borçları ile ilama bağlı borçlar, ilgili kamu idaresinin cari yıl bütçesinden ödenir. </a:t>
            </a:r>
            <a:r>
              <a:rPr lang="tr-TR" sz="2400" dirty="0" smtClean="0">
                <a:solidFill>
                  <a:srgbClr val="C00000"/>
                </a:solidFill>
              </a:rPr>
              <a:t/>
            </a:r>
            <a:br>
              <a:rPr lang="tr-TR" sz="2400" dirty="0" smtClean="0">
                <a:solidFill>
                  <a:srgbClr val="C00000"/>
                </a:solidFill>
              </a:rPr>
            </a:br>
            <a:r>
              <a:rPr lang="tr-TR" sz="2400" b="1" dirty="0" smtClean="0">
                <a:solidFill>
                  <a:srgbClr val="C00000"/>
                </a:solidFill>
                <a:latin typeface="Times New Roman" pitchFamily="18" charset="0"/>
                <a:ea typeface="+mn-ea"/>
                <a:cs typeface="Arial" panose="020B0604020202020204" pitchFamily="34" charset="0"/>
              </a:rPr>
              <a:t/>
            </a:r>
            <a:br>
              <a:rPr lang="tr-TR" sz="2400" b="1" dirty="0" smtClean="0">
                <a:solidFill>
                  <a:srgbClr val="C00000"/>
                </a:solidFill>
                <a:latin typeface="Times New Roman" pitchFamily="18" charset="0"/>
                <a:ea typeface="+mn-ea"/>
                <a:cs typeface="Arial" panose="020B0604020202020204" pitchFamily="34" charset="0"/>
              </a:rPr>
            </a:br>
            <a:r>
              <a:rPr lang="tr-TR" sz="2400" dirty="0"/>
              <a:t>Cari yılda kullanılmayan ödenekler yıl sonunda iptal edilir.</a:t>
            </a:r>
            <a:br>
              <a:rPr lang="tr-TR" sz="2400" dirty="0"/>
            </a:br>
            <a:endParaRPr lang="tr-TR" sz="2400" b="1" dirty="0">
              <a:solidFill>
                <a:schemeClr val="accent1">
                  <a:lumMod val="50000"/>
                </a:schemeClr>
              </a:solidFill>
              <a:latin typeface="Times New Roman" pitchFamily="18" charset="0"/>
              <a:ea typeface="+mn-ea"/>
              <a:cs typeface="Arial" panose="020B0604020202020204" pitchFamily="34" charset="0"/>
            </a:endParaRPr>
          </a:p>
        </p:txBody>
      </p:sp>
      <p:sp>
        <p:nvSpPr>
          <p:cNvPr id="3" name="Slayt Numarası Yer Tutucusu 2"/>
          <p:cNvSpPr>
            <a:spLocks noGrp="1"/>
          </p:cNvSpPr>
          <p:nvPr>
            <p:ph type="sldNum" sz="quarter" idx="12"/>
          </p:nvPr>
        </p:nvSpPr>
        <p:spPr/>
        <p:txBody>
          <a:bodyPr/>
          <a:lstStyle/>
          <a:p>
            <a:fld id="{4FAB73BC-B049-4115-A692-8D63A059BFB8}" type="slidenum">
              <a:rPr lang="tr-TR" smtClean="0"/>
              <a:pPr/>
              <a:t>33</a:t>
            </a:fld>
            <a:endParaRPr lang="tr-TR" dirty="0"/>
          </a:p>
        </p:txBody>
      </p:sp>
    </p:spTree>
    <p:extLst>
      <p:ext uri="{BB962C8B-B14F-4D97-AF65-F5344CB8AC3E}">
        <p14:creationId xmlns:p14="http://schemas.microsoft.com/office/powerpoint/2010/main" val="503844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p:cNvSpPr>
            <a:spLocks noGrp="1"/>
          </p:cNvSpPr>
          <p:nvPr>
            <p:ph type="body" sz="quarter" idx="14"/>
          </p:nvPr>
        </p:nvSpPr>
        <p:spPr>
          <a:xfrm>
            <a:off x="836579" y="1136473"/>
            <a:ext cx="9931940" cy="5172257"/>
          </a:xfrm>
        </p:spPr>
        <p:txBody>
          <a:bodyPr/>
          <a:lstStyle/>
          <a:p>
            <a:pPr marL="342900" indent="-342900">
              <a:lnSpc>
                <a:spcPct val="90000"/>
              </a:lnSpc>
              <a:buClr>
                <a:schemeClr val="tx2"/>
              </a:buClr>
              <a:buSzPct val="100000"/>
              <a:buFont typeface="Arial" panose="020B0604020202020204" pitchFamily="34" charset="0"/>
              <a:buChar char="•"/>
            </a:pPr>
            <a:r>
              <a:rPr lang="tr-TR" sz="2800" dirty="0">
                <a:solidFill>
                  <a:schemeClr val="tx1"/>
                </a:solidFill>
                <a:latin typeface="Times New Roman" pitchFamily="18" charset="0"/>
                <a:cs typeface="Times New Roman" pitchFamily="18" charset="0"/>
              </a:rPr>
              <a:t>Merkezî yönetim kapsamındaki kamu idarelerinin bütçeleri arasındaki ödenek aktarmaları kanunla yapılır</a:t>
            </a:r>
            <a:r>
              <a:rPr lang="tr-TR" sz="2800" dirty="0">
                <a:latin typeface="Times New Roman" pitchFamily="18" charset="0"/>
              </a:rPr>
              <a:t>.</a:t>
            </a:r>
          </a:p>
          <a:p>
            <a:pPr marL="342900" indent="-342900">
              <a:lnSpc>
                <a:spcPct val="90000"/>
              </a:lnSpc>
              <a:buClr>
                <a:schemeClr val="tx2"/>
              </a:buClr>
              <a:buSzPct val="100000"/>
              <a:buFont typeface="Arial" panose="020B0604020202020204" pitchFamily="34" charset="0"/>
              <a:buChar char="•"/>
            </a:pPr>
            <a:r>
              <a:rPr lang="tr-TR" sz="2800" dirty="0">
                <a:solidFill>
                  <a:schemeClr val="tx1"/>
                </a:solidFill>
                <a:latin typeface="Times New Roman" pitchFamily="18" charset="0"/>
              </a:rPr>
              <a:t>M</a:t>
            </a:r>
            <a:r>
              <a:rPr lang="tr-TR" sz="2800" dirty="0">
                <a:solidFill>
                  <a:schemeClr val="tx1"/>
                </a:solidFill>
                <a:latin typeface="Times New Roman" pitchFamily="18" charset="0"/>
                <a:cs typeface="Times New Roman" pitchFamily="18" charset="0"/>
              </a:rPr>
              <a:t>erkezî yönetim kapsamındaki kamu idareleri, aktarma yapılacak tertipteki ödeneğin, </a:t>
            </a:r>
            <a:r>
              <a:rPr lang="tr-TR" sz="2800" u="sng" dirty="0">
                <a:solidFill>
                  <a:schemeClr val="accent2">
                    <a:lumMod val="75000"/>
                  </a:schemeClr>
                </a:solidFill>
                <a:latin typeface="Times New Roman" pitchFamily="18" charset="0"/>
                <a:cs typeface="Times New Roman" pitchFamily="18" charset="0"/>
              </a:rPr>
              <a:t>yılı bütçe kanununda farklı bir oran belirlenmedikçe</a:t>
            </a:r>
            <a:r>
              <a:rPr lang="tr-TR" sz="2800" dirty="0">
                <a:solidFill>
                  <a:schemeClr val="tx1"/>
                </a:solidFill>
                <a:latin typeface="Times New Roman" pitchFamily="18" charset="0"/>
                <a:cs typeface="Times New Roman" pitchFamily="18" charset="0"/>
              </a:rPr>
              <a:t>, %5’ine kendi bütçeleri içinde ödenek aktarması yapabilirler</a:t>
            </a:r>
            <a:r>
              <a:rPr lang="tr-TR" sz="2800" dirty="0">
                <a:solidFill>
                  <a:schemeClr val="tx1"/>
                </a:solidFill>
                <a:latin typeface="Times New Roman" pitchFamily="18" charset="0"/>
              </a:rPr>
              <a:t>.</a:t>
            </a:r>
          </a:p>
          <a:p>
            <a:pPr marL="342900" indent="-342900">
              <a:lnSpc>
                <a:spcPct val="90000"/>
              </a:lnSpc>
              <a:buClr>
                <a:schemeClr val="tx2"/>
              </a:buClr>
              <a:buSzPct val="100000"/>
              <a:buFont typeface="Arial" panose="020B0604020202020204" pitchFamily="34" charset="0"/>
              <a:buChar char="•"/>
            </a:pPr>
            <a:r>
              <a:rPr lang="tr-TR" sz="2800" dirty="0">
                <a:solidFill>
                  <a:srgbClr val="7030A0"/>
                </a:solidFill>
                <a:latin typeface="Times New Roman" pitchFamily="18" charset="0"/>
                <a:cs typeface="Times New Roman" pitchFamily="18" charset="0"/>
              </a:rPr>
              <a:t>Personel giderleri tertiplerinden, aktarma yapılmış tertiplerden ve yedek ödenekten aktarma yapılmış tertiplerden diğer tertiplere aktarma yapılamaz</a:t>
            </a:r>
            <a:r>
              <a:rPr lang="tr-TR" sz="2400" dirty="0">
                <a:solidFill>
                  <a:srgbClr val="7030A0"/>
                </a:solidFill>
                <a:latin typeface="Times New Roman" pitchFamily="18" charset="0"/>
                <a:cs typeface="Times New Roman" pitchFamily="18" charset="0"/>
              </a:rPr>
              <a:t>.</a:t>
            </a:r>
          </a:p>
          <a:p>
            <a:endParaRPr lang="tr-TR" dirty="0"/>
          </a:p>
        </p:txBody>
      </p:sp>
      <p:sp>
        <p:nvSpPr>
          <p:cNvPr id="4" name="Metin Yer Tutucusu 3"/>
          <p:cNvSpPr>
            <a:spLocks noGrp="1"/>
          </p:cNvSpPr>
          <p:nvPr>
            <p:ph type="body" sz="quarter" idx="15"/>
          </p:nvPr>
        </p:nvSpPr>
        <p:spPr>
          <a:xfrm>
            <a:off x="239999" y="495570"/>
            <a:ext cx="10233600" cy="584775"/>
          </a:xfrm>
        </p:spPr>
        <p:txBody>
          <a:bodyPr/>
          <a:lstStyle/>
          <a:p>
            <a:pPr algn="ctr"/>
            <a:r>
              <a:rPr lang="tr-TR" b="1" dirty="0">
                <a:solidFill>
                  <a:schemeClr val="tx1"/>
                </a:solidFill>
                <a:latin typeface="Times New Roman" pitchFamily="18" charset="0"/>
              </a:rPr>
              <a:t>Ödenek Aktarmaları</a:t>
            </a:r>
          </a:p>
        </p:txBody>
      </p:sp>
      <p:sp>
        <p:nvSpPr>
          <p:cNvPr id="5" name="Slayt Numarası Yer Tutucusu 4"/>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34</a:t>
            </a:fld>
            <a:endParaRPr lang="tr-TR">
              <a:solidFill>
                <a:prstClr val="black">
                  <a:lumMod val="65000"/>
                  <a:lumOff val="35000"/>
                </a:prstClr>
              </a:solidFill>
            </a:endParaRPr>
          </a:p>
        </p:txBody>
      </p:sp>
    </p:spTree>
    <p:extLst>
      <p:ext uri="{BB962C8B-B14F-4D97-AF65-F5344CB8AC3E}">
        <p14:creationId xmlns:p14="http://schemas.microsoft.com/office/powerpoint/2010/main" val="2231990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35</a:t>
            </a:fld>
            <a:endParaRPr lang="tr-TR">
              <a:solidFill>
                <a:prstClr val="black">
                  <a:lumMod val="65000"/>
                  <a:lumOff val="35000"/>
                </a:prstClr>
              </a:solidFill>
            </a:endParaRPr>
          </a:p>
        </p:txBody>
      </p:sp>
      <p:sp>
        <p:nvSpPr>
          <p:cNvPr id="3" name="Metin Yer Tutucusu 2"/>
          <p:cNvSpPr>
            <a:spLocks noGrp="1"/>
          </p:cNvSpPr>
          <p:nvPr>
            <p:ph type="body" sz="quarter" idx="14"/>
          </p:nvPr>
        </p:nvSpPr>
        <p:spPr>
          <a:xfrm>
            <a:off x="956441" y="1366345"/>
            <a:ext cx="10258097" cy="4942385"/>
          </a:xfrm>
        </p:spPr>
        <p:txBody>
          <a:bodyPr/>
          <a:lstStyle/>
          <a:p>
            <a:r>
              <a:rPr lang="tr-TR" dirty="0"/>
              <a:t>Kamu yatırım projeleri 19.6.1994 tarihli ve 540 sayılı Kanun Hükmünde Kararname, Yatırım Programı Hazırlama Rehberi ve ilgili diğer mevzuat hükümleri çerçevesinde hazırlanır, uygulanır ve izlenir. </a:t>
            </a:r>
          </a:p>
          <a:p>
            <a:pPr marL="342900" indent="-342900">
              <a:buFont typeface="Arial" panose="020B0604020202020204" pitchFamily="34" charset="0"/>
              <a:buChar char="•"/>
            </a:pPr>
            <a:r>
              <a:rPr lang="tr-TR" b="1" dirty="0" smtClean="0"/>
              <a:t>Kalkınma Bakanlığı</a:t>
            </a:r>
            <a:r>
              <a:rPr lang="tr-TR" dirty="0" smtClean="0"/>
              <a:t>, </a:t>
            </a:r>
            <a:r>
              <a:rPr lang="tr-TR" dirty="0"/>
              <a:t>merkezî yönetim kapsamındaki kamu idarelerinin </a:t>
            </a:r>
            <a:r>
              <a:rPr lang="tr-TR" u="sng" dirty="0"/>
              <a:t>yatırım programında yer alan proje ödeneklerinin belirlenmesi sürecinde</a:t>
            </a:r>
            <a:r>
              <a:rPr lang="tr-TR" dirty="0"/>
              <a:t>, bütçe bütünlüğünün sağlanması açısından </a:t>
            </a:r>
            <a:r>
              <a:rPr lang="tr-TR" b="1" dirty="0"/>
              <a:t>Maliye Bakanlığı </a:t>
            </a:r>
            <a:r>
              <a:rPr lang="tr-TR" dirty="0"/>
              <a:t>ile işbirliği yapar. </a:t>
            </a:r>
            <a:endParaRPr lang="tr-TR" dirty="0" smtClean="0"/>
          </a:p>
          <a:p>
            <a:pPr marL="342900" indent="-342900">
              <a:buFont typeface="Arial" panose="020B0604020202020204" pitchFamily="34" charset="0"/>
              <a:buChar char="•"/>
            </a:pPr>
            <a:r>
              <a:rPr lang="tr-TR" dirty="0">
                <a:solidFill>
                  <a:srgbClr val="FF0000"/>
                </a:solidFill>
              </a:rPr>
              <a:t>Kamu yatırım projelerinin gerçekleşme ve uygulama sonuçları, </a:t>
            </a:r>
            <a:r>
              <a:rPr lang="tr-TR" dirty="0"/>
              <a:t>ilgili kamu idaresi tarafından izleyen yılın Mart ayı sonuna kadar bir rapor halinde </a:t>
            </a:r>
            <a:r>
              <a:rPr lang="tr-TR" dirty="0">
                <a:solidFill>
                  <a:srgbClr val="00B0F0"/>
                </a:solidFill>
              </a:rPr>
              <a:t>Sayıştay Başkanlığına, Maliye Bakanlığına ve </a:t>
            </a:r>
            <a:r>
              <a:rPr lang="tr-TR" dirty="0" smtClean="0">
                <a:solidFill>
                  <a:srgbClr val="00B0F0"/>
                </a:solidFill>
              </a:rPr>
              <a:t>Kalkınma Bakanlığına </a:t>
            </a:r>
            <a:r>
              <a:rPr lang="tr-TR" dirty="0"/>
              <a:t>gönderilir. </a:t>
            </a:r>
          </a:p>
        </p:txBody>
      </p:sp>
      <p:sp>
        <p:nvSpPr>
          <p:cNvPr id="4" name="Metin Yer Tutucusu 3"/>
          <p:cNvSpPr>
            <a:spLocks noGrp="1"/>
          </p:cNvSpPr>
          <p:nvPr>
            <p:ph type="body" sz="quarter" idx="15"/>
          </p:nvPr>
        </p:nvSpPr>
        <p:spPr>
          <a:xfrm>
            <a:off x="914399" y="496800"/>
            <a:ext cx="9559199" cy="583200"/>
          </a:xfrm>
        </p:spPr>
        <p:txBody>
          <a:bodyPr/>
          <a:lstStyle/>
          <a:p>
            <a:r>
              <a:rPr lang="tr-TR" b="1" dirty="0"/>
              <a:t>Kamu yatırım projeleri </a:t>
            </a:r>
          </a:p>
        </p:txBody>
      </p:sp>
    </p:spTree>
    <p:extLst>
      <p:ext uri="{BB962C8B-B14F-4D97-AF65-F5344CB8AC3E}">
        <p14:creationId xmlns:p14="http://schemas.microsoft.com/office/powerpoint/2010/main" val="1228423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p:cNvSpPr>
            <a:spLocks noGrp="1"/>
          </p:cNvSpPr>
          <p:nvPr>
            <p:ph type="body" sz="quarter" idx="14"/>
          </p:nvPr>
        </p:nvSpPr>
        <p:spPr>
          <a:xfrm>
            <a:off x="1177160" y="1595336"/>
            <a:ext cx="10005848" cy="4713394"/>
          </a:xfrm>
        </p:spPr>
        <p:txBody>
          <a:bodyPr/>
          <a:lstStyle/>
          <a:p>
            <a:pPr marL="114300" algn="just">
              <a:buClr>
                <a:srgbClr val="E22E99"/>
              </a:buClr>
              <a:buSzPct val="90000"/>
            </a:pPr>
            <a:r>
              <a:rPr lang="tr-TR" sz="2400" b="1" u="sng" dirty="0">
                <a:solidFill>
                  <a:srgbClr val="C00000"/>
                </a:solidFill>
                <a:latin typeface="Times New Roman" pitchFamily="18" charset="0"/>
                <a:cs typeface="Times New Roman" pitchFamily="18" charset="0"/>
              </a:rPr>
              <a:t>Yüklenme</a:t>
            </a:r>
            <a:r>
              <a:rPr lang="tr-TR" sz="2400" b="1" dirty="0">
                <a:solidFill>
                  <a:srgbClr val="C00000"/>
                </a:solidFill>
                <a:latin typeface="Times New Roman" pitchFamily="18" charset="0"/>
              </a:rPr>
              <a:t>;</a:t>
            </a:r>
            <a:r>
              <a:rPr lang="tr-TR" sz="2400" dirty="0">
                <a:solidFill>
                  <a:srgbClr val="FFCC00"/>
                </a:solidFill>
                <a:latin typeface="Times New Roman" pitchFamily="18" charset="0"/>
              </a:rPr>
              <a:t> </a:t>
            </a:r>
            <a:r>
              <a:rPr lang="tr-TR" sz="2400" dirty="0">
                <a:solidFill>
                  <a:schemeClr val="tx1"/>
                </a:solidFill>
                <a:latin typeface="Times New Roman" pitchFamily="18" charset="0"/>
                <a:cs typeface="Times New Roman" pitchFamily="18" charset="0"/>
              </a:rPr>
              <a:t>Sözleşme esaslarına veya kanun hükmüne dayanılarak iş yaptırılması, mal veya hizmet alınması karşılığında </a:t>
            </a:r>
            <a:r>
              <a:rPr lang="tr-TR" sz="2400" u="sng" dirty="0">
                <a:solidFill>
                  <a:srgbClr val="00B0F0"/>
                </a:solidFill>
                <a:latin typeface="Times New Roman" pitchFamily="18" charset="0"/>
                <a:cs typeface="Times New Roman" pitchFamily="18" charset="0"/>
              </a:rPr>
              <a:t>geleceğe yönelik bir ödeme yükümlülüğüne girilmesidir.</a:t>
            </a:r>
            <a:endParaRPr lang="tr-TR" sz="2400" u="sng" dirty="0">
              <a:solidFill>
                <a:srgbClr val="00B0F0"/>
              </a:solidFill>
              <a:latin typeface="Times New Roman" pitchFamily="18" charset="0"/>
            </a:endParaRPr>
          </a:p>
          <a:p>
            <a:pPr marL="342900" indent="-342900">
              <a:buClr>
                <a:schemeClr val="tx2"/>
              </a:buClr>
              <a:buSzPct val="100000"/>
              <a:buFont typeface="Arial" panose="020B0604020202020204" pitchFamily="34" charset="0"/>
              <a:buChar char="•"/>
            </a:pPr>
            <a:r>
              <a:rPr lang="tr-TR" sz="2400" dirty="0">
                <a:solidFill>
                  <a:schemeClr val="tx1"/>
                </a:solidFill>
                <a:latin typeface="Times New Roman" pitchFamily="18" charset="0"/>
                <a:cs typeface="Times New Roman" pitchFamily="18" charset="0"/>
              </a:rPr>
              <a:t>Bütçede yeterli ödeneği bulunmayan işler için yüklenmeye girişilemez.</a:t>
            </a:r>
          </a:p>
          <a:p>
            <a:pPr marL="342900" indent="-342900">
              <a:buClr>
                <a:schemeClr val="tx2"/>
              </a:buClr>
              <a:buSzPct val="100000"/>
              <a:buFont typeface="Arial" panose="020B0604020202020204" pitchFamily="34" charset="0"/>
              <a:buChar char="•"/>
            </a:pPr>
            <a:r>
              <a:rPr lang="tr-TR" sz="2400" dirty="0">
                <a:solidFill>
                  <a:srgbClr val="C00000"/>
                </a:solidFill>
                <a:latin typeface="Times New Roman" pitchFamily="18" charset="0"/>
                <a:cs typeface="Times New Roman" pitchFamily="18" charset="0"/>
              </a:rPr>
              <a:t>Yüklenme süresi mali yılla sınırlıdır</a:t>
            </a:r>
            <a:r>
              <a:rPr lang="tr-TR" sz="2400" dirty="0" smtClean="0">
                <a:solidFill>
                  <a:srgbClr val="C00000"/>
                </a:solidFill>
                <a:latin typeface="Times New Roman" pitchFamily="18" charset="0"/>
                <a:cs typeface="Times New Roman" pitchFamily="18" charset="0"/>
              </a:rPr>
              <a:t>. (istisnalar var)</a:t>
            </a:r>
            <a:endParaRPr lang="tr-TR" sz="2400" dirty="0">
              <a:solidFill>
                <a:srgbClr val="C00000"/>
              </a:solidFill>
              <a:latin typeface="Times New Roman" pitchFamily="18" charset="0"/>
            </a:endParaRPr>
          </a:p>
          <a:p>
            <a:pPr marL="342900" indent="-342900">
              <a:buClr>
                <a:schemeClr val="tx2"/>
              </a:buClr>
              <a:buSzPct val="100000"/>
              <a:buFont typeface="Arial" panose="020B0604020202020204" pitchFamily="34" charset="0"/>
              <a:buChar char="•"/>
            </a:pPr>
            <a:r>
              <a:rPr lang="tr-TR" sz="2400" dirty="0">
                <a:solidFill>
                  <a:schemeClr val="tx1"/>
                </a:solidFill>
                <a:latin typeface="Times New Roman" pitchFamily="18" charset="0"/>
                <a:cs typeface="Times New Roman" pitchFamily="18" charset="0"/>
              </a:rPr>
              <a:t>Harcama yetkilileri, tahsis edilen ödenekler dahilinde</a:t>
            </a:r>
            <a:r>
              <a:rPr lang="tr-TR" sz="2400" dirty="0">
                <a:solidFill>
                  <a:schemeClr val="tx1"/>
                </a:solidFill>
                <a:latin typeface="Times New Roman" pitchFamily="18" charset="0"/>
              </a:rPr>
              <a:t> </a:t>
            </a:r>
            <a:r>
              <a:rPr lang="tr-TR" sz="2400" dirty="0">
                <a:solidFill>
                  <a:schemeClr val="tx1"/>
                </a:solidFill>
                <a:latin typeface="Times New Roman" pitchFamily="18" charset="0"/>
                <a:cs typeface="Times New Roman" pitchFamily="18" charset="0"/>
              </a:rPr>
              <a:t>yüklenmeye girebilirler.</a:t>
            </a:r>
          </a:p>
          <a:p>
            <a:pPr marL="342900" indent="-342900">
              <a:buClr>
                <a:schemeClr val="tx2"/>
              </a:buClr>
              <a:buSzPct val="100000"/>
              <a:buFont typeface="Arial" panose="020B0604020202020204" pitchFamily="34" charset="0"/>
              <a:buChar char="•"/>
            </a:pPr>
            <a:r>
              <a:rPr lang="tr-TR" sz="2400" dirty="0">
                <a:solidFill>
                  <a:schemeClr val="tx1"/>
                </a:solidFill>
                <a:latin typeface="Times New Roman" pitchFamily="18" charset="0"/>
                <a:cs typeface="Times New Roman" pitchFamily="18" charset="0"/>
              </a:rPr>
              <a:t>Yüklenmeye girişilen tutara ait ödenekler saklı tutulur; başka iş yaptırılması, mal veya hizmet alınması için kullanılamaz.    </a:t>
            </a:r>
          </a:p>
          <a:p>
            <a:endParaRPr lang="tr-TR" dirty="0"/>
          </a:p>
        </p:txBody>
      </p:sp>
      <p:sp>
        <p:nvSpPr>
          <p:cNvPr id="4" name="Metin Yer Tutucusu 3"/>
          <p:cNvSpPr>
            <a:spLocks noGrp="1"/>
          </p:cNvSpPr>
          <p:nvPr>
            <p:ph type="body" sz="quarter" idx="15"/>
          </p:nvPr>
        </p:nvSpPr>
        <p:spPr>
          <a:xfrm>
            <a:off x="239999" y="495556"/>
            <a:ext cx="10233600" cy="584775"/>
          </a:xfrm>
        </p:spPr>
        <p:txBody>
          <a:bodyPr/>
          <a:lstStyle/>
          <a:p>
            <a:pPr algn="ctr"/>
            <a:r>
              <a:rPr lang="tr-TR" b="1" dirty="0">
                <a:solidFill>
                  <a:schemeClr val="tx1"/>
                </a:solidFill>
                <a:latin typeface="Times New Roman" pitchFamily="18" charset="0"/>
              </a:rPr>
              <a:t>Yüklenmeye Girişilmesi</a:t>
            </a:r>
            <a:endParaRPr lang="tr-TR" dirty="0">
              <a:solidFill>
                <a:schemeClr val="tx1"/>
              </a:solidFill>
            </a:endParaRPr>
          </a:p>
        </p:txBody>
      </p: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36</a:t>
            </a:fld>
            <a:endParaRPr lang="tr-TR">
              <a:solidFill>
                <a:prstClr val="black">
                  <a:lumMod val="65000"/>
                  <a:lumOff val="35000"/>
                </a:prstClr>
              </a:solidFill>
            </a:endParaRPr>
          </a:p>
        </p:txBody>
      </p:sp>
    </p:spTree>
    <p:extLst>
      <p:ext uri="{BB962C8B-B14F-4D97-AF65-F5344CB8AC3E}">
        <p14:creationId xmlns:p14="http://schemas.microsoft.com/office/powerpoint/2010/main" val="3192248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p:cNvSpPr>
            <a:spLocks noGrp="1"/>
          </p:cNvSpPr>
          <p:nvPr>
            <p:ph type="body" sz="quarter" idx="14"/>
          </p:nvPr>
        </p:nvSpPr>
        <p:spPr>
          <a:xfrm>
            <a:off x="1030014" y="1303508"/>
            <a:ext cx="9903877" cy="5005221"/>
          </a:xfrm>
        </p:spPr>
        <p:txBody>
          <a:bodyPr/>
          <a:lstStyle/>
          <a:p>
            <a:pPr marL="609600" indent="-609600">
              <a:buSzPct val="80000"/>
            </a:pPr>
            <a:r>
              <a:rPr lang="tr-TR" sz="2600" dirty="0">
                <a:solidFill>
                  <a:srgbClr val="C00000"/>
                </a:solidFill>
                <a:latin typeface="Times New Roman" pitchFamily="18" charset="0"/>
              </a:rPr>
              <a:t>Şartları;</a:t>
            </a:r>
            <a:r>
              <a:rPr lang="tr-TR" sz="2600" dirty="0">
                <a:solidFill>
                  <a:srgbClr val="FFCC00"/>
                </a:solidFill>
                <a:latin typeface="Times New Roman" pitchFamily="18" charset="0"/>
              </a:rPr>
              <a:t> </a:t>
            </a:r>
            <a:r>
              <a:rPr lang="tr-TR" sz="2600" dirty="0">
                <a:solidFill>
                  <a:schemeClr val="tx1"/>
                </a:solidFill>
                <a:latin typeface="Times New Roman" pitchFamily="18" charset="0"/>
                <a:cs typeface="Times New Roman" pitchFamily="18" charset="0"/>
              </a:rPr>
              <a:t>Niteliğinden dolayı mali yılla sınırlı tutulamayan ve sürekliliği</a:t>
            </a:r>
            <a:r>
              <a:rPr lang="tr-TR" sz="2600" dirty="0">
                <a:solidFill>
                  <a:schemeClr val="tx1"/>
                </a:solidFill>
                <a:latin typeface="Times New Roman" pitchFamily="18" charset="0"/>
              </a:rPr>
              <a:t> </a:t>
            </a:r>
            <a:r>
              <a:rPr lang="tr-TR" sz="2600" dirty="0">
                <a:solidFill>
                  <a:schemeClr val="tx1"/>
                </a:solidFill>
                <a:latin typeface="Times New Roman" pitchFamily="18" charset="0"/>
                <a:cs typeface="Times New Roman" pitchFamily="18" charset="0"/>
              </a:rPr>
              <a:t>bulunan</a:t>
            </a:r>
            <a:r>
              <a:rPr lang="tr-TR" sz="2600" dirty="0">
                <a:solidFill>
                  <a:schemeClr val="tx1"/>
                </a:solidFill>
                <a:latin typeface="Times New Roman" pitchFamily="18" charset="0"/>
              </a:rPr>
              <a:t>,</a:t>
            </a:r>
            <a:r>
              <a:rPr lang="tr-TR" sz="2600" dirty="0">
                <a:solidFill>
                  <a:schemeClr val="tx1"/>
                </a:solidFill>
                <a:latin typeface="Times New Roman" pitchFamily="18" charset="0"/>
                <a:cs typeface="Times New Roman" pitchFamily="18" charset="0"/>
              </a:rPr>
              <a:t> </a:t>
            </a:r>
            <a:endParaRPr lang="tr-TR" sz="2600" dirty="0">
              <a:solidFill>
                <a:schemeClr val="tx1"/>
              </a:solidFill>
              <a:latin typeface="Times New Roman" pitchFamily="18" charset="0"/>
            </a:endParaRPr>
          </a:p>
          <a:p>
            <a:pPr marL="609600" indent="-609600">
              <a:buSzPct val="80000"/>
            </a:pPr>
            <a:r>
              <a:rPr lang="tr-TR" sz="2600" dirty="0">
                <a:solidFill>
                  <a:schemeClr val="tx1"/>
                </a:solidFill>
                <a:latin typeface="Times New Roman" pitchFamily="18" charset="0"/>
              </a:rPr>
              <a:t>    - maddede </a:t>
            </a:r>
            <a:r>
              <a:rPr lang="tr-TR" sz="2600" dirty="0" smtClean="0">
                <a:solidFill>
                  <a:schemeClr val="tx1"/>
                </a:solidFill>
                <a:latin typeface="Times New Roman" pitchFamily="18" charset="0"/>
              </a:rPr>
              <a:t>belirtilen </a:t>
            </a:r>
            <a:r>
              <a:rPr lang="tr-TR" sz="2000" b="1" dirty="0" smtClean="0">
                <a:solidFill>
                  <a:srgbClr val="0070C0"/>
                </a:solidFill>
                <a:latin typeface="Times New Roman" pitchFamily="18" charset="0"/>
              </a:rPr>
              <a:t>(5018 Md.27</a:t>
            </a:r>
            <a:r>
              <a:rPr lang="tr-TR" sz="2600" dirty="0" smtClean="0">
                <a:solidFill>
                  <a:srgbClr val="0070C0"/>
                </a:solidFill>
                <a:latin typeface="Times New Roman" pitchFamily="18" charset="0"/>
              </a:rPr>
              <a:t>)</a:t>
            </a:r>
            <a:r>
              <a:rPr lang="tr-TR" sz="2600" dirty="0" smtClean="0">
                <a:solidFill>
                  <a:srgbClr val="0070C0"/>
                </a:solidFill>
                <a:latin typeface="Times New Roman" pitchFamily="18" charset="0"/>
                <a:cs typeface="Times New Roman" pitchFamily="18" charset="0"/>
              </a:rPr>
              <a:t> </a:t>
            </a:r>
            <a:r>
              <a:rPr lang="tr-TR" sz="2600" dirty="0">
                <a:solidFill>
                  <a:schemeClr val="tx1"/>
                </a:solidFill>
                <a:latin typeface="Times New Roman" pitchFamily="18" charset="0"/>
                <a:cs typeface="Times New Roman" pitchFamily="18" charset="0"/>
              </a:rPr>
              <a:t>iş ve hizmetler için</a:t>
            </a:r>
            <a:r>
              <a:rPr lang="tr-TR" sz="2600" dirty="0">
                <a:solidFill>
                  <a:schemeClr val="tx1"/>
                </a:solidFill>
                <a:latin typeface="Times New Roman" pitchFamily="18" charset="0"/>
              </a:rPr>
              <a:t>,</a:t>
            </a:r>
            <a:r>
              <a:rPr lang="tr-TR" sz="2600" dirty="0">
                <a:solidFill>
                  <a:schemeClr val="tx1"/>
                </a:solidFill>
                <a:latin typeface="Times New Roman" pitchFamily="18" charset="0"/>
                <a:cs typeface="Times New Roman" pitchFamily="18" charset="0"/>
              </a:rPr>
              <a:t> </a:t>
            </a:r>
            <a:endParaRPr lang="tr-TR" sz="2600" dirty="0">
              <a:solidFill>
                <a:schemeClr val="tx1"/>
              </a:solidFill>
              <a:latin typeface="Times New Roman" pitchFamily="18" charset="0"/>
            </a:endParaRPr>
          </a:p>
          <a:p>
            <a:pPr marL="609600" indent="-609600">
              <a:buSzPct val="80000"/>
            </a:pPr>
            <a:r>
              <a:rPr lang="tr-TR" sz="2600" dirty="0">
                <a:solidFill>
                  <a:schemeClr val="tx1"/>
                </a:solidFill>
                <a:latin typeface="Times New Roman" pitchFamily="18" charset="0"/>
              </a:rPr>
              <a:t>    - </a:t>
            </a:r>
            <a:r>
              <a:rPr lang="tr-TR" sz="2600" dirty="0">
                <a:solidFill>
                  <a:srgbClr val="C00000"/>
                </a:solidFill>
                <a:latin typeface="Times New Roman" pitchFamily="18" charset="0"/>
                <a:cs typeface="Times New Roman" pitchFamily="18" charset="0"/>
              </a:rPr>
              <a:t>her</a:t>
            </a:r>
            <a:r>
              <a:rPr lang="tr-TR" sz="2600" dirty="0">
                <a:solidFill>
                  <a:srgbClr val="C00000"/>
                </a:solidFill>
                <a:latin typeface="Times New Roman" pitchFamily="18" charset="0"/>
              </a:rPr>
              <a:t> </a:t>
            </a:r>
            <a:r>
              <a:rPr lang="tr-TR" sz="2600" dirty="0">
                <a:solidFill>
                  <a:srgbClr val="C00000"/>
                </a:solidFill>
                <a:latin typeface="Times New Roman" pitchFamily="18" charset="0"/>
                <a:cs typeface="Times New Roman" pitchFamily="18" charset="0"/>
              </a:rPr>
              <a:t>iş itibarıyla, bütçelerinde öngörülen ödeneklerin yüzde</a:t>
            </a:r>
            <a:r>
              <a:rPr lang="tr-TR" sz="2600" dirty="0">
                <a:solidFill>
                  <a:srgbClr val="C00000"/>
                </a:solidFill>
                <a:latin typeface="Times New Roman" pitchFamily="18" charset="0"/>
              </a:rPr>
              <a:t> </a:t>
            </a:r>
            <a:r>
              <a:rPr lang="tr-TR" sz="2600" dirty="0">
                <a:solidFill>
                  <a:srgbClr val="C00000"/>
                </a:solidFill>
                <a:latin typeface="Times New Roman" pitchFamily="18" charset="0"/>
                <a:cs typeface="Times New Roman" pitchFamily="18" charset="0"/>
              </a:rPr>
              <a:t>ellisini,</a:t>
            </a:r>
            <a:endParaRPr lang="tr-TR" sz="2600" dirty="0">
              <a:solidFill>
                <a:srgbClr val="C00000"/>
              </a:solidFill>
              <a:latin typeface="Times New Roman" pitchFamily="18" charset="0"/>
            </a:endParaRPr>
          </a:p>
          <a:p>
            <a:pPr marL="609600" indent="-609600">
              <a:buSzPct val="80000"/>
            </a:pPr>
            <a:r>
              <a:rPr lang="tr-TR" sz="2600" dirty="0">
                <a:solidFill>
                  <a:schemeClr val="tx1"/>
                </a:solidFill>
                <a:latin typeface="Times New Roman" pitchFamily="18" charset="0"/>
              </a:rPr>
              <a:t>    - </a:t>
            </a:r>
            <a:r>
              <a:rPr lang="tr-TR" sz="2600" dirty="0">
                <a:solidFill>
                  <a:srgbClr val="C00000"/>
                </a:solidFill>
                <a:latin typeface="Times New Roman" pitchFamily="18" charset="0"/>
                <a:cs typeface="Times New Roman" pitchFamily="18" charset="0"/>
              </a:rPr>
              <a:t>izleyen yılın Haziran ayını geçmemek ve </a:t>
            </a:r>
            <a:endParaRPr lang="tr-TR" sz="2600" dirty="0">
              <a:solidFill>
                <a:srgbClr val="C00000"/>
              </a:solidFill>
              <a:latin typeface="Times New Roman" pitchFamily="18" charset="0"/>
            </a:endParaRPr>
          </a:p>
          <a:p>
            <a:pPr marL="609600" indent="-609600">
              <a:buSzPct val="80000"/>
            </a:pPr>
            <a:r>
              <a:rPr lang="tr-TR" sz="2600" dirty="0">
                <a:solidFill>
                  <a:srgbClr val="C00000"/>
                </a:solidFill>
                <a:latin typeface="Times New Roman" pitchFamily="18" charset="0"/>
              </a:rPr>
              <a:t>    - </a:t>
            </a:r>
            <a:r>
              <a:rPr lang="tr-TR" sz="2600" dirty="0">
                <a:solidFill>
                  <a:srgbClr val="C00000"/>
                </a:solidFill>
                <a:latin typeface="Times New Roman" pitchFamily="18" charset="0"/>
                <a:cs typeface="Times New Roman" pitchFamily="18" charset="0"/>
              </a:rPr>
              <a:t>yüklenme süresi on iki ayı aşmamak üzere, </a:t>
            </a:r>
            <a:endParaRPr lang="tr-TR" sz="2600" dirty="0">
              <a:solidFill>
                <a:srgbClr val="C00000"/>
              </a:solidFill>
              <a:latin typeface="Times New Roman" pitchFamily="18" charset="0"/>
            </a:endParaRPr>
          </a:p>
          <a:p>
            <a:pPr marL="609600" indent="-609600">
              <a:buSzPct val="80000"/>
            </a:pPr>
            <a:r>
              <a:rPr lang="tr-TR" sz="2600" dirty="0">
                <a:solidFill>
                  <a:srgbClr val="C00000"/>
                </a:solidFill>
                <a:latin typeface="Times New Roman" pitchFamily="18" charset="0"/>
              </a:rPr>
              <a:t>    - </a:t>
            </a:r>
            <a:r>
              <a:rPr lang="tr-TR" sz="2600" dirty="0">
                <a:solidFill>
                  <a:srgbClr val="C00000"/>
                </a:solidFill>
                <a:latin typeface="Times New Roman" pitchFamily="18" charset="0"/>
                <a:cs typeface="Times New Roman" pitchFamily="18" charset="0"/>
              </a:rPr>
              <a:t>ilgili üst yöneticinin onayıyla</a:t>
            </a:r>
            <a:r>
              <a:rPr lang="tr-TR" sz="2600" dirty="0">
                <a:solidFill>
                  <a:srgbClr val="C00000"/>
                </a:solidFill>
                <a:latin typeface="Times New Roman" pitchFamily="18" charset="0"/>
              </a:rPr>
              <a:t>,</a:t>
            </a:r>
            <a:r>
              <a:rPr lang="tr-TR" sz="2600" dirty="0">
                <a:solidFill>
                  <a:srgbClr val="C00000"/>
                </a:solidFill>
                <a:latin typeface="Times New Roman" pitchFamily="18" charset="0"/>
                <a:cs typeface="Times New Roman" pitchFamily="18" charset="0"/>
              </a:rPr>
              <a:t> </a:t>
            </a:r>
            <a:endParaRPr lang="tr-TR" sz="2600" dirty="0">
              <a:solidFill>
                <a:srgbClr val="C00000"/>
              </a:solidFill>
              <a:latin typeface="Times New Roman" pitchFamily="18" charset="0"/>
            </a:endParaRPr>
          </a:p>
          <a:p>
            <a:pPr marL="609600" indent="-609600">
              <a:buSzPct val="80000"/>
            </a:pPr>
            <a:r>
              <a:rPr lang="tr-TR" sz="2600" u="sng" dirty="0">
                <a:solidFill>
                  <a:schemeClr val="tx1"/>
                </a:solidFill>
                <a:latin typeface="Times New Roman" pitchFamily="18" charset="0"/>
                <a:cs typeface="Times New Roman" pitchFamily="18" charset="0"/>
              </a:rPr>
              <a:t>ertesi yıla geçen yüklenmelere</a:t>
            </a:r>
            <a:r>
              <a:rPr lang="tr-TR" sz="2600" dirty="0">
                <a:solidFill>
                  <a:schemeClr val="tx1"/>
                </a:solidFill>
                <a:latin typeface="Times New Roman" pitchFamily="18" charset="0"/>
                <a:cs typeface="Times New Roman" pitchFamily="18" charset="0"/>
              </a:rPr>
              <a:t> girişilebilir</a:t>
            </a:r>
            <a:r>
              <a:rPr lang="tr-TR" sz="2600" dirty="0">
                <a:latin typeface="Times New Roman" pitchFamily="18" charset="0"/>
                <a:cs typeface="Times New Roman" pitchFamily="18" charset="0"/>
              </a:rPr>
              <a:t>.</a:t>
            </a:r>
          </a:p>
          <a:p>
            <a:endParaRPr lang="tr-TR" dirty="0"/>
          </a:p>
        </p:txBody>
      </p:sp>
      <p:sp>
        <p:nvSpPr>
          <p:cNvPr id="4" name="Metin Yer Tutucusu 3"/>
          <p:cNvSpPr>
            <a:spLocks noGrp="1"/>
          </p:cNvSpPr>
          <p:nvPr>
            <p:ph type="body" sz="quarter" idx="15"/>
          </p:nvPr>
        </p:nvSpPr>
        <p:spPr>
          <a:xfrm>
            <a:off x="924910" y="495546"/>
            <a:ext cx="9480332" cy="584775"/>
          </a:xfrm>
        </p:spPr>
        <p:txBody>
          <a:bodyPr/>
          <a:lstStyle/>
          <a:p>
            <a:pPr algn="ctr"/>
            <a:r>
              <a:rPr lang="tr-TR" b="1" dirty="0">
                <a:solidFill>
                  <a:schemeClr val="tx1"/>
                </a:solidFill>
                <a:latin typeface="Times New Roman" pitchFamily="18" charset="0"/>
              </a:rPr>
              <a:t>Ertesi Yıla Geçen Yüklenme</a:t>
            </a:r>
          </a:p>
        </p:txBody>
      </p: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37</a:t>
            </a:fld>
            <a:endParaRPr lang="tr-TR">
              <a:solidFill>
                <a:prstClr val="black">
                  <a:lumMod val="65000"/>
                  <a:lumOff val="35000"/>
                </a:prstClr>
              </a:solidFill>
            </a:endParaRPr>
          </a:p>
        </p:txBody>
      </p:sp>
    </p:spTree>
    <p:extLst>
      <p:ext uri="{BB962C8B-B14F-4D97-AF65-F5344CB8AC3E}">
        <p14:creationId xmlns:p14="http://schemas.microsoft.com/office/powerpoint/2010/main" val="1830122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p:cNvSpPr>
            <a:spLocks noGrp="1"/>
          </p:cNvSpPr>
          <p:nvPr>
            <p:ph type="body" sz="quarter" idx="14"/>
          </p:nvPr>
        </p:nvSpPr>
        <p:spPr>
          <a:xfrm>
            <a:off x="1167319" y="1702677"/>
            <a:ext cx="9961124" cy="4606056"/>
          </a:xfrm>
        </p:spPr>
        <p:txBody>
          <a:bodyPr/>
          <a:lstStyle/>
          <a:p>
            <a:r>
              <a:rPr lang="tr-TR" sz="2800" dirty="0">
                <a:latin typeface="Times New Roman" pitchFamily="18" charset="0"/>
                <a:cs typeface="Times New Roman" pitchFamily="18" charset="0"/>
              </a:rPr>
              <a:t>Merkezi yönetim kapsamındaki kamu idareleri, bir malî yıl içinde tamamlanması mümkün olmayan </a:t>
            </a:r>
            <a:r>
              <a:rPr lang="tr-TR" sz="2800" dirty="0">
                <a:solidFill>
                  <a:srgbClr val="00B0F0"/>
                </a:solidFill>
                <a:latin typeface="Times New Roman" pitchFamily="18" charset="0"/>
                <a:cs typeface="Times New Roman" pitchFamily="18" charset="0"/>
              </a:rPr>
              <a:t>yatırım projeleri </a:t>
            </a:r>
            <a:r>
              <a:rPr lang="tr-TR" sz="2800" dirty="0">
                <a:latin typeface="Times New Roman" pitchFamily="18" charset="0"/>
                <a:cs typeface="Times New Roman" pitchFamily="18" charset="0"/>
              </a:rPr>
              <a:t>için gelecek yıllara yaygın yüklenmeye girişebilir.</a:t>
            </a:r>
            <a:r>
              <a:rPr lang="tr-TR" sz="2800" dirty="0">
                <a:latin typeface="Times New Roman" pitchFamily="18" charset="0"/>
              </a:rPr>
              <a:t> </a:t>
            </a:r>
            <a:endParaRPr lang="tr-TR" sz="2800" dirty="0" smtClean="0">
              <a:latin typeface="Times New Roman" pitchFamily="18" charset="0"/>
            </a:endParaRPr>
          </a:p>
          <a:p>
            <a:endParaRPr lang="tr-TR" sz="2800" dirty="0">
              <a:latin typeface="Times New Roman" pitchFamily="18" charset="0"/>
            </a:endParaRPr>
          </a:p>
          <a:p>
            <a:r>
              <a:rPr lang="tr-TR" dirty="0"/>
              <a:t>(Ek fıkra: 10/9/2014-6552/14 </a:t>
            </a:r>
            <a:r>
              <a:rPr lang="tr-TR" dirty="0" err="1"/>
              <a:t>md.</a:t>
            </a:r>
            <a:r>
              <a:rPr lang="tr-TR" dirty="0"/>
              <a:t>) Genel yönetim kapsamındaki kamu idarelerinin, 4/1/2002 tarihli ve 4734 sayılı Kamu İhale Kanununun 62 </a:t>
            </a:r>
            <a:r>
              <a:rPr lang="tr-TR" dirty="0" err="1"/>
              <a:t>nci</a:t>
            </a:r>
            <a:r>
              <a:rPr lang="tr-TR" dirty="0"/>
              <a:t> maddesinin birinci fıkrasının (e) bendi kapsamında olan işlerden </a:t>
            </a:r>
            <a:r>
              <a:rPr lang="tr-TR" dirty="0">
                <a:solidFill>
                  <a:srgbClr val="C00000"/>
                </a:solidFill>
              </a:rPr>
              <a:t>sürekli nitelikte olanlara ilişkin hizmet alımlarında, yüklenme süresi üç yıl olup</a:t>
            </a:r>
            <a:r>
              <a:rPr lang="tr-TR" dirty="0"/>
              <a:t>, işin niteliğinden veya süresinden kaynaklanan zorunlu hâllerde bu süre gerekçesi gösterilmek şartıyla üst yöneticinin onayıyla kısaltılabilir.</a:t>
            </a:r>
          </a:p>
        </p:txBody>
      </p:sp>
      <p:sp>
        <p:nvSpPr>
          <p:cNvPr id="4" name="Metin Yer Tutucusu 3"/>
          <p:cNvSpPr>
            <a:spLocks noGrp="1"/>
          </p:cNvSpPr>
          <p:nvPr>
            <p:ph type="body" sz="quarter" idx="15"/>
          </p:nvPr>
        </p:nvSpPr>
        <p:spPr>
          <a:xfrm>
            <a:off x="1303283" y="865653"/>
            <a:ext cx="9189772" cy="584775"/>
          </a:xfrm>
        </p:spPr>
        <p:txBody>
          <a:bodyPr/>
          <a:lstStyle/>
          <a:p>
            <a:pPr algn="ctr"/>
            <a:r>
              <a:rPr lang="tr-TR" b="1" dirty="0">
                <a:solidFill>
                  <a:schemeClr val="tx1"/>
                </a:solidFill>
                <a:latin typeface="Times New Roman" pitchFamily="18" charset="0"/>
              </a:rPr>
              <a:t>Gelecek Yıllara Yaygın Yüklenmeler</a:t>
            </a:r>
            <a:endParaRPr lang="tr-TR" dirty="0">
              <a:solidFill>
                <a:schemeClr val="tx1"/>
              </a:solidFill>
            </a:endParaRPr>
          </a:p>
        </p:txBody>
      </p: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38</a:t>
            </a:fld>
            <a:endParaRPr lang="tr-TR">
              <a:solidFill>
                <a:prstClr val="black">
                  <a:lumMod val="65000"/>
                  <a:lumOff val="35000"/>
                </a:prstClr>
              </a:solidFill>
            </a:endParaRPr>
          </a:p>
        </p:txBody>
      </p:sp>
    </p:spTree>
    <p:extLst>
      <p:ext uri="{BB962C8B-B14F-4D97-AF65-F5344CB8AC3E}">
        <p14:creationId xmlns:p14="http://schemas.microsoft.com/office/powerpoint/2010/main" val="1000995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39</a:t>
            </a:fld>
            <a:endParaRPr lang="tr-TR">
              <a:solidFill>
                <a:prstClr val="black">
                  <a:lumMod val="65000"/>
                  <a:lumOff val="35000"/>
                </a:prstClr>
              </a:solidFill>
            </a:endParaRPr>
          </a:p>
        </p:txBody>
      </p:sp>
      <p:sp>
        <p:nvSpPr>
          <p:cNvPr id="3" name="Metin Yer Tutucusu 2"/>
          <p:cNvSpPr>
            <a:spLocks noGrp="1"/>
          </p:cNvSpPr>
          <p:nvPr>
            <p:ph type="body" sz="quarter" idx="14"/>
          </p:nvPr>
        </p:nvSpPr>
        <p:spPr>
          <a:xfrm>
            <a:off x="840828" y="1460938"/>
            <a:ext cx="10089931" cy="4847792"/>
          </a:xfrm>
        </p:spPr>
        <p:txBody>
          <a:bodyPr/>
          <a:lstStyle/>
          <a:p>
            <a:r>
              <a:rPr lang="tr-TR" b="1" dirty="0"/>
              <a:t>Maliye Bakanı</a:t>
            </a:r>
            <a:r>
              <a:rPr lang="tr-TR" dirty="0"/>
              <a:t>, merkezî yönetim bütçe kanununun uygulamasına ilişkin olarak; harcamalarda tasarrufu sağlamak, tutarlı, dengeli ve etkili bir bütçe politikası yürütmek için </a:t>
            </a:r>
            <a:r>
              <a:rPr lang="tr-TR" dirty="0" smtClean="0"/>
              <a:t>kamu </a:t>
            </a:r>
            <a:r>
              <a:rPr lang="tr-TR" dirty="0"/>
              <a:t>idareleri için uyulması zorunlu düzenlemeleri yapmaya yetkilidir. </a:t>
            </a:r>
            <a:endParaRPr lang="tr-TR" dirty="0" smtClean="0"/>
          </a:p>
          <a:p>
            <a:pPr marL="342900" indent="-342900">
              <a:buFont typeface="Arial" panose="020B0604020202020204" pitchFamily="34" charset="0"/>
              <a:buChar char="•"/>
            </a:pPr>
            <a:r>
              <a:rPr lang="tr-TR" b="1" dirty="0"/>
              <a:t>Genel yönetim kapsamındaki idareler</a:t>
            </a:r>
            <a:r>
              <a:rPr lang="tr-TR" dirty="0"/>
              <a:t> </a:t>
            </a:r>
            <a:r>
              <a:rPr lang="tr-TR" dirty="0">
                <a:solidFill>
                  <a:srgbClr val="C00000"/>
                </a:solidFill>
              </a:rPr>
              <a:t>bütçelerinin ilk altı aylık uygulama sonuçları, ikinci altı aya ilişkin beklentiler ve hedefler ile faaliyetlerini; </a:t>
            </a:r>
            <a:endParaRPr lang="tr-TR" dirty="0" smtClean="0">
              <a:solidFill>
                <a:srgbClr val="C00000"/>
              </a:solidFill>
            </a:endParaRPr>
          </a:p>
          <a:p>
            <a:pPr marL="342900" indent="-342900">
              <a:buFont typeface="Arial" panose="020B0604020202020204" pitchFamily="34" charset="0"/>
              <a:buChar char="•"/>
            </a:pPr>
            <a:r>
              <a:rPr lang="tr-TR" b="1" dirty="0" smtClean="0"/>
              <a:t>Maliye </a:t>
            </a:r>
            <a:r>
              <a:rPr lang="tr-TR" b="1" dirty="0"/>
              <a:t>Bakanlığı </a:t>
            </a:r>
            <a:r>
              <a:rPr lang="tr-TR" dirty="0"/>
              <a:t>ise merkezî yönetim bütçe kanununun ilk altı aylık uygulama sonuçları, finansman durumu, ikinci altı aya ilişkin beklentiler ve hedefler ile faaliyetleri </a:t>
            </a:r>
            <a:endParaRPr lang="tr-TR" dirty="0" smtClean="0"/>
          </a:p>
          <a:p>
            <a:r>
              <a:rPr lang="tr-TR" dirty="0" smtClean="0">
                <a:solidFill>
                  <a:srgbClr val="00B0F0"/>
                </a:solidFill>
              </a:rPr>
              <a:t>kapsayan </a:t>
            </a:r>
            <a:r>
              <a:rPr lang="tr-TR" dirty="0">
                <a:solidFill>
                  <a:srgbClr val="00B0F0"/>
                </a:solidFill>
              </a:rPr>
              <a:t>malî durumu temmuz ayı içinde kamuoyuna açıklar.</a:t>
            </a:r>
          </a:p>
        </p:txBody>
      </p:sp>
      <p:sp>
        <p:nvSpPr>
          <p:cNvPr id="4" name="Metin Yer Tutucusu 3"/>
          <p:cNvSpPr>
            <a:spLocks noGrp="1"/>
          </p:cNvSpPr>
          <p:nvPr>
            <p:ph type="body" sz="quarter" idx="15"/>
          </p:nvPr>
        </p:nvSpPr>
        <p:spPr>
          <a:xfrm>
            <a:off x="851337" y="496800"/>
            <a:ext cx="9685323" cy="583200"/>
          </a:xfrm>
        </p:spPr>
        <p:txBody>
          <a:bodyPr/>
          <a:lstStyle/>
          <a:p>
            <a:r>
              <a:rPr lang="tr-TR" b="1" dirty="0"/>
              <a:t>Bütçe politikası, gelir ve giderlerin izlenmesi </a:t>
            </a:r>
          </a:p>
        </p:txBody>
      </p:sp>
    </p:spTree>
    <p:extLst>
      <p:ext uri="{BB962C8B-B14F-4D97-AF65-F5344CB8AC3E}">
        <p14:creationId xmlns:p14="http://schemas.microsoft.com/office/powerpoint/2010/main" val="376130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608083" y="1240221"/>
            <a:ext cx="10373249" cy="5016551"/>
          </a:xfrm>
        </p:spPr>
        <p:txBody>
          <a:bodyPr>
            <a:normAutofit lnSpcReduction="10000"/>
          </a:bodyPr>
          <a:lstStyle/>
          <a:p>
            <a:pPr marL="914400" lvl="1" indent="-457200">
              <a:spcBef>
                <a:spcPct val="20000"/>
              </a:spcBef>
              <a:buClr>
                <a:schemeClr val="tx2"/>
              </a:buClr>
              <a:buSzPct val="100000"/>
            </a:pPr>
            <a:endParaRPr lang="tr-TR" dirty="0" smtClean="0">
              <a:latin typeface="Times New Roman" pitchFamily="18" charset="0"/>
            </a:endParaRPr>
          </a:p>
          <a:p>
            <a:pPr marL="914400" lvl="1" indent="-457200">
              <a:spcBef>
                <a:spcPct val="20000"/>
              </a:spcBef>
              <a:buClr>
                <a:schemeClr val="tx2"/>
              </a:buClr>
              <a:buSzPct val="100000"/>
            </a:pPr>
            <a:r>
              <a:rPr lang="tr-TR" dirty="0" smtClean="0">
                <a:latin typeface="Times New Roman" pitchFamily="18" charset="0"/>
              </a:rPr>
              <a:t>Genel Yönetim</a:t>
            </a:r>
          </a:p>
          <a:p>
            <a:pPr marL="914400" lvl="1" indent="-457200">
              <a:spcBef>
                <a:spcPct val="20000"/>
              </a:spcBef>
              <a:buClr>
                <a:schemeClr val="tx2"/>
              </a:buClr>
              <a:buSzPct val="100000"/>
            </a:pPr>
            <a:r>
              <a:rPr lang="tr-TR" dirty="0" smtClean="0">
                <a:latin typeface="Times New Roman" pitchFamily="18" charset="0"/>
              </a:rPr>
              <a:t>Merkezi Yönetim</a:t>
            </a:r>
            <a:endParaRPr lang="tr-TR" dirty="0">
              <a:latin typeface="Times New Roman" pitchFamily="18" charset="0"/>
            </a:endParaRPr>
          </a:p>
          <a:p>
            <a:pPr marL="914400" lvl="1" indent="-457200">
              <a:spcBef>
                <a:spcPct val="20000"/>
              </a:spcBef>
              <a:buClr>
                <a:schemeClr val="tx2"/>
              </a:buClr>
              <a:buSzPct val="100000"/>
            </a:pPr>
            <a:r>
              <a:rPr lang="tr-TR" dirty="0">
                <a:latin typeface="Times New Roman" pitchFamily="18" charset="0"/>
              </a:rPr>
              <a:t>Kamu Kaynağı</a:t>
            </a:r>
          </a:p>
          <a:p>
            <a:pPr marL="914400" lvl="1" indent="-457200">
              <a:spcBef>
                <a:spcPct val="20000"/>
              </a:spcBef>
              <a:buClr>
                <a:schemeClr val="tx2"/>
              </a:buClr>
              <a:buSzPct val="100000"/>
            </a:pPr>
            <a:r>
              <a:rPr lang="tr-TR" dirty="0">
                <a:latin typeface="Times New Roman" pitchFamily="18" charset="0"/>
              </a:rPr>
              <a:t>Mali Saydamlık</a:t>
            </a:r>
          </a:p>
          <a:p>
            <a:pPr marL="914400" lvl="1" indent="-457200">
              <a:spcBef>
                <a:spcPct val="20000"/>
              </a:spcBef>
              <a:buClr>
                <a:schemeClr val="tx2"/>
              </a:buClr>
              <a:buSzPct val="100000"/>
            </a:pPr>
            <a:r>
              <a:rPr lang="tr-TR" dirty="0">
                <a:latin typeface="Times New Roman" pitchFamily="18" charset="0"/>
              </a:rPr>
              <a:t>Muhasebe Yetkilisi</a:t>
            </a:r>
          </a:p>
          <a:p>
            <a:pPr marL="914400" lvl="1" indent="-457200">
              <a:spcBef>
                <a:spcPct val="20000"/>
              </a:spcBef>
              <a:buClr>
                <a:schemeClr val="tx2"/>
              </a:buClr>
              <a:buSzPct val="100000"/>
            </a:pPr>
            <a:r>
              <a:rPr lang="tr-TR" dirty="0">
                <a:latin typeface="Times New Roman" pitchFamily="18" charset="0"/>
              </a:rPr>
              <a:t>Harcama Yetkilisi</a:t>
            </a:r>
          </a:p>
          <a:p>
            <a:pPr marL="914400" lvl="1" indent="-457200">
              <a:spcBef>
                <a:spcPct val="20000"/>
              </a:spcBef>
              <a:buClr>
                <a:schemeClr val="tx2"/>
              </a:buClr>
              <a:buSzPct val="100000"/>
            </a:pPr>
            <a:r>
              <a:rPr lang="tr-TR" dirty="0">
                <a:latin typeface="Times New Roman" pitchFamily="18" charset="0"/>
              </a:rPr>
              <a:t>Stratejik Planlama</a:t>
            </a:r>
          </a:p>
          <a:p>
            <a:pPr marL="914400" lvl="1" indent="-457200">
              <a:spcBef>
                <a:spcPct val="20000"/>
              </a:spcBef>
              <a:buClr>
                <a:schemeClr val="tx2"/>
              </a:buClr>
              <a:buSzPct val="100000"/>
            </a:pPr>
            <a:r>
              <a:rPr lang="tr-TR" dirty="0">
                <a:latin typeface="Times New Roman" pitchFamily="18" charset="0"/>
              </a:rPr>
              <a:t>Performans Esaslı Bütçe</a:t>
            </a:r>
          </a:p>
          <a:p>
            <a:pPr marL="914400" lvl="1" indent="-457200">
              <a:spcBef>
                <a:spcPct val="20000"/>
              </a:spcBef>
              <a:buClr>
                <a:schemeClr val="tx2"/>
              </a:buClr>
              <a:buSzPct val="100000"/>
            </a:pPr>
            <a:r>
              <a:rPr lang="tr-TR" dirty="0">
                <a:latin typeface="Times New Roman" pitchFamily="18" charset="0"/>
              </a:rPr>
              <a:t>Tahakkuk Esaslı Muhasebe</a:t>
            </a:r>
          </a:p>
          <a:p>
            <a:pPr marL="914400" lvl="1" indent="-457200">
              <a:spcBef>
                <a:spcPct val="20000"/>
              </a:spcBef>
              <a:buClr>
                <a:schemeClr val="tx2"/>
              </a:buClr>
              <a:buSzPct val="100000"/>
            </a:pPr>
            <a:r>
              <a:rPr lang="tr-TR" dirty="0">
                <a:latin typeface="Times New Roman" pitchFamily="18" charset="0"/>
              </a:rPr>
              <a:t>Mali Hizmetler Birimi</a:t>
            </a:r>
            <a:r>
              <a:rPr lang="en-US" dirty="0">
                <a:latin typeface="Times New Roman" pitchFamily="18" charset="0"/>
              </a:rPr>
              <a:t> (S</a:t>
            </a:r>
            <a:r>
              <a:rPr lang="tr-TR" dirty="0">
                <a:latin typeface="Times New Roman" pitchFamily="18" charset="0"/>
              </a:rPr>
              <a:t>GDB</a:t>
            </a:r>
            <a:r>
              <a:rPr lang="en-US" dirty="0">
                <a:latin typeface="Times New Roman" pitchFamily="18" charset="0"/>
              </a:rPr>
              <a:t>)</a:t>
            </a:r>
            <a:endParaRPr lang="tr-TR" dirty="0">
              <a:latin typeface="Times New Roman" pitchFamily="18" charset="0"/>
            </a:endParaRPr>
          </a:p>
          <a:p>
            <a:pPr marL="914400" lvl="1" indent="-457200">
              <a:spcBef>
                <a:spcPct val="20000"/>
              </a:spcBef>
              <a:buClr>
                <a:schemeClr val="tx2"/>
              </a:buClr>
              <a:buSzPct val="100000"/>
            </a:pPr>
            <a:r>
              <a:rPr lang="tr-TR" dirty="0">
                <a:latin typeface="Times New Roman" pitchFamily="18" charset="0"/>
              </a:rPr>
              <a:t>Ön</a:t>
            </a:r>
            <a:r>
              <a:rPr lang="en-US" dirty="0">
                <a:latin typeface="Times New Roman" pitchFamily="18" charset="0"/>
              </a:rPr>
              <a:t> </a:t>
            </a:r>
            <a:r>
              <a:rPr lang="tr-TR" dirty="0">
                <a:latin typeface="Times New Roman" pitchFamily="18" charset="0"/>
              </a:rPr>
              <a:t>Mali Kontrol</a:t>
            </a:r>
          </a:p>
          <a:p>
            <a:pPr marL="914400" lvl="1" indent="-457200">
              <a:spcBef>
                <a:spcPct val="20000"/>
              </a:spcBef>
              <a:buClr>
                <a:schemeClr val="tx2"/>
              </a:buClr>
              <a:buSzPct val="100000"/>
            </a:pPr>
            <a:r>
              <a:rPr lang="tr-TR" dirty="0">
                <a:latin typeface="Times New Roman" pitchFamily="18" charset="0"/>
              </a:rPr>
              <a:t>İç Kontrol</a:t>
            </a:r>
          </a:p>
          <a:p>
            <a:endParaRPr lang="tr-TR" dirty="0"/>
          </a:p>
        </p:txBody>
      </p:sp>
      <p:sp>
        <p:nvSpPr>
          <p:cNvPr id="3" name="Text Placeholder 2"/>
          <p:cNvSpPr>
            <a:spLocks noGrp="1"/>
          </p:cNvSpPr>
          <p:nvPr>
            <p:ph type="body" sz="quarter" idx="15"/>
          </p:nvPr>
        </p:nvSpPr>
        <p:spPr>
          <a:xfrm>
            <a:off x="2207172" y="498368"/>
            <a:ext cx="8565931" cy="584775"/>
          </a:xfrm>
        </p:spPr>
        <p:txBody>
          <a:bodyPr/>
          <a:lstStyle/>
          <a:p>
            <a:r>
              <a:rPr lang="tr-TR" b="1" dirty="0">
                <a:latin typeface="Times New Roman" pitchFamily="18" charset="0"/>
              </a:rPr>
              <a:t>5018 sayılı </a:t>
            </a:r>
            <a:r>
              <a:rPr lang="tr-TR" b="1" dirty="0" smtClean="0">
                <a:latin typeface="Times New Roman" pitchFamily="18" charset="0"/>
              </a:rPr>
              <a:t>Kanun</a:t>
            </a:r>
            <a:r>
              <a:rPr lang="tr-TR" b="1" dirty="0">
                <a:latin typeface="Times New Roman" pitchFamily="18" charset="0"/>
              </a:rPr>
              <a:t>. *İlgili Kavramlar</a:t>
            </a:r>
            <a:endParaRPr lang="tr-TR" dirty="0"/>
          </a:p>
        </p:txBody>
      </p:sp>
      <p:sp>
        <p:nvSpPr>
          <p:cNvPr id="4" name="Slayt Numarası Yer Tutucusu 3"/>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4</a:t>
            </a:fld>
            <a:endParaRPr lang="tr-TR">
              <a:solidFill>
                <a:prstClr val="black">
                  <a:lumMod val="65000"/>
                  <a:lumOff val="35000"/>
                </a:prstClr>
              </a:solidFill>
            </a:endParaRPr>
          </a:p>
        </p:txBody>
      </p:sp>
    </p:spTree>
    <p:extLst>
      <p:ext uri="{BB962C8B-B14F-4D97-AF65-F5344CB8AC3E}">
        <p14:creationId xmlns:p14="http://schemas.microsoft.com/office/powerpoint/2010/main" val="3845819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Yer Tutucusu 3"/>
          <p:cNvSpPr>
            <a:spLocks noGrp="1"/>
          </p:cNvSpPr>
          <p:nvPr>
            <p:ph type="body" sz="quarter" idx="15"/>
          </p:nvPr>
        </p:nvSpPr>
        <p:spPr>
          <a:xfrm>
            <a:off x="239999" y="3111899"/>
            <a:ext cx="10233600" cy="769441"/>
          </a:xfrm>
        </p:spPr>
        <p:txBody>
          <a:bodyPr/>
          <a:lstStyle/>
          <a:p>
            <a:pPr algn="ctr"/>
            <a:r>
              <a:rPr lang="tr-TR" dirty="0"/>
              <a:t>	</a:t>
            </a:r>
            <a:r>
              <a:rPr lang="tr-TR" sz="4400" b="1" dirty="0" smtClean="0">
                <a:solidFill>
                  <a:schemeClr val="accent5">
                    <a:lumMod val="50000"/>
                  </a:schemeClr>
                </a:solidFill>
              </a:rPr>
              <a:t>YETKİLER VE SORUMLULUKLAR</a:t>
            </a:r>
            <a:endParaRPr lang="tr-TR" sz="4400" b="1" dirty="0">
              <a:solidFill>
                <a:schemeClr val="accent5">
                  <a:lumMod val="50000"/>
                </a:schemeClr>
              </a:solidFill>
            </a:endParaRPr>
          </a:p>
        </p:txBody>
      </p: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40</a:t>
            </a:fld>
            <a:endParaRPr lang="tr-TR">
              <a:solidFill>
                <a:prstClr val="black">
                  <a:lumMod val="65000"/>
                  <a:lumOff val="35000"/>
                </a:prstClr>
              </a:solidFill>
            </a:endParaRPr>
          </a:p>
        </p:txBody>
      </p:sp>
    </p:spTree>
    <p:extLst>
      <p:ext uri="{BB962C8B-B14F-4D97-AF65-F5344CB8AC3E}">
        <p14:creationId xmlns:p14="http://schemas.microsoft.com/office/powerpoint/2010/main" val="3138462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2087592" y="365760"/>
            <a:ext cx="10104408" cy="997214"/>
          </a:xfrm>
        </p:spPr>
        <p:txBody>
          <a:bodyPr>
            <a:noAutofit/>
          </a:bodyPr>
          <a:lstStyle/>
          <a:p>
            <a:r>
              <a:rPr lang="tr-TR" sz="3600" b="1" dirty="0" smtClean="0">
                <a:solidFill>
                  <a:srgbClr val="002060"/>
                </a:solidFill>
              </a:rPr>
              <a:t>HESAP VERME SORUMLULUĞU </a:t>
            </a:r>
            <a:r>
              <a:rPr lang="tr-TR" sz="3200" b="1" dirty="0" smtClean="0">
                <a:solidFill>
                  <a:srgbClr val="002060"/>
                </a:solidFill>
              </a:rPr>
              <a:t>(md.8) </a:t>
            </a:r>
            <a:endParaRPr lang="tr-TR" sz="3600" b="1" dirty="0">
              <a:solidFill>
                <a:srgbClr val="002060"/>
              </a:solidFill>
            </a:endParaRPr>
          </a:p>
        </p:txBody>
      </p:sp>
      <p:graphicFrame>
        <p:nvGraphicFramePr>
          <p:cNvPr id="6" name="Diyagram 5"/>
          <p:cNvGraphicFramePr/>
          <p:nvPr>
            <p:extLst>
              <p:ext uri="{D42A27DB-BD31-4B8C-83A1-F6EECF244321}">
                <p14:modId xmlns:p14="http://schemas.microsoft.com/office/powerpoint/2010/main" val="3982864886"/>
              </p:ext>
            </p:extLst>
          </p:nvPr>
        </p:nvGraphicFramePr>
        <p:xfrm>
          <a:off x="440181" y="2426792"/>
          <a:ext cx="11185585" cy="3108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solidFill>
                  <a:prstClr val="black">
                    <a:tint val="75000"/>
                  </a:prstClr>
                </a:solidFill>
              </a:rPr>
              <a:pPr/>
              <a:t>41</a:t>
            </a:fld>
            <a:endParaRPr lang="tr-TR" dirty="0">
              <a:solidFill>
                <a:prstClr val="black">
                  <a:tint val="75000"/>
                </a:prstClr>
              </a:solidFill>
            </a:endParaRPr>
          </a:p>
        </p:txBody>
      </p:sp>
    </p:spTree>
    <p:extLst>
      <p:ext uri="{BB962C8B-B14F-4D97-AF65-F5344CB8AC3E}">
        <p14:creationId xmlns:p14="http://schemas.microsoft.com/office/powerpoint/2010/main" val="3953715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224639"/>
            <a:ext cx="10515600" cy="808443"/>
          </a:xfrm>
        </p:spPr>
        <p:txBody>
          <a:bodyPr>
            <a:normAutofit/>
          </a:bodyPr>
          <a:lstStyle/>
          <a:p>
            <a:pPr algn="ctr"/>
            <a:r>
              <a:rPr lang="tr-TR" altLang="tr-TR" sz="4000" b="1" dirty="0" smtClean="0">
                <a:solidFill>
                  <a:srgbClr val="002060"/>
                </a:solidFill>
              </a:rPr>
              <a:t>BAKANLAR </a:t>
            </a:r>
            <a:r>
              <a:rPr lang="tr-TR" altLang="tr-TR" sz="3600" b="1" dirty="0" smtClean="0">
                <a:solidFill>
                  <a:srgbClr val="002060"/>
                </a:solidFill>
              </a:rPr>
              <a:t>(md.10)</a:t>
            </a:r>
            <a:endParaRPr lang="tr-TR" sz="4000" b="1" dirty="0">
              <a:solidFill>
                <a:srgbClr val="002060"/>
              </a:solidFill>
            </a:endParaRPr>
          </a:p>
        </p:txBody>
      </p:sp>
      <p:graphicFrame>
        <p:nvGraphicFramePr>
          <p:cNvPr id="6" name="Diyagram 5"/>
          <p:cNvGraphicFramePr/>
          <p:nvPr>
            <p:extLst>
              <p:ext uri="{D42A27DB-BD31-4B8C-83A1-F6EECF244321}">
                <p14:modId xmlns:p14="http://schemas.microsoft.com/office/powerpoint/2010/main" val="2075618280"/>
              </p:ext>
            </p:extLst>
          </p:nvPr>
        </p:nvGraphicFramePr>
        <p:xfrm>
          <a:off x="409904" y="1323191"/>
          <a:ext cx="9067685" cy="364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p:cNvPicPr>
            <a:picLocks noChangeAspect="1" noChangeArrowheads="1"/>
          </p:cNvPicPr>
          <p:nvPr/>
        </p:nvPicPr>
        <p:blipFill>
          <a:blip r:embed="rId7" cstate="print"/>
          <a:srcRect/>
          <a:stretch>
            <a:fillRect/>
          </a:stretch>
        </p:blipFill>
        <p:spPr bwMode="auto">
          <a:xfrm>
            <a:off x="9757416" y="1301675"/>
            <a:ext cx="2200001" cy="3926542"/>
          </a:xfrm>
          <a:prstGeom prst="rect">
            <a:avLst/>
          </a:prstGeom>
          <a:noFill/>
          <a:ln w="9525" algn="ctr">
            <a:noFill/>
            <a:miter lim="800000"/>
            <a:headEnd/>
            <a:tailEnd/>
          </a:ln>
          <a:effectLst/>
        </p:spPr>
      </p:pic>
      <p:sp>
        <p:nvSpPr>
          <p:cNvPr id="3" name="Slayt Numarası Yer Tutucusu 2"/>
          <p:cNvSpPr>
            <a:spLocks noGrp="1"/>
          </p:cNvSpPr>
          <p:nvPr>
            <p:ph type="sldNum" sz="quarter" idx="12"/>
          </p:nvPr>
        </p:nvSpPr>
        <p:spPr/>
        <p:txBody>
          <a:bodyPr/>
          <a:lstStyle/>
          <a:p>
            <a:fld id="{4FAB73BC-B049-4115-A692-8D63A059BFB8}" type="slidenum">
              <a:rPr lang="tr-TR" smtClean="0">
                <a:solidFill>
                  <a:prstClr val="black">
                    <a:tint val="75000"/>
                  </a:prstClr>
                </a:solidFill>
              </a:rPr>
              <a:pPr/>
              <a:t>42</a:t>
            </a:fld>
            <a:endParaRPr lang="tr-TR" dirty="0">
              <a:solidFill>
                <a:prstClr val="black">
                  <a:tint val="75000"/>
                </a:prstClr>
              </a:solidFill>
            </a:endParaRPr>
          </a:p>
        </p:txBody>
      </p:sp>
    </p:spTree>
    <p:extLst>
      <p:ext uri="{BB962C8B-B14F-4D97-AF65-F5344CB8AC3E}">
        <p14:creationId xmlns:p14="http://schemas.microsoft.com/office/powerpoint/2010/main" val="26466516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Dikdörtgen"/>
          <p:cNvSpPr/>
          <p:nvPr/>
        </p:nvSpPr>
        <p:spPr>
          <a:xfrm>
            <a:off x="448575" y="1877184"/>
            <a:ext cx="6418052" cy="2086725"/>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marL="533400" indent="-533400" algn="just">
              <a:lnSpc>
                <a:spcPct val="90000"/>
              </a:lnSpc>
              <a:defRPr/>
            </a:pPr>
            <a:r>
              <a:rPr lang="tr-TR" sz="2400" dirty="0" smtClean="0">
                <a:solidFill>
                  <a:prstClr val="black"/>
                </a:solidFill>
                <a:cs typeface="Times New Roman" pitchFamily="18" charset="0"/>
              </a:rPr>
              <a:t>Bakanlar;</a:t>
            </a:r>
            <a:endParaRPr lang="tr-TR" sz="2400" dirty="0" smtClean="0">
              <a:solidFill>
                <a:prstClr val="black"/>
              </a:solidFill>
            </a:endParaRPr>
          </a:p>
          <a:p>
            <a:pPr marL="533400" indent="-533400" algn="just">
              <a:lnSpc>
                <a:spcPct val="90000"/>
              </a:lnSpc>
              <a:buClr>
                <a:srgbClr val="DDE9EC">
                  <a:lumMod val="25000"/>
                </a:srgbClr>
              </a:buClr>
              <a:buFont typeface="Wingdings" pitchFamily="2" charset="2"/>
              <a:buChar char="Ø"/>
              <a:defRPr/>
            </a:pPr>
            <a:endParaRPr lang="tr-TR" sz="2400" dirty="0" smtClean="0">
              <a:solidFill>
                <a:prstClr val="black"/>
              </a:solidFill>
              <a:cs typeface="Times New Roman" pitchFamily="18" charset="0"/>
            </a:endParaRPr>
          </a:p>
          <a:p>
            <a:pPr marL="533400" indent="-533400" algn="just">
              <a:lnSpc>
                <a:spcPct val="90000"/>
              </a:lnSpc>
              <a:buClr>
                <a:srgbClr val="DDE9EC">
                  <a:lumMod val="25000"/>
                </a:srgbClr>
              </a:buClr>
              <a:buFont typeface="Wingdings" pitchFamily="2" charset="2"/>
              <a:buChar char="Ø"/>
              <a:defRPr/>
            </a:pPr>
            <a:r>
              <a:rPr lang="tr-TR" sz="2400" dirty="0" smtClean="0">
                <a:solidFill>
                  <a:prstClr val="black"/>
                </a:solidFill>
                <a:cs typeface="Times New Roman" pitchFamily="18" charset="0"/>
              </a:rPr>
              <a:t>Başbakana karşı </a:t>
            </a:r>
            <a:r>
              <a:rPr lang="tr-TR" sz="2400" b="1" dirty="0" smtClean="0">
                <a:solidFill>
                  <a:prstClr val="black"/>
                </a:solidFill>
                <a:cs typeface="Times New Roman" pitchFamily="18" charset="0"/>
              </a:rPr>
              <a:t>idari,</a:t>
            </a:r>
            <a:endParaRPr lang="tr-TR" sz="2400" b="1" dirty="0" smtClean="0">
              <a:solidFill>
                <a:prstClr val="black"/>
              </a:solidFill>
            </a:endParaRPr>
          </a:p>
          <a:p>
            <a:pPr marL="533400" indent="-533400" algn="just">
              <a:lnSpc>
                <a:spcPct val="90000"/>
              </a:lnSpc>
              <a:buClr>
                <a:srgbClr val="DDE9EC">
                  <a:lumMod val="25000"/>
                </a:srgbClr>
              </a:buClr>
              <a:buFont typeface="Wingdings" pitchFamily="2" charset="2"/>
              <a:buChar char="Ø"/>
              <a:defRPr/>
            </a:pPr>
            <a:r>
              <a:rPr lang="tr-TR" sz="2400" dirty="0" smtClean="0">
                <a:solidFill>
                  <a:prstClr val="black"/>
                </a:solidFill>
                <a:cs typeface="Times New Roman" pitchFamily="18" charset="0"/>
              </a:rPr>
              <a:t>T.B.M.M.’Ne karşı </a:t>
            </a:r>
            <a:r>
              <a:rPr lang="tr-TR" sz="2400" b="1" dirty="0" smtClean="0">
                <a:solidFill>
                  <a:prstClr val="black"/>
                </a:solidFill>
                <a:cs typeface="Times New Roman" pitchFamily="18" charset="0"/>
              </a:rPr>
              <a:t>siyasi              </a:t>
            </a:r>
          </a:p>
          <a:p>
            <a:pPr marL="533400" indent="-533400" algn="just">
              <a:lnSpc>
                <a:spcPct val="90000"/>
              </a:lnSpc>
              <a:buClr>
                <a:srgbClr val="DDE9EC">
                  <a:lumMod val="25000"/>
                </a:srgbClr>
              </a:buClr>
              <a:defRPr/>
            </a:pPr>
            <a:endParaRPr lang="tr-TR" sz="2400" b="1" dirty="0" smtClean="0">
              <a:solidFill>
                <a:prstClr val="black"/>
              </a:solidFill>
              <a:cs typeface="Times New Roman" pitchFamily="18" charset="0"/>
            </a:endParaRPr>
          </a:p>
          <a:p>
            <a:pPr marL="533400" indent="-533400" algn="just">
              <a:lnSpc>
                <a:spcPct val="90000"/>
              </a:lnSpc>
              <a:buClr>
                <a:srgbClr val="DDE9EC">
                  <a:lumMod val="25000"/>
                </a:srgbClr>
              </a:buClr>
              <a:defRPr/>
            </a:pPr>
            <a:r>
              <a:rPr lang="tr-TR" sz="2400" dirty="0" smtClean="0">
                <a:solidFill>
                  <a:prstClr val="black"/>
                </a:solidFill>
              </a:rPr>
              <a:t>olarak </a:t>
            </a:r>
            <a:r>
              <a:rPr lang="tr-TR" sz="2400" dirty="0" smtClean="0">
                <a:solidFill>
                  <a:prstClr val="black"/>
                </a:solidFill>
                <a:cs typeface="Times New Roman" pitchFamily="18" charset="0"/>
              </a:rPr>
              <a:t>sorumludurlar.</a:t>
            </a:r>
          </a:p>
        </p:txBody>
      </p:sp>
      <p:sp>
        <p:nvSpPr>
          <p:cNvPr id="4" name="3 Dikdörtgen"/>
          <p:cNvSpPr/>
          <p:nvPr/>
        </p:nvSpPr>
        <p:spPr>
          <a:xfrm>
            <a:off x="2754701" y="4136109"/>
            <a:ext cx="9167003" cy="10895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90000"/>
              </a:lnSpc>
              <a:buClr>
                <a:srgbClr val="DDE9EC">
                  <a:lumMod val="50000"/>
                </a:srgbClr>
              </a:buClr>
              <a:buFont typeface="Wingdings" pitchFamily="2" charset="2"/>
              <a:buChar char="Ø"/>
              <a:defRPr/>
            </a:pPr>
            <a:r>
              <a:rPr lang="tr-TR" sz="2400" dirty="0" smtClean="0">
                <a:solidFill>
                  <a:prstClr val="black"/>
                </a:solidFill>
                <a:cs typeface="Times New Roman" pitchFamily="18" charset="0"/>
              </a:rPr>
              <a:t>Kamu kaynaklarının amaca uygun etkin verimli ve tutumlu kullanılıp kullanılmadığına ilişkin bir sorumluluktur.</a:t>
            </a:r>
          </a:p>
          <a:p>
            <a:pPr algn="just">
              <a:lnSpc>
                <a:spcPct val="90000"/>
              </a:lnSpc>
              <a:buClr>
                <a:srgbClr val="DDE9EC">
                  <a:lumMod val="50000"/>
                </a:srgbClr>
              </a:buClr>
              <a:defRPr/>
            </a:pPr>
            <a:endParaRPr lang="tr-TR" sz="2400" dirty="0" smtClean="0">
              <a:solidFill>
                <a:prstClr val="black"/>
              </a:solidFill>
            </a:endParaRPr>
          </a:p>
        </p:txBody>
      </p:sp>
      <p:sp>
        <p:nvSpPr>
          <p:cNvPr id="5" name="Başlık 4"/>
          <p:cNvSpPr>
            <a:spLocks noGrp="1"/>
          </p:cNvSpPr>
          <p:nvPr>
            <p:ph type="title"/>
          </p:nvPr>
        </p:nvSpPr>
        <p:spPr>
          <a:solidFill>
            <a:schemeClr val="accent2">
              <a:lumMod val="20000"/>
              <a:lumOff val="80000"/>
            </a:schemeClr>
          </a:solidFill>
          <a:ln>
            <a:solidFill>
              <a:schemeClr val="accent1"/>
            </a:solidFill>
          </a:ln>
        </p:spPr>
        <p:txBody>
          <a:bodyPr>
            <a:normAutofit/>
          </a:bodyPr>
          <a:lstStyle/>
          <a:p>
            <a:r>
              <a:rPr lang="tr-TR" sz="2800" dirty="0">
                <a:latin typeface="Times New Roman"/>
                <a:ea typeface="Times New Roman"/>
              </a:rPr>
              <a:t>Bu sorumluluk, Yükseköğretim Kurulu, Ölçme, Seçme ve Yerleştirme Merkezi Başkanlığı, </a:t>
            </a:r>
            <a:r>
              <a:rPr lang="tr-TR" sz="2800" dirty="0">
                <a:highlight>
                  <a:srgbClr val="FFFF00"/>
                </a:highlight>
                <a:latin typeface="Times New Roman"/>
                <a:ea typeface="Times New Roman"/>
              </a:rPr>
              <a:t>üniversiteler ve yüksek teknoloji enstitüleri için Millî Eğitim Bakanına</a:t>
            </a:r>
            <a:r>
              <a:rPr lang="tr-TR" sz="2800" dirty="0">
                <a:latin typeface="Times New Roman"/>
                <a:ea typeface="Times New Roman"/>
              </a:rPr>
              <a:t>, mahallî idareler için İçişleri Bakanına aittir. </a:t>
            </a:r>
            <a:endParaRPr lang="tr-TR" sz="2800" dirty="0"/>
          </a:p>
        </p:txBody>
      </p:sp>
      <p:sp>
        <p:nvSpPr>
          <p:cNvPr id="2" name="Slayt Numarası Yer Tutucusu 1"/>
          <p:cNvSpPr>
            <a:spLocks noGrp="1"/>
          </p:cNvSpPr>
          <p:nvPr>
            <p:ph type="sldNum" sz="quarter" idx="12"/>
          </p:nvPr>
        </p:nvSpPr>
        <p:spPr/>
        <p:txBody>
          <a:bodyPr/>
          <a:lstStyle/>
          <a:p>
            <a:fld id="{4FAB73BC-B049-4115-A692-8D63A059BFB8}" type="slidenum">
              <a:rPr lang="tr-TR" smtClean="0">
                <a:solidFill>
                  <a:prstClr val="black">
                    <a:tint val="75000"/>
                  </a:prstClr>
                </a:solidFill>
              </a:rPr>
              <a:pPr/>
              <a:t>43</a:t>
            </a:fld>
            <a:endParaRPr lang="tr-TR" dirty="0">
              <a:solidFill>
                <a:prstClr val="black">
                  <a:tint val="75000"/>
                </a:prstClr>
              </a:solidFill>
            </a:endParaRPr>
          </a:p>
        </p:txBody>
      </p:sp>
    </p:spTree>
    <p:extLst>
      <p:ext uri="{BB962C8B-B14F-4D97-AF65-F5344CB8AC3E}">
        <p14:creationId xmlns:p14="http://schemas.microsoft.com/office/powerpoint/2010/main" val="86666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66229" y="279496"/>
            <a:ext cx="10515600" cy="1325562"/>
          </a:xfrm>
        </p:spPr>
        <p:txBody>
          <a:bodyPr/>
          <a:lstStyle/>
          <a:p>
            <a:pPr algn="ctr"/>
            <a:r>
              <a:rPr lang="tr-TR" altLang="tr-TR" b="1" dirty="0" smtClean="0">
                <a:solidFill>
                  <a:srgbClr val="002060"/>
                </a:solidFill>
              </a:rPr>
              <a:t>ÜST YÖNETİCİLER </a:t>
            </a:r>
            <a:r>
              <a:rPr lang="tr-TR" altLang="tr-TR" sz="4000" b="1" dirty="0" smtClean="0">
                <a:solidFill>
                  <a:srgbClr val="002060"/>
                </a:solidFill>
              </a:rPr>
              <a:t>(md.11)</a:t>
            </a:r>
            <a:endParaRPr lang="tr-TR" b="1" dirty="0">
              <a:solidFill>
                <a:srgbClr val="002060"/>
              </a:solidFill>
            </a:endParaRPr>
          </a:p>
        </p:txBody>
      </p:sp>
      <p:graphicFrame>
        <p:nvGraphicFramePr>
          <p:cNvPr id="12" name="11 Diyagram"/>
          <p:cNvGraphicFramePr/>
          <p:nvPr/>
        </p:nvGraphicFramePr>
        <p:xfrm>
          <a:off x="1" y="1587261"/>
          <a:ext cx="4865299" cy="4848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12 Diyagram"/>
          <p:cNvGraphicFramePr/>
          <p:nvPr/>
        </p:nvGraphicFramePr>
        <p:xfrm>
          <a:off x="5831691" y="1915064"/>
          <a:ext cx="6360543" cy="42614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13 Sağ Ok"/>
          <p:cNvSpPr/>
          <p:nvPr/>
        </p:nvSpPr>
        <p:spPr>
          <a:xfrm>
            <a:off x="5038059" y="2070340"/>
            <a:ext cx="621103"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6" name="15 Sağ Ok"/>
          <p:cNvSpPr/>
          <p:nvPr/>
        </p:nvSpPr>
        <p:spPr>
          <a:xfrm>
            <a:off x="5035185" y="2550544"/>
            <a:ext cx="621103"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7" name="16 Sağ Ok"/>
          <p:cNvSpPr/>
          <p:nvPr/>
        </p:nvSpPr>
        <p:spPr>
          <a:xfrm>
            <a:off x="5052437" y="3137140"/>
            <a:ext cx="621103"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8" name="17 Sağ Ok"/>
          <p:cNvSpPr/>
          <p:nvPr/>
        </p:nvSpPr>
        <p:spPr>
          <a:xfrm>
            <a:off x="5017931" y="3689231"/>
            <a:ext cx="621103"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0" name="19 Sağ Ok"/>
          <p:cNvSpPr/>
          <p:nvPr/>
        </p:nvSpPr>
        <p:spPr>
          <a:xfrm>
            <a:off x="5035185" y="4172309"/>
            <a:ext cx="621103"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1" name="20 Sağ Ok"/>
          <p:cNvSpPr/>
          <p:nvPr/>
        </p:nvSpPr>
        <p:spPr>
          <a:xfrm>
            <a:off x="5035183" y="4758906"/>
            <a:ext cx="621103"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2" name="21 Sağ Ok"/>
          <p:cNvSpPr/>
          <p:nvPr/>
        </p:nvSpPr>
        <p:spPr>
          <a:xfrm>
            <a:off x="5035183" y="5241985"/>
            <a:ext cx="621103"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3" name="22 Sağ Ok"/>
          <p:cNvSpPr/>
          <p:nvPr/>
        </p:nvSpPr>
        <p:spPr>
          <a:xfrm>
            <a:off x="5069690" y="5776823"/>
            <a:ext cx="621103"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 name="Slayt Numarası Yer Tutucusu 2"/>
          <p:cNvSpPr>
            <a:spLocks noGrp="1"/>
          </p:cNvSpPr>
          <p:nvPr>
            <p:ph type="sldNum" sz="quarter" idx="12"/>
          </p:nvPr>
        </p:nvSpPr>
        <p:spPr/>
        <p:txBody>
          <a:bodyPr/>
          <a:lstStyle/>
          <a:p>
            <a:fld id="{4FAB73BC-B049-4115-A692-8D63A059BFB8}" type="slidenum">
              <a:rPr lang="tr-TR" smtClean="0">
                <a:solidFill>
                  <a:prstClr val="black">
                    <a:tint val="75000"/>
                  </a:prstClr>
                </a:solidFill>
              </a:rPr>
              <a:pPr/>
              <a:t>44</a:t>
            </a:fld>
            <a:endParaRPr lang="tr-TR" dirty="0">
              <a:solidFill>
                <a:prstClr val="black">
                  <a:tint val="75000"/>
                </a:prstClr>
              </a:solidFill>
            </a:endParaRPr>
          </a:p>
        </p:txBody>
      </p:sp>
    </p:spTree>
    <p:extLst>
      <p:ext uri="{BB962C8B-B14F-4D97-AF65-F5344CB8AC3E}">
        <p14:creationId xmlns:p14="http://schemas.microsoft.com/office/powerpoint/2010/main" val="20114423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417519"/>
            <a:ext cx="10515600" cy="1325562"/>
          </a:xfrm>
        </p:spPr>
        <p:txBody>
          <a:bodyPr/>
          <a:lstStyle/>
          <a:p>
            <a:pPr algn="ctr"/>
            <a:r>
              <a:rPr lang="tr-TR" sz="3600" b="1" dirty="0" smtClean="0">
                <a:solidFill>
                  <a:srgbClr val="002060"/>
                </a:solidFill>
              </a:rPr>
              <a:t>ÜST YÖNETİCİLERİN SORUMLULUĞU</a:t>
            </a:r>
            <a:r>
              <a:rPr lang="tr-TR" b="1" dirty="0" smtClean="0">
                <a:solidFill>
                  <a:srgbClr val="002060"/>
                </a:solidFill>
              </a:rPr>
              <a:t/>
            </a:r>
            <a:br>
              <a:rPr lang="tr-TR" b="1" dirty="0" smtClean="0">
                <a:solidFill>
                  <a:srgbClr val="002060"/>
                </a:solidFill>
              </a:rPr>
            </a:br>
            <a:endParaRPr lang="tr-TR" b="1" dirty="0">
              <a:solidFill>
                <a:srgbClr val="002060"/>
              </a:solidFill>
            </a:endParaRPr>
          </a:p>
        </p:txBody>
      </p:sp>
      <p:graphicFrame>
        <p:nvGraphicFramePr>
          <p:cNvPr id="4" name="Diyagram 3"/>
          <p:cNvGraphicFramePr/>
          <p:nvPr>
            <p:extLst>
              <p:ext uri="{D42A27DB-BD31-4B8C-83A1-F6EECF244321}">
                <p14:modId xmlns:p14="http://schemas.microsoft.com/office/powerpoint/2010/main" val="4107358965"/>
              </p:ext>
            </p:extLst>
          </p:nvPr>
        </p:nvGraphicFramePr>
        <p:xfrm>
          <a:off x="964701" y="1519709"/>
          <a:ext cx="10955547" cy="4494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solidFill>
                  <a:prstClr val="black">
                    <a:tint val="75000"/>
                  </a:prstClr>
                </a:solidFill>
              </a:rPr>
              <a:pPr/>
              <a:t>45</a:t>
            </a:fld>
            <a:endParaRPr lang="tr-TR" dirty="0">
              <a:solidFill>
                <a:prstClr val="black">
                  <a:tint val="75000"/>
                </a:prstClr>
              </a:solidFill>
            </a:endParaRPr>
          </a:p>
        </p:txBody>
      </p:sp>
    </p:spTree>
    <p:extLst>
      <p:ext uri="{BB962C8B-B14F-4D97-AF65-F5344CB8AC3E}">
        <p14:creationId xmlns:p14="http://schemas.microsoft.com/office/powerpoint/2010/main" val="6472019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1"/>
          <p:cNvSpPr>
            <a:spLocks noGrp="1"/>
          </p:cNvSpPr>
          <p:nvPr>
            <p:ph type="title"/>
          </p:nvPr>
        </p:nvSpPr>
        <p:spPr bwMode="auto">
          <a:xfrm>
            <a:off x="1676400" y="244990"/>
            <a:ext cx="10515600" cy="1325562"/>
          </a:xfrm>
        </p:spPr>
        <p:txBody>
          <a:bodyPr wrap="square" lIns="91440" tIns="45720" rIns="91440" bIns="45720" numCol="1" anchorCtr="0" compatLnSpc="1">
            <a:prstTxWarp prst="textNoShape">
              <a:avLst/>
            </a:prstTxWarp>
            <a:normAutofit/>
          </a:bodyPr>
          <a:lstStyle/>
          <a:p>
            <a:pPr algn="ctr" eaLnBrk="1" hangingPunct="1"/>
            <a:r>
              <a:rPr lang="tr-TR" altLang="tr-TR" sz="3200" b="1" dirty="0" smtClean="0">
                <a:solidFill>
                  <a:srgbClr val="002060"/>
                </a:solidFill>
                <a:effectLst/>
              </a:rPr>
              <a:t>ÜST YÖNETİCİLERİN SORUMLULUĞU</a:t>
            </a:r>
          </a:p>
        </p:txBody>
      </p:sp>
      <p:graphicFrame>
        <p:nvGraphicFramePr>
          <p:cNvPr id="2" name="Diyagram 1"/>
          <p:cNvGraphicFramePr/>
          <p:nvPr>
            <p:extLst>
              <p:ext uri="{D42A27DB-BD31-4B8C-83A1-F6EECF244321}">
                <p14:modId xmlns:p14="http://schemas.microsoft.com/office/powerpoint/2010/main" val="3678618265"/>
              </p:ext>
            </p:extLst>
          </p:nvPr>
        </p:nvGraphicFramePr>
        <p:xfrm>
          <a:off x="414069" y="1622738"/>
          <a:ext cx="11041811" cy="4224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4FAB73BC-B049-4115-A692-8D63A059BFB8}" type="slidenum">
              <a:rPr lang="tr-TR" smtClean="0">
                <a:solidFill>
                  <a:prstClr val="black">
                    <a:tint val="75000"/>
                  </a:prstClr>
                </a:solidFill>
              </a:rPr>
              <a:pPr/>
              <a:t>46</a:t>
            </a:fld>
            <a:endParaRPr lang="tr-TR" dirty="0">
              <a:solidFill>
                <a:prstClr val="black">
                  <a:tint val="75000"/>
                </a:prstClr>
              </a:solidFill>
            </a:endParaRPr>
          </a:p>
        </p:txBody>
      </p:sp>
    </p:spTree>
    <p:extLst>
      <p:ext uri="{BB962C8B-B14F-4D97-AF65-F5344CB8AC3E}">
        <p14:creationId xmlns:p14="http://schemas.microsoft.com/office/powerpoint/2010/main" val="252546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944740" y="0"/>
            <a:ext cx="9778327" cy="1325562"/>
          </a:xfrm>
        </p:spPr>
        <p:txBody>
          <a:bodyPr>
            <a:normAutofit/>
          </a:bodyPr>
          <a:lstStyle/>
          <a:p>
            <a:pPr algn="ctr"/>
            <a:r>
              <a:rPr lang="tr-TR" altLang="tr-TR" sz="3200" b="1" dirty="0" smtClean="0">
                <a:solidFill>
                  <a:srgbClr val="002060"/>
                </a:solidFill>
                <a:cs typeface="Times New Roman" pitchFamily="18" charset="0"/>
              </a:rPr>
              <a:t>ÜST YÖNETİCİLER, KİMLERE KARŞI SORUMLUDUR ?</a:t>
            </a:r>
            <a:endParaRPr lang="tr-TR" sz="3600" b="1" dirty="0">
              <a:solidFill>
                <a:srgbClr val="002060"/>
              </a:solidFill>
            </a:endParaRPr>
          </a:p>
        </p:txBody>
      </p:sp>
      <p:graphicFrame>
        <p:nvGraphicFramePr>
          <p:cNvPr id="4" name="Diyagram 3"/>
          <p:cNvGraphicFramePr/>
          <p:nvPr/>
        </p:nvGraphicFramePr>
        <p:xfrm>
          <a:off x="598208" y="2154067"/>
          <a:ext cx="11237343" cy="267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solidFill>
                  <a:prstClr val="black">
                    <a:tint val="75000"/>
                  </a:prstClr>
                </a:solidFill>
              </a:rPr>
              <a:pPr/>
              <a:t>47</a:t>
            </a:fld>
            <a:endParaRPr lang="tr-TR" dirty="0">
              <a:solidFill>
                <a:prstClr val="black">
                  <a:tint val="75000"/>
                </a:prstClr>
              </a:solidFill>
            </a:endParaRPr>
          </a:p>
        </p:txBody>
      </p:sp>
    </p:spTree>
    <p:extLst>
      <p:ext uri="{BB962C8B-B14F-4D97-AF65-F5344CB8AC3E}">
        <p14:creationId xmlns:p14="http://schemas.microsoft.com/office/powerpoint/2010/main" val="22752877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3815" y="327804"/>
            <a:ext cx="10515600" cy="1325562"/>
          </a:xfrm>
        </p:spPr>
        <p:txBody>
          <a:bodyPr>
            <a:normAutofit fontScale="90000"/>
          </a:bodyPr>
          <a:lstStyle/>
          <a:p>
            <a:pPr algn="ctr"/>
            <a:r>
              <a:rPr lang="tr-TR" altLang="tr-TR" b="1" dirty="0" smtClean="0">
                <a:solidFill>
                  <a:srgbClr val="002060"/>
                </a:solidFill>
                <a:cs typeface="Times New Roman" pitchFamily="18" charset="0"/>
              </a:rPr>
              <a:t>ÜST YÖNETİCİLER, BU SORUMLULUĞUN GEREKLERİNİ</a:t>
            </a:r>
            <a:r>
              <a:rPr lang="tr-TR" altLang="tr-TR" b="1" dirty="0" smtClean="0">
                <a:solidFill>
                  <a:srgbClr val="002060"/>
                </a:solidFill>
              </a:rPr>
              <a:t>;</a:t>
            </a:r>
            <a:br>
              <a:rPr lang="tr-TR" altLang="tr-TR" b="1" dirty="0" smtClean="0">
                <a:solidFill>
                  <a:srgbClr val="002060"/>
                </a:solidFill>
              </a:rPr>
            </a:br>
            <a:endParaRPr lang="tr-TR" b="1" dirty="0">
              <a:solidFill>
                <a:srgbClr val="002060"/>
              </a:solidFill>
            </a:endParaRPr>
          </a:p>
        </p:txBody>
      </p:sp>
      <p:graphicFrame>
        <p:nvGraphicFramePr>
          <p:cNvPr id="4" name="3 Diyagram"/>
          <p:cNvGraphicFramePr/>
          <p:nvPr>
            <p:extLst>
              <p:ext uri="{D42A27DB-BD31-4B8C-83A1-F6EECF244321}">
                <p14:modId xmlns:p14="http://schemas.microsoft.com/office/powerpoint/2010/main" val="1415649290"/>
              </p:ext>
            </p:extLst>
          </p:nvPr>
        </p:nvGraphicFramePr>
        <p:xfrm>
          <a:off x="1184695" y="2171323"/>
          <a:ext cx="6096000"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Dikdörtgen"/>
          <p:cNvSpPr/>
          <p:nvPr/>
        </p:nvSpPr>
        <p:spPr>
          <a:xfrm>
            <a:off x="5428891" y="5021251"/>
            <a:ext cx="6096000" cy="83099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tr-TR" sz="2400" dirty="0" smtClean="0">
                <a:solidFill>
                  <a:prstClr val="black"/>
                </a:solidFill>
              </a:rPr>
              <a:t>aracılığıyla yerine getirirler.</a:t>
            </a:r>
            <a:br>
              <a:rPr lang="tr-TR" sz="2400" dirty="0" smtClean="0">
                <a:solidFill>
                  <a:prstClr val="black"/>
                </a:solidFill>
              </a:rPr>
            </a:br>
            <a:endParaRPr lang="tr-TR" sz="2400" dirty="0">
              <a:solidFill>
                <a:prstClr val="black"/>
              </a:solidFill>
            </a:endParaRPr>
          </a:p>
        </p:txBody>
      </p:sp>
      <p:sp>
        <p:nvSpPr>
          <p:cNvPr id="3" name="Slayt Numarası Yer Tutucusu 2"/>
          <p:cNvSpPr>
            <a:spLocks noGrp="1"/>
          </p:cNvSpPr>
          <p:nvPr>
            <p:ph type="sldNum" sz="quarter" idx="12"/>
          </p:nvPr>
        </p:nvSpPr>
        <p:spPr/>
        <p:txBody>
          <a:bodyPr/>
          <a:lstStyle/>
          <a:p>
            <a:fld id="{4FAB73BC-B049-4115-A692-8D63A059BFB8}" type="slidenum">
              <a:rPr lang="tr-TR" smtClean="0">
                <a:solidFill>
                  <a:prstClr val="black">
                    <a:tint val="75000"/>
                  </a:prstClr>
                </a:solidFill>
              </a:rPr>
              <a:pPr/>
              <a:t>48</a:t>
            </a:fld>
            <a:endParaRPr lang="tr-TR" dirty="0">
              <a:solidFill>
                <a:prstClr val="black">
                  <a:tint val="75000"/>
                </a:prstClr>
              </a:solidFill>
            </a:endParaRPr>
          </a:p>
        </p:txBody>
      </p:sp>
    </p:spTree>
    <p:extLst>
      <p:ext uri="{BB962C8B-B14F-4D97-AF65-F5344CB8AC3E}">
        <p14:creationId xmlns:p14="http://schemas.microsoft.com/office/powerpoint/2010/main" val="390489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2432386" y="210484"/>
            <a:ext cx="8902723" cy="1325562"/>
          </a:xfrm>
        </p:spPr>
        <p:txBody>
          <a:bodyPr/>
          <a:lstStyle/>
          <a:p>
            <a:r>
              <a:rPr lang="tr-TR" altLang="tr-TR" b="1" dirty="0" smtClean="0">
                <a:solidFill>
                  <a:srgbClr val="002060"/>
                </a:solidFill>
              </a:rPr>
              <a:t>HARCAMA YETKİLİSİ  </a:t>
            </a:r>
            <a:r>
              <a:rPr lang="tr-TR" altLang="tr-TR" sz="4000" b="1" dirty="0" smtClean="0">
                <a:solidFill>
                  <a:srgbClr val="002060"/>
                </a:solidFill>
              </a:rPr>
              <a:t>(md.31)</a:t>
            </a:r>
            <a:endParaRPr lang="tr-TR" b="1" dirty="0">
              <a:solidFill>
                <a:srgbClr val="002060"/>
              </a:solidFill>
            </a:endParaRPr>
          </a:p>
        </p:txBody>
      </p:sp>
      <p:sp>
        <p:nvSpPr>
          <p:cNvPr id="3" name="2 Dikdörtgen"/>
          <p:cNvSpPr/>
          <p:nvPr/>
        </p:nvSpPr>
        <p:spPr>
          <a:xfrm>
            <a:off x="598332" y="1946970"/>
            <a:ext cx="7838537" cy="1200329"/>
          </a:xfrm>
          <a:prstGeom prst="rect">
            <a:avLst/>
          </a:prstGeom>
          <a:solidFill>
            <a:schemeClr val="tx2">
              <a:lumMod val="20000"/>
              <a:lumOff val="80000"/>
            </a:schemeClr>
          </a:solidFill>
        </p:spPr>
        <p:txBody>
          <a:bodyPr wrap="square">
            <a:spAutoFit/>
          </a:bodyPr>
          <a:lstStyle/>
          <a:p>
            <a:pPr>
              <a:defRPr/>
            </a:pPr>
            <a:r>
              <a:rPr lang="tr-TR" sz="2400" dirty="0" smtClean="0"/>
              <a:t>Bütçe ile ödenek tahsis edilen, </a:t>
            </a:r>
            <a:r>
              <a:rPr lang="tr-TR" sz="2400" b="1" dirty="0" smtClean="0">
                <a:hlinkClick r:id="rId2" action="ppaction://hlinkfile"/>
              </a:rPr>
              <a:t>analitik bütçe </a:t>
            </a:r>
            <a:r>
              <a:rPr lang="tr-TR" sz="2400" dirty="0" smtClean="0"/>
              <a:t>sınıflandırmasının </a:t>
            </a:r>
            <a:r>
              <a:rPr lang="tr-TR" sz="2400" b="1" dirty="0" smtClean="0"/>
              <a:t>üçüncü </a:t>
            </a:r>
            <a:r>
              <a:rPr lang="tr-TR" sz="2400" dirty="0" smtClean="0"/>
              <a:t>ve </a:t>
            </a:r>
            <a:r>
              <a:rPr lang="tr-TR" sz="2400" b="1" dirty="0" smtClean="0"/>
              <a:t>dördüncü</a:t>
            </a:r>
            <a:r>
              <a:rPr lang="tr-TR" sz="2400" dirty="0" smtClean="0"/>
              <a:t> düzeyinde yer alan birimlerin  en üst yöneticileri ile</a:t>
            </a:r>
          </a:p>
        </p:txBody>
      </p:sp>
      <p:sp>
        <p:nvSpPr>
          <p:cNvPr id="4" name="3 Dikdörtgen"/>
          <p:cNvSpPr/>
          <p:nvPr/>
        </p:nvSpPr>
        <p:spPr>
          <a:xfrm>
            <a:off x="3237780" y="3622524"/>
            <a:ext cx="754524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tr-TR" sz="2400" dirty="0" smtClean="0"/>
              <a:t>Ödenek gönderme belgesiyle ödenek verilen merkez dışı birimlerin en üst yöneticisi, harcama yetkilisi</a:t>
            </a:r>
            <a:endParaRPr lang="tr-TR" sz="2400" dirty="0"/>
          </a:p>
        </p:txBody>
      </p:sp>
      <p:sp>
        <p:nvSpPr>
          <p:cNvPr id="6" name="5 Dikdörtgen"/>
          <p:cNvSpPr/>
          <p:nvPr/>
        </p:nvSpPr>
        <p:spPr>
          <a:xfrm>
            <a:off x="6192203" y="5090739"/>
            <a:ext cx="4935069"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tr-TR" sz="2400" dirty="0" smtClean="0"/>
              <a:t>Bu birimler de harcama birimleridir.</a:t>
            </a:r>
            <a:endParaRPr lang="tr-TR" sz="2400" dirty="0"/>
          </a:p>
        </p:txBody>
      </p:sp>
      <p:pic>
        <p:nvPicPr>
          <p:cNvPr id="7" name="Picture 6" descr="Resim11"/>
          <p:cNvPicPr>
            <a:picLocks noChangeAspect="1" noChangeArrowheads="1"/>
          </p:cNvPicPr>
          <p:nvPr/>
        </p:nvPicPr>
        <p:blipFill>
          <a:blip r:embed="rId3" cstate="print"/>
          <a:srcRect/>
          <a:stretch>
            <a:fillRect/>
          </a:stretch>
        </p:blipFill>
        <p:spPr bwMode="auto">
          <a:xfrm>
            <a:off x="8977821" y="1433542"/>
            <a:ext cx="2736851" cy="1785938"/>
          </a:xfrm>
          <a:prstGeom prst="rect">
            <a:avLst/>
          </a:prstGeom>
          <a:noFill/>
          <a:ln w="9525">
            <a:noFill/>
            <a:miter lim="800000"/>
            <a:headEnd/>
            <a:tailEnd/>
          </a:ln>
          <a:effectLst/>
        </p:spPr>
      </p:pic>
      <p:sp>
        <p:nvSpPr>
          <p:cNvPr id="5" name="Slayt Numarası Yer Tutucusu 4"/>
          <p:cNvSpPr>
            <a:spLocks noGrp="1"/>
          </p:cNvSpPr>
          <p:nvPr>
            <p:ph type="sldNum" sz="quarter" idx="12"/>
          </p:nvPr>
        </p:nvSpPr>
        <p:spPr/>
        <p:txBody>
          <a:bodyPr/>
          <a:lstStyle/>
          <a:p>
            <a:fld id="{4FAB73BC-B049-4115-A692-8D63A059BFB8}" type="slidenum">
              <a:rPr lang="tr-TR" smtClean="0"/>
              <a:pPr/>
              <a:t>49</a:t>
            </a:fld>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387366" y="1019503"/>
            <a:ext cx="9186042" cy="5237269"/>
          </a:xfrm>
        </p:spPr>
        <p:txBody>
          <a:bodyPr>
            <a:normAutofit/>
          </a:bodyPr>
          <a:lstStyle/>
          <a:p>
            <a:pPr lvl="1">
              <a:spcBef>
                <a:spcPct val="20000"/>
              </a:spcBef>
              <a:buClr>
                <a:srgbClr val="44546A"/>
              </a:buClr>
              <a:buSzPct val="100000"/>
            </a:pPr>
            <a:r>
              <a:rPr lang="tr-TR" dirty="0">
                <a:solidFill>
                  <a:prstClr val="black"/>
                </a:solidFill>
                <a:latin typeface="Times New Roman" pitchFamily="18" charset="0"/>
              </a:rPr>
              <a:t>Kamu Zararı</a:t>
            </a:r>
          </a:p>
          <a:p>
            <a:pPr lvl="1">
              <a:buClr>
                <a:schemeClr val="tx2"/>
              </a:buClr>
              <a:buSzPct val="100000"/>
            </a:pPr>
            <a:r>
              <a:rPr lang="tr-TR" dirty="0" smtClean="0">
                <a:latin typeface="Times New Roman" pitchFamily="18" charset="0"/>
              </a:rPr>
              <a:t>İç </a:t>
            </a:r>
            <a:r>
              <a:rPr lang="tr-TR" dirty="0">
                <a:latin typeface="Times New Roman" pitchFamily="18" charset="0"/>
              </a:rPr>
              <a:t>Denetim</a:t>
            </a:r>
          </a:p>
          <a:p>
            <a:pPr lvl="1">
              <a:buClr>
                <a:schemeClr val="tx2"/>
              </a:buClr>
              <a:buSzPct val="100000"/>
            </a:pPr>
            <a:r>
              <a:rPr lang="tr-TR" dirty="0">
                <a:latin typeface="Times New Roman" pitchFamily="18" charset="0"/>
              </a:rPr>
              <a:t>Dış Denetim</a:t>
            </a:r>
          </a:p>
          <a:p>
            <a:pPr lvl="1">
              <a:buClr>
                <a:schemeClr val="tx2"/>
              </a:buClr>
              <a:buSzPct val="100000"/>
            </a:pPr>
            <a:r>
              <a:rPr lang="tr-TR" dirty="0">
                <a:latin typeface="Times New Roman" pitchFamily="18" charset="0"/>
              </a:rPr>
              <a:t>Merkezi Yönetim</a:t>
            </a:r>
          </a:p>
          <a:p>
            <a:pPr lvl="1">
              <a:buClr>
                <a:schemeClr val="tx2"/>
              </a:buClr>
              <a:buSzPct val="100000"/>
            </a:pPr>
            <a:r>
              <a:rPr lang="tr-TR" dirty="0">
                <a:latin typeface="Times New Roman" pitchFamily="18" charset="0"/>
              </a:rPr>
              <a:t>Hesap Verilebilirlik</a:t>
            </a:r>
          </a:p>
          <a:p>
            <a:pPr lvl="1">
              <a:buClr>
                <a:schemeClr val="tx2"/>
              </a:buClr>
              <a:buSzPct val="100000"/>
            </a:pPr>
            <a:r>
              <a:rPr lang="tr-TR" dirty="0">
                <a:latin typeface="Times New Roman" pitchFamily="18" charset="0"/>
              </a:rPr>
              <a:t>Gerçekleştirme Görevlisi</a:t>
            </a:r>
          </a:p>
          <a:p>
            <a:pPr lvl="1">
              <a:buClr>
                <a:schemeClr val="tx2"/>
              </a:buClr>
              <a:buSzPct val="100000"/>
            </a:pPr>
            <a:r>
              <a:rPr lang="tr-TR" dirty="0">
                <a:latin typeface="Times New Roman" pitchFamily="18" charset="0"/>
              </a:rPr>
              <a:t>Üst Yönetici</a:t>
            </a:r>
          </a:p>
          <a:p>
            <a:pPr lvl="1">
              <a:buClr>
                <a:schemeClr val="tx2"/>
              </a:buClr>
              <a:buSzPct val="100000"/>
            </a:pPr>
            <a:r>
              <a:rPr lang="tr-TR" dirty="0">
                <a:latin typeface="Times New Roman" pitchFamily="18" charset="0"/>
              </a:rPr>
              <a:t>Yönetim </a:t>
            </a:r>
            <a:r>
              <a:rPr lang="en-US" dirty="0">
                <a:latin typeface="Times New Roman" pitchFamily="18" charset="0"/>
              </a:rPr>
              <a:t> </a:t>
            </a:r>
            <a:r>
              <a:rPr lang="tr-TR" dirty="0">
                <a:latin typeface="Times New Roman" pitchFamily="18" charset="0"/>
              </a:rPr>
              <a:t>Sorumluluğu</a:t>
            </a:r>
          </a:p>
          <a:p>
            <a:pPr lvl="1">
              <a:buClr>
                <a:schemeClr val="tx2"/>
              </a:buClr>
              <a:buSzPct val="100000"/>
            </a:pPr>
            <a:r>
              <a:rPr lang="tr-TR" dirty="0">
                <a:latin typeface="Times New Roman" pitchFamily="18" charset="0"/>
              </a:rPr>
              <a:t>Analitik Bütçe Kod Yapısı</a:t>
            </a:r>
          </a:p>
          <a:p>
            <a:pPr lvl="1">
              <a:buClr>
                <a:schemeClr val="tx2"/>
              </a:buClr>
              <a:buSzPct val="100000"/>
            </a:pPr>
            <a:r>
              <a:rPr lang="tr-TR" dirty="0">
                <a:latin typeface="Times New Roman" pitchFamily="18" charset="0"/>
              </a:rPr>
              <a:t>Çok Yıllı Bütçeleme</a:t>
            </a:r>
          </a:p>
          <a:p>
            <a:pPr lvl="1">
              <a:buClr>
                <a:schemeClr val="tx2"/>
              </a:buClr>
              <a:buSzPct val="100000"/>
            </a:pPr>
            <a:r>
              <a:rPr lang="tr-TR" dirty="0">
                <a:latin typeface="Times New Roman" pitchFamily="18" charset="0"/>
              </a:rPr>
              <a:t>Mali İstatistik</a:t>
            </a:r>
          </a:p>
          <a:p>
            <a:pPr lvl="1">
              <a:buClr>
                <a:schemeClr val="tx2"/>
              </a:buClr>
              <a:buSzPct val="100000"/>
            </a:pPr>
            <a:r>
              <a:rPr lang="tr-TR" dirty="0">
                <a:latin typeface="Times New Roman" pitchFamily="18" charset="0"/>
              </a:rPr>
              <a:t>Faaliyet Raporu</a:t>
            </a:r>
          </a:p>
          <a:p>
            <a:pPr lvl="1">
              <a:buClr>
                <a:schemeClr val="tx2"/>
              </a:buClr>
              <a:buSzPct val="100000"/>
            </a:pPr>
            <a:r>
              <a:rPr lang="tr-TR" dirty="0">
                <a:latin typeface="Times New Roman" pitchFamily="18" charset="0"/>
              </a:rPr>
              <a:t>İkincil Mevzuat</a:t>
            </a:r>
          </a:p>
          <a:p>
            <a:endParaRPr lang="tr-TR" dirty="0"/>
          </a:p>
        </p:txBody>
      </p:sp>
      <p:sp>
        <p:nvSpPr>
          <p:cNvPr id="3" name="Slayt Numarası Yer Tutucusu 2"/>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5</a:t>
            </a:fld>
            <a:endParaRPr lang="tr-TR">
              <a:solidFill>
                <a:prstClr val="black">
                  <a:lumMod val="65000"/>
                  <a:lumOff val="35000"/>
                </a:prstClr>
              </a:solidFill>
            </a:endParaRPr>
          </a:p>
        </p:txBody>
      </p:sp>
    </p:spTree>
    <p:extLst>
      <p:ext uri="{BB962C8B-B14F-4D97-AF65-F5344CB8AC3E}">
        <p14:creationId xmlns:p14="http://schemas.microsoft.com/office/powerpoint/2010/main" val="40905380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Başlık 4"/>
          <p:cNvSpPr>
            <a:spLocks noGrp="1"/>
          </p:cNvSpPr>
          <p:nvPr>
            <p:ph type="title"/>
          </p:nvPr>
        </p:nvSpPr>
        <p:spPr>
          <a:xfrm>
            <a:off x="2435820" y="141473"/>
            <a:ext cx="9756215" cy="1325562"/>
          </a:xfrm>
        </p:spPr>
        <p:txBody>
          <a:bodyPr>
            <a:normAutofit/>
          </a:bodyPr>
          <a:lstStyle/>
          <a:p>
            <a:r>
              <a:rPr lang="tr-TR" altLang="tr-TR" sz="4000" b="1" dirty="0">
                <a:solidFill>
                  <a:srgbClr val="002060"/>
                </a:solidFill>
              </a:rPr>
              <a:t>HARCAMA YETKİLİSİ  </a:t>
            </a:r>
            <a:r>
              <a:rPr lang="tr-TR" altLang="tr-TR" sz="3600" b="1" dirty="0">
                <a:solidFill>
                  <a:srgbClr val="002060"/>
                </a:solidFill>
              </a:rPr>
              <a:t>(md.31)</a:t>
            </a:r>
            <a:endParaRPr lang="tr-TR" sz="4000" dirty="0"/>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627724240"/>
              </p:ext>
            </p:extLst>
          </p:nvPr>
        </p:nvGraphicFramePr>
        <p:xfrm>
          <a:off x="845127" y="182880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50</a:t>
            </a:fld>
            <a:endParaRPr lang="tr-TR" dirty="0"/>
          </a:p>
        </p:txBody>
      </p:sp>
    </p:spTree>
    <p:extLst>
      <p:ext uri="{BB962C8B-B14F-4D97-AF65-F5344CB8AC3E}">
        <p14:creationId xmlns:p14="http://schemas.microsoft.com/office/powerpoint/2010/main" val="32355012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841679" y="273269"/>
            <a:ext cx="9519048" cy="963103"/>
          </a:xfrm>
        </p:spPr>
        <p:txBody>
          <a:bodyPr>
            <a:normAutofit/>
          </a:bodyPr>
          <a:lstStyle/>
          <a:p>
            <a:pPr algn="ctr"/>
            <a:r>
              <a:rPr lang="tr-TR" sz="2800" b="1" dirty="0"/>
              <a:t>HARCAMA </a:t>
            </a:r>
            <a:r>
              <a:rPr lang="tr-TR" sz="2800" b="1" dirty="0" smtClean="0"/>
              <a:t>YETKİLİLERİ </a:t>
            </a:r>
            <a:r>
              <a:rPr lang="tr-TR" sz="2800" b="1" dirty="0"/>
              <a:t>HAKKINDA GENEL </a:t>
            </a:r>
            <a:r>
              <a:rPr lang="tr-TR" sz="2800" b="1" dirty="0" smtClean="0"/>
              <a:t>TEBLİĞ 1 </a:t>
            </a:r>
            <a:br>
              <a:rPr lang="tr-TR" sz="2800" b="1" dirty="0" smtClean="0"/>
            </a:br>
            <a:r>
              <a:rPr lang="tr-TR" sz="2800" b="1" dirty="0" smtClean="0"/>
              <a:t>Harcama Yetkisinin Birleştirilmesi </a:t>
            </a:r>
            <a:endParaRPr lang="tr-TR" sz="2800" dirty="0"/>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158242069"/>
              </p:ext>
            </p:extLst>
          </p:nvPr>
        </p:nvGraphicFramePr>
        <p:xfrm>
          <a:off x="1154072" y="1261242"/>
          <a:ext cx="10470369" cy="5035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4FAB73BC-B049-4115-A692-8D63A059BFB8}" type="slidenum">
              <a:rPr lang="tr-TR" smtClean="0"/>
              <a:pPr/>
              <a:t>51</a:t>
            </a:fld>
            <a:endParaRPr lang="tr-TR" dirty="0"/>
          </a:p>
        </p:txBody>
      </p:sp>
    </p:spTree>
    <p:extLst>
      <p:ext uri="{BB962C8B-B14F-4D97-AF65-F5344CB8AC3E}">
        <p14:creationId xmlns:p14="http://schemas.microsoft.com/office/powerpoint/2010/main" val="26039432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880560" y="366112"/>
            <a:ext cx="9989391" cy="893697"/>
          </a:xfrm>
        </p:spPr>
        <p:txBody>
          <a:bodyPr>
            <a:noAutofit/>
          </a:bodyPr>
          <a:lstStyle/>
          <a:p>
            <a:pPr algn="ctr"/>
            <a:r>
              <a:rPr lang="tr-TR" sz="3600" b="1" dirty="0" smtClean="0"/>
              <a:t> </a:t>
            </a:r>
            <a:r>
              <a:rPr lang="tr-TR" sz="2800" b="1" dirty="0"/>
              <a:t>HARCAMA YETKİLİLERİ HAKKINDA GENEL TEBLİĞ 1 </a:t>
            </a:r>
            <a:r>
              <a:rPr lang="tr-TR" sz="2800" b="1" dirty="0" smtClean="0"/>
              <a:t/>
            </a:r>
            <a:br>
              <a:rPr lang="tr-TR" sz="2800" b="1" dirty="0" smtClean="0"/>
            </a:br>
            <a:r>
              <a:rPr lang="tr-TR" sz="2800" b="1" dirty="0" smtClean="0"/>
              <a:t>Harcama </a:t>
            </a:r>
            <a:r>
              <a:rPr lang="tr-TR" sz="2800" b="1" dirty="0"/>
              <a:t>Yetkisinin Devri</a:t>
            </a:r>
            <a:endParaRPr lang="tr-TR" sz="28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50381922"/>
              </p:ext>
            </p:extLst>
          </p:nvPr>
        </p:nvGraphicFramePr>
        <p:xfrm>
          <a:off x="1514829" y="1371722"/>
          <a:ext cx="10515600" cy="4782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52</a:t>
            </a:fld>
            <a:endParaRPr lang="tr-TR" dirty="0"/>
          </a:p>
        </p:txBody>
      </p:sp>
    </p:spTree>
    <p:extLst>
      <p:ext uri="{BB962C8B-B14F-4D97-AF65-F5344CB8AC3E}">
        <p14:creationId xmlns:p14="http://schemas.microsoft.com/office/powerpoint/2010/main" val="30164147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863308" y="365761"/>
            <a:ext cx="9497421" cy="1066225"/>
          </a:xfrm>
        </p:spPr>
        <p:txBody>
          <a:bodyPr>
            <a:normAutofit/>
          </a:bodyPr>
          <a:lstStyle/>
          <a:p>
            <a:pPr algn="ctr"/>
            <a:r>
              <a:rPr lang="tr-TR" sz="2800" b="1" dirty="0">
                <a:solidFill>
                  <a:srgbClr val="002060"/>
                </a:solidFill>
              </a:rPr>
              <a:t>HARCAMA YETKİLİLERİ HAKKINDA GENEL TEBLİĞ 1 </a:t>
            </a:r>
            <a:r>
              <a:rPr lang="tr-TR" sz="2800" b="1" dirty="0" smtClean="0">
                <a:solidFill>
                  <a:srgbClr val="002060"/>
                </a:solidFill>
              </a:rPr>
              <a:t>Harcama Yetkisi</a:t>
            </a:r>
            <a:endParaRPr lang="tr-TR" sz="2800" dirty="0">
              <a:solidFill>
                <a:srgbClr val="00206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47075703"/>
              </p:ext>
            </p:extLst>
          </p:nvPr>
        </p:nvGraphicFramePr>
        <p:xfrm>
          <a:off x="1566344" y="1390918"/>
          <a:ext cx="10515600" cy="5112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53</a:t>
            </a:fld>
            <a:endParaRPr lang="tr-TR" dirty="0"/>
          </a:p>
        </p:txBody>
      </p:sp>
    </p:spTree>
    <p:extLst>
      <p:ext uri="{BB962C8B-B14F-4D97-AF65-F5344CB8AC3E}">
        <p14:creationId xmlns:p14="http://schemas.microsoft.com/office/powerpoint/2010/main" val="30749153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759789" y="366112"/>
            <a:ext cx="9600939" cy="945455"/>
          </a:xfrm>
        </p:spPr>
        <p:txBody>
          <a:bodyPr>
            <a:normAutofit fontScale="90000"/>
          </a:bodyPr>
          <a:lstStyle/>
          <a:p>
            <a:pPr algn="ctr"/>
            <a:r>
              <a:rPr lang="tr-TR" sz="3200" b="1" dirty="0">
                <a:solidFill>
                  <a:srgbClr val="002060"/>
                </a:solidFill>
              </a:rPr>
              <a:t>HARCAMA YETKİLİLERİ HAKKINDA GENEL TEBLİĞ 1 Harcama Yetkisi</a:t>
            </a:r>
            <a:endParaRPr lang="tr-TR" sz="3200" dirty="0">
              <a:solidFill>
                <a:srgbClr val="00206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170319620"/>
              </p:ext>
            </p:extLst>
          </p:nvPr>
        </p:nvGraphicFramePr>
        <p:xfrm>
          <a:off x="399427" y="1403802"/>
          <a:ext cx="11618305" cy="485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54</a:t>
            </a:fld>
            <a:endParaRPr lang="tr-TR" dirty="0"/>
          </a:p>
        </p:txBody>
      </p:sp>
    </p:spTree>
    <p:extLst>
      <p:ext uri="{BB962C8B-B14F-4D97-AF65-F5344CB8AC3E}">
        <p14:creationId xmlns:p14="http://schemas.microsoft.com/office/powerpoint/2010/main" val="35098721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742552" y="366112"/>
            <a:ext cx="9618191" cy="910949"/>
          </a:xfrm>
        </p:spPr>
        <p:txBody>
          <a:bodyPr>
            <a:noAutofit/>
          </a:bodyPr>
          <a:lstStyle/>
          <a:p>
            <a:pPr algn="ctr"/>
            <a:r>
              <a:rPr lang="tr-TR" sz="2800" b="1" dirty="0">
                <a:solidFill>
                  <a:srgbClr val="002060"/>
                </a:solidFill>
              </a:rPr>
              <a:t>HARCAMA YETKILILERI HAKKINDA GENEL TEBLIG</a:t>
            </a:r>
            <a:br>
              <a:rPr lang="tr-TR" sz="2800" b="1" dirty="0">
                <a:solidFill>
                  <a:srgbClr val="002060"/>
                </a:solidFill>
              </a:rPr>
            </a:br>
            <a:r>
              <a:rPr lang="tr-TR" sz="2800" b="1" dirty="0" smtClean="0">
                <a:solidFill>
                  <a:srgbClr val="002060"/>
                </a:solidFill>
              </a:rPr>
              <a:t>SERI </a:t>
            </a:r>
            <a:r>
              <a:rPr lang="tr-TR" sz="2800" b="1" dirty="0">
                <a:solidFill>
                  <a:srgbClr val="002060"/>
                </a:solidFill>
              </a:rPr>
              <a:t>NO: 2</a:t>
            </a:r>
            <a:endParaRPr lang="tr-TR" sz="2800" dirty="0">
              <a:solidFill>
                <a:srgbClr val="00206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10906002"/>
              </p:ext>
            </p:extLst>
          </p:nvPr>
        </p:nvGraphicFramePr>
        <p:xfrm>
          <a:off x="845127" y="182880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55</a:t>
            </a:fld>
            <a:endParaRPr lang="tr-TR" dirty="0"/>
          </a:p>
        </p:txBody>
      </p:sp>
    </p:spTree>
    <p:extLst>
      <p:ext uri="{BB962C8B-B14F-4D97-AF65-F5344CB8AC3E}">
        <p14:creationId xmlns:p14="http://schemas.microsoft.com/office/powerpoint/2010/main" val="25444648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924341" y="365760"/>
            <a:ext cx="8929991" cy="1048972"/>
          </a:xfrm>
        </p:spPr>
        <p:txBody>
          <a:bodyPr/>
          <a:lstStyle/>
          <a:p>
            <a:pPr algn="ctr"/>
            <a:r>
              <a:rPr lang="tr-TR" sz="2800" b="1" dirty="0">
                <a:solidFill>
                  <a:srgbClr val="002060"/>
                </a:solidFill>
              </a:rPr>
              <a:t>HARCAMA YETKILILERI HAKKINDA GENEL TEBLIG</a:t>
            </a:r>
            <a:br>
              <a:rPr lang="tr-TR" sz="2800" b="1" dirty="0">
                <a:solidFill>
                  <a:srgbClr val="002060"/>
                </a:solidFill>
              </a:rPr>
            </a:br>
            <a:r>
              <a:rPr lang="tr-TR" sz="2800" b="1" dirty="0">
                <a:solidFill>
                  <a:srgbClr val="002060"/>
                </a:solidFill>
              </a:rPr>
              <a:t>SERI NO: 2</a:t>
            </a:r>
            <a:endParaRPr lang="tr-TR" dirty="0">
              <a:solidFill>
                <a:srgbClr val="00206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712395185"/>
              </p:ext>
            </p:extLst>
          </p:nvPr>
        </p:nvGraphicFramePr>
        <p:xfrm>
          <a:off x="845127" y="182880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56</a:t>
            </a:fld>
            <a:endParaRPr lang="tr-TR" dirty="0"/>
          </a:p>
        </p:txBody>
      </p:sp>
    </p:spTree>
    <p:extLst>
      <p:ext uri="{BB962C8B-B14F-4D97-AF65-F5344CB8AC3E}">
        <p14:creationId xmlns:p14="http://schemas.microsoft.com/office/powerpoint/2010/main" val="16970069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807609" y="350196"/>
            <a:ext cx="10311319" cy="963038"/>
          </a:xfrm>
        </p:spPr>
        <p:txBody>
          <a:bodyPr>
            <a:normAutofit/>
          </a:bodyPr>
          <a:lstStyle/>
          <a:p>
            <a:pPr algn="ctr"/>
            <a:r>
              <a:rPr lang="tr-TR" sz="3200" b="1" dirty="0" smtClean="0">
                <a:solidFill>
                  <a:srgbClr val="002060"/>
                </a:solidFill>
              </a:rPr>
              <a:t>HARCAMA YETKİLİSİNİN SORUMLULUĞU NEDİR ?</a:t>
            </a:r>
            <a:endParaRPr lang="tr-TR" sz="3200" b="1" dirty="0">
              <a:solidFill>
                <a:srgbClr val="002060"/>
              </a:solidFill>
            </a:endParaRPr>
          </a:p>
        </p:txBody>
      </p:sp>
      <p:graphicFrame>
        <p:nvGraphicFramePr>
          <p:cNvPr id="4" name="Diyagram 3"/>
          <p:cNvGraphicFramePr/>
          <p:nvPr>
            <p:extLst>
              <p:ext uri="{D42A27DB-BD31-4B8C-83A1-F6EECF244321}">
                <p14:modId xmlns:p14="http://schemas.microsoft.com/office/powerpoint/2010/main" val="2380179963"/>
              </p:ext>
            </p:extLst>
          </p:nvPr>
        </p:nvGraphicFramePr>
        <p:xfrm>
          <a:off x="373041" y="1351112"/>
          <a:ext cx="11358113" cy="5016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57</a:t>
            </a:fld>
            <a:endParaRPr lang="tr-T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algn="ctr"/>
            <a:r>
              <a:rPr lang="tr-TR" sz="3600" b="1" dirty="0" smtClean="0">
                <a:solidFill>
                  <a:schemeClr val="accent2">
                    <a:lumMod val="50000"/>
                  </a:schemeClr>
                </a:solidFill>
              </a:rPr>
              <a:t>SORUMLULUK</a:t>
            </a:r>
            <a:endParaRPr lang="tr-TR" sz="3600" b="1" dirty="0">
              <a:solidFill>
                <a:schemeClr val="accent2">
                  <a:lumMod val="50000"/>
                </a:schemeClr>
              </a:solidFill>
            </a:endParaRPr>
          </a:p>
        </p:txBody>
      </p:sp>
      <p:sp>
        <p:nvSpPr>
          <p:cNvPr id="4" name="İçerik Yer Tutucusu 3"/>
          <p:cNvSpPr>
            <a:spLocks noGrp="1"/>
          </p:cNvSpPr>
          <p:nvPr>
            <p:ph idx="1"/>
          </p:nvPr>
        </p:nvSpPr>
        <p:spPr>
          <a:xfrm>
            <a:off x="845127" y="1471449"/>
            <a:ext cx="10515600" cy="4708692"/>
          </a:xfrm>
        </p:spPr>
        <p:txBody>
          <a:bodyPr/>
          <a:lstStyle/>
          <a:p>
            <a:pPr marL="0" indent="0" algn="ctr">
              <a:buNone/>
            </a:pPr>
            <a:endParaRPr lang="tr-TR" b="1" dirty="0" smtClean="0"/>
          </a:p>
          <a:p>
            <a:pPr marL="0" indent="0" algn="ctr">
              <a:buNone/>
            </a:pPr>
            <a:endParaRPr lang="tr-TR" b="1" dirty="0"/>
          </a:p>
          <a:p>
            <a:pPr marL="0" indent="0" algn="ctr">
              <a:buNone/>
            </a:pPr>
            <a:r>
              <a:rPr lang="tr-TR" b="1" dirty="0" smtClean="0">
                <a:solidFill>
                  <a:schemeClr val="accent2">
                    <a:lumMod val="50000"/>
                  </a:schemeClr>
                </a:solidFill>
              </a:rPr>
              <a:t>5018 </a:t>
            </a:r>
            <a:r>
              <a:rPr lang="tr-TR" b="1" dirty="0">
                <a:solidFill>
                  <a:schemeClr val="accent2">
                    <a:lumMod val="50000"/>
                  </a:schemeClr>
                </a:solidFill>
              </a:rPr>
              <a:t>sayılı Kamu Mali Yönetimi ve Kontrol Kanunu çerçevesinde sorumlu tutulacak görevli ve yetkililerin belirlenmesi </a:t>
            </a:r>
            <a:r>
              <a:rPr lang="tr-TR" b="1" dirty="0" smtClean="0">
                <a:solidFill>
                  <a:schemeClr val="accent2">
                    <a:lumMod val="50000"/>
                  </a:schemeClr>
                </a:solidFill>
              </a:rPr>
              <a:t>ile ilgili </a:t>
            </a:r>
          </a:p>
          <a:p>
            <a:pPr marL="0" indent="0" algn="ctr">
              <a:buNone/>
            </a:pPr>
            <a:r>
              <a:rPr lang="tr-TR" sz="4400" b="1" dirty="0" smtClean="0">
                <a:solidFill>
                  <a:schemeClr val="accent2">
                    <a:lumMod val="50000"/>
                  </a:schemeClr>
                </a:solidFill>
                <a:hlinkClick r:id="rId2" action="ppaction://hlinkfile"/>
              </a:rPr>
              <a:t>5189/1 sayılı</a:t>
            </a:r>
            <a:endParaRPr lang="tr-TR" sz="4400" b="1" dirty="0" smtClean="0">
              <a:solidFill>
                <a:schemeClr val="accent2">
                  <a:lumMod val="50000"/>
                </a:schemeClr>
              </a:solidFill>
            </a:endParaRPr>
          </a:p>
          <a:p>
            <a:pPr marL="0" indent="0" algn="ctr">
              <a:buNone/>
            </a:pPr>
            <a:r>
              <a:rPr lang="tr-TR" b="1" dirty="0">
                <a:solidFill>
                  <a:schemeClr val="accent2">
                    <a:lumMod val="50000"/>
                  </a:schemeClr>
                </a:solidFill>
              </a:rPr>
              <a:t>Sayıştay Genel Kurul Kararı</a:t>
            </a:r>
            <a:endParaRPr lang="tr-TR" dirty="0">
              <a:solidFill>
                <a:schemeClr val="accent2">
                  <a:lumMod val="50000"/>
                </a:schemeClr>
              </a:solidFill>
            </a:endParaRPr>
          </a:p>
          <a:p>
            <a:pPr marL="0" indent="0" algn="ctr">
              <a:buNone/>
            </a:pPr>
            <a:endParaRPr lang="tr-TR" dirty="0"/>
          </a:p>
        </p:txBody>
      </p:sp>
      <p:sp>
        <p:nvSpPr>
          <p:cNvPr id="2" name="Slayt Numarası Yer Tutucusu 1"/>
          <p:cNvSpPr>
            <a:spLocks noGrp="1"/>
          </p:cNvSpPr>
          <p:nvPr>
            <p:ph type="sldNum" sz="quarter" idx="12"/>
          </p:nvPr>
        </p:nvSpPr>
        <p:spPr/>
        <p:txBody>
          <a:bodyPr/>
          <a:lstStyle/>
          <a:p>
            <a:fld id="{4FAB73BC-B049-4115-A692-8D63A059BFB8}" type="slidenum">
              <a:rPr lang="tr-TR" smtClean="0"/>
              <a:pPr/>
              <a:t>58</a:t>
            </a:fld>
            <a:endParaRPr lang="tr-TR" dirty="0"/>
          </a:p>
        </p:txBody>
      </p:sp>
    </p:spTree>
    <p:extLst>
      <p:ext uri="{BB962C8B-B14F-4D97-AF65-F5344CB8AC3E}">
        <p14:creationId xmlns:p14="http://schemas.microsoft.com/office/powerpoint/2010/main" val="40577843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692826" y="321015"/>
            <a:ext cx="8608879" cy="1371599"/>
          </a:xfrm>
        </p:spPr>
        <p:txBody>
          <a:bodyPr>
            <a:normAutofit/>
          </a:bodyPr>
          <a:lstStyle/>
          <a:p>
            <a:r>
              <a:rPr lang="tr-TR" sz="3600" b="1" dirty="0" smtClean="0">
                <a:solidFill>
                  <a:srgbClr val="002060"/>
                </a:solidFill>
              </a:rPr>
              <a:t>GERÇEKLEŞTİRME GÖREVLİSİ KİMDİR ? </a:t>
            </a:r>
            <a:br>
              <a:rPr lang="tr-TR" sz="3600" b="1" dirty="0" smtClean="0">
                <a:solidFill>
                  <a:srgbClr val="002060"/>
                </a:solidFill>
              </a:rPr>
            </a:br>
            <a:r>
              <a:rPr lang="tr-TR" sz="3600" b="1" dirty="0">
                <a:solidFill>
                  <a:srgbClr val="002060"/>
                </a:solidFill>
              </a:rPr>
              <a:t>(Giderin gerçekleştirilmesi </a:t>
            </a:r>
            <a:r>
              <a:rPr lang="tr-TR" sz="3600" b="1" dirty="0" err="1">
                <a:solidFill>
                  <a:srgbClr val="002060"/>
                </a:solidFill>
              </a:rPr>
              <a:t>md.</a:t>
            </a:r>
            <a:r>
              <a:rPr lang="tr-TR" sz="3600" b="1" dirty="0">
                <a:solidFill>
                  <a:srgbClr val="002060"/>
                </a:solidFill>
              </a:rPr>
              <a:t>  33)</a:t>
            </a:r>
          </a:p>
        </p:txBody>
      </p:sp>
      <p:sp>
        <p:nvSpPr>
          <p:cNvPr id="3" name="2 Dikdörtgen"/>
          <p:cNvSpPr/>
          <p:nvPr/>
        </p:nvSpPr>
        <p:spPr>
          <a:xfrm>
            <a:off x="874377" y="1981539"/>
            <a:ext cx="10150415" cy="4247317"/>
          </a:xfrm>
          <a:prstGeom prst="rect">
            <a:avLst/>
          </a:prstGeom>
        </p:spPr>
        <p:txBody>
          <a:bodyPr wrap="square">
            <a:spAutoFit/>
          </a:bodyPr>
          <a:lstStyle/>
          <a:p>
            <a:r>
              <a:rPr lang="tr-TR" altLang="tr-TR" sz="2800" dirty="0" smtClean="0"/>
              <a:t>Harcama talimatı üzerine;</a:t>
            </a:r>
          </a:p>
          <a:p>
            <a:endParaRPr lang="tr-TR" altLang="tr-TR" sz="2800" dirty="0" smtClean="0"/>
          </a:p>
          <a:p>
            <a:pPr marL="723900">
              <a:buClr>
                <a:schemeClr val="tx2">
                  <a:lumMod val="60000"/>
                  <a:lumOff val="40000"/>
                </a:schemeClr>
              </a:buClr>
              <a:buFont typeface="Courier New" pitchFamily="49" charset="0"/>
              <a:buChar char="o"/>
            </a:pPr>
            <a:r>
              <a:rPr lang="tr-TR" altLang="tr-TR" sz="2800" dirty="0" smtClean="0"/>
              <a:t> İşin yaptırılması</a:t>
            </a:r>
          </a:p>
          <a:p>
            <a:pPr marL="723900">
              <a:buClr>
                <a:schemeClr val="tx2">
                  <a:lumMod val="60000"/>
                  <a:lumOff val="40000"/>
                </a:schemeClr>
              </a:buClr>
              <a:buFont typeface="Courier New" pitchFamily="49" charset="0"/>
              <a:buChar char="o"/>
            </a:pPr>
            <a:r>
              <a:rPr lang="tr-TR" altLang="tr-TR" sz="2800" dirty="0" smtClean="0"/>
              <a:t> Mal veya hizmetin alınması</a:t>
            </a:r>
          </a:p>
          <a:p>
            <a:pPr marL="723900">
              <a:buClr>
                <a:schemeClr val="tx2">
                  <a:lumMod val="60000"/>
                  <a:lumOff val="40000"/>
                </a:schemeClr>
              </a:buClr>
              <a:buFont typeface="Courier New" pitchFamily="49" charset="0"/>
              <a:buChar char="o"/>
            </a:pPr>
            <a:r>
              <a:rPr lang="tr-TR" altLang="tr-TR" sz="2800" dirty="0" smtClean="0"/>
              <a:t> Teslim almaya ilişkin işlemlerin yapılması</a:t>
            </a:r>
          </a:p>
          <a:p>
            <a:pPr marL="723900">
              <a:buClr>
                <a:schemeClr val="tx2">
                  <a:lumMod val="60000"/>
                  <a:lumOff val="40000"/>
                </a:schemeClr>
              </a:buClr>
              <a:buFont typeface="Courier New" pitchFamily="49" charset="0"/>
              <a:buChar char="o"/>
            </a:pPr>
            <a:r>
              <a:rPr lang="tr-TR" altLang="tr-TR" sz="2800" dirty="0" smtClean="0"/>
              <a:t> Belgelendirilmesi ve </a:t>
            </a:r>
            <a:endParaRPr lang="tr-TR" altLang="tr-TR" sz="2800" dirty="0" smtClean="0">
              <a:solidFill>
                <a:srgbClr val="0070C0"/>
              </a:solidFill>
            </a:endParaRPr>
          </a:p>
          <a:p>
            <a:pPr marL="723900">
              <a:buClr>
                <a:schemeClr val="tx2">
                  <a:lumMod val="60000"/>
                  <a:lumOff val="40000"/>
                </a:schemeClr>
              </a:buClr>
              <a:buFont typeface="Courier New" pitchFamily="49" charset="0"/>
              <a:buChar char="o"/>
            </a:pPr>
            <a:r>
              <a:rPr lang="tr-TR" altLang="tr-TR" sz="2800" b="1" u="sng" dirty="0" smtClean="0"/>
              <a:t> Ödeme için gerekli belgelerin</a:t>
            </a:r>
          </a:p>
          <a:p>
            <a:pPr marL="723900">
              <a:buClr>
                <a:schemeClr val="tx2">
                  <a:lumMod val="60000"/>
                  <a:lumOff val="40000"/>
                </a:schemeClr>
              </a:buClr>
              <a:buFont typeface="Courier New" pitchFamily="49" charset="0"/>
              <a:buChar char="o"/>
            </a:pPr>
            <a:endParaRPr lang="tr-TR" altLang="tr-TR" sz="2800" dirty="0" smtClean="0"/>
          </a:p>
          <a:p>
            <a:pPr marL="723900" indent="-723900">
              <a:buClr>
                <a:schemeClr val="tx2">
                  <a:lumMod val="60000"/>
                  <a:lumOff val="40000"/>
                </a:schemeClr>
              </a:buClr>
            </a:pPr>
            <a:r>
              <a:rPr lang="tr-TR" altLang="tr-TR" sz="2800" dirty="0" smtClean="0"/>
              <a:t>hazırlanması görevlerini yürüten görevlilerdir.</a:t>
            </a:r>
          </a:p>
          <a:p>
            <a:endParaRPr lang="tr-TR" altLang="tr-TR" dirty="0" smtClean="0"/>
          </a:p>
        </p:txBody>
      </p:sp>
      <p:pic>
        <p:nvPicPr>
          <p:cNvPr id="4" name="Picture 4" descr="5"/>
          <p:cNvPicPr>
            <a:picLocks noChangeAspect="1" noChangeArrowheads="1" noCrop="1"/>
          </p:cNvPicPr>
          <p:nvPr/>
        </p:nvPicPr>
        <p:blipFill>
          <a:blip r:embed="rId2" cstate="print"/>
          <a:srcRect/>
          <a:stretch>
            <a:fillRect/>
          </a:stretch>
        </p:blipFill>
        <p:spPr bwMode="auto">
          <a:xfrm>
            <a:off x="8712649" y="3721310"/>
            <a:ext cx="3177688" cy="2679490"/>
          </a:xfrm>
          <a:prstGeom prst="rect">
            <a:avLst/>
          </a:prstGeom>
          <a:noFill/>
          <a:ln w="9525">
            <a:noFill/>
            <a:miter lim="800000"/>
            <a:headEnd/>
            <a:tailEnd/>
          </a:ln>
          <a:effectLst/>
        </p:spPr>
      </p:pic>
      <p:sp>
        <p:nvSpPr>
          <p:cNvPr id="5" name="Slayt Numarası Yer Tutucusu 4"/>
          <p:cNvSpPr>
            <a:spLocks noGrp="1"/>
          </p:cNvSpPr>
          <p:nvPr>
            <p:ph type="sldNum" sz="quarter" idx="12"/>
          </p:nvPr>
        </p:nvSpPr>
        <p:spPr/>
        <p:txBody>
          <a:bodyPr/>
          <a:lstStyle/>
          <a:p>
            <a:fld id="{4FAB73BC-B049-4115-A692-8D63A059BFB8}" type="slidenum">
              <a:rPr lang="tr-TR" smtClean="0"/>
              <a:pPr/>
              <a:t>59</a:t>
            </a:fld>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Dikdörtgen"/>
          <p:cNvSpPr/>
          <p:nvPr/>
        </p:nvSpPr>
        <p:spPr>
          <a:xfrm>
            <a:off x="2354319" y="2674990"/>
            <a:ext cx="7699364" cy="923330"/>
          </a:xfrm>
          <a:prstGeom prst="rect">
            <a:avLst/>
          </a:prstGeom>
        </p:spPr>
        <p:txBody>
          <a:bodyPr wrap="square">
            <a:spAutoFit/>
          </a:bodyPr>
          <a:lstStyle/>
          <a:p>
            <a:pPr algn="ctr"/>
            <a:r>
              <a:rPr lang="tr-TR" sz="5400" b="1" dirty="0" smtClean="0">
                <a:solidFill>
                  <a:srgbClr val="002060"/>
                </a:solidFill>
              </a:rPr>
              <a:t>KAMU MALİ YÖNETİMİ </a:t>
            </a:r>
          </a:p>
        </p:txBody>
      </p:sp>
      <p:sp>
        <p:nvSpPr>
          <p:cNvPr id="2" name="Slayt Numarası Yer Tutucusu 1"/>
          <p:cNvSpPr>
            <a:spLocks noGrp="1"/>
          </p:cNvSpPr>
          <p:nvPr>
            <p:ph type="sldNum" sz="quarter" idx="12"/>
          </p:nvPr>
        </p:nvSpPr>
        <p:spPr/>
        <p:txBody>
          <a:bodyPr/>
          <a:lstStyle/>
          <a:p>
            <a:fld id="{4FAB73BC-B049-4115-A692-8D63A059BFB8}" type="slidenum">
              <a:rPr lang="tr-TR" smtClean="0"/>
              <a:pPr/>
              <a:t>6</a:t>
            </a:fld>
            <a:endParaRPr lang="tr-TR" dirty="0"/>
          </a:p>
        </p:txBody>
      </p:sp>
    </p:spTree>
    <p:extLst>
      <p:ext uri="{BB962C8B-B14F-4D97-AF65-F5344CB8AC3E}">
        <p14:creationId xmlns:p14="http://schemas.microsoft.com/office/powerpoint/2010/main" val="3819316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Başlık 3"/>
          <p:cNvSpPr>
            <a:spLocks noGrp="1"/>
          </p:cNvSpPr>
          <p:nvPr>
            <p:ph type="title"/>
          </p:nvPr>
        </p:nvSpPr>
        <p:spPr>
          <a:xfrm>
            <a:off x="914613" y="141473"/>
            <a:ext cx="9396919" cy="1473318"/>
          </a:xfrm>
          <a:ln>
            <a:solidFill>
              <a:srgbClr val="00B0F0"/>
            </a:solidFill>
          </a:ln>
        </p:spPr>
        <p:txBody>
          <a:bodyPr>
            <a:normAutofit/>
          </a:bodyPr>
          <a:lstStyle/>
          <a:p>
            <a:pPr algn="ctr">
              <a:lnSpc>
                <a:spcPct val="115000"/>
              </a:lnSpc>
              <a:spcAft>
                <a:spcPts val="1000"/>
              </a:spcAft>
            </a:pPr>
            <a:r>
              <a:rPr lang="tr-TR" sz="3200" b="1" dirty="0" smtClean="0">
                <a:solidFill>
                  <a:srgbClr val="002060"/>
                </a:solidFill>
              </a:rPr>
              <a:t>GERÇEKLEŞTİRME GÖREVLİSİ KİMDİR ?</a:t>
            </a:r>
            <a:br>
              <a:rPr lang="tr-TR" sz="3200" b="1" dirty="0" smtClean="0">
                <a:solidFill>
                  <a:srgbClr val="002060"/>
                </a:solidFill>
              </a:rPr>
            </a:br>
            <a:r>
              <a:rPr lang="tr-TR" sz="2700" b="1" dirty="0" smtClean="0">
                <a:solidFill>
                  <a:srgbClr val="002060"/>
                </a:solidFill>
              </a:rPr>
              <a:t>İç Kontrol Ve Ön Malî Kontrole İlişkin Usul Ve Esaslar</a:t>
            </a:r>
            <a:endParaRPr lang="tr-TR" sz="3200" b="1" dirty="0">
              <a:solidFill>
                <a:srgbClr val="002060"/>
              </a:solidFill>
            </a:endParaRPr>
          </a:p>
        </p:txBody>
      </p:sp>
      <p:sp>
        <p:nvSpPr>
          <p:cNvPr id="5" name="İçerik Yer Tutucusu 4"/>
          <p:cNvSpPr>
            <a:spLocks noGrp="1"/>
          </p:cNvSpPr>
          <p:nvPr>
            <p:ph idx="1"/>
          </p:nvPr>
        </p:nvSpPr>
        <p:spPr>
          <a:xfrm>
            <a:off x="845362" y="1828803"/>
            <a:ext cx="10243583" cy="4351337"/>
          </a:xfrm>
        </p:spPr>
        <p:txBody>
          <a:bodyPr>
            <a:normAutofit fontScale="92500" lnSpcReduction="20000"/>
          </a:bodyPr>
          <a:lstStyle/>
          <a:p>
            <a:pPr marL="0" indent="0">
              <a:lnSpc>
                <a:spcPct val="115000"/>
              </a:lnSpc>
              <a:spcAft>
                <a:spcPts val="1000"/>
              </a:spcAft>
              <a:buNone/>
            </a:pPr>
            <a:r>
              <a:rPr lang="tr-TR" dirty="0">
                <a:solidFill>
                  <a:srgbClr val="C00000"/>
                </a:solidFill>
                <a:latin typeface="Calibri"/>
                <a:ea typeface="Calibri"/>
                <a:cs typeface="Times New Roman"/>
              </a:rPr>
              <a:t>Harcama yetkilileri</a:t>
            </a:r>
            <a:r>
              <a:rPr lang="tr-TR" dirty="0">
                <a:latin typeface="Calibri"/>
                <a:ea typeface="Calibri"/>
                <a:cs typeface="Times New Roman"/>
              </a:rPr>
              <a:t>, yardımcıları veya hiyerarşik olarak kendisine en yakın üst kademe yöneticileri arasından bir veya daha fazla sayıda </a:t>
            </a:r>
            <a:r>
              <a:rPr lang="tr-TR" u="sng" dirty="0">
                <a:solidFill>
                  <a:srgbClr val="00B0F0"/>
                </a:solidFill>
                <a:latin typeface="Calibri"/>
                <a:ea typeface="Calibri"/>
                <a:cs typeface="Times New Roman"/>
              </a:rPr>
              <a:t>gerçekleştirme görevlisini ödeme emri belgesi düzenlemekle görevlendirir. </a:t>
            </a:r>
            <a:endParaRPr lang="tr-TR" u="sng" dirty="0" smtClean="0">
              <a:solidFill>
                <a:srgbClr val="00B0F0"/>
              </a:solidFill>
              <a:latin typeface="Calibri"/>
              <a:ea typeface="Calibri"/>
              <a:cs typeface="Times New Roman"/>
            </a:endParaRPr>
          </a:p>
          <a:p>
            <a:pPr marL="0" indent="0">
              <a:lnSpc>
                <a:spcPct val="115000"/>
              </a:lnSpc>
              <a:spcAft>
                <a:spcPts val="1000"/>
              </a:spcAft>
              <a:buNone/>
            </a:pPr>
            <a:r>
              <a:rPr lang="tr-TR" dirty="0" smtClean="0">
                <a:solidFill>
                  <a:srgbClr val="C00000"/>
                </a:solidFill>
                <a:latin typeface="Calibri"/>
                <a:ea typeface="Calibri"/>
                <a:cs typeface="Times New Roman"/>
              </a:rPr>
              <a:t>Ödeme </a:t>
            </a:r>
            <a:r>
              <a:rPr lang="tr-TR" dirty="0">
                <a:solidFill>
                  <a:srgbClr val="C00000"/>
                </a:solidFill>
                <a:latin typeface="Calibri"/>
                <a:ea typeface="Calibri"/>
                <a:cs typeface="Times New Roman"/>
              </a:rPr>
              <a:t>emri belgesini düzenlemekle görevlendirilen gerçekleştirme görevlileri</a:t>
            </a:r>
            <a:r>
              <a:rPr lang="tr-TR" dirty="0">
                <a:latin typeface="Calibri"/>
                <a:ea typeface="Calibri"/>
                <a:cs typeface="Times New Roman"/>
              </a:rPr>
              <a:t>, ödeme emri belgesi ve eki belgeler üzerinde </a:t>
            </a:r>
            <a:r>
              <a:rPr lang="tr-TR" dirty="0">
                <a:solidFill>
                  <a:srgbClr val="00B0F0"/>
                </a:solidFill>
                <a:latin typeface="Calibri"/>
                <a:ea typeface="Calibri"/>
                <a:cs typeface="Times New Roman"/>
              </a:rPr>
              <a:t>ön malî kontrol yaparlar. </a:t>
            </a:r>
            <a:endParaRPr lang="tr-TR" dirty="0" smtClean="0">
              <a:solidFill>
                <a:srgbClr val="00B0F0"/>
              </a:solidFill>
              <a:latin typeface="Calibri"/>
              <a:ea typeface="Calibri"/>
              <a:cs typeface="Times New Roman"/>
            </a:endParaRPr>
          </a:p>
          <a:p>
            <a:pPr marL="0" indent="0">
              <a:lnSpc>
                <a:spcPct val="115000"/>
              </a:lnSpc>
              <a:spcAft>
                <a:spcPts val="1000"/>
              </a:spcAft>
              <a:buNone/>
            </a:pPr>
            <a:r>
              <a:rPr lang="tr-TR" dirty="0" smtClean="0">
                <a:latin typeface="Calibri"/>
                <a:ea typeface="Calibri"/>
                <a:cs typeface="Times New Roman"/>
              </a:rPr>
              <a:t>Bu </a:t>
            </a:r>
            <a:r>
              <a:rPr lang="tr-TR" dirty="0">
                <a:latin typeface="Calibri"/>
                <a:ea typeface="Calibri"/>
                <a:cs typeface="Times New Roman"/>
              </a:rPr>
              <a:t>gerçekleştirme görevlileri tarafından yapılan kontrol sonucunda, ödeme emri belgesi üzerine “</a:t>
            </a:r>
            <a:r>
              <a:rPr lang="tr-TR" dirty="0">
                <a:solidFill>
                  <a:srgbClr val="00B0F0"/>
                </a:solidFill>
                <a:latin typeface="Calibri"/>
                <a:ea typeface="Calibri"/>
                <a:cs typeface="Times New Roman"/>
              </a:rPr>
              <a:t>Kontrol edilmiş ve uygun görülmüştür</a:t>
            </a:r>
            <a:r>
              <a:rPr lang="tr-TR" dirty="0">
                <a:latin typeface="Calibri"/>
                <a:ea typeface="Calibri"/>
                <a:cs typeface="Times New Roman"/>
              </a:rPr>
              <a:t>” şerhi düşülerek imzalanır.</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4555" y="4809570"/>
            <a:ext cx="2447679" cy="206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4FAB73BC-B049-4115-A692-8D63A059BFB8}" type="slidenum">
              <a:rPr lang="tr-TR" smtClean="0"/>
              <a:pPr/>
              <a:t>60</a:t>
            </a:fld>
            <a:endParaRPr lang="tr-TR" dirty="0"/>
          </a:p>
        </p:txBody>
      </p:sp>
    </p:spTree>
    <p:extLst>
      <p:ext uri="{BB962C8B-B14F-4D97-AF65-F5344CB8AC3E}">
        <p14:creationId xmlns:p14="http://schemas.microsoft.com/office/powerpoint/2010/main" val="16330962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45129" y="365759"/>
            <a:ext cx="9884483" cy="1317125"/>
          </a:xfrm>
        </p:spPr>
        <p:txBody>
          <a:bodyPr/>
          <a:lstStyle/>
          <a:p>
            <a:pPr algn="ctr"/>
            <a:r>
              <a:rPr lang="tr-TR" sz="3200" b="1" dirty="0">
                <a:solidFill>
                  <a:srgbClr val="002060"/>
                </a:solidFill>
              </a:rPr>
              <a:t>GERÇEKLEŞTİRME </a:t>
            </a:r>
            <a:r>
              <a:rPr lang="tr-TR" sz="3200" b="1" dirty="0" smtClean="0">
                <a:solidFill>
                  <a:srgbClr val="002060"/>
                </a:solidFill>
              </a:rPr>
              <a:t>GÖREVLİSİ</a:t>
            </a:r>
            <a:r>
              <a:rPr lang="tr-TR" sz="3200" b="1" dirty="0">
                <a:solidFill>
                  <a:srgbClr val="002060"/>
                </a:solidFill>
              </a:rPr>
              <a:t/>
            </a:r>
            <a:br>
              <a:rPr lang="tr-TR" sz="3200" b="1" dirty="0">
                <a:solidFill>
                  <a:srgbClr val="002060"/>
                </a:solidFill>
              </a:rPr>
            </a:br>
            <a:r>
              <a:rPr lang="tr-TR" sz="2700" b="1" dirty="0">
                <a:solidFill>
                  <a:srgbClr val="002060"/>
                </a:solidFill>
              </a:rPr>
              <a:t>İç Kontrol Ve Ön Malî Kontrole İlişkin Usul Ve Esaslar</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b="1" dirty="0"/>
              <a:t>Ön malî kontrol</a:t>
            </a:r>
            <a:r>
              <a:rPr lang="tr-TR" dirty="0"/>
              <a:t>, </a:t>
            </a:r>
            <a:endParaRPr lang="tr-TR" dirty="0" smtClean="0"/>
          </a:p>
          <a:p>
            <a:r>
              <a:rPr lang="tr-TR" dirty="0" smtClean="0">
                <a:solidFill>
                  <a:srgbClr val="C00000"/>
                </a:solidFill>
              </a:rPr>
              <a:t>harcama </a:t>
            </a:r>
            <a:r>
              <a:rPr lang="tr-TR" dirty="0">
                <a:solidFill>
                  <a:srgbClr val="C00000"/>
                </a:solidFill>
              </a:rPr>
              <a:t>birimleri </a:t>
            </a:r>
            <a:r>
              <a:rPr lang="tr-TR" dirty="0"/>
              <a:t>tarafından yapılan kontroller ile malî hizmetler birimi tarafından yapılan kontrollerden oluşur. </a:t>
            </a:r>
            <a:endParaRPr lang="tr-TR" dirty="0" smtClean="0"/>
          </a:p>
          <a:p>
            <a:r>
              <a:rPr lang="tr-TR" dirty="0" smtClean="0">
                <a:solidFill>
                  <a:srgbClr val="C00000"/>
                </a:solidFill>
              </a:rPr>
              <a:t>Malî </a:t>
            </a:r>
            <a:r>
              <a:rPr lang="tr-TR" dirty="0">
                <a:solidFill>
                  <a:srgbClr val="C00000"/>
                </a:solidFill>
              </a:rPr>
              <a:t>hizmetler birimi tarafından yapılacak ön malî kontrol</a:t>
            </a:r>
            <a:r>
              <a:rPr lang="tr-TR" dirty="0"/>
              <a:t>, Usul ve Esaslarda belirtilen kontroller ile idarelerce yapılacak düzenlemeler çerçevesinde bu birim tarafından yapılması öngörülen kontrollerden meydana gelir</a:t>
            </a:r>
            <a:r>
              <a:rPr lang="tr-TR" dirty="0" smtClean="0"/>
              <a:t>.</a:t>
            </a:r>
          </a:p>
          <a:p>
            <a:r>
              <a:rPr lang="tr-TR" dirty="0">
                <a:solidFill>
                  <a:srgbClr val="C00000"/>
                </a:solidFill>
              </a:rPr>
              <a:t>Harcama birimlerinde </a:t>
            </a:r>
            <a:r>
              <a:rPr lang="tr-TR" dirty="0">
                <a:solidFill>
                  <a:srgbClr val="00B0F0"/>
                </a:solidFill>
              </a:rPr>
              <a:t>süreç kontrolü yapılır</a:t>
            </a:r>
            <a:r>
              <a:rPr lang="tr-TR" dirty="0"/>
              <a:t>. Süreç kontrolünde, her bir işlem daha önceki işlemlerin kontrolünü içerecek şekilde tasarlanır ve uygulanır. Malî işlemlerin yürütülmesinde görev alanlar, yapacakları işlemden önceki işlemleri de kontrol ederler. </a:t>
            </a:r>
          </a:p>
        </p:txBody>
      </p:sp>
      <p:sp>
        <p:nvSpPr>
          <p:cNvPr id="4" name="Slayt Numarası Yer Tutucusu 3"/>
          <p:cNvSpPr>
            <a:spLocks noGrp="1"/>
          </p:cNvSpPr>
          <p:nvPr>
            <p:ph type="sldNum" sz="quarter" idx="12"/>
          </p:nvPr>
        </p:nvSpPr>
        <p:spPr>
          <a:xfrm>
            <a:off x="10310647" y="6356702"/>
            <a:ext cx="1050079" cy="365125"/>
          </a:xfrm>
        </p:spPr>
        <p:txBody>
          <a:bodyPr/>
          <a:lstStyle/>
          <a:p>
            <a:fld id="{E9B62F5B-5E3B-4A60-887E-18BFAC78359B}" type="slidenum">
              <a:rPr lang="tr-TR" sz="1600" b="1" smtClean="0"/>
              <a:t>61</a:t>
            </a:fld>
            <a:endParaRPr lang="tr-TR" sz="1600" b="1" dirty="0"/>
          </a:p>
        </p:txBody>
      </p:sp>
    </p:spTree>
    <p:extLst>
      <p:ext uri="{BB962C8B-B14F-4D97-AF65-F5344CB8AC3E}">
        <p14:creationId xmlns:p14="http://schemas.microsoft.com/office/powerpoint/2010/main" val="750957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45129" y="365759"/>
            <a:ext cx="9884483" cy="1317125"/>
          </a:xfrm>
        </p:spPr>
        <p:txBody>
          <a:bodyPr/>
          <a:lstStyle/>
          <a:p>
            <a:pPr algn="ctr"/>
            <a:r>
              <a:rPr lang="tr-TR" sz="3200" b="1" dirty="0" smtClean="0">
                <a:solidFill>
                  <a:srgbClr val="002060"/>
                </a:solidFill>
              </a:rPr>
              <a:t>ÖN MALİ KONTROL NEDİR?</a:t>
            </a:r>
            <a:endParaRPr lang="tr-TR" dirty="0"/>
          </a:p>
        </p:txBody>
      </p:sp>
      <p:sp>
        <p:nvSpPr>
          <p:cNvPr id="3" name="İçerik Yer Tutucusu 2"/>
          <p:cNvSpPr>
            <a:spLocks noGrp="1"/>
          </p:cNvSpPr>
          <p:nvPr>
            <p:ph idx="1"/>
          </p:nvPr>
        </p:nvSpPr>
        <p:spPr>
          <a:ln>
            <a:solidFill>
              <a:schemeClr val="accent1"/>
            </a:solidFill>
          </a:ln>
        </p:spPr>
        <p:txBody>
          <a:bodyPr>
            <a:normAutofit lnSpcReduction="10000"/>
          </a:bodyPr>
          <a:lstStyle/>
          <a:p>
            <a:pPr marL="0" indent="0">
              <a:buNone/>
            </a:pPr>
            <a:r>
              <a:rPr lang="tr-TR" b="1" dirty="0"/>
              <a:t>Ön malî kontrol</a:t>
            </a:r>
            <a:r>
              <a:rPr lang="tr-TR" dirty="0"/>
              <a:t>, </a:t>
            </a:r>
            <a:endParaRPr lang="tr-TR" dirty="0" smtClean="0"/>
          </a:p>
          <a:p>
            <a:r>
              <a:rPr lang="tr-TR" dirty="0" smtClean="0">
                <a:solidFill>
                  <a:srgbClr val="C00000"/>
                </a:solidFill>
              </a:rPr>
              <a:t>İdarelerin </a:t>
            </a:r>
            <a:r>
              <a:rPr lang="tr-TR" dirty="0">
                <a:solidFill>
                  <a:srgbClr val="C00000"/>
                </a:solidFill>
              </a:rPr>
              <a:t>gelir, gider, varlık ve yükümlülüklerine ilişkin malî karar ve işlemlerinin; </a:t>
            </a:r>
            <a:endParaRPr lang="tr-TR" dirty="0" smtClean="0">
              <a:solidFill>
                <a:srgbClr val="C00000"/>
              </a:solidFill>
            </a:endParaRPr>
          </a:p>
          <a:p>
            <a:r>
              <a:rPr lang="tr-TR" dirty="0" smtClean="0"/>
              <a:t>idarenin </a:t>
            </a:r>
            <a:r>
              <a:rPr lang="tr-TR" dirty="0"/>
              <a:t>bütçesi, bütçe tertibi, kullanılabilir ödenek tutarı, harcama programı, finansman programı, </a:t>
            </a:r>
            <a:endParaRPr lang="tr-TR" dirty="0" smtClean="0"/>
          </a:p>
          <a:p>
            <a:r>
              <a:rPr lang="tr-TR" dirty="0" smtClean="0"/>
              <a:t>merkezi </a:t>
            </a:r>
            <a:r>
              <a:rPr lang="tr-TR" dirty="0"/>
              <a:t>yönetim bütçe kanunu ve diğer malî mevzuat hükümlerine uygunluğu ve </a:t>
            </a:r>
            <a:endParaRPr lang="tr-TR" dirty="0" smtClean="0"/>
          </a:p>
          <a:p>
            <a:r>
              <a:rPr lang="tr-TR" dirty="0" smtClean="0"/>
              <a:t>kaynakların </a:t>
            </a:r>
            <a:r>
              <a:rPr lang="tr-TR" dirty="0"/>
              <a:t>etkili, ekonomik ve verimli bir şekilde kullanılması yönlerinden yapılan kontrolünü,</a:t>
            </a:r>
            <a:r>
              <a:rPr lang="tr-TR" dirty="0" smtClean="0"/>
              <a:t> </a:t>
            </a:r>
          </a:p>
          <a:p>
            <a:pPr marL="0" indent="0">
              <a:buNone/>
            </a:pPr>
            <a:r>
              <a:rPr lang="tr-TR" dirty="0" smtClean="0">
                <a:solidFill>
                  <a:srgbClr val="0070C0"/>
                </a:solidFill>
              </a:rPr>
              <a:t>ifade eder.</a:t>
            </a:r>
            <a:endParaRPr lang="tr-TR" dirty="0">
              <a:solidFill>
                <a:srgbClr val="0070C0"/>
              </a:solidFill>
            </a:endParaRPr>
          </a:p>
        </p:txBody>
      </p:sp>
      <p:sp>
        <p:nvSpPr>
          <p:cNvPr id="4" name="Slayt Numarası Yer Tutucusu 3"/>
          <p:cNvSpPr>
            <a:spLocks noGrp="1"/>
          </p:cNvSpPr>
          <p:nvPr>
            <p:ph type="sldNum" sz="quarter" idx="12"/>
          </p:nvPr>
        </p:nvSpPr>
        <p:spPr>
          <a:xfrm>
            <a:off x="8649058" y="6356702"/>
            <a:ext cx="2743200" cy="365125"/>
          </a:xfrm>
        </p:spPr>
        <p:txBody>
          <a:bodyPr/>
          <a:lstStyle/>
          <a:p>
            <a:fld id="{4FAB73BC-B049-4115-A692-8D63A059BFB8}" type="slidenum">
              <a:rPr lang="tr-TR" smtClean="0">
                <a:solidFill>
                  <a:prstClr val="black">
                    <a:tint val="75000"/>
                  </a:prstClr>
                </a:solidFill>
              </a:rPr>
              <a:pPr/>
              <a:t>62</a:t>
            </a:fld>
            <a:endParaRPr lang="tr-TR" dirty="0">
              <a:solidFill>
                <a:prstClr val="black">
                  <a:tint val="75000"/>
                </a:prstClr>
              </a:solidFill>
            </a:endParaRPr>
          </a:p>
        </p:txBody>
      </p:sp>
    </p:spTree>
    <p:extLst>
      <p:ext uri="{BB962C8B-B14F-4D97-AF65-F5344CB8AC3E}">
        <p14:creationId xmlns:p14="http://schemas.microsoft.com/office/powerpoint/2010/main" val="10364236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body" sz="quarter" idx="15"/>
          </p:nvPr>
        </p:nvSpPr>
        <p:spPr>
          <a:xfrm>
            <a:off x="632509" y="601575"/>
            <a:ext cx="9854001" cy="570000"/>
          </a:xfrm>
          <a:ln w="28575">
            <a:solidFill>
              <a:schemeClr val="tx1"/>
            </a:solidFill>
            <a:prstDash val="solid"/>
          </a:ln>
        </p:spPr>
        <p:txBody>
          <a:bodyPr>
            <a:normAutofit/>
          </a:bodyPr>
          <a:lstStyle/>
          <a:p>
            <a:pPr algn="ctr" eaLnBrk="1" hangingPunct="1"/>
            <a:r>
              <a:rPr lang="tr-TR" sz="2800" b="1" dirty="0" smtClean="0">
                <a:solidFill>
                  <a:schemeClr val="accent5">
                    <a:lumMod val="50000"/>
                  </a:schemeClr>
                </a:solidFill>
                <a:effectLst/>
                <a:latin typeface="Times New Roman" pitchFamily="18" charset="0"/>
                <a:cs typeface="Times New Roman" pitchFamily="18" charset="0"/>
              </a:rPr>
              <a:t>Harcama  Süreci</a:t>
            </a:r>
          </a:p>
        </p:txBody>
      </p:sp>
      <p:sp>
        <p:nvSpPr>
          <p:cNvPr id="8" name="Line 287"/>
          <p:cNvSpPr>
            <a:spLocks noChangeShapeType="1"/>
          </p:cNvSpPr>
          <p:nvPr/>
        </p:nvSpPr>
        <p:spPr bwMode="auto">
          <a:xfrm>
            <a:off x="2726557" y="1357997"/>
            <a:ext cx="5664200" cy="0"/>
          </a:xfrm>
          <a:prstGeom prst="line">
            <a:avLst/>
          </a:prstGeom>
          <a:ln>
            <a:solidFill>
              <a:schemeClr val="tx1"/>
            </a:solidFill>
            <a:headEnd/>
            <a:tailEnd/>
          </a:ln>
        </p:spPr>
        <p:style>
          <a:lnRef idx="2">
            <a:schemeClr val="dk1"/>
          </a:lnRef>
          <a:fillRef idx="0">
            <a:schemeClr val="dk1"/>
          </a:fillRef>
          <a:effectRef idx="1">
            <a:schemeClr val="dk1"/>
          </a:effectRef>
          <a:fontRef idx="minor">
            <a:schemeClr val="tx1"/>
          </a:fontRef>
        </p:style>
        <p:txBody>
          <a:bodyPr anchor="ctr"/>
          <a:lstStyle/>
          <a:p>
            <a:endParaRPr lang="tr-TR">
              <a:ln>
                <a:solidFill>
                  <a:srgbClr val="C00000"/>
                </a:solidFill>
              </a:ln>
              <a:solidFill>
                <a:prstClr val="black"/>
              </a:solidFill>
              <a:latin typeface="Times New Roman" pitchFamily="18" charset="0"/>
              <a:cs typeface="Times New Roman" pitchFamily="18" charset="0"/>
            </a:endParaRPr>
          </a:p>
        </p:txBody>
      </p:sp>
      <p:sp>
        <p:nvSpPr>
          <p:cNvPr id="9" name="Line 284"/>
          <p:cNvSpPr>
            <a:spLocks noChangeShapeType="1"/>
          </p:cNvSpPr>
          <p:nvPr/>
        </p:nvSpPr>
        <p:spPr bwMode="auto">
          <a:xfrm flipH="1">
            <a:off x="2726559" y="1368207"/>
            <a:ext cx="3156" cy="327028"/>
          </a:xfrm>
          <a:prstGeom prst="line">
            <a:avLst/>
          </a:prstGeom>
          <a:noFill/>
          <a:ln w="28575">
            <a:solidFill>
              <a:schemeClr val="tx1"/>
            </a:solidFill>
            <a:round/>
            <a:headEnd/>
            <a:tailEnd type="triangle" w="med" len="med"/>
          </a:ln>
        </p:spPr>
        <p:txBody>
          <a:bodyPr anchor="ctr"/>
          <a:lstStyle/>
          <a:p>
            <a:endParaRPr lang="tr-TR">
              <a:solidFill>
                <a:prstClr val="black"/>
              </a:solidFill>
              <a:latin typeface="Times New Roman" pitchFamily="18" charset="0"/>
              <a:cs typeface="Times New Roman" pitchFamily="18" charset="0"/>
            </a:endParaRPr>
          </a:p>
        </p:txBody>
      </p:sp>
      <p:sp>
        <p:nvSpPr>
          <p:cNvPr id="10" name="Line 283"/>
          <p:cNvSpPr>
            <a:spLocks noChangeShapeType="1"/>
          </p:cNvSpPr>
          <p:nvPr/>
        </p:nvSpPr>
        <p:spPr bwMode="auto">
          <a:xfrm>
            <a:off x="8360831" y="1348127"/>
            <a:ext cx="0" cy="347447"/>
          </a:xfrm>
          <a:prstGeom prst="line">
            <a:avLst/>
          </a:prstGeom>
          <a:noFill/>
          <a:ln w="28575">
            <a:solidFill>
              <a:schemeClr val="tx1"/>
            </a:solidFill>
            <a:round/>
            <a:headEnd/>
            <a:tailEnd type="triangle" w="med" len="med"/>
          </a:ln>
        </p:spPr>
        <p:txBody>
          <a:bodyPr anchor="ctr"/>
          <a:lstStyle/>
          <a:p>
            <a:endParaRPr lang="tr-TR">
              <a:solidFill>
                <a:prstClr val="black"/>
              </a:solidFill>
              <a:latin typeface="Times New Roman" pitchFamily="18" charset="0"/>
              <a:cs typeface="Times New Roman" pitchFamily="18" charset="0"/>
            </a:endParaRPr>
          </a:p>
        </p:txBody>
      </p:sp>
      <p:graphicFrame>
        <p:nvGraphicFramePr>
          <p:cNvPr id="11" name="Group 331"/>
          <p:cNvGraphicFramePr>
            <a:graphicFrameLocks/>
          </p:cNvGraphicFramePr>
          <p:nvPr>
            <p:extLst>
              <p:ext uri="{D42A27DB-BD31-4B8C-83A1-F6EECF244321}">
                <p14:modId xmlns:p14="http://schemas.microsoft.com/office/powerpoint/2010/main" val="242812470"/>
              </p:ext>
            </p:extLst>
          </p:nvPr>
        </p:nvGraphicFramePr>
        <p:xfrm>
          <a:off x="612924" y="1705444"/>
          <a:ext cx="4945830" cy="2347184"/>
        </p:xfrm>
        <a:graphic>
          <a:graphicData uri="http://schemas.openxmlformats.org/drawingml/2006/table">
            <a:tbl>
              <a:tblPr>
                <a:effectLst/>
              </a:tblPr>
              <a:tblGrid>
                <a:gridCol w="448179"/>
                <a:gridCol w="4497651"/>
              </a:tblGrid>
              <a:tr h="426761">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200" b="0" i="0" u="none" strike="noStrike" cap="none" normalizeH="0" baseline="0" dirty="0" smtClean="0">
                          <a:ln>
                            <a:noFill/>
                          </a:ln>
                          <a:solidFill>
                            <a:srgbClr val="C00000"/>
                          </a:solidFill>
                          <a:effectLst/>
                          <a:latin typeface="Times New Roman" pitchFamily="18" charset="0"/>
                          <a:cs typeface="Times New Roman" pitchFamily="18" charset="0"/>
                        </a:rPr>
                        <a:t>I-  Yüklenmeye Girişilmesi</a:t>
                      </a: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r>
              <a:tr h="192042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Sözleşme esaslarına veya kanun hükmüne dayanılarak </a:t>
                      </a:r>
                      <a:r>
                        <a:rPr kumimoji="0" lang="tr-TR" sz="2000" b="0" i="0" u="sng" strike="noStrike" cap="none" normalizeH="0" baseline="0" dirty="0" smtClean="0">
                          <a:ln>
                            <a:noFill/>
                          </a:ln>
                          <a:solidFill>
                            <a:schemeClr val="tx1"/>
                          </a:solidFill>
                          <a:effectLst/>
                          <a:latin typeface="Times New Roman" pitchFamily="18" charset="0"/>
                          <a:cs typeface="Times New Roman" pitchFamily="18" charset="0"/>
                        </a:rPr>
                        <a:t>iş yapılması,  mal veya hizmet alınması</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 karşılığında geleceğe yönelik bir ödeme yükümlülüğüne girilmesidir.</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 name="Group 329"/>
          <p:cNvGraphicFramePr>
            <a:graphicFrameLocks/>
          </p:cNvGraphicFramePr>
          <p:nvPr>
            <p:extLst>
              <p:ext uri="{D42A27DB-BD31-4B8C-83A1-F6EECF244321}">
                <p14:modId xmlns:p14="http://schemas.microsoft.com/office/powerpoint/2010/main" val="2208050997"/>
              </p:ext>
            </p:extLst>
          </p:nvPr>
        </p:nvGraphicFramePr>
        <p:xfrm>
          <a:off x="632300" y="4081463"/>
          <a:ext cx="4926373" cy="2016064"/>
        </p:xfrm>
        <a:graphic>
          <a:graphicData uri="http://schemas.openxmlformats.org/drawingml/2006/table">
            <a:tbl>
              <a:tblPr/>
              <a:tblGrid>
                <a:gridCol w="1522948"/>
                <a:gridCol w="3403425"/>
              </a:tblGrid>
              <a:tr h="547506">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20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dirty="0" smtClean="0">
                          <a:ln>
                            <a:noFill/>
                          </a:ln>
                          <a:solidFill>
                            <a:srgbClr val="C00000"/>
                          </a:solidFill>
                          <a:effectLst/>
                          <a:latin typeface="Times New Roman" pitchFamily="18" charset="0"/>
                          <a:cs typeface="Times New Roman" pitchFamily="18" charset="0"/>
                        </a:rPr>
                        <a:t>Harcama Birimi</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Harcama yetkilisi</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558">
                <a:tc v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Gerçekleştirme Görevlisi</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38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dirty="0" smtClean="0">
                          <a:ln>
                            <a:noFill/>
                          </a:ln>
                          <a:solidFill>
                            <a:srgbClr val="C00000"/>
                          </a:solidFill>
                          <a:effectLst/>
                          <a:latin typeface="Times New Roman" pitchFamily="18" charset="0"/>
                          <a:cs typeface="Times New Roman" pitchFamily="18" charset="0"/>
                        </a:rPr>
                        <a:t>SGDB</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54F72"/>
                        </a:buClr>
                        <a:buSzPct val="60000"/>
                        <a:buFont typeface="Wingdings" pitchFamily="2" charset="2"/>
                        <a:buNone/>
                        <a:tabLst/>
                        <a:defRPr/>
                      </a:pPr>
                      <a:r>
                        <a:rPr kumimoji="0" lang="tr-TR"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Ön Mali kontrol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 name="Group 333"/>
          <p:cNvGraphicFramePr>
            <a:graphicFrameLocks/>
          </p:cNvGraphicFramePr>
          <p:nvPr>
            <p:extLst>
              <p:ext uri="{D42A27DB-BD31-4B8C-83A1-F6EECF244321}">
                <p14:modId xmlns:p14="http://schemas.microsoft.com/office/powerpoint/2010/main" val="360932619"/>
              </p:ext>
            </p:extLst>
          </p:nvPr>
        </p:nvGraphicFramePr>
        <p:xfrm>
          <a:off x="6092952" y="1695256"/>
          <a:ext cx="5377093" cy="2376304"/>
        </p:xfrm>
        <a:graphic>
          <a:graphicData uri="http://schemas.openxmlformats.org/drawingml/2006/table">
            <a:tbl>
              <a:tblPr/>
              <a:tblGrid>
                <a:gridCol w="4887876"/>
                <a:gridCol w="489217"/>
              </a:tblGrid>
              <a:tr h="512684">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200" b="0" i="0" u="none" strike="noStrike" cap="none" normalizeH="0" baseline="0" dirty="0" smtClean="0">
                          <a:ln>
                            <a:noFill/>
                          </a:ln>
                          <a:solidFill>
                            <a:srgbClr val="C00000"/>
                          </a:solidFill>
                          <a:effectLst/>
                          <a:latin typeface="Times New Roman" pitchFamily="18" charset="0"/>
                          <a:cs typeface="Times New Roman" pitchFamily="18" charset="0"/>
                        </a:rPr>
                        <a:t>II-  Giderin Gerçekleştirilmesi</a:t>
                      </a: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r>
              <a:tr h="18636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Mal ve hizmetin teslim alınması, gerekli belgelerin hazırlanması, ödeme emrine bağlanması, (ön mali kontrole tabi tutulması) ve ödemenin yapılması.</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 name="Group 279"/>
          <p:cNvGraphicFramePr>
            <a:graphicFrameLocks/>
          </p:cNvGraphicFramePr>
          <p:nvPr>
            <p:extLst>
              <p:ext uri="{D42A27DB-BD31-4B8C-83A1-F6EECF244321}">
                <p14:modId xmlns:p14="http://schemas.microsoft.com/office/powerpoint/2010/main" val="3147436925"/>
              </p:ext>
            </p:extLst>
          </p:nvPr>
        </p:nvGraphicFramePr>
        <p:xfrm>
          <a:off x="6112633" y="4192607"/>
          <a:ext cx="5281083" cy="1885315"/>
        </p:xfrm>
        <a:graphic>
          <a:graphicData uri="http://schemas.openxmlformats.org/drawingml/2006/table">
            <a:tbl>
              <a:tblPr/>
              <a:tblGrid>
                <a:gridCol w="1824203"/>
                <a:gridCol w="1822813"/>
                <a:gridCol w="1634067"/>
              </a:tblGrid>
              <a:tr h="6656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dirty="0" smtClean="0">
                          <a:ln>
                            <a:noFill/>
                          </a:ln>
                          <a:solidFill>
                            <a:srgbClr val="C00000"/>
                          </a:solidFill>
                          <a:effectLst/>
                          <a:latin typeface="Times New Roman" pitchFamily="18" charset="0"/>
                          <a:cs typeface="Times New Roman" pitchFamily="18" charset="0"/>
                        </a:rPr>
                        <a:t>Harcama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dirty="0" smtClean="0">
                          <a:ln>
                            <a:noFill/>
                          </a:ln>
                          <a:solidFill>
                            <a:srgbClr val="C00000"/>
                          </a:solidFill>
                          <a:effectLst/>
                          <a:latin typeface="Times New Roman" pitchFamily="18" charset="0"/>
                          <a:cs typeface="Times New Roman" pitchFamily="18" charset="0"/>
                        </a:rPr>
                        <a:t>Birimi</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Gerçekleş. Görevlileri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Harcama</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Yetkilisi</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dirty="0" smtClean="0">
                          <a:ln>
                            <a:noFill/>
                          </a:ln>
                          <a:solidFill>
                            <a:srgbClr val="C00000"/>
                          </a:solidFill>
                          <a:effectLst/>
                          <a:latin typeface="Times New Roman" pitchFamily="18" charset="0"/>
                          <a:cs typeface="Times New Roman" pitchFamily="18" charset="0"/>
                        </a:rPr>
                        <a:t>SGDB</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Ön Mali kontrol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r>
              <a:tr h="48550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dirty="0" smtClean="0">
                          <a:ln>
                            <a:noFill/>
                          </a:ln>
                          <a:solidFill>
                            <a:srgbClr val="C00000"/>
                          </a:solidFill>
                          <a:effectLst/>
                          <a:latin typeface="Times New Roman" pitchFamily="18" charset="0"/>
                          <a:cs typeface="Times New Roman" pitchFamily="18" charset="0"/>
                        </a:rPr>
                        <a:t>Muhasebe Birimi </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Muhasebe Yetkilisi</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r>
            </a:tbl>
          </a:graphicData>
        </a:graphic>
      </p:graphicFrame>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63</a:t>
            </a:fld>
            <a:endParaRPr lang="tr-TR">
              <a:solidFill>
                <a:prstClr val="black">
                  <a:lumMod val="65000"/>
                  <a:lumOff val="35000"/>
                </a:prstClr>
              </a:solidFill>
            </a:endParaRPr>
          </a:p>
        </p:txBody>
      </p:sp>
    </p:spTree>
    <p:extLst>
      <p:ext uri="{BB962C8B-B14F-4D97-AF65-F5344CB8AC3E}">
        <p14:creationId xmlns:p14="http://schemas.microsoft.com/office/powerpoint/2010/main" val="25689364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a:xfrm>
            <a:off x="885429" y="262243"/>
            <a:ext cx="10340503" cy="1342821"/>
          </a:xfrm>
        </p:spPr>
        <p:txBody>
          <a:bodyPr>
            <a:noAutofit/>
          </a:bodyPr>
          <a:lstStyle/>
          <a:p>
            <a:pPr algn="ctr"/>
            <a:r>
              <a:rPr lang="tr-TR" sz="3600" b="1" dirty="0">
                <a:solidFill>
                  <a:srgbClr val="002060"/>
                </a:solidFill>
                <a:cs typeface="Times New Roman" pitchFamily="18" charset="0"/>
              </a:rPr>
              <a:t>Muhasebe hizmeti ve muhasebe yetkilisinin yetki ve sorumlulukları </a:t>
            </a:r>
            <a:r>
              <a:rPr lang="tr-TR" sz="3600" b="1" dirty="0" smtClean="0">
                <a:solidFill>
                  <a:srgbClr val="002060"/>
                </a:solidFill>
                <a:cs typeface="Times New Roman" pitchFamily="18" charset="0"/>
              </a:rPr>
              <a:t>(md.61)</a:t>
            </a:r>
            <a:endParaRPr lang="tr-TR" sz="3600" b="1" dirty="0">
              <a:solidFill>
                <a:srgbClr val="002060"/>
              </a:solidFill>
              <a:cs typeface="Times New Roman" pitchFamily="18" charset="0"/>
            </a:endParaRPr>
          </a:p>
        </p:txBody>
      </p:sp>
      <p:sp>
        <p:nvSpPr>
          <p:cNvPr id="4" name="İçerik Yer Tutucusu 3"/>
          <p:cNvSpPr>
            <a:spLocks noGrp="1"/>
          </p:cNvSpPr>
          <p:nvPr>
            <p:ph idx="1"/>
          </p:nvPr>
        </p:nvSpPr>
        <p:spPr/>
        <p:txBody>
          <a:bodyPr>
            <a:normAutofit/>
          </a:bodyPr>
          <a:lstStyle/>
          <a:p>
            <a:pPr marL="0" indent="0" algn="just">
              <a:buNone/>
            </a:pPr>
            <a:r>
              <a:rPr lang="tr-TR" dirty="0" smtClean="0">
                <a:latin typeface="Times New Roman"/>
              </a:rPr>
              <a:t>Muhasebe </a:t>
            </a:r>
            <a:r>
              <a:rPr lang="tr-TR" dirty="0">
                <a:latin typeface="Times New Roman"/>
              </a:rPr>
              <a:t>hizmeti; </a:t>
            </a:r>
            <a:endParaRPr lang="tr-TR" dirty="0" smtClean="0">
              <a:latin typeface="Times New Roman"/>
            </a:endParaRPr>
          </a:p>
          <a:p>
            <a:pPr marL="0" indent="0" algn="just">
              <a:buNone/>
            </a:pPr>
            <a:r>
              <a:rPr lang="tr-TR" dirty="0" smtClean="0">
                <a:latin typeface="Times New Roman"/>
              </a:rPr>
              <a:t>gelirlerin </a:t>
            </a:r>
            <a:r>
              <a:rPr lang="tr-TR" dirty="0">
                <a:latin typeface="Times New Roman"/>
              </a:rPr>
              <a:t>ve alacakların </a:t>
            </a:r>
            <a:r>
              <a:rPr lang="tr-TR" dirty="0" smtClean="0">
                <a:latin typeface="Times New Roman"/>
              </a:rPr>
              <a:t>tahsili, giderlerin </a:t>
            </a:r>
            <a:r>
              <a:rPr lang="tr-TR" dirty="0">
                <a:latin typeface="Times New Roman"/>
              </a:rPr>
              <a:t>hak sahiplerine ödenmesi, para ve parayla ifade edilebilen değerler ile emanetlerin alınması, saklanması, </a:t>
            </a:r>
            <a:r>
              <a:rPr lang="tr-TR" dirty="0" smtClean="0">
                <a:latin typeface="Times New Roman"/>
              </a:rPr>
              <a:t>ilgililere verilmesi</a:t>
            </a:r>
            <a:r>
              <a:rPr lang="tr-TR" dirty="0">
                <a:latin typeface="Times New Roman"/>
              </a:rPr>
              <a:t>, gönderilmesi ve diğer tüm malî işlemlerin kayıtlarının yapılması ve raporlanması işlemleridir</a:t>
            </a:r>
            <a:r>
              <a:rPr lang="tr-TR" dirty="0" smtClean="0">
                <a:latin typeface="Times New Roman"/>
              </a:rPr>
              <a:t>.</a:t>
            </a:r>
          </a:p>
          <a:p>
            <a:pPr marL="0" indent="0" algn="just">
              <a:buNone/>
            </a:pPr>
            <a:r>
              <a:rPr lang="tr-TR" dirty="0" smtClean="0">
                <a:latin typeface="Times New Roman"/>
              </a:rPr>
              <a:t>Bu işlemleri yürütenler </a:t>
            </a:r>
            <a:r>
              <a:rPr lang="tr-TR" dirty="0">
                <a:latin typeface="Times New Roman"/>
              </a:rPr>
              <a:t>muhasebe yetkilisidir. </a:t>
            </a:r>
            <a:endParaRPr lang="tr-TR" dirty="0" smtClean="0">
              <a:latin typeface="Times New Roman"/>
            </a:endParaRPr>
          </a:p>
          <a:p>
            <a:pPr marL="0" indent="0" algn="just">
              <a:buNone/>
            </a:pPr>
            <a:r>
              <a:rPr lang="tr-TR" dirty="0" smtClean="0">
                <a:latin typeface="Times New Roman"/>
              </a:rPr>
              <a:t>Memuriyet </a:t>
            </a:r>
            <a:r>
              <a:rPr lang="tr-TR" dirty="0">
                <a:latin typeface="Times New Roman"/>
              </a:rPr>
              <a:t>kadro ve unvanlarının </a:t>
            </a:r>
            <a:r>
              <a:rPr lang="tr-TR" dirty="0" smtClean="0">
                <a:latin typeface="Times New Roman"/>
              </a:rPr>
              <a:t>muhasebe </a:t>
            </a:r>
            <a:r>
              <a:rPr lang="tr-TR" dirty="0">
                <a:latin typeface="Times New Roman"/>
              </a:rPr>
              <a:t>yetkilisi </a:t>
            </a:r>
            <a:endParaRPr lang="tr-TR" dirty="0" smtClean="0">
              <a:latin typeface="Times New Roman"/>
            </a:endParaRPr>
          </a:p>
          <a:p>
            <a:pPr marL="0" indent="0" algn="just">
              <a:buNone/>
            </a:pPr>
            <a:r>
              <a:rPr lang="tr-TR" dirty="0" smtClean="0">
                <a:latin typeface="Times New Roman"/>
              </a:rPr>
              <a:t>niteliğine </a:t>
            </a:r>
            <a:r>
              <a:rPr lang="tr-TR" dirty="0">
                <a:latin typeface="Times New Roman"/>
              </a:rPr>
              <a:t>etkisi yoktur.</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403" y="4280422"/>
            <a:ext cx="1760783" cy="1897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4FAB73BC-B049-4115-A692-8D63A059BFB8}" type="slidenum">
              <a:rPr lang="tr-TR" smtClean="0"/>
              <a:pPr/>
              <a:t>64</a:t>
            </a:fld>
            <a:endParaRPr lang="tr-TR" dirty="0"/>
          </a:p>
        </p:txBody>
      </p:sp>
    </p:spTree>
    <p:extLst>
      <p:ext uri="{BB962C8B-B14F-4D97-AF65-F5344CB8AC3E}">
        <p14:creationId xmlns:p14="http://schemas.microsoft.com/office/powerpoint/2010/main" val="23475323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0"/>
            <a:ext cx="10515600" cy="1325562"/>
          </a:xfrm>
        </p:spPr>
        <p:txBody>
          <a:bodyPr/>
          <a:lstStyle/>
          <a:p>
            <a:pPr algn="ctr"/>
            <a:r>
              <a:rPr lang="tr-TR" b="1" dirty="0" smtClean="0">
                <a:solidFill>
                  <a:srgbClr val="002060"/>
                </a:solidFill>
                <a:cs typeface="Times New Roman" pitchFamily="18" charset="0"/>
              </a:rPr>
              <a:t>MUHASEBE YETKİLİSİ </a:t>
            </a:r>
            <a:r>
              <a:rPr lang="tr-TR" sz="3600" b="1" dirty="0" smtClean="0">
                <a:solidFill>
                  <a:srgbClr val="002060"/>
                </a:solidFill>
                <a:cs typeface="Times New Roman" pitchFamily="18" charset="0"/>
              </a:rPr>
              <a:t>(md.61)</a:t>
            </a:r>
            <a:endParaRPr lang="tr-TR" b="1" dirty="0">
              <a:solidFill>
                <a:srgbClr val="002060"/>
              </a:solidFill>
            </a:endParaRPr>
          </a:p>
        </p:txBody>
      </p:sp>
      <p:sp>
        <p:nvSpPr>
          <p:cNvPr id="3" name="2 Dikdörtgen"/>
          <p:cNvSpPr/>
          <p:nvPr/>
        </p:nvSpPr>
        <p:spPr>
          <a:xfrm>
            <a:off x="1061545" y="1944415"/>
            <a:ext cx="10906168" cy="3970318"/>
          </a:xfrm>
          <a:prstGeom prst="rect">
            <a:avLst/>
          </a:prstGeom>
        </p:spPr>
        <p:txBody>
          <a:bodyPr wrap="square">
            <a:spAutoFit/>
          </a:bodyPr>
          <a:lstStyle/>
          <a:p>
            <a:pPr algn="just"/>
            <a:r>
              <a:rPr lang="tr-TR" altLang="tr-TR" sz="2800" dirty="0" smtClean="0">
                <a:cs typeface="Times New Roman" pitchFamily="18" charset="0"/>
              </a:rPr>
              <a:t>Ödeme belgelerinde</a:t>
            </a:r>
          </a:p>
          <a:p>
            <a:pPr algn="just"/>
            <a:endParaRPr lang="tr-TR" altLang="tr-TR" sz="2800" dirty="0" smtClean="0">
              <a:cs typeface="Times New Roman" pitchFamily="18" charset="0"/>
            </a:endParaRPr>
          </a:p>
          <a:p>
            <a:pPr lvl="2" algn="just">
              <a:buClr>
                <a:srgbClr val="002060"/>
              </a:buClr>
              <a:buFont typeface="Wingdings" pitchFamily="2" charset="2"/>
              <a:buChar char="Ø"/>
            </a:pPr>
            <a:r>
              <a:rPr lang="tr-TR" altLang="tr-TR" sz="2800" dirty="0" smtClean="0">
                <a:cs typeface="Times New Roman" pitchFamily="18" charset="0"/>
              </a:rPr>
              <a:t> Yetkililerin imzas</a:t>
            </a:r>
            <a:r>
              <a:rPr lang="tr-TR" altLang="tr-TR" sz="2800" dirty="0" smtClean="0"/>
              <a:t>ı</a:t>
            </a:r>
            <a:endParaRPr lang="tr-TR" altLang="tr-TR" sz="2800" dirty="0" smtClean="0">
              <a:cs typeface="Times New Roman" pitchFamily="18" charset="0"/>
            </a:endParaRPr>
          </a:p>
          <a:p>
            <a:pPr lvl="2" algn="just">
              <a:buClr>
                <a:srgbClr val="002060"/>
              </a:buClr>
              <a:buFont typeface="Wingdings" pitchFamily="2" charset="2"/>
              <a:buChar char="Ø"/>
            </a:pPr>
            <a:r>
              <a:rPr lang="tr-TR" altLang="tr-TR" sz="2800" dirty="0" smtClean="0">
                <a:cs typeface="Times New Roman" pitchFamily="18" charset="0"/>
              </a:rPr>
              <a:t> İlgili mevzuat</a:t>
            </a:r>
            <a:r>
              <a:rPr lang="tr-TR" altLang="tr-TR" sz="2800" dirty="0" smtClean="0"/>
              <a:t>ı</a:t>
            </a:r>
            <a:r>
              <a:rPr lang="tr-TR" altLang="tr-TR" sz="2800" dirty="0" smtClean="0">
                <a:cs typeface="Times New Roman" pitchFamily="18" charset="0"/>
              </a:rPr>
              <a:t>nda say</a:t>
            </a:r>
            <a:r>
              <a:rPr lang="tr-TR" altLang="tr-TR" sz="2800" dirty="0" smtClean="0"/>
              <a:t>ı</a:t>
            </a:r>
            <a:r>
              <a:rPr lang="tr-TR" altLang="tr-TR" sz="2800" dirty="0" smtClean="0">
                <a:cs typeface="Times New Roman" pitchFamily="18" charset="0"/>
              </a:rPr>
              <a:t>lan belgelerin tamam olmas</a:t>
            </a:r>
            <a:r>
              <a:rPr lang="tr-TR" altLang="tr-TR" sz="2800" dirty="0" smtClean="0"/>
              <a:t>ı</a:t>
            </a:r>
            <a:r>
              <a:rPr lang="tr-TR" altLang="tr-TR" sz="2800" dirty="0" smtClean="0">
                <a:cs typeface="Times New Roman" pitchFamily="18" charset="0"/>
              </a:rPr>
              <a:t> </a:t>
            </a:r>
          </a:p>
          <a:p>
            <a:pPr lvl="2" algn="just">
              <a:buClr>
                <a:srgbClr val="002060"/>
              </a:buClr>
              <a:buFont typeface="Wingdings" pitchFamily="2" charset="2"/>
              <a:buChar char="Ø"/>
            </a:pPr>
            <a:r>
              <a:rPr lang="tr-TR" altLang="tr-TR" sz="2800" dirty="0" smtClean="0">
                <a:cs typeface="Times New Roman" pitchFamily="18" charset="0"/>
              </a:rPr>
              <a:t> Maddi hata bulunup bulunmad</a:t>
            </a:r>
            <a:r>
              <a:rPr lang="tr-TR" altLang="tr-TR" sz="2800" dirty="0" smtClean="0"/>
              <a:t>ığı</a:t>
            </a:r>
            <a:r>
              <a:rPr lang="tr-TR" altLang="tr-TR" sz="2800" dirty="0" smtClean="0">
                <a:cs typeface="Times New Roman" pitchFamily="18" charset="0"/>
              </a:rPr>
              <a:t>  </a:t>
            </a:r>
          </a:p>
          <a:p>
            <a:pPr lvl="2" algn="just">
              <a:buClr>
                <a:srgbClr val="002060"/>
              </a:buClr>
              <a:buFont typeface="Wingdings" pitchFamily="2" charset="2"/>
              <a:buChar char="Ø"/>
            </a:pPr>
            <a:r>
              <a:rPr lang="tr-TR" altLang="tr-TR" sz="2800" dirty="0" smtClean="0">
                <a:cs typeface="Times New Roman" pitchFamily="18" charset="0"/>
              </a:rPr>
              <a:t> Hak sahibinin kimli</a:t>
            </a:r>
            <a:r>
              <a:rPr lang="tr-TR" altLang="tr-TR" sz="2800" dirty="0" smtClean="0"/>
              <a:t>ğ</a:t>
            </a:r>
            <a:r>
              <a:rPr lang="tr-TR" altLang="tr-TR" sz="2800" dirty="0" smtClean="0">
                <a:cs typeface="Times New Roman" pitchFamily="18" charset="0"/>
              </a:rPr>
              <a:t>i yönlerinden </a:t>
            </a:r>
          </a:p>
          <a:p>
            <a:pPr lvl="3" indent="-457200" algn="just"/>
            <a:endParaRPr lang="tr-TR" altLang="tr-TR" sz="2800" dirty="0" smtClean="0">
              <a:cs typeface="Times New Roman" pitchFamily="18" charset="0"/>
            </a:endParaRPr>
          </a:p>
          <a:p>
            <a:pPr marL="0" lvl="3" algn="just"/>
            <a:r>
              <a:rPr lang="tr-TR" altLang="tr-TR" sz="2800" dirty="0" smtClean="0">
                <a:cs typeface="Times New Roman" pitchFamily="18" charset="0"/>
              </a:rPr>
              <a:t>kontrol yapan, ödemeyi gerçekleştiren ve muhasebe kayıtlarını tutan kişidir.</a:t>
            </a:r>
            <a:endParaRPr lang="tr-TR" sz="2800" dirty="0"/>
          </a:p>
        </p:txBody>
      </p:sp>
      <p:pic>
        <p:nvPicPr>
          <p:cNvPr id="4" name="Picture 5"/>
          <p:cNvPicPr>
            <a:picLocks noChangeAspect="1" noChangeArrowheads="1"/>
          </p:cNvPicPr>
          <p:nvPr/>
        </p:nvPicPr>
        <p:blipFill>
          <a:blip r:embed="rId2" cstate="print"/>
          <a:srcRect/>
          <a:stretch>
            <a:fillRect/>
          </a:stretch>
        </p:blipFill>
        <p:spPr bwMode="auto">
          <a:xfrm>
            <a:off x="9596557" y="988122"/>
            <a:ext cx="2195512" cy="2280745"/>
          </a:xfrm>
          <a:prstGeom prst="rect">
            <a:avLst/>
          </a:prstGeom>
          <a:noFill/>
          <a:ln w="9525">
            <a:noFill/>
            <a:miter lim="800000"/>
            <a:headEnd/>
            <a:tailEnd/>
          </a:ln>
          <a:effectLst/>
        </p:spPr>
      </p:pic>
      <p:sp>
        <p:nvSpPr>
          <p:cNvPr id="5" name="Slayt Numarası Yer Tutucusu 4"/>
          <p:cNvSpPr>
            <a:spLocks noGrp="1"/>
          </p:cNvSpPr>
          <p:nvPr>
            <p:ph type="sldNum" sz="quarter" idx="12"/>
          </p:nvPr>
        </p:nvSpPr>
        <p:spPr/>
        <p:txBody>
          <a:bodyPr/>
          <a:lstStyle/>
          <a:p>
            <a:fld id="{4FAB73BC-B049-4115-A692-8D63A059BFB8}" type="slidenum">
              <a:rPr lang="tr-TR" smtClean="0"/>
              <a:pPr/>
              <a:t>65</a:t>
            </a:fld>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002060"/>
                </a:solidFill>
                <a:cs typeface="Times New Roman" pitchFamily="18" charset="0"/>
              </a:rPr>
              <a:t>MUHASEBE YETKİLİSİ </a:t>
            </a:r>
            <a:r>
              <a:rPr lang="tr-TR" sz="3600" b="1" dirty="0">
                <a:solidFill>
                  <a:srgbClr val="002060"/>
                </a:solidFill>
                <a:cs typeface="Times New Roman" pitchFamily="18" charset="0"/>
              </a:rPr>
              <a:t>(md.61)</a:t>
            </a:r>
            <a:endParaRPr lang="tr-TR" dirty="0"/>
          </a:p>
        </p:txBody>
      </p:sp>
      <p:sp>
        <p:nvSpPr>
          <p:cNvPr id="3" name="İçerik Yer Tutucusu 2"/>
          <p:cNvSpPr>
            <a:spLocks noGrp="1"/>
          </p:cNvSpPr>
          <p:nvPr>
            <p:ph idx="1"/>
          </p:nvPr>
        </p:nvSpPr>
        <p:spPr/>
        <p:txBody>
          <a:bodyPr>
            <a:normAutofit/>
          </a:bodyPr>
          <a:lstStyle/>
          <a:p>
            <a:r>
              <a:rPr lang="tr-TR" sz="2400" dirty="0"/>
              <a:t>Muhasebe yetkilisi, bu hizmetlerin yapılmasından ve muhasebe kayıtlarının usulüne uygun, saydam ve </a:t>
            </a:r>
            <a:r>
              <a:rPr lang="tr-TR" sz="2400" dirty="0" smtClean="0"/>
              <a:t>erişilebilir şekilde </a:t>
            </a:r>
            <a:r>
              <a:rPr lang="tr-TR" sz="2400" dirty="0"/>
              <a:t>tutulmasından sorumludur. </a:t>
            </a:r>
            <a:endParaRPr lang="tr-TR" sz="2400" dirty="0" smtClean="0"/>
          </a:p>
          <a:p>
            <a:pPr lvl="0">
              <a:buClr>
                <a:srgbClr val="44546A"/>
              </a:buClr>
            </a:pPr>
            <a:r>
              <a:rPr lang="tr-TR" sz="2400" dirty="0">
                <a:solidFill>
                  <a:srgbClr val="C00000"/>
                </a:solidFill>
              </a:rPr>
              <a:t>Muhasebe yetkililerinin 5018 sayılı Kanuna göre yapacakları kontrollere ilişkin sorumlulukları, görevleri gereği incelemeleri gereken belgelerle sınırlıdır.</a:t>
            </a:r>
          </a:p>
          <a:p>
            <a:r>
              <a:rPr lang="tr-TR" sz="2400" dirty="0" smtClean="0"/>
              <a:t>Muhasebe </a:t>
            </a:r>
            <a:r>
              <a:rPr lang="tr-TR" sz="2400" dirty="0"/>
              <a:t>yetkilileri gerekli bilgi </a:t>
            </a:r>
            <a:r>
              <a:rPr lang="tr-TR" sz="2400" dirty="0" smtClean="0"/>
              <a:t>ve raporları </a:t>
            </a:r>
            <a:r>
              <a:rPr lang="tr-TR" sz="2400" dirty="0"/>
              <a:t>düzenli olarak kamu idarelerine verirler.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4070" y="4181671"/>
            <a:ext cx="2195513"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4FAB73BC-B049-4115-A692-8D63A059BFB8}" type="slidenum">
              <a:rPr lang="tr-TR" smtClean="0"/>
              <a:pPr/>
              <a:t>66</a:t>
            </a:fld>
            <a:endParaRPr lang="tr-TR" dirty="0"/>
          </a:p>
        </p:txBody>
      </p:sp>
    </p:spTree>
    <p:extLst>
      <p:ext uri="{BB962C8B-B14F-4D97-AF65-F5344CB8AC3E}">
        <p14:creationId xmlns:p14="http://schemas.microsoft.com/office/powerpoint/2010/main" val="2813108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Dikdörtgen"/>
          <p:cNvSpPr/>
          <p:nvPr/>
        </p:nvSpPr>
        <p:spPr>
          <a:xfrm>
            <a:off x="749033" y="1400787"/>
            <a:ext cx="10642059" cy="3970318"/>
          </a:xfrm>
          <a:prstGeom prst="rect">
            <a:avLst/>
          </a:prstGeom>
        </p:spPr>
        <p:txBody>
          <a:bodyPr wrap="square">
            <a:spAutoFit/>
          </a:bodyPr>
          <a:lstStyle/>
          <a:p>
            <a:pPr marL="457200" indent="-457200" algn="just">
              <a:buFont typeface="Arial" panose="020B0604020202020204" pitchFamily="34" charset="0"/>
              <a:buChar char="•"/>
            </a:pPr>
            <a:r>
              <a:rPr lang="tr-TR" sz="2800" dirty="0"/>
              <a:t>Muhasebe yetkilileri, ilgili mevzuatında düzenlenmiş belgeler dışında belge arayamaz. </a:t>
            </a:r>
            <a:endParaRPr lang="tr-TR" sz="2800" dirty="0" smtClean="0"/>
          </a:p>
          <a:p>
            <a:pPr marL="457200" indent="-457200" algn="just">
              <a:buFont typeface="Arial" panose="020B0604020202020204" pitchFamily="34" charset="0"/>
              <a:buChar char="•"/>
            </a:pPr>
            <a:r>
              <a:rPr lang="tr-TR" sz="2800" dirty="0" smtClean="0"/>
              <a:t>Yukarıda </a:t>
            </a:r>
            <a:r>
              <a:rPr lang="tr-TR" sz="2800" dirty="0"/>
              <a:t>sayılan </a:t>
            </a:r>
            <a:r>
              <a:rPr lang="tr-TR" sz="2800" dirty="0" smtClean="0"/>
              <a:t>konulara ilişkin </a:t>
            </a:r>
            <a:r>
              <a:rPr lang="tr-TR" sz="2800" dirty="0"/>
              <a:t>hata veya eksiklik bulunması halinde ödeme yapamaz. </a:t>
            </a:r>
          </a:p>
          <a:p>
            <a:pPr marL="457200" indent="-457200" algn="just">
              <a:buFont typeface="Arial" panose="020B0604020202020204" pitchFamily="34" charset="0"/>
              <a:buChar char="•"/>
            </a:pPr>
            <a:r>
              <a:rPr lang="tr-TR" sz="2800" dirty="0" smtClean="0"/>
              <a:t>Belgesi </a:t>
            </a:r>
            <a:r>
              <a:rPr lang="tr-TR" sz="2800" dirty="0"/>
              <a:t>eksik veya hatalı olan ödeme emri </a:t>
            </a:r>
            <a:r>
              <a:rPr lang="tr-TR" sz="2800" dirty="0" smtClean="0"/>
              <a:t>belgeleri, düzeltilmek </a:t>
            </a:r>
            <a:r>
              <a:rPr lang="tr-TR" sz="2800" dirty="0"/>
              <a:t>veya tamamlanmak üzere en geç bir iş günü içinde gerekçeleriyle birlikte harcama yetkilisine yazılı </a:t>
            </a:r>
            <a:r>
              <a:rPr lang="tr-TR" sz="2800" dirty="0" smtClean="0"/>
              <a:t>olarak gönderilir.</a:t>
            </a:r>
          </a:p>
          <a:p>
            <a:pPr marL="457200" indent="-457200" algn="just">
              <a:buFont typeface="Arial" panose="020B0604020202020204" pitchFamily="34" charset="0"/>
              <a:buChar char="•"/>
            </a:pPr>
            <a:r>
              <a:rPr lang="tr-TR" sz="2800" dirty="0" smtClean="0"/>
              <a:t>Hataların </a:t>
            </a:r>
            <a:r>
              <a:rPr lang="tr-TR" sz="2800" dirty="0"/>
              <a:t>düzeltilmesi veya eksikliklerin giderilmesi halinde ödeme işlemi gerçekleştirilir</a:t>
            </a:r>
            <a:endParaRPr lang="tr-TR" sz="2800" b="1" u="sng" dirty="0" smtClean="0"/>
          </a:p>
        </p:txBody>
      </p:sp>
      <p:sp>
        <p:nvSpPr>
          <p:cNvPr id="2" name="Başlık 1"/>
          <p:cNvSpPr>
            <a:spLocks noGrp="1"/>
          </p:cNvSpPr>
          <p:nvPr>
            <p:ph type="title"/>
          </p:nvPr>
        </p:nvSpPr>
        <p:spPr>
          <a:xfrm>
            <a:off x="812259" y="239301"/>
            <a:ext cx="10515600" cy="1161482"/>
          </a:xfrm>
        </p:spPr>
        <p:txBody>
          <a:bodyPr/>
          <a:lstStyle/>
          <a:p>
            <a:pPr algn="ctr"/>
            <a:r>
              <a:rPr lang="tr-TR" b="1" dirty="0">
                <a:solidFill>
                  <a:srgbClr val="002060"/>
                </a:solidFill>
                <a:cs typeface="Times New Roman" pitchFamily="18" charset="0"/>
              </a:rPr>
              <a:t>MUHASEBE YETKİLİSİ </a:t>
            </a:r>
            <a:r>
              <a:rPr lang="tr-TR" sz="3600" b="1" dirty="0">
                <a:solidFill>
                  <a:srgbClr val="002060"/>
                </a:solidFill>
                <a:cs typeface="Times New Roman" pitchFamily="18" charset="0"/>
              </a:rPr>
              <a:t>(md.61)</a:t>
            </a:r>
            <a:endParaRPr lang="tr-TR" dirty="0"/>
          </a:p>
        </p:txBody>
      </p:sp>
      <p:sp>
        <p:nvSpPr>
          <p:cNvPr id="4" name="Slayt Numarası Yer Tutucusu 3"/>
          <p:cNvSpPr>
            <a:spLocks noGrp="1"/>
          </p:cNvSpPr>
          <p:nvPr>
            <p:ph type="sldNum" sz="quarter" idx="12"/>
          </p:nvPr>
        </p:nvSpPr>
        <p:spPr/>
        <p:txBody>
          <a:bodyPr/>
          <a:lstStyle/>
          <a:p>
            <a:fld id="{4FAB73BC-B049-4115-A692-8D63A059BFB8}" type="slidenum">
              <a:rPr lang="tr-TR" smtClean="0"/>
              <a:pPr/>
              <a:t>67</a:t>
            </a:fld>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pPr algn="ctr"/>
            <a:r>
              <a:rPr lang="tr-TR" b="1" dirty="0">
                <a:solidFill>
                  <a:srgbClr val="002060"/>
                </a:solidFill>
                <a:cs typeface="Times New Roman" pitchFamily="18" charset="0"/>
              </a:rPr>
              <a:t>MUHASEBE YETKİLİSİ </a:t>
            </a:r>
            <a:r>
              <a:rPr lang="tr-TR" sz="3600" b="1" dirty="0">
                <a:solidFill>
                  <a:srgbClr val="002060"/>
                </a:solidFill>
                <a:cs typeface="Times New Roman" pitchFamily="18" charset="0"/>
              </a:rPr>
              <a:t>(md.61)</a:t>
            </a:r>
            <a:endParaRPr lang="tr-TR" dirty="0"/>
          </a:p>
        </p:txBody>
      </p:sp>
      <p:graphicFrame>
        <p:nvGraphicFramePr>
          <p:cNvPr id="10" name="İçerik Yer Tutucusu 9"/>
          <p:cNvGraphicFramePr>
            <a:graphicFrameLocks noGrp="1"/>
          </p:cNvGraphicFramePr>
          <p:nvPr>
            <p:ph idx="1"/>
            <p:extLst>
              <p:ext uri="{D42A27DB-BD31-4B8C-83A1-F6EECF244321}">
                <p14:modId xmlns:p14="http://schemas.microsoft.com/office/powerpoint/2010/main" val="1184527323"/>
              </p:ext>
            </p:extLst>
          </p:nvPr>
        </p:nvGraphicFramePr>
        <p:xfrm>
          <a:off x="845127" y="182880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4FAB73BC-B049-4115-A692-8D63A059BFB8}" type="slidenum">
              <a:rPr lang="tr-TR" smtClean="0"/>
              <a:pPr/>
              <a:t>68</a:t>
            </a:fld>
            <a:endParaRPr lang="tr-TR" dirty="0"/>
          </a:p>
        </p:txBody>
      </p:sp>
    </p:spTree>
    <p:extLst>
      <p:ext uri="{BB962C8B-B14F-4D97-AF65-F5344CB8AC3E}">
        <p14:creationId xmlns:p14="http://schemas.microsoft.com/office/powerpoint/2010/main" val="15153387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1723" y="0"/>
            <a:ext cx="8986600" cy="1325562"/>
          </a:xfrm>
        </p:spPr>
        <p:txBody>
          <a:bodyPr/>
          <a:lstStyle/>
          <a:p>
            <a:pPr algn="ctr"/>
            <a:r>
              <a:rPr lang="tr-TR" b="1" dirty="0" smtClean="0">
                <a:solidFill>
                  <a:srgbClr val="002060"/>
                </a:solidFill>
              </a:rPr>
              <a:t>MUHASEBE YETKİLİSİ</a:t>
            </a:r>
            <a:r>
              <a:rPr lang="tr-TR" b="1" dirty="0" smtClean="0"/>
              <a:t>;</a:t>
            </a:r>
            <a:endParaRPr lang="tr-TR" b="1" dirty="0"/>
          </a:p>
        </p:txBody>
      </p:sp>
      <p:sp>
        <p:nvSpPr>
          <p:cNvPr id="4" name="3 Dikdörtgen"/>
          <p:cNvSpPr/>
          <p:nvPr/>
        </p:nvSpPr>
        <p:spPr>
          <a:xfrm>
            <a:off x="379051" y="2225967"/>
            <a:ext cx="6228841"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tr-TR" altLang="tr-TR" sz="2400" dirty="0" smtClean="0">
                <a:solidFill>
                  <a:prstClr val="black"/>
                </a:solidFill>
              </a:rPr>
              <a:t>G</a:t>
            </a:r>
            <a:r>
              <a:rPr lang="tr-TR" altLang="tr-TR" sz="2400" dirty="0" smtClean="0">
                <a:solidFill>
                  <a:prstClr val="black"/>
                </a:solidFill>
                <a:cs typeface="Times New Roman" pitchFamily="18" charset="0"/>
              </a:rPr>
              <a:t>ENEL BÜTÇE KAPSAMINDAKİ KAMU İDARELERİNDE 	</a:t>
            </a:r>
            <a:endParaRPr lang="tr-TR" sz="2400" dirty="0"/>
          </a:p>
        </p:txBody>
      </p:sp>
      <p:sp>
        <p:nvSpPr>
          <p:cNvPr id="5" name="4 Dikdörtgen"/>
          <p:cNvSpPr/>
          <p:nvPr/>
        </p:nvSpPr>
        <p:spPr>
          <a:xfrm>
            <a:off x="8408113" y="2260797"/>
            <a:ext cx="2927231"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tr-TR" altLang="tr-TR" sz="2400" u="sng" dirty="0" smtClean="0">
                <a:cs typeface="Times New Roman" pitchFamily="18" charset="0"/>
              </a:rPr>
              <a:t>MALİYE BAKANLIĞINCA</a:t>
            </a:r>
            <a:r>
              <a:rPr lang="tr-TR" altLang="tr-TR" sz="2400" dirty="0" smtClean="0">
                <a:cs typeface="Times New Roman" pitchFamily="18" charset="0"/>
              </a:rPr>
              <a:t>, </a:t>
            </a:r>
            <a:endParaRPr lang="tr-TR" sz="2400" dirty="0"/>
          </a:p>
        </p:txBody>
      </p:sp>
      <p:sp>
        <p:nvSpPr>
          <p:cNvPr id="6" name="5 Dikdörtgen"/>
          <p:cNvSpPr/>
          <p:nvPr/>
        </p:nvSpPr>
        <p:spPr>
          <a:xfrm>
            <a:off x="396815" y="4560337"/>
            <a:ext cx="615926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tr-TR" altLang="tr-TR" sz="2400" dirty="0" smtClean="0">
                <a:solidFill>
                  <a:prstClr val="black"/>
                </a:solidFill>
              </a:rPr>
              <a:t>D</a:t>
            </a:r>
            <a:r>
              <a:rPr lang="tr-TR" altLang="tr-TR" sz="2400" dirty="0" smtClean="0">
                <a:solidFill>
                  <a:prstClr val="black"/>
                </a:solidFill>
                <a:cs typeface="Times New Roman" pitchFamily="18" charset="0"/>
              </a:rPr>
              <a:t>İĞER KAMU İDARELERİNDE </a:t>
            </a:r>
            <a:endParaRPr lang="tr-TR" sz="2400" dirty="0"/>
          </a:p>
        </p:txBody>
      </p:sp>
      <p:sp>
        <p:nvSpPr>
          <p:cNvPr id="7" name="6 Dikdörtgen"/>
          <p:cNvSpPr/>
          <p:nvPr/>
        </p:nvSpPr>
        <p:spPr>
          <a:xfrm>
            <a:off x="8333117" y="4509293"/>
            <a:ext cx="298986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tr-TR" altLang="tr-TR" sz="2400" u="sng" dirty="0" smtClean="0">
                <a:solidFill>
                  <a:prstClr val="black"/>
                </a:solidFill>
                <a:cs typeface="Times New Roman" pitchFamily="18" charset="0"/>
              </a:rPr>
              <a:t>ÜST YÖNETİCİLER</a:t>
            </a:r>
            <a:r>
              <a:rPr lang="tr-TR" altLang="tr-TR" sz="2400" dirty="0" smtClean="0">
                <a:solidFill>
                  <a:prstClr val="black"/>
                </a:solidFill>
                <a:cs typeface="Times New Roman" pitchFamily="18" charset="0"/>
              </a:rPr>
              <a:t> </a:t>
            </a:r>
            <a:endParaRPr lang="tr-TR" sz="2400" dirty="0"/>
          </a:p>
        </p:txBody>
      </p:sp>
      <p:sp>
        <p:nvSpPr>
          <p:cNvPr id="8" name="7 Sağ Ok"/>
          <p:cNvSpPr/>
          <p:nvPr/>
        </p:nvSpPr>
        <p:spPr>
          <a:xfrm>
            <a:off x="7246352" y="2467507"/>
            <a:ext cx="793631" cy="448573"/>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9" name="8 Sağ Ok"/>
          <p:cNvSpPr/>
          <p:nvPr/>
        </p:nvSpPr>
        <p:spPr>
          <a:xfrm>
            <a:off x="7277856" y="4569477"/>
            <a:ext cx="793631" cy="448573"/>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10" name="9 Dikdörtgen"/>
          <p:cNvSpPr/>
          <p:nvPr/>
        </p:nvSpPr>
        <p:spPr>
          <a:xfrm>
            <a:off x="3047999" y="5901146"/>
            <a:ext cx="6665344"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tr-TR" altLang="tr-TR" dirty="0" smtClean="0"/>
              <a:t> </a:t>
            </a:r>
            <a:r>
              <a:rPr lang="tr-TR" altLang="tr-TR" sz="2400" dirty="0" smtClean="0">
                <a:cs typeface="Times New Roman" pitchFamily="18" charset="0"/>
              </a:rPr>
              <a:t>TARAFINDAN ATANIR. </a:t>
            </a:r>
            <a:endParaRPr lang="tr-TR" sz="2400" dirty="0"/>
          </a:p>
        </p:txBody>
      </p:sp>
      <p:sp>
        <p:nvSpPr>
          <p:cNvPr id="3" name="Slayt Numarası Yer Tutucusu 2"/>
          <p:cNvSpPr>
            <a:spLocks noGrp="1"/>
          </p:cNvSpPr>
          <p:nvPr>
            <p:ph type="sldNum" sz="quarter" idx="12"/>
          </p:nvPr>
        </p:nvSpPr>
        <p:spPr/>
        <p:txBody>
          <a:bodyPr/>
          <a:lstStyle/>
          <a:p>
            <a:fld id="{4FAB73BC-B049-4115-A692-8D63A059BFB8}" type="slidenum">
              <a:rPr lang="tr-TR" smtClean="0"/>
              <a:pPr/>
              <a:t>69</a:t>
            </a:fld>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45127" y="634703"/>
            <a:ext cx="10515600" cy="817581"/>
          </a:xfrm>
        </p:spPr>
        <p:txBody>
          <a:bodyPr>
            <a:normAutofit fontScale="90000"/>
          </a:bodyPr>
          <a:lstStyle/>
          <a:p>
            <a:pPr lvl="0">
              <a:lnSpc>
                <a:spcPct val="100000"/>
              </a:lnSpc>
              <a:spcBef>
                <a:spcPts val="1000"/>
              </a:spcBef>
            </a:pPr>
            <a:r>
              <a:rPr lang="tr-TR" sz="3200" b="1" dirty="0" smtClean="0">
                <a:solidFill>
                  <a:srgbClr val="44546A"/>
                </a:solidFill>
                <a:latin typeface="Times New Roman" pitchFamily="18" charset="0"/>
                <a:ea typeface="+mn-ea"/>
                <a:cs typeface="Arial" panose="020B0604020202020204" pitchFamily="34" charset="0"/>
              </a:rPr>
              <a:t/>
            </a:r>
            <a:br>
              <a:rPr lang="tr-TR" sz="3200" b="1" dirty="0" smtClean="0">
                <a:solidFill>
                  <a:srgbClr val="44546A"/>
                </a:solidFill>
                <a:latin typeface="Times New Roman" pitchFamily="18" charset="0"/>
                <a:ea typeface="+mn-ea"/>
                <a:cs typeface="Arial" panose="020B0604020202020204" pitchFamily="34" charset="0"/>
              </a:rPr>
            </a:br>
            <a:r>
              <a:rPr lang="tr-TR" sz="3200" b="1" dirty="0" smtClean="0">
                <a:solidFill>
                  <a:srgbClr val="44546A"/>
                </a:solidFill>
                <a:latin typeface="Times New Roman" pitchFamily="18" charset="0"/>
                <a:ea typeface="+mn-ea"/>
                <a:cs typeface="Arial" panose="020B0604020202020204" pitchFamily="34" charset="0"/>
              </a:rPr>
              <a:t>AMAÇ</a:t>
            </a:r>
            <a:r>
              <a:rPr lang="tr-TR" sz="3200" b="1" dirty="0">
                <a:solidFill>
                  <a:srgbClr val="44546A"/>
                </a:solidFill>
                <a:latin typeface="Times New Roman" pitchFamily="18" charset="0"/>
                <a:ea typeface="+mn-ea"/>
                <a:cs typeface="Arial" panose="020B0604020202020204" pitchFamily="34" charset="0"/>
              </a:rPr>
              <a:t/>
            </a:r>
            <a:br>
              <a:rPr lang="tr-TR" sz="3200" b="1" dirty="0">
                <a:solidFill>
                  <a:srgbClr val="44546A"/>
                </a:solidFill>
                <a:latin typeface="Times New Roman" pitchFamily="18" charset="0"/>
                <a:ea typeface="+mn-ea"/>
                <a:cs typeface="Arial" panose="020B0604020202020204" pitchFamily="34" charset="0"/>
              </a:rPr>
            </a:br>
            <a:endParaRPr lang="tr-TR" dirty="0"/>
          </a:p>
        </p:txBody>
      </p:sp>
      <p:sp>
        <p:nvSpPr>
          <p:cNvPr id="3" name="Dikdörtgen 2"/>
          <p:cNvSpPr/>
          <p:nvPr/>
        </p:nvSpPr>
        <p:spPr>
          <a:xfrm>
            <a:off x="748276" y="1294415"/>
            <a:ext cx="10687793" cy="3813352"/>
          </a:xfrm>
          <a:prstGeom prst="rect">
            <a:avLst/>
          </a:prstGeom>
          <a:noFill/>
        </p:spPr>
        <p:txBody>
          <a:bodyPr wrap="square">
            <a:spAutoFit/>
          </a:bodyPr>
          <a:lstStyle/>
          <a:p>
            <a:pPr marL="533400" lvl="0" indent="-533400">
              <a:lnSpc>
                <a:spcPct val="90000"/>
              </a:lnSpc>
              <a:spcBef>
                <a:spcPct val="20000"/>
              </a:spcBef>
              <a:defRPr/>
            </a:pPr>
            <a:r>
              <a:rPr lang="tr-TR" sz="2600" b="1" dirty="0">
                <a:solidFill>
                  <a:prstClr val="black">
                    <a:lumMod val="65000"/>
                    <a:lumOff val="35000"/>
                  </a:prstClr>
                </a:solidFill>
                <a:latin typeface="Times New Roman" pitchFamily="18" charset="0"/>
                <a:cs typeface="Arial" panose="020B0604020202020204" pitchFamily="34" charset="0"/>
              </a:rPr>
              <a:t>Kanunun amacı;</a:t>
            </a:r>
          </a:p>
          <a:p>
            <a:pPr marL="342900" indent="-342900">
              <a:lnSpc>
                <a:spcPct val="90000"/>
              </a:lnSpc>
              <a:spcBef>
                <a:spcPct val="20000"/>
              </a:spcBef>
              <a:buClr>
                <a:srgbClr val="44546A"/>
              </a:buClr>
              <a:buFont typeface="Arial" panose="020B0604020202020204" pitchFamily="34" charset="0"/>
              <a:buChar char="•"/>
              <a:defRPr/>
            </a:pPr>
            <a:r>
              <a:rPr lang="tr-TR" sz="2600" dirty="0">
                <a:solidFill>
                  <a:prstClr val="black"/>
                </a:solidFill>
                <a:latin typeface="Times New Roman" pitchFamily="18" charset="0"/>
                <a:cs typeface="Times New Roman" pitchFamily="18" charset="0"/>
              </a:rPr>
              <a:t>kalkınma planları ve programlarda yer alan politika ve hedefler doğrultusunda </a:t>
            </a:r>
            <a:r>
              <a:rPr lang="tr-TR" sz="2600" dirty="0">
                <a:solidFill>
                  <a:srgbClr val="C00000"/>
                </a:solidFill>
                <a:latin typeface="Times New Roman" pitchFamily="18" charset="0"/>
                <a:cs typeface="Times New Roman" pitchFamily="18" charset="0"/>
              </a:rPr>
              <a:t>kamu kaynaklarının etkili, ekonomik ve verimli bir şekilde elde edilmesi ve kullanılmasını,</a:t>
            </a:r>
          </a:p>
          <a:p>
            <a:pPr>
              <a:lnSpc>
                <a:spcPct val="90000"/>
              </a:lnSpc>
              <a:spcBef>
                <a:spcPct val="20000"/>
              </a:spcBef>
              <a:buClr>
                <a:srgbClr val="44546A"/>
              </a:buClr>
              <a:defRPr/>
            </a:pPr>
            <a:r>
              <a:rPr lang="tr-TR" sz="2600" dirty="0">
                <a:solidFill>
                  <a:srgbClr val="00B0F0"/>
                </a:solidFill>
                <a:latin typeface="Times New Roman" pitchFamily="18" charset="0"/>
                <a:cs typeface="Times New Roman" pitchFamily="18" charset="0"/>
              </a:rPr>
              <a:t>hesap verebilirliği ve malî saydamlığı sağlamak üzere</a:t>
            </a:r>
            <a:r>
              <a:rPr lang="tr-TR" sz="2600" dirty="0">
                <a:solidFill>
                  <a:prstClr val="black"/>
                </a:solidFill>
                <a:latin typeface="Times New Roman" pitchFamily="18" charset="0"/>
                <a:cs typeface="Times New Roman" pitchFamily="18" charset="0"/>
              </a:rPr>
              <a:t>, </a:t>
            </a:r>
            <a:endParaRPr lang="tr-TR" sz="2600" dirty="0" smtClean="0">
              <a:solidFill>
                <a:prstClr val="black"/>
              </a:solidFill>
              <a:latin typeface="Times New Roman" pitchFamily="18" charset="0"/>
              <a:cs typeface="Times New Roman" pitchFamily="18" charset="0"/>
            </a:endParaRPr>
          </a:p>
          <a:p>
            <a:pPr marL="342900" indent="-342900">
              <a:lnSpc>
                <a:spcPct val="90000"/>
              </a:lnSpc>
              <a:spcBef>
                <a:spcPct val="20000"/>
              </a:spcBef>
              <a:buClr>
                <a:srgbClr val="44546A"/>
              </a:buClr>
              <a:buFont typeface="Arial" panose="020B0604020202020204" pitchFamily="34" charset="0"/>
              <a:buChar char="•"/>
              <a:defRPr/>
            </a:pPr>
            <a:r>
              <a:rPr lang="tr-TR" sz="2600" dirty="0" smtClean="0">
                <a:solidFill>
                  <a:prstClr val="black"/>
                </a:solidFill>
                <a:latin typeface="Times New Roman" pitchFamily="18" charset="0"/>
                <a:cs typeface="Times New Roman" pitchFamily="18" charset="0"/>
              </a:rPr>
              <a:t>kamu </a:t>
            </a:r>
            <a:r>
              <a:rPr lang="tr-TR" sz="2600" dirty="0">
                <a:solidFill>
                  <a:prstClr val="black"/>
                </a:solidFill>
                <a:latin typeface="Times New Roman" pitchFamily="18" charset="0"/>
                <a:cs typeface="Times New Roman" pitchFamily="18" charset="0"/>
              </a:rPr>
              <a:t>malî yönetiminin yapısını ve işleyişini,</a:t>
            </a:r>
          </a:p>
          <a:p>
            <a:pPr marL="342900" indent="-342900">
              <a:lnSpc>
                <a:spcPct val="90000"/>
              </a:lnSpc>
              <a:spcBef>
                <a:spcPct val="20000"/>
              </a:spcBef>
              <a:buClr>
                <a:srgbClr val="44546A"/>
              </a:buClr>
              <a:buFont typeface="Arial" panose="020B0604020202020204" pitchFamily="34" charset="0"/>
              <a:buChar char="•"/>
              <a:defRPr/>
            </a:pPr>
            <a:r>
              <a:rPr lang="tr-TR" sz="2600" dirty="0" smtClean="0">
                <a:solidFill>
                  <a:schemeClr val="accent5">
                    <a:lumMod val="75000"/>
                  </a:schemeClr>
                </a:solidFill>
                <a:latin typeface="Times New Roman" pitchFamily="18" charset="0"/>
                <a:cs typeface="Times New Roman" pitchFamily="18" charset="0"/>
              </a:rPr>
              <a:t>kamu </a:t>
            </a:r>
            <a:r>
              <a:rPr lang="tr-TR" sz="2600" dirty="0">
                <a:solidFill>
                  <a:schemeClr val="accent5">
                    <a:lumMod val="75000"/>
                  </a:schemeClr>
                </a:solidFill>
                <a:latin typeface="Times New Roman" pitchFamily="18" charset="0"/>
                <a:cs typeface="Times New Roman" pitchFamily="18" charset="0"/>
              </a:rPr>
              <a:t>bütçelerinin hazırlanmasını, uygulanmasını,</a:t>
            </a:r>
          </a:p>
          <a:p>
            <a:pPr marL="342900" indent="-342900">
              <a:lnSpc>
                <a:spcPct val="90000"/>
              </a:lnSpc>
              <a:spcBef>
                <a:spcPct val="20000"/>
              </a:spcBef>
              <a:buClr>
                <a:srgbClr val="44546A"/>
              </a:buClr>
              <a:buFont typeface="Arial" panose="020B0604020202020204" pitchFamily="34" charset="0"/>
              <a:buChar char="•"/>
              <a:defRPr/>
            </a:pPr>
            <a:r>
              <a:rPr lang="tr-TR" sz="2600" dirty="0">
                <a:solidFill>
                  <a:schemeClr val="accent5">
                    <a:lumMod val="75000"/>
                  </a:schemeClr>
                </a:solidFill>
                <a:latin typeface="Times New Roman" pitchFamily="18" charset="0"/>
                <a:cs typeface="Times New Roman" pitchFamily="18" charset="0"/>
              </a:rPr>
              <a:t>tüm malî işlemlerin muhasebeleştirilmesini, raporlanmasını ve malî kontrolü </a:t>
            </a:r>
          </a:p>
          <a:p>
            <a:pPr marL="533400" lvl="0" indent="-533400">
              <a:lnSpc>
                <a:spcPct val="90000"/>
              </a:lnSpc>
              <a:spcBef>
                <a:spcPct val="20000"/>
              </a:spcBef>
              <a:defRPr/>
            </a:pPr>
            <a:r>
              <a:rPr lang="tr-TR" sz="2600" b="1" dirty="0" smtClean="0">
                <a:solidFill>
                  <a:prstClr val="black"/>
                </a:solidFill>
                <a:latin typeface="Times New Roman" pitchFamily="18" charset="0"/>
                <a:cs typeface="Times New Roman" pitchFamily="18" charset="0"/>
              </a:rPr>
              <a:t>düzenlemektir</a:t>
            </a:r>
            <a:r>
              <a:rPr lang="tr-TR" sz="2600" b="1" dirty="0">
                <a:solidFill>
                  <a:prstClr val="black"/>
                </a:solidFill>
                <a:latin typeface="Times New Roman" pitchFamily="18" charset="0"/>
                <a:cs typeface="Times New Roman" pitchFamily="18" charset="0"/>
              </a:rPr>
              <a:t>.</a:t>
            </a:r>
          </a:p>
        </p:txBody>
      </p:sp>
      <p:sp>
        <p:nvSpPr>
          <p:cNvPr id="4" name="Slayt Numarası Yer Tutucusu 3"/>
          <p:cNvSpPr>
            <a:spLocks noGrp="1"/>
          </p:cNvSpPr>
          <p:nvPr>
            <p:ph type="sldNum" sz="quarter" idx="12"/>
          </p:nvPr>
        </p:nvSpPr>
        <p:spPr/>
        <p:txBody>
          <a:bodyPr/>
          <a:lstStyle/>
          <a:p>
            <a:fld id="{4FAB73BC-B049-4115-A692-8D63A059BFB8}" type="slidenum">
              <a:rPr lang="tr-TR" sz="1600" smtClean="0"/>
              <a:pPr/>
              <a:t>7</a:t>
            </a:fld>
            <a:endParaRPr lang="tr-TR" sz="1600" dirty="0"/>
          </a:p>
        </p:txBody>
      </p:sp>
    </p:spTree>
    <p:extLst>
      <p:ext uri="{BB962C8B-B14F-4D97-AF65-F5344CB8AC3E}">
        <p14:creationId xmlns:p14="http://schemas.microsoft.com/office/powerpoint/2010/main" val="2796285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45127" y="1643974"/>
            <a:ext cx="10515600" cy="2869660"/>
          </a:xfrm>
        </p:spPr>
        <p:txBody>
          <a:bodyPr/>
          <a:lstStyle/>
          <a:p>
            <a:pPr algn="ctr"/>
            <a:r>
              <a:rPr lang="tr-TR" b="1" dirty="0" smtClean="0"/>
              <a:t>HARCAMA YAPILMASI</a:t>
            </a:r>
            <a:endParaRPr lang="tr-TR" b="1" dirty="0"/>
          </a:p>
        </p:txBody>
      </p:sp>
      <p:sp>
        <p:nvSpPr>
          <p:cNvPr id="3" name="Slayt Numarası Yer Tutucusu 2"/>
          <p:cNvSpPr>
            <a:spLocks noGrp="1"/>
          </p:cNvSpPr>
          <p:nvPr>
            <p:ph type="sldNum" sz="quarter" idx="12"/>
          </p:nvPr>
        </p:nvSpPr>
        <p:spPr/>
        <p:txBody>
          <a:bodyPr/>
          <a:lstStyle/>
          <a:p>
            <a:fld id="{4FAB73BC-B049-4115-A692-8D63A059BFB8}" type="slidenum">
              <a:rPr lang="tr-TR" smtClean="0"/>
              <a:pPr/>
              <a:t>70</a:t>
            </a:fld>
            <a:endParaRPr lang="tr-TR" dirty="0"/>
          </a:p>
        </p:txBody>
      </p:sp>
    </p:spTree>
    <p:extLst>
      <p:ext uri="{BB962C8B-B14F-4D97-AF65-F5344CB8AC3E}">
        <p14:creationId xmlns:p14="http://schemas.microsoft.com/office/powerpoint/2010/main" val="23594053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a:xfrm>
            <a:off x="2047741" y="365760"/>
            <a:ext cx="9312987" cy="876444"/>
          </a:xfrm>
        </p:spPr>
        <p:txBody>
          <a:bodyPr>
            <a:noAutofit/>
          </a:bodyPr>
          <a:lstStyle/>
          <a:p>
            <a:pPr algn="ctr"/>
            <a:r>
              <a:rPr lang="tr-TR" sz="3200" b="1" dirty="0">
                <a:solidFill>
                  <a:srgbClr val="002060"/>
                </a:solidFill>
              </a:rPr>
              <a:t>Harcama talimatı ve </a:t>
            </a:r>
            <a:r>
              <a:rPr lang="tr-TR" sz="3200" b="1" dirty="0" smtClean="0">
                <a:solidFill>
                  <a:srgbClr val="002060"/>
                </a:solidFill>
              </a:rPr>
              <a:t>sorumluluk (md 32)</a:t>
            </a:r>
            <a:endParaRPr lang="tr-TR" sz="3200" b="1" dirty="0">
              <a:solidFill>
                <a:srgbClr val="002060"/>
              </a:solidFill>
            </a:endParaRP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4206634884"/>
              </p:ext>
            </p:extLst>
          </p:nvPr>
        </p:nvGraphicFramePr>
        <p:xfrm>
          <a:off x="845127" y="182880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4FAB73BC-B049-4115-A692-8D63A059BFB8}" type="slidenum">
              <a:rPr lang="tr-TR" smtClean="0"/>
              <a:pPr/>
              <a:t>71</a:t>
            </a:fld>
            <a:endParaRPr lang="tr-TR" dirty="0"/>
          </a:p>
        </p:txBody>
      </p:sp>
    </p:spTree>
    <p:extLst>
      <p:ext uri="{BB962C8B-B14F-4D97-AF65-F5344CB8AC3E}">
        <p14:creationId xmlns:p14="http://schemas.microsoft.com/office/powerpoint/2010/main" val="30499901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244990"/>
            <a:ext cx="10515600" cy="1325562"/>
          </a:xfrm>
        </p:spPr>
        <p:txBody>
          <a:bodyPr>
            <a:normAutofit/>
          </a:bodyPr>
          <a:lstStyle/>
          <a:p>
            <a:pPr algn="ctr"/>
            <a:r>
              <a:rPr lang="tr-TR" sz="4000" b="1" dirty="0" smtClean="0">
                <a:solidFill>
                  <a:srgbClr val="002060"/>
                </a:solidFill>
              </a:rPr>
              <a:t>GİDERİN GERÇEKLEŞTİRİLMESİ </a:t>
            </a:r>
            <a:r>
              <a:rPr lang="tr-TR" sz="3600" b="1" dirty="0" smtClean="0">
                <a:solidFill>
                  <a:srgbClr val="002060"/>
                </a:solidFill>
              </a:rPr>
              <a:t>(md.33)</a:t>
            </a:r>
            <a:endParaRPr lang="tr-TR" sz="4000" b="1" dirty="0">
              <a:solidFill>
                <a:srgbClr val="002060"/>
              </a:solidFill>
            </a:endParaRPr>
          </a:p>
        </p:txBody>
      </p:sp>
      <p:graphicFrame>
        <p:nvGraphicFramePr>
          <p:cNvPr id="5" name="Diyagram 4"/>
          <p:cNvGraphicFramePr/>
          <p:nvPr>
            <p:extLst>
              <p:ext uri="{D42A27DB-BD31-4B8C-83A1-F6EECF244321}">
                <p14:modId xmlns:p14="http://schemas.microsoft.com/office/powerpoint/2010/main" val="2036955758"/>
              </p:ext>
            </p:extLst>
          </p:nvPr>
        </p:nvGraphicFramePr>
        <p:xfrm>
          <a:off x="759168" y="2464143"/>
          <a:ext cx="10852031" cy="3216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72</a:t>
            </a:fld>
            <a:endParaRPr lang="tr-T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a:xfrm>
            <a:off x="1313233" y="229283"/>
            <a:ext cx="9124547" cy="1366053"/>
          </a:xfrm>
        </p:spPr>
        <p:txBody>
          <a:bodyPr>
            <a:noAutofit/>
          </a:bodyPr>
          <a:lstStyle/>
          <a:p>
            <a:pPr algn="ctr"/>
            <a:r>
              <a:rPr lang="tr-TR" sz="3600" b="1" dirty="0" smtClean="0">
                <a:solidFill>
                  <a:srgbClr val="002060"/>
                </a:solidFill>
                <a:cs typeface="Times New Roman" pitchFamily="18" charset="0"/>
              </a:rPr>
              <a:t>Ödenemeyen Giderler Ve Bütçeleştirilmiş Borçlar </a:t>
            </a:r>
            <a:r>
              <a:rPr lang="tr-TR" sz="3200" b="1" dirty="0" smtClean="0">
                <a:solidFill>
                  <a:srgbClr val="002060"/>
                </a:solidFill>
                <a:cs typeface="Times New Roman" pitchFamily="18" charset="0"/>
              </a:rPr>
              <a:t>(md</a:t>
            </a:r>
            <a:r>
              <a:rPr lang="nn-NO" sz="3200" b="1" dirty="0" smtClean="0">
                <a:solidFill>
                  <a:srgbClr val="002060"/>
                </a:solidFill>
                <a:cs typeface="Times New Roman" pitchFamily="18" charset="0"/>
              </a:rPr>
              <a:t>34</a:t>
            </a:r>
            <a:r>
              <a:rPr lang="tr-TR" sz="3200" b="1" dirty="0" smtClean="0">
                <a:solidFill>
                  <a:srgbClr val="002060"/>
                </a:solidFill>
                <a:cs typeface="Times New Roman" pitchFamily="18" charset="0"/>
              </a:rPr>
              <a:t>)</a:t>
            </a:r>
            <a:endParaRPr lang="tr-TR" sz="3200" b="1" dirty="0">
              <a:solidFill>
                <a:srgbClr val="002060"/>
              </a:solidFill>
              <a:cs typeface="Times New Roman" pitchFamily="18"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259701613"/>
              </p:ext>
            </p:extLst>
          </p:nvPr>
        </p:nvGraphicFramePr>
        <p:xfrm>
          <a:off x="845127" y="182880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4FAB73BC-B049-4115-A692-8D63A059BFB8}" type="slidenum">
              <a:rPr lang="tr-TR" smtClean="0"/>
              <a:pPr/>
              <a:t>73</a:t>
            </a:fld>
            <a:endParaRPr lang="tr-TR" dirty="0"/>
          </a:p>
        </p:txBody>
      </p:sp>
    </p:spTree>
    <p:extLst>
      <p:ext uri="{BB962C8B-B14F-4D97-AF65-F5344CB8AC3E}">
        <p14:creationId xmlns:p14="http://schemas.microsoft.com/office/powerpoint/2010/main" val="39229886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p:cNvSpPr>
            <a:spLocks noGrp="1"/>
          </p:cNvSpPr>
          <p:nvPr>
            <p:ph type="body" sz="quarter" idx="14"/>
          </p:nvPr>
        </p:nvSpPr>
        <p:spPr>
          <a:xfrm>
            <a:off x="651753" y="2383277"/>
            <a:ext cx="10525328" cy="3925450"/>
          </a:xfrm>
        </p:spPr>
        <p:txBody>
          <a:bodyPr>
            <a:normAutofit/>
          </a:bodyPr>
          <a:lstStyle/>
          <a:p>
            <a:pPr marL="342900" indent="-342900">
              <a:buClr>
                <a:schemeClr val="tx2"/>
              </a:buClr>
              <a:buFont typeface="Arial" panose="020B0604020202020204" pitchFamily="34" charset="0"/>
              <a:buChar char="•"/>
            </a:pPr>
            <a:r>
              <a:rPr lang="tr-TR" sz="2800" dirty="0">
                <a:solidFill>
                  <a:schemeClr val="tx1"/>
                </a:solidFill>
                <a:latin typeface="+mn-lt"/>
                <a:cs typeface="+mn-cs"/>
              </a:rPr>
              <a:t>Alacaklıları tarafından beş yıl içinde talep edilmeyen veya belgeleri verilmediğinden ödenemeyen borçlarda zamanaşımı </a:t>
            </a:r>
            <a:r>
              <a:rPr lang="tr-TR" sz="2800" dirty="0">
                <a:solidFill>
                  <a:srgbClr val="C00000"/>
                </a:solidFill>
                <a:latin typeface="+mn-lt"/>
                <a:cs typeface="+mn-cs"/>
              </a:rPr>
              <a:t>5 yıldır.</a:t>
            </a:r>
          </a:p>
          <a:p>
            <a:pPr marL="342900" indent="-342900">
              <a:buClr>
                <a:schemeClr val="tx2"/>
              </a:buClr>
              <a:buFont typeface="Arial" panose="020B0604020202020204" pitchFamily="34" charset="0"/>
              <a:buChar char="•"/>
            </a:pPr>
            <a:r>
              <a:rPr lang="tr-TR" sz="2800" dirty="0">
                <a:solidFill>
                  <a:schemeClr val="tx1"/>
                </a:solidFill>
                <a:latin typeface="+mn-lt"/>
                <a:cs typeface="+mn-cs"/>
              </a:rPr>
              <a:t>Bu zamanaşımı ilgili olduğu yılın sonundan başlar ve bu süre sonunda borç kamu idaresi lehine düşer.</a:t>
            </a:r>
          </a:p>
          <a:p>
            <a:endParaRPr lang="tr-TR" sz="2800" dirty="0">
              <a:solidFill>
                <a:schemeClr val="tx1"/>
              </a:solidFill>
              <a:latin typeface="+mn-lt"/>
              <a:cs typeface="+mn-cs"/>
            </a:endParaRPr>
          </a:p>
        </p:txBody>
      </p:sp>
      <p:sp>
        <p:nvSpPr>
          <p:cNvPr id="4" name="Metin Yer Tutucusu 3"/>
          <p:cNvSpPr>
            <a:spLocks noGrp="1"/>
          </p:cNvSpPr>
          <p:nvPr>
            <p:ph type="body" sz="quarter" idx="15"/>
          </p:nvPr>
        </p:nvSpPr>
        <p:spPr>
          <a:xfrm>
            <a:off x="240001" y="932885"/>
            <a:ext cx="10927355" cy="584775"/>
          </a:xfrm>
        </p:spPr>
        <p:txBody>
          <a:bodyPr/>
          <a:lstStyle/>
          <a:p>
            <a:pPr algn="ctr"/>
            <a:r>
              <a:rPr lang="tr-TR" b="1" dirty="0" smtClean="0">
                <a:solidFill>
                  <a:srgbClr val="002060"/>
                </a:solidFill>
                <a:latin typeface="+mj-lt"/>
                <a:ea typeface="+mj-ea"/>
                <a:cs typeface="Times New Roman" pitchFamily="18" charset="0"/>
              </a:rPr>
              <a:t>Ödenemeyen </a:t>
            </a:r>
            <a:r>
              <a:rPr lang="tr-TR" b="1" dirty="0">
                <a:solidFill>
                  <a:srgbClr val="002060"/>
                </a:solidFill>
                <a:latin typeface="+mj-lt"/>
                <a:ea typeface="+mj-ea"/>
                <a:cs typeface="Times New Roman" pitchFamily="18" charset="0"/>
              </a:rPr>
              <a:t>Giderler: (Hesaba  Alınamamış Tutarlar)</a:t>
            </a:r>
          </a:p>
        </p:txBody>
      </p: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74</a:t>
            </a:fld>
            <a:endParaRPr lang="tr-TR">
              <a:solidFill>
                <a:prstClr val="black">
                  <a:lumMod val="65000"/>
                  <a:lumOff val="35000"/>
                </a:prstClr>
              </a:solidFill>
            </a:endParaRPr>
          </a:p>
        </p:txBody>
      </p:sp>
    </p:spTree>
    <p:extLst>
      <p:ext uri="{BB962C8B-B14F-4D97-AF65-F5344CB8AC3E}">
        <p14:creationId xmlns:p14="http://schemas.microsoft.com/office/powerpoint/2010/main" val="23343211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p:cNvSpPr>
            <a:spLocks noGrp="1"/>
          </p:cNvSpPr>
          <p:nvPr>
            <p:ph type="body" sz="quarter" idx="14"/>
          </p:nvPr>
        </p:nvSpPr>
        <p:spPr>
          <a:xfrm>
            <a:off x="1196503" y="1136481"/>
            <a:ext cx="9844392" cy="5069773"/>
          </a:xfrm>
        </p:spPr>
        <p:txBody>
          <a:bodyPr/>
          <a:lstStyle/>
          <a:p>
            <a:pPr algn="just">
              <a:buClr>
                <a:srgbClr val="FF00FF"/>
              </a:buClr>
              <a:buSzPct val="84000"/>
            </a:pPr>
            <a:r>
              <a:rPr lang="tr-TR" sz="2400" b="1" u="sng" dirty="0">
                <a:solidFill>
                  <a:schemeClr val="tx2"/>
                </a:solidFill>
                <a:latin typeface="Times New Roman" pitchFamily="18" charset="0"/>
              </a:rPr>
              <a:t>Ön ödeme</a:t>
            </a:r>
            <a:r>
              <a:rPr lang="tr-TR" sz="2400" b="1" dirty="0">
                <a:solidFill>
                  <a:schemeClr val="tx2"/>
                </a:solidFill>
                <a:latin typeface="Times New Roman" pitchFamily="18" charset="0"/>
              </a:rPr>
              <a:t>,</a:t>
            </a:r>
          </a:p>
          <a:p>
            <a:pPr marL="342900" indent="-342900" algn="just">
              <a:buClr>
                <a:schemeClr val="tx2"/>
              </a:buClr>
              <a:buSzPct val="100000"/>
              <a:buFont typeface="Arial" panose="020B0604020202020204" pitchFamily="34" charset="0"/>
              <a:buChar char="•"/>
            </a:pPr>
            <a:r>
              <a:rPr lang="tr-TR" sz="2400" dirty="0">
                <a:latin typeface="Times New Roman" pitchFamily="18" charset="0"/>
              </a:rPr>
              <a:t>H</a:t>
            </a:r>
            <a:r>
              <a:rPr lang="tr-TR" sz="2400" dirty="0">
                <a:latin typeface="Times New Roman" pitchFamily="18" charset="0"/>
                <a:cs typeface="Times New Roman" pitchFamily="18" charset="0"/>
              </a:rPr>
              <a:t>arcama yetkilisinin uygun görmesi </a:t>
            </a:r>
            <a:endParaRPr lang="tr-TR" sz="2400" dirty="0">
              <a:latin typeface="Times New Roman" pitchFamily="18" charset="0"/>
            </a:endParaRPr>
          </a:p>
          <a:p>
            <a:pPr marL="342900" indent="-342900" algn="just">
              <a:buClr>
                <a:schemeClr val="tx2"/>
              </a:buClr>
              <a:buSzPct val="100000"/>
              <a:buFont typeface="Arial" panose="020B0604020202020204" pitchFamily="34" charset="0"/>
              <a:buChar char="•"/>
            </a:pPr>
            <a:r>
              <a:rPr lang="tr-TR" sz="2400" dirty="0">
                <a:latin typeface="Times New Roman" pitchFamily="18" charset="0"/>
                <a:cs typeface="Times New Roman" pitchFamily="18" charset="0"/>
              </a:rPr>
              <a:t>Karşılığı ödeneğin saklı tutulması kaydıyla;</a:t>
            </a:r>
            <a:endParaRPr lang="tr-TR" sz="2400" dirty="0">
              <a:latin typeface="Times New Roman" pitchFamily="18" charset="0"/>
            </a:endParaRPr>
          </a:p>
          <a:p>
            <a:pPr algn="just">
              <a:buClr>
                <a:srgbClr val="FF00FF"/>
              </a:buClr>
              <a:buSzPct val="84000"/>
            </a:pPr>
            <a:r>
              <a:rPr lang="tr-TR" sz="2400" dirty="0" smtClean="0">
                <a:latin typeface="Times New Roman" pitchFamily="18" charset="0"/>
              </a:rPr>
              <a:t>- </a:t>
            </a:r>
            <a:r>
              <a:rPr lang="tr-TR" sz="2400" dirty="0">
                <a:latin typeface="Times New Roman" pitchFamily="18" charset="0"/>
                <a:cs typeface="Times New Roman" pitchFamily="18" charset="0"/>
              </a:rPr>
              <a:t>İlgili kanunlarda öngörülen haller ile </a:t>
            </a:r>
            <a:endParaRPr lang="tr-TR" sz="2400" dirty="0">
              <a:latin typeface="Times New Roman" pitchFamily="18" charset="0"/>
            </a:endParaRPr>
          </a:p>
          <a:p>
            <a:pPr algn="just">
              <a:buClr>
                <a:srgbClr val="FF00FF"/>
              </a:buClr>
              <a:buSzPct val="84000"/>
            </a:pPr>
            <a:r>
              <a:rPr lang="tr-TR" sz="2400" dirty="0" smtClean="0">
                <a:latin typeface="Times New Roman" pitchFamily="18" charset="0"/>
              </a:rPr>
              <a:t>-</a:t>
            </a:r>
            <a:r>
              <a:rPr lang="tr-TR" sz="2400" dirty="0">
                <a:latin typeface="Times New Roman" pitchFamily="18" charset="0"/>
                <a:cs typeface="Times New Roman" pitchFamily="18" charset="0"/>
              </a:rPr>
              <a:t>Gerçekleştirme işlemlerinin tamamlanması beklenilemeyecek </a:t>
            </a:r>
            <a:r>
              <a:rPr lang="tr-TR" sz="2400" dirty="0">
                <a:solidFill>
                  <a:srgbClr val="C00000"/>
                </a:solidFill>
                <a:latin typeface="Times New Roman" pitchFamily="18" charset="0"/>
                <a:cs typeface="Times New Roman" pitchFamily="18" charset="0"/>
              </a:rPr>
              <a:t>ivedi giderler </a:t>
            </a:r>
            <a:r>
              <a:rPr lang="tr-TR" sz="2400" dirty="0">
                <a:latin typeface="Times New Roman" pitchFamily="18" charset="0"/>
                <a:cs typeface="Times New Roman" pitchFamily="18" charset="0"/>
              </a:rPr>
              <a:t>ve </a:t>
            </a:r>
            <a:r>
              <a:rPr lang="tr-TR" sz="2400" dirty="0">
                <a:latin typeface="Times New Roman" pitchFamily="18" charset="0"/>
              </a:rPr>
              <a:t> </a:t>
            </a:r>
            <a:r>
              <a:rPr lang="tr-TR" sz="2400" dirty="0">
                <a:latin typeface="Times New Roman" pitchFamily="18" charset="0"/>
                <a:cs typeface="Times New Roman" pitchFamily="18" charset="0"/>
              </a:rPr>
              <a:t>her yıl </a:t>
            </a:r>
            <a:r>
              <a:rPr lang="tr-TR" sz="2400" dirty="0">
                <a:solidFill>
                  <a:srgbClr val="C00000"/>
                </a:solidFill>
                <a:latin typeface="Times New Roman" pitchFamily="18" charset="0"/>
                <a:cs typeface="Times New Roman" pitchFamily="18" charset="0"/>
              </a:rPr>
              <a:t>merkezî yönetim bütçe kanununda belirlenecek tutarların altında kalan giderler için </a:t>
            </a:r>
            <a:r>
              <a:rPr lang="tr-TR" sz="2400" dirty="0">
                <a:latin typeface="Times New Roman" pitchFamily="18" charset="0"/>
                <a:cs typeface="Times New Roman" pitchFamily="18" charset="0"/>
              </a:rPr>
              <a:t>avans vermek veya kredi açmak suretiyle ön ödeme yapılabilir. </a:t>
            </a:r>
          </a:p>
          <a:p>
            <a:endParaRPr lang="tr-TR" dirty="0"/>
          </a:p>
        </p:txBody>
      </p:sp>
      <p:sp>
        <p:nvSpPr>
          <p:cNvPr id="4" name="Metin Yer Tutucusu 3"/>
          <p:cNvSpPr>
            <a:spLocks noGrp="1"/>
          </p:cNvSpPr>
          <p:nvPr>
            <p:ph type="body" sz="quarter" idx="15"/>
          </p:nvPr>
        </p:nvSpPr>
        <p:spPr>
          <a:xfrm>
            <a:off x="239999" y="495518"/>
            <a:ext cx="10233600" cy="584775"/>
          </a:xfrm>
        </p:spPr>
        <p:txBody>
          <a:bodyPr/>
          <a:lstStyle/>
          <a:p>
            <a:pPr algn="ctr"/>
            <a:r>
              <a:rPr lang="tr-TR" b="1" dirty="0">
                <a:latin typeface="Times New Roman" pitchFamily="18" charset="0"/>
              </a:rPr>
              <a:t>Ön Ödeme </a:t>
            </a:r>
            <a:endParaRPr lang="tr-TR" dirty="0"/>
          </a:p>
        </p:txBody>
      </p:sp>
      <p:sp>
        <p:nvSpPr>
          <p:cNvPr id="2" name="Slayt Numarası Yer Tutucusu 1"/>
          <p:cNvSpPr>
            <a:spLocks noGrp="1"/>
          </p:cNvSpPr>
          <p:nvPr>
            <p:ph type="sldNum" sz="quarter" idx="13"/>
          </p:nvPr>
        </p:nvSpPr>
        <p:spPr/>
        <p:txBody>
          <a:bodyPr/>
          <a:lstStyle/>
          <a:p>
            <a:fld id="{8E6AA186-9BDC-43F2-8CB7-BFB6CE2B9968}" type="slidenum">
              <a:rPr lang="tr-TR" sz="1600" smtClean="0">
                <a:solidFill>
                  <a:prstClr val="black">
                    <a:lumMod val="65000"/>
                    <a:lumOff val="35000"/>
                  </a:prstClr>
                </a:solidFill>
                <a:latin typeface="Calibri" panose="020F0502020204030204" pitchFamily="34" charset="0"/>
              </a:rPr>
              <a:pPr/>
              <a:t>75</a:t>
            </a:fld>
            <a:endParaRPr lang="tr-TR" sz="1600" dirty="0">
              <a:solidFill>
                <a:prstClr val="black">
                  <a:lumMod val="65000"/>
                  <a:lumOff val="35000"/>
                </a:prstClr>
              </a:solidFill>
              <a:latin typeface="Calibri" panose="020F0502020204030204" pitchFamily="34" charset="0"/>
            </a:endParaRPr>
          </a:p>
        </p:txBody>
      </p:sp>
    </p:spTree>
    <p:extLst>
      <p:ext uri="{BB962C8B-B14F-4D97-AF65-F5344CB8AC3E}">
        <p14:creationId xmlns:p14="http://schemas.microsoft.com/office/powerpoint/2010/main" val="579966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p:cNvSpPr>
            <a:spLocks noGrp="1"/>
          </p:cNvSpPr>
          <p:nvPr>
            <p:ph type="body" sz="quarter" idx="14"/>
          </p:nvPr>
        </p:nvSpPr>
        <p:spPr>
          <a:xfrm>
            <a:off x="1079936" y="1439700"/>
            <a:ext cx="9114817" cy="4786009"/>
          </a:xfrm>
        </p:spPr>
        <p:txBody>
          <a:bodyPr/>
          <a:lstStyle/>
          <a:p>
            <a:pPr marL="457200" indent="-457200" algn="just">
              <a:buClr>
                <a:schemeClr val="tx2"/>
              </a:buClr>
              <a:buFont typeface="Arial" pitchFamily="34" charset="0"/>
              <a:buChar char="•"/>
            </a:pPr>
            <a:r>
              <a:rPr lang="tr-TR" sz="2400" dirty="0">
                <a:latin typeface="Times New Roman" pitchFamily="18" charset="0"/>
                <a:cs typeface="Times New Roman" pitchFamily="18" charset="0"/>
              </a:rPr>
              <a:t>Her mutemet ön ödemelerden harcadığı tutara ilişkin kanıtlayıcı belgeleri, ilgili kanunlarında belirtilmemiş olması halinde </a:t>
            </a:r>
            <a:endParaRPr lang="tr-TR" sz="2400" dirty="0">
              <a:latin typeface="Times New Roman" pitchFamily="18" charset="0"/>
            </a:endParaRPr>
          </a:p>
          <a:p>
            <a:pPr algn="just"/>
            <a:r>
              <a:rPr lang="tr-TR" sz="2400" dirty="0">
                <a:latin typeface="Times New Roman" pitchFamily="18" charset="0"/>
              </a:rPr>
              <a:t>    -</a:t>
            </a:r>
            <a:r>
              <a:rPr lang="tr-TR" sz="2400" dirty="0">
                <a:solidFill>
                  <a:srgbClr val="C00000"/>
                </a:solidFill>
                <a:latin typeface="Times New Roman" pitchFamily="18" charset="0"/>
                <a:cs typeface="Times New Roman" pitchFamily="18" charset="0"/>
              </a:rPr>
              <a:t>avanslarda </a:t>
            </a:r>
            <a:r>
              <a:rPr lang="tr-TR" sz="2400" u="sng" dirty="0">
                <a:solidFill>
                  <a:srgbClr val="C00000"/>
                </a:solidFill>
                <a:latin typeface="Times New Roman" pitchFamily="18" charset="0"/>
                <a:cs typeface="Times New Roman" pitchFamily="18" charset="0"/>
              </a:rPr>
              <a:t>bir ay</a:t>
            </a:r>
            <a:r>
              <a:rPr lang="tr-TR" sz="2400" dirty="0">
                <a:solidFill>
                  <a:srgbClr val="C00000"/>
                </a:solidFill>
                <a:latin typeface="Times New Roman" pitchFamily="18" charset="0"/>
                <a:cs typeface="Times New Roman" pitchFamily="18" charset="0"/>
              </a:rPr>
              <a:t>, </a:t>
            </a:r>
            <a:endParaRPr lang="tr-TR" sz="2400" dirty="0">
              <a:solidFill>
                <a:srgbClr val="C00000"/>
              </a:solidFill>
              <a:latin typeface="Times New Roman" pitchFamily="18" charset="0"/>
            </a:endParaRPr>
          </a:p>
          <a:p>
            <a:pPr algn="just"/>
            <a:r>
              <a:rPr lang="tr-TR" sz="2400" dirty="0">
                <a:latin typeface="Times New Roman" pitchFamily="18" charset="0"/>
              </a:rPr>
              <a:t>    -</a:t>
            </a:r>
            <a:r>
              <a:rPr lang="tr-TR" sz="2400" dirty="0">
                <a:latin typeface="Times New Roman" pitchFamily="18" charset="0"/>
                <a:cs typeface="Times New Roman" pitchFamily="18" charset="0"/>
              </a:rPr>
              <a:t>kredilerde </a:t>
            </a:r>
            <a:r>
              <a:rPr lang="tr-TR" sz="2400" u="sng" dirty="0">
                <a:solidFill>
                  <a:schemeClr val="tx2"/>
                </a:solidFill>
                <a:latin typeface="Times New Roman" pitchFamily="18" charset="0"/>
                <a:cs typeface="Times New Roman" pitchFamily="18" charset="0"/>
              </a:rPr>
              <a:t>üç ay</a:t>
            </a:r>
            <a:r>
              <a:rPr lang="tr-TR" sz="2400" dirty="0">
                <a:solidFill>
                  <a:schemeClr val="tx2"/>
                </a:solidFill>
                <a:latin typeface="Times New Roman" pitchFamily="18" charset="0"/>
                <a:cs typeface="Times New Roman" pitchFamily="18" charset="0"/>
              </a:rPr>
              <a:t> </a:t>
            </a:r>
            <a:r>
              <a:rPr lang="tr-TR" sz="2400" dirty="0">
                <a:latin typeface="Times New Roman" pitchFamily="18" charset="0"/>
                <a:cs typeface="Times New Roman" pitchFamily="18" charset="0"/>
              </a:rPr>
              <a:t>içinde </a:t>
            </a:r>
            <a:endParaRPr lang="tr-TR" sz="2400" dirty="0">
              <a:latin typeface="Times New Roman" pitchFamily="18" charset="0"/>
            </a:endParaRPr>
          </a:p>
          <a:p>
            <a:pPr algn="just"/>
            <a:r>
              <a:rPr lang="tr-TR" sz="2400" dirty="0">
                <a:latin typeface="Times New Roman" pitchFamily="18" charset="0"/>
                <a:cs typeface="Times New Roman" pitchFamily="18" charset="0"/>
              </a:rPr>
              <a:t>muhasebe yetkilisine vermek ve artan tutarı iade etmekle yükümlüdür. </a:t>
            </a:r>
            <a:endParaRPr lang="tr-TR" sz="2400" dirty="0">
              <a:latin typeface="Times New Roman" pitchFamily="18" charset="0"/>
            </a:endParaRPr>
          </a:p>
          <a:p>
            <a:pPr marL="457200" indent="-457200" algn="just">
              <a:buClr>
                <a:schemeClr val="tx2"/>
              </a:buClr>
              <a:buFont typeface="Arial" pitchFamily="34" charset="0"/>
              <a:buChar char="•"/>
            </a:pPr>
            <a:r>
              <a:rPr lang="tr-TR" sz="2400" dirty="0">
                <a:latin typeface="Times New Roman" pitchFamily="18" charset="0"/>
                <a:cs typeface="Times New Roman" pitchFamily="18" charset="0"/>
              </a:rPr>
              <a:t>Süresi içerisinde mahsup edilmeyen avanslar hakkında </a:t>
            </a:r>
            <a:r>
              <a:rPr lang="tr-TR" sz="2400" dirty="0">
                <a:solidFill>
                  <a:srgbClr val="C00000"/>
                </a:solidFill>
                <a:latin typeface="Times New Roman" pitchFamily="18" charset="0"/>
                <a:cs typeface="Times New Roman" pitchFamily="18" charset="0"/>
              </a:rPr>
              <a:t>6183 sayılı Kanun</a:t>
            </a:r>
            <a:r>
              <a:rPr lang="tr-TR" sz="2400" dirty="0">
                <a:latin typeface="Times New Roman" pitchFamily="18" charset="0"/>
                <a:cs typeface="Times New Roman" pitchFamily="18" charset="0"/>
              </a:rPr>
              <a:t> hükümleri uygulanır</a:t>
            </a:r>
            <a:r>
              <a:rPr lang="tr-TR" sz="2400" dirty="0">
                <a:latin typeface="Arial" charset="0"/>
                <a:cs typeface="Times New Roman" pitchFamily="18" charset="0"/>
              </a:rPr>
              <a:t>. </a:t>
            </a:r>
          </a:p>
          <a:p>
            <a:endParaRPr lang="tr-TR" dirty="0"/>
          </a:p>
        </p:txBody>
      </p:sp>
      <p:sp>
        <p:nvSpPr>
          <p:cNvPr id="4" name="Metin Yer Tutucusu 3"/>
          <p:cNvSpPr>
            <a:spLocks noGrp="1"/>
          </p:cNvSpPr>
          <p:nvPr>
            <p:ph type="body" sz="quarter" idx="15"/>
          </p:nvPr>
        </p:nvSpPr>
        <p:spPr>
          <a:xfrm>
            <a:off x="239999" y="495478"/>
            <a:ext cx="10233600" cy="584775"/>
          </a:xfrm>
        </p:spPr>
        <p:txBody>
          <a:bodyPr/>
          <a:lstStyle/>
          <a:p>
            <a:pPr lvl="0" algn="ctr"/>
            <a:r>
              <a:rPr lang="tr-TR" b="1" dirty="0">
                <a:latin typeface="Times New Roman" pitchFamily="18" charset="0"/>
              </a:rPr>
              <a:t>Ön Ödeme </a:t>
            </a:r>
            <a:endParaRPr lang="tr-TR" dirty="0"/>
          </a:p>
        </p:txBody>
      </p: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76</a:t>
            </a:fld>
            <a:endParaRPr lang="tr-TR">
              <a:solidFill>
                <a:prstClr val="black">
                  <a:lumMod val="65000"/>
                  <a:lumOff val="35000"/>
                </a:prstClr>
              </a:solidFill>
            </a:endParaRPr>
          </a:p>
        </p:txBody>
      </p:sp>
    </p:spTree>
    <p:extLst>
      <p:ext uri="{BB962C8B-B14F-4D97-AF65-F5344CB8AC3E}">
        <p14:creationId xmlns:p14="http://schemas.microsoft.com/office/powerpoint/2010/main" val="27965317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348507"/>
            <a:ext cx="10515600" cy="1325562"/>
          </a:xfrm>
        </p:spPr>
        <p:txBody>
          <a:bodyPr>
            <a:normAutofit/>
          </a:bodyPr>
          <a:lstStyle/>
          <a:p>
            <a:pPr algn="ctr"/>
            <a:r>
              <a:rPr lang="tr-TR" sz="4000" b="1" dirty="0" smtClean="0">
                <a:solidFill>
                  <a:srgbClr val="002060"/>
                </a:solidFill>
              </a:rPr>
              <a:t>AVANS -KREDİ ARASINDAKİ FARKLAR</a:t>
            </a:r>
            <a:endParaRPr lang="tr-TR" sz="4000" b="1" dirty="0">
              <a:solidFill>
                <a:srgbClr val="002060"/>
              </a:solidFill>
            </a:endParaRPr>
          </a:p>
        </p:txBody>
      </p:sp>
      <p:graphicFrame>
        <p:nvGraphicFramePr>
          <p:cNvPr id="6" name="Diyagram 5"/>
          <p:cNvGraphicFramePr/>
          <p:nvPr>
            <p:extLst>
              <p:ext uri="{D42A27DB-BD31-4B8C-83A1-F6EECF244321}">
                <p14:modId xmlns:p14="http://schemas.microsoft.com/office/powerpoint/2010/main" val="2023741545"/>
              </p:ext>
            </p:extLst>
          </p:nvPr>
        </p:nvGraphicFramePr>
        <p:xfrm>
          <a:off x="1270959" y="1946431"/>
          <a:ext cx="10391956" cy="4536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77</a:t>
            </a:fld>
            <a:endParaRPr lang="tr-T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p:cNvSpPr>
            <a:spLocks noGrp="1"/>
          </p:cNvSpPr>
          <p:nvPr>
            <p:ph type="body" sz="quarter" idx="14"/>
          </p:nvPr>
        </p:nvSpPr>
        <p:spPr>
          <a:xfrm>
            <a:off x="795802" y="1496291"/>
            <a:ext cx="10367159" cy="4500748"/>
          </a:xfrm>
        </p:spPr>
        <p:txBody>
          <a:bodyPr>
            <a:normAutofit/>
          </a:bodyPr>
          <a:lstStyle/>
          <a:p>
            <a:pPr marL="342900" indent="-342900" algn="just" defTabSz="185738">
              <a:lnSpc>
                <a:spcPct val="90000"/>
              </a:lnSpc>
              <a:buClr>
                <a:schemeClr val="tx2"/>
              </a:buClr>
              <a:buSzPct val="100000"/>
              <a:buFont typeface="Arial" panose="020B0604020202020204" pitchFamily="34" charset="0"/>
              <a:buChar char="•"/>
            </a:pPr>
            <a:r>
              <a:rPr lang="tr-TR" sz="2400" dirty="0">
                <a:solidFill>
                  <a:schemeClr val="tx1"/>
                </a:solidFill>
                <a:latin typeface="Times New Roman" pitchFamily="18" charset="0"/>
                <a:cs typeface="Times New Roman" pitchFamily="18" charset="0"/>
              </a:rPr>
              <a:t>Kamu hizmetinin </a:t>
            </a:r>
            <a:r>
              <a:rPr lang="tr-TR" sz="2400" dirty="0">
                <a:solidFill>
                  <a:srgbClr val="C00000"/>
                </a:solidFill>
                <a:latin typeface="Times New Roman" pitchFamily="18" charset="0"/>
                <a:cs typeface="Times New Roman" pitchFamily="18" charset="0"/>
              </a:rPr>
              <a:t>karşılığı olarak veya kamu hizmetleriyle ilişkilendirilerek </a:t>
            </a:r>
            <a:r>
              <a:rPr lang="tr-TR" sz="2400" dirty="0">
                <a:solidFill>
                  <a:schemeClr val="tx1"/>
                </a:solidFill>
                <a:latin typeface="Times New Roman" pitchFamily="18" charset="0"/>
                <a:cs typeface="Times New Roman" pitchFamily="18" charset="0"/>
              </a:rPr>
              <a:t>bağış veya yardım toplanamaz, tahsilat yapılamaz.</a:t>
            </a:r>
          </a:p>
          <a:p>
            <a:pPr marL="342900" indent="-342900" algn="just" defTabSz="185738">
              <a:lnSpc>
                <a:spcPct val="90000"/>
              </a:lnSpc>
              <a:buClr>
                <a:schemeClr val="tx2"/>
              </a:buClr>
              <a:buSzPct val="100000"/>
              <a:buFont typeface="Arial" panose="020B0604020202020204" pitchFamily="34" charset="0"/>
              <a:buChar char="•"/>
            </a:pPr>
            <a:r>
              <a:rPr lang="tr-TR" sz="2400" dirty="0">
                <a:solidFill>
                  <a:schemeClr val="tx1"/>
                </a:solidFill>
                <a:latin typeface="Times New Roman" pitchFamily="18" charset="0"/>
                <a:cs typeface="Times New Roman" pitchFamily="18" charset="0"/>
              </a:rPr>
              <a:t>Kamu idarelerine yapılan her türlü bağış ve yardımlar  </a:t>
            </a:r>
            <a:r>
              <a:rPr lang="tr-TR" sz="2400" dirty="0">
                <a:solidFill>
                  <a:srgbClr val="C00000"/>
                </a:solidFill>
                <a:latin typeface="Times New Roman" pitchFamily="18" charset="0"/>
                <a:cs typeface="Times New Roman" pitchFamily="18" charset="0"/>
              </a:rPr>
              <a:t>gelir kaydedilir.</a:t>
            </a:r>
          </a:p>
          <a:p>
            <a:pPr marL="342900" indent="-342900" algn="just" defTabSz="185738">
              <a:lnSpc>
                <a:spcPct val="90000"/>
              </a:lnSpc>
              <a:buClr>
                <a:schemeClr val="tx2"/>
              </a:buClr>
              <a:buSzPct val="100000"/>
              <a:buFont typeface="Arial" panose="020B0604020202020204" pitchFamily="34" charset="0"/>
              <a:buChar char="•"/>
            </a:pPr>
            <a:r>
              <a:rPr lang="tr-TR" sz="2400" dirty="0">
                <a:solidFill>
                  <a:schemeClr val="tx1"/>
                </a:solidFill>
                <a:latin typeface="Times New Roman" pitchFamily="18" charset="0"/>
                <a:cs typeface="Times New Roman" pitchFamily="18" charset="0"/>
              </a:rPr>
              <a:t>Nakdi olmayan bağış ve yardımlar, değerlemeye tâbi tutularak kayıtlara alınır.</a:t>
            </a:r>
          </a:p>
          <a:p>
            <a:pPr marL="342900" indent="-342900" algn="just" defTabSz="185738">
              <a:lnSpc>
                <a:spcPct val="90000"/>
              </a:lnSpc>
              <a:buClr>
                <a:schemeClr val="tx2"/>
              </a:buClr>
              <a:buSzPct val="100000"/>
              <a:buFont typeface="Arial" panose="020B0604020202020204" pitchFamily="34" charset="0"/>
              <a:buChar char="•"/>
            </a:pPr>
            <a:r>
              <a:rPr lang="tr-TR" sz="2400" dirty="0">
                <a:solidFill>
                  <a:schemeClr val="tx1"/>
                </a:solidFill>
                <a:latin typeface="Times New Roman" pitchFamily="18" charset="0"/>
                <a:cs typeface="Times New Roman" pitchFamily="18" charset="0"/>
              </a:rPr>
              <a:t>Kamu yararına kullanılmak üzere</a:t>
            </a:r>
            <a:r>
              <a:rPr lang="tr-TR" sz="2400" dirty="0">
                <a:solidFill>
                  <a:schemeClr val="tx1"/>
                </a:solidFill>
                <a:latin typeface="Times New Roman" pitchFamily="18" charset="0"/>
              </a:rPr>
              <a:t>,</a:t>
            </a:r>
            <a:r>
              <a:rPr lang="tr-TR" sz="2400" dirty="0">
                <a:solidFill>
                  <a:schemeClr val="tx1"/>
                </a:solidFill>
                <a:latin typeface="Times New Roman" pitchFamily="18" charset="0"/>
                <a:cs typeface="Times New Roman" pitchFamily="18" charset="0"/>
              </a:rPr>
              <a:t> kamu idarelerine yapılan </a:t>
            </a:r>
            <a:r>
              <a:rPr lang="tr-TR" sz="2400" dirty="0">
                <a:solidFill>
                  <a:srgbClr val="C00000"/>
                </a:solidFill>
                <a:latin typeface="Times New Roman" pitchFamily="18" charset="0"/>
                <a:cs typeface="Times New Roman" pitchFamily="18" charset="0"/>
              </a:rPr>
              <a:t>şartlı bağış ve yardımlar, </a:t>
            </a:r>
            <a:r>
              <a:rPr lang="tr-TR" sz="2400" dirty="0">
                <a:solidFill>
                  <a:schemeClr val="tx1"/>
                </a:solidFill>
                <a:latin typeface="Times New Roman" pitchFamily="18" charset="0"/>
                <a:cs typeface="Times New Roman" pitchFamily="18" charset="0"/>
              </a:rPr>
              <a:t>hizmeti yapacak idarenin üst yöneticisi tarafından uygun görülmesi halinde, bütçede açılacak bir tertibe gelir ve </a:t>
            </a:r>
            <a:r>
              <a:rPr lang="tr-TR" sz="2400" dirty="0">
                <a:solidFill>
                  <a:srgbClr val="C00000"/>
                </a:solidFill>
                <a:latin typeface="Times New Roman" pitchFamily="18" charset="0"/>
                <a:cs typeface="Times New Roman" pitchFamily="18" charset="0"/>
              </a:rPr>
              <a:t>şart kılındığı amaca harcanmak üzere </a:t>
            </a:r>
            <a:r>
              <a:rPr lang="tr-TR" sz="2400" dirty="0">
                <a:solidFill>
                  <a:schemeClr val="tx1"/>
                </a:solidFill>
                <a:latin typeface="Times New Roman" pitchFamily="18" charset="0"/>
                <a:cs typeface="Times New Roman" pitchFamily="18" charset="0"/>
              </a:rPr>
              <a:t>açılacak bir tertibe ödenek kaydedilir. </a:t>
            </a:r>
            <a:endParaRPr lang="tr-TR" sz="2400" dirty="0" smtClean="0">
              <a:solidFill>
                <a:schemeClr val="tx1"/>
              </a:solidFill>
              <a:latin typeface="Times New Roman" pitchFamily="18" charset="0"/>
              <a:cs typeface="Times New Roman" pitchFamily="18" charset="0"/>
            </a:endParaRPr>
          </a:p>
          <a:p>
            <a:pPr marL="342900" lvl="0" indent="-342900" algn="just" defTabSz="185738">
              <a:lnSpc>
                <a:spcPct val="90000"/>
              </a:lnSpc>
              <a:buClr>
                <a:srgbClr val="44546A"/>
              </a:buClr>
              <a:buSzPct val="100000"/>
              <a:buFont typeface="Arial" panose="020B0604020202020204" pitchFamily="34" charset="0"/>
              <a:buChar char="•"/>
            </a:pPr>
            <a:r>
              <a:rPr lang="tr-TR" sz="2400" dirty="0" smtClean="0">
                <a:solidFill>
                  <a:prstClr val="black"/>
                </a:solidFill>
                <a:latin typeface="Times New Roman" pitchFamily="18" charset="0"/>
                <a:cs typeface="Times New Roman" pitchFamily="18" charset="0"/>
              </a:rPr>
              <a:t>Bu </a:t>
            </a:r>
            <a:r>
              <a:rPr lang="tr-TR" sz="2400" dirty="0">
                <a:solidFill>
                  <a:prstClr val="black"/>
                </a:solidFill>
                <a:latin typeface="Times New Roman" pitchFamily="18" charset="0"/>
                <a:cs typeface="Times New Roman" pitchFamily="18" charset="0"/>
              </a:rPr>
              <a:t>ödenekten amaç dışında başka bir tertibe aktarma yapılamaz.</a:t>
            </a:r>
            <a:endParaRPr lang="tr-TR" sz="2400" dirty="0">
              <a:solidFill>
                <a:prstClr val="black">
                  <a:lumMod val="65000"/>
                  <a:lumOff val="35000"/>
                </a:prstClr>
              </a:solidFill>
              <a:latin typeface="Times New Roman" pitchFamily="18" charset="0"/>
            </a:endParaRPr>
          </a:p>
          <a:p>
            <a:pPr marL="342900" lvl="0" indent="-342900" algn="just" defTabSz="185738">
              <a:lnSpc>
                <a:spcPct val="90000"/>
              </a:lnSpc>
              <a:buClr>
                <a:srgbClr val="44546A"/>
              </a:buClr>
              <a:buSzPct val="100000"/>
              <a:buFont typeface="Arial" panose="020B0604020202020204" pitchFamily="34" charset="0"/>
              <a:buChar char="•"/>
            </a:pPr>
            <a:r>
              <a:rPr lang="tr-TR" sz="2400" dirty="0">
                <a:solidFill>
                  <a:prstClr val="black"/>
                </a:solidFill>
                <a:latin typeface="Times New Roman" pitchFamily="18" charset="0"/>
              </a:rPr>
              <a:t>M</a:t>
            </a:r>
            <a:r>
              <a:rPr lang="tr-TR" sz="2400" dirty="0">
                <a:solidFill>
                  <a:prstClr val="black"/>
                </a:solidFill>
                <a:latin typeface="Times New Roman" pitchFamily="18" charset="0"/>
                <a:cs typeface="Times New Roman" pitchFamily="18" charset="0"/>
              </a:rPr>
              <a:t>alî yıl sonuna kadar harcanmamış olan tutarlar, ertesi yıl bütçesine devir olunarak ödenek kaydedilir.</a:t>
            </a:r>
          </a:p>
          <a:p>
            <a:endParaRPr lang="tr-TR" dirty="0"/>
          </a:p>
        </p:txBody>
      </p:sp>
      <p:sp>
        <p:nvSpPr>
          <p:cNvPr id="4" name="Metin Yer Tutucusu 3"/>
          <p:cNvSpPr>
            <a:spLocks noGrp="1"/>
          </p:cNvSpPr>
          <p:nvPr>
            <p:ph type="body" sz="quarter" idx="15"/>
          </p:nvPr>
        </p:nvSpPr>
        <p:spPr>
          <a:xfrm>
            <a:off x="961903" y="433906"/>
            <a:ext cx="9987148" cy="646331"/>
          </a:xfrm>
        </p:spPr>
        <p:txBody>
          <a:bodyPr/>
          <a:lstStyle/>
          <a:p>
            <a:pPr algn="ctr"/>
            <a:r>
              <a:rPr lang="tr-TR" sz="3600" b="1" dirty="0">
                <a:latin typeface="Times New Roman" pitchFamily="18" charset="0"/>
              </a:rPr>
              <a:t>Bağış Ve </a:t>
            </a:r>
            <a:r>
              <a:rPr lang="tr-TR" sz="3600" b="1" dirty="0" smtClean="0">
                <a:latin typeface="Times New Roman" pitchFamily="18" charset="0"/>
              </a:rPr>
              <a:t>Yardımlar</a:t>
            </a:r>
            <a:endParaRPr lang="tr-TR" sz="3600" dirty="0"/>
          </a:p>
        </p:txBody>
      </p: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78</a:t>
            </a:fld>
            <a:endParaRPr lang="tr-TR">
              <a:solidFill>
                <a:prstClr val="black">
                  <a:lumMod val="65000"/>
                  <a:lumOff val="35000"/>
                </a:prstClr>
              </a:solidFill>
            </a:endParaRPr>
          </a:p>
        </p:txBody>
      </p:sp>
    </p:spTree>
    <p:extLst>
      <p:ext uri="{BB962C8B-B14F-4D97-AF65-F5344CB8AC3E}">
        <p14:creationId xmlns:p14="http://schemas.microsoft.com/office/powerpoint/2010/main" val="41166206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45127" y="2120880"/>
            <a:ext cx="10515600" cy="2490281"/>
          </a:xfrm>
        </p:spPr>
        <p:txBody>
          <a:bodyPr/>
          <a:lstStyle/>
          <a:p>
            <a:pPr algn="ctr"/>
            <a:r>
              <a:rPr lang="tr-TR" b="1" dirty="0" smtClean="0"/>
              <a:t>FALİYET RAPORLARI VE KESİN HESAP</a:t>
            </a:r>
            <a:endParaRPr lang="tr-TR" b="1" dirty="0"/>
          </a:p>
        </p:txBody>
      </p:sp>
      <p:sp>
        <p:nvSpPr>
          <p:cNvPr id="3" name="Slayt Numarası Yer Tutucusu 2"/>
          <p:cNvSpPr>
            <a:spLocks noGrp="1"/>
          </p:cNvSpPr>
          <p:nvPr>
            <p:ph type="sldNum" sz="quarter" idx="12"/>
          </p:nvPr>
        </p:nvSpPr>
        <p:spPr/>
        <p:txBody>
          <a:bodyPr/>
          <a:lstStyle/>
          <a:p>
            <a:fld id="{4FAB73BC-B049-4115-A692-8D63A059BFB8}" type="slidenum">
              <a:rPr lang="tr-TR" smtClean="0"/>
              <a:pPr/>
              <a:t>79</a:t>
            </a:fld>
            <a:endParaRPr lang="tr-TR" dirty="0"/>
          </a:p>
        </p:txBody>
      </p:sp>
    </p:spTree>
    <p:extLst>
      <p:ext uri="{BB962C8B-B14F-4D97-AF65-F5344CB8AC3E}">
        <p14:creationId xmlns:p14="http://schemas.microsoft.com/office/powerpoint/2010/main" val="306763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83743" y="379562"/>
            <a:ext cx="10708256" cy="914400"/>
          </a:xfrm>
        </p:spPr>
        <p:txBody>
          <a:bodyPr/>
          <a:lstStyle/>
          <a:p>
            <a:pPr algn="ctr"/>
            <a:r>
              <a:rPr lang="tr-TR" b="1" dirty="0" smtClean="0">
                <a:solidFill>
                  <a:srgbClr val="002060"/>
                </a:solidFill>
              </a:rPr>
              <a:t>KAPSAM </a:t>
            </a:r>
            <a:r>
              <a:rPr lang="tr-TR" sz="3600" b="1" dirty="0" smtClean="0">
                <a:solidFill>
                  <a:srgbClr val="002060"/>
                </a:solidFill>
              </a:rPr>
              <a:t>(md.2)</a:t>
            </a:r>
            <a:endParaRPr lang="tr-TR" sz="3600" b="1" dirty="0">
              <a:solidFill>
                <a:srgbClr val="002060"/>
              </a:solidFill>
            </a:endParaRPr>
          </a:p>
        </p:txBody>
      </p:sp>
      <p:sp>
        <p:nvSpPr>
          <p:cNvPr id="3" name="2 Dikdörtgen"/>
          <p:cNvSpPr/>
          <p:nvPr/>
        </p:nvSpPr>
        <p:spPr>
          <a:xfrm>
            <a:off x="460077" y="1924502"/>
            <a:ext cx="11271851" cy="98488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just">
              <a:spcBef>
                <a:spcPts val="600"/>
              </a:spcBef>
              <a:spcAft>
                <a:spcPts val="600"/>
              </a:spcAft>
              <a:defRPr/>
            </a:pPr>
            <a:r>
              <a:rPr lang="tr-TR" sz="2400" dirty="0" smtClean="0"/>
              <a:t>U</a:t>
            </a:r>
            <a:r>
              <a:rPr lang="tr-TR" sz="2400" dirty="0" smtClean="0">
                <a:cs typeface="Times New Roman" pitchFamily="18" charset="0"/>
              </a:rPr>
              <a:t>luslararası standartlara ve yaklaşımlara uygun olarak</a:t>
            </a:r>
            <a:r>
              <a:rPr lang="tr-TR" sz="2400" dirty="0" smtClean="0"/>
              <a:t> </a:t>
            </a:r>
            <a:r>
              <a:rPr lang="tr-TR" sz="2400" dirty="0" smtClean="0">
                <a:cs typeface="Times New Roman" pitchFamily="18" charset="0"/>
              </a:rPr>
              <a:t> kanunun kapsamı</a:t>
            </a:r>
          </a:p>
          <a:p>
            <a:pPr algn="just">
              <a:spcBef>
                <a:spcPts val="600"/>
              </a:spcBef>
              <a:spcAft>
                <a:spcPts val="600"/>
              </a:spcAft>
              <a:defRPr/>
            </a:pPr>
            <a:r>
              <a:rPr lang="tr-TR" sz="2400" b="1" u="sng" dirty="0" smtClean="0">
                <a:cs typeface="Times New Roman" pitchFamily="18" charset="0"/>
              </a:rPr>
              <a:t>genel idare</a:t>
            </a:r>
            <a:r>
              <a:rPr lang="tr-TR" sz="2400" b="1" dirty="0" smtClean="0">
                <a:cs typeface="Times New Roman" pitchFamily="18" charset="0"/>
              </a:rPr>
              <a:t> </a:t>
            </a:r>
            <a:r>
              <a:rPr lang="tr-TR" sz="2400" b="1" dirty="0" smtClean="0"/>
              <a:t> </a:t>
            </a:r>
            <a:r>
              <a:rPr lang="tr-TR" sz="2400" dirty="0" smtClean="0"/>
              <a:t>olarak belirlenmiştir.</a:t>
            </a:r>
          </a:p>
        </p:txBody>
      </p:sp>
      <p:graphicFrame>
        <p:nvGraphicFramePr>
          <p:cNvPr id="6" name="5 Diyagram"/>
          <p:cNvGraphicFramePr/>
          <p:nvPr/>
        </p:nvGraphicFramePr>
        <p:xfrm>
          <a:off x="362336" y="3071355"/>
          <a:ext cx="5589919" cy="2863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Dikdörtgen"/>
          <p:cNvSpPr/>
          <p:nvPr/>
        </p:nvSpPr>
        <p:spPr>
          <a:xfrm>
            <a:off x="6498565" y="3718527"/>
            <a:ext cx="5055080" cy="16312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lvl="0" algn="just">
              <a:spcBef>
                <a:spcPts val="600"/>
              </a:spcBef>
              <a:spcAft>
                <a:spcPts val="600"/>
              </a:spcAft>
              <a:defRPr/>
            </a:pPr>
            <a:r>
              <a:rPr lang="tr-TR" sz="2400" dirty="0" smtClean="0">
                <a:solidFill>
                  <a:prstClr val="black"/>
                </a:solidFill>
                <a:cs typeface="Times New Roman" pitchFamily="18" charset="0"/>
              </a:rPr>
              <a:t>oluşan genel yönetim kapsamındaki kamu idarelerinin malî yönetim ve kontrolünü kapsar. </a:t>
            </a:r>
            <a:endParaRPr lang="tr-TR" sz="2400" dirty="0" smtClean="0">
              <a:solidFill>
                <a:prstClr val="black"/>
              </a:solidFill>
            </a:endParaRPr>
          </a:p>
          <a:p>
            <a:pPr lvl="0" algn="just">
              <a:spcBef>
                <a:spcPts val="600"/>
              </a:spcBef>
              <a:spcAft>
                <a:spcPts val="600"/>
              </a:spcAft>
              <a:defRPr/>
            </a:pPr>
            <a:r>
              <a:rPr lang="tr-TR" b="1" dirty="0" smtClean="0">
                <a:solidFill>
                  <a:prstClr val="black"/>
                </a:solidFill>
              </a:rPr>
              <a:t>	</a:t>
            </a:r>
            <a:endParaRPr lang="tr-TR" dirty="0"/>
          </a:p>
        </p:txBody>
      </p:sp>
      <p:sp>
        <p:nvSpPr>
          <p:cNvPr id="4" name="Slayt Numarası Yer Tutucusu 3"/>
          <p:cNvSpPr>
            <a:spLocks noGrp="1"/>
          </p:cNvSpPr>
          <p:nvPr>
            <p:ph type="sldNum" sz="quarter" idx="12"/>
          </p:nvPr>
        </p:nvSpPr>
        <p:spPr/>
        <p:txBody>
          <a:bodyPr/>
          <a:lstStyle/>
          <a:p>
            <a:fld id="{4FAB73BC-B049-4115-A692-8D63A059BFB8}" type="slidenum">
              <a:rPr lang="tr-TR" smtClean="0"/>
              <a:pPr/>
              <a:t>8</a:t>
            </a:fld>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dgm id="{9F21B45B-2F4E-4B7C-A315-23E471DF5B07}"/>
                                            </p:graphicEl>
                                          </p:spTgt>
                                        </p:tgtEl>
                                        <p:attrNameLst>
                                          <p:attrName>style.visibility</p:attrName>
                                        </p:attrNameLst>
                                      </p:cBhvr>
                                      <p:to>
                                        <p:strVal val="visible"/>
                                      </p:to>
                                    </p:set>
                                    <p:animEffect transition="in" filter="fade">
                                      <p:cBhvr>
                                        <p:cTn id="21" dur="1000"/>
                                        <p:tgtEl>
                                          <p:spTgt spid="6">
                                            <p:graphicEl>
                                              <a:dgm id="{9F21B45B-2F4E-4B7C-A315-23E471DF5B07}"/>
                                            </p:graphicEl>
                                          </p:spTgt>
                                        </p:tgtEl>
                                      </p:cBhvr>
                                    </p:animEffect>
                                    <p:anim calcmode="lin" valueType="num">
                                      <p:cBhvr>
                                        <p:cTn id="22" dur="1000" fill="hold"/>
                                        <p:tgtEl>
                                          <p:spTgt spid="6">
                                            <p:graphicEl>
                                              <a:dgm id="{9F21B45B-2F4E-4B7C-A315-23E471DF5B07}"/>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dgm id="{9F21B45B-2F4E-4B7C-A315-23E471DF5B07}"/>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graphicEl>
                                              <a:dgm id="{14A89441-5ED9-4149-B899-697C4EC75D89}"/>
                                            </p:graphicEl>
                                          </p:spTgt>
                                        </p:tgtEl>
                                        <p:attrNameLst>
                                          <p:attrName>style.visibility</p:attrName>
                                        </p:attrNameLst>
                                      </p:cBhvr>
                                      <p:to>
                                        <p:strVal val="visible"/>
                                      </p:to>
                                    </p:set>
                                    <p:animEffect transition="in" filter="fade">
                                      <p:cBhvr>
                                        <p:cTn id="28" dur="1000"/>
                                        <p:tgtEl>
                                          <p:spTgt spid="6">
                                            <p:graphicEl>
                                              <a:dgm id="{14A89441-5ED9-4149-B899-697C4EC75D89}"/>
                                            </p:graphicEl>
                                          </p:spTgt>
                                        </p:tgtEl>
                                      </p:cBhvr>
                                    </p:animEffect>
                                    <p:anim calcmode="lin" valueType="num">
                                      <p:cBhvr>
                                        <p:cTn id="29" dur="1000" fill="hold"/>
                                        <p:tgtEl>
                                          <p:spTgt spid="6">
                                            <p:graphicEl>
                                              <a:dgm id="{14A89441-5ED9-4149-B899-697C4EC75D89}"/>
                                            </p:graphicEl>
                                          </p:spTgt>
                                        </p:tgtEl>
                                        <p:attrNameLst>
                                          <p:attrName>ppt_x</p:attrName>
                                        </p:attrNameLst>
                                      </p:cBhvr>
                                      <p:tavLst>
                                        <p:tav tm="0">
                                          <p:val>
                                            <p:strVal val="#ppt_x"/>
                                          </p:val>
                                        </p:tav>
                                        <p:tav tm="100000">
                                          <p:val>
                                            <p:strVal val="#ppt_x"/>
                                          </p:val>
                                        </p:tav>
                                      </p:tavLst>
                                    </p:anim>
                                    <p:anim calcmode="lin" valueType="num">
                                      <p:cBhvr>
                                        <p:cTn id="30" dur="1000" fill="hold"/>
                                        <p:tgtEl>
                                          <p:spTgt spid="6">
                                            <p:graphicEl>
                                              <a:dgm id="{14A89441-5ED9-4149-B899-697C4EC75D89}"/>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graphicEl>
                                              <a:dgm id="{8F5B7F12-30A5-4CF7-8D0B-D3D488F5F000}"/>
                                            </p:graphicEl>
                                          </p:spTgt>
                                        </p:tgtEl>
                                        <p:attrNameLst>
                                          <p:attrName>style.visibility</p:attrName>
                                        </p:attrNameLst>
                                      </p:cBhvr>
                                      <p:to>
                                        <p:strVal val="visible"/>
                                      </p:to>
                                    </p:set>
                                    <p:animEffect transition="in" filter="fade">
                                      <p:cBhvr>
                                        <p:cTn id="35" dur="1000"/>
                                        <p:tgtEl>
                                          <p:spTgt spid="6">
                                            <p:graphicEl>
                                              <a:dgm id="{8F5B7F12-30A5-4CF7-8D0B-D3D488F5F000}"/>
                                            </p:graphicEl>
                                          </p:spTgt>
                                        </p:tgtEl>
                                      </p:cBhvr>
                                    </p:animEffect>
                                    <p:anim calcmode="lin" valueType="num">
                                      <p:cBhvr>
                                        <p:cTn id="36" dur="1000" fill="hold"/>
                                        <p:tgtEl>
                                          <p:spTgt spid="6">
                                            <p:graphicEl>
                                              <a:dgm id="{8F5B7F12-30A5-4CF7-8D0B-D3D488F5F000}"/>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8F5B7F12-30A5-4CF7-8D0B-D3D488F5F00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Graphic spid="6" grpId="0">
        <p:bldSub>
          <a:bldDgm bld="one"/>
        </p:bldSub>
      </p:bldGraphic>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000" b="1" dirty="0">
                <a:solidFill>
                  <a:srgbClr val="002060"/>
                </a:solidFill>
              </a:rPr>
              <a:t>FAALİYET RAPORU </a:t>
            </a:r>
            <a:r>
              <a:rPr lang="tr-TR" sz="3600" b="1" dirty="0">
                <a:solidFill>
                  <a:srgbClr val="002060"/>
                </a:solidFill>
              </a:rPr>
              <a:t>(md.41)</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385242498"/>
              </p:ext>
            </p:extLst>
          </p:nvPr>
        </p:nvGraphicFramePr>
        <p:xfrm>
          <a:off x="431321" y="1828803"/>
          <a:ext cx="11524891"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80</a:t>
            </a:fld>
            <a:endParaRPr lang="tr-T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863308" y="366112"/>
            <a:ext cx="9497421" cy="945455"/>
          </a:xfrm>
        </p:spPr>
        <p:txBody>
          <a:bodyPr/>
          <a:lstStyle/>
          <a:p>
            <a:pPr algn="ctr"/>
            <a:r>
              <a:rPr lang="tr-TR" sz="4000" b="1" dirty="0">
                <a:solidFill>
                  <a:srgbClr val="002060"/>
                </a:solidFill>
              </a:rPr>
              <a:t>FAALİYET RAPORU </a:t>
            </a:r>
            <a:r>
              <a:rPr lang="tr-TR" sz="3600" b="1" dirty="0">
                <a:solidFill>
                  <a:srgbClr val="002060"/>
                </a:solidFill>
              </a:rPr>
              <a:t>(</a:t>
            </a:r>
            <a:r>
              <a:rPr lang="tr-TR" sz="3600" b="1" dirty="0" smtClean="0">
                <a:solidFill>
                  <a:srgbClr val="002060"/>
                </a:solidFill>
              </a:rPr>
              <a:t>md.41)</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35553942"/>
              </p:ext>
            </p:extLst>
          </p:nvPr>
        </p:nvGraphicFramePr>
        <p:xfrm>
          <a:off x="845127" y="182880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81</a:t>
            </a:fld>
            <a:endParaRPr lang="tr-TR" dirty="0"/>
          </a:p>
        </p:txBody>
      </p:sp>
    </p:spTree>
    <p:extLst>
      <p:ext uri="{BB962C8B-B14F-4D97-AF65-F5344CB8AC3E}">
        <p14:creationId xmlns:p14="http://schemas.microsoft.com/office/powerpoint/2010/main" val="17149529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600" b="1" dirty="0">
                <a:solidFill>
                  <a:srgbClr val="002060"/>
                </a:solidFill>
              </a:rPr>
              <a:t>FAALİYET RAPORU </a:t>
            </a:r>
            <a:r>
              <a:rPr lang="tr-TR" sz="3200" b="1" dirty="0">
                <a:solidFill>
                  <a:srgbClr val="002060"/>
                </a:solidFill>
              </a:rPr>
              <a:t>(md.41)</a:t>
            </a:r>
            <a:endParaRPr lang="tr-TR" sz="40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801258220"/>
              </p:ext>
            </p:extLst>
          </p:nvPr>
        </p:nvGraphicFramePr>
        <p:xfrm>
          <a:off x="845127" y="182880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82</a:t>
            </a:fld>
            <a:endParaRPr lang="tr-TR" dirty="0"/>
          </a:p>
        </p:txBody>
      </p:sp>
    </p:spTree>
    <p:extLst>
      <p:ext uri="{BB962C8B-B14F-4D97-AF65-F5344CB8AC3E}">
        <p14:creationId xmlns:p14="http://schemas.microsoft.com/office/powerpoint/2010/main" val="15778557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2"/>
          <p:cNvGrpSpPr>
            <a:grpSpLocks/>
          </p:cNvGrpSpPr>
          <p:nvPr/>
        </p:nvGrpSpPr>
        <p:grpSpPr bwMode="auto">
          <a:xfrm>
            <a:off x="4565736" y="588169"/>
            <a:ext cx="2976033" cy="1873250"/>
            <a:chOff x="1610" y="709"/>
            <a:chExt cx="1406" cy="1180"/>
          </a:xfrm>
          <a:solidFill>
            <a:schemeClr val="bg1"/>
          </a:solidFill>
        </p:grpSpPr>
        <p:sp>
          <p:nvSpPr>
            <p:cNvPr id="6" name="Rectangle 3"/>
            <p:cNvSpPr>
              <a:spLocks noChangeArrowheads="1"/>
            </p:cNvSpPr>
            <p:nvPr/>
          </p:nvSpPr>
          <p:spPr bwMode="auto">
            <a:xfrm>
              <a:off x="1610" y="709"/>
              <a:ext cx="1406" cy="272"/>
            </a:xfrm>
            <a:prstGeom prst="rect">
              <a:avLst/>
            </a:prstGeom>
            <a:grpFill/>
            <a:ln w="34925" cap="sq">
              <a:solidFill>
                <a:schemeClr val="accent2"/>
              </a:solidFill>
              <a:miter lim="800000"/>
              <a:headEnd type="none" w="sm" len="sm"/>
              <a:tailEnd type="none" w="sm" len="sm"/>
            </a:ln>
          </p:spPr>
          <p:txBody>
            <a:bodyPr wrap="none" anchor="ctr"/>
            <a:lstStyle/>
            <a:p>
              <a:pPr algn="ctr"/>
              <a:r>
                <a:rPr lang="tr-TR" sz="1600" b="1" dirty="0">
                  <a:solidFill>
                    <a:srgbClr val="44546A"/>
                  </a:solidFill>
                  <a:latin typeface="Times New Roman" pitchFamily="18" charset="0"/>
                </a:rPr>
                <a:t>Performans Programı</a:t>
              </a:r>
            </a:p>
          </p:txBody>
        </p:sp>
        <p:sp>
          <p:nvSpPr>
            <p:cNvPr id="7" name="Rectangle 4"/>
            <p:cNvSpPr>
              <a:spLocks noChangeArrowheads="1"/>
            </p:cNvSpPr>
            <p:nvPr/>
          </p:nvSpPr>
          <p:spPr bwMode="auto">
            <a:xfrm>
              <a:off x="1610" y="982"/>
              <a:ext cx="1406" cy="907"/>
            </a:xfrm>
            <a:prstGeom prst="rect">
              <a:avLst/>
            </a:prstGeom>
            <a:grpFill/>
            <a:ln w="34925" cap="sq">
              <a:solidFill>
                <a:schemeClr val="accent2"/>
              </a:solidFill>
              <a:miter lim="800000"/>
              <a:headEnd type="none" w="sm" len="sm"/>
              <a:tailEnd type="none" w="sm" len="sm"/>
            </a:ln>
          </p:spPr>
          <p:txBody>
            <a:bodyPr wrap="none" anchor="ctr"/>
            <a:lstStyle/>
            <a:p>
              <a:pPr>
                <a:buFontTx/>
                <a:buChar char="•"/>
              </a:pPr>
              <a:r>
                <a:rPr lang="tr-TR" sz="1600" dirty="0">
                  <a:solidFill>
                    <a:prstClr val="black"/>
                  </a:solidFill>
                  <a:latin typeface="Times New Roman" pitchFamily="18" charset="0"/>
                </a:rPr>
                <a:t>Öncelikler</a:t>
              </a:r>
            </a:p>
            <a:p>
              <a:pPr>
                <a:buFontTx/>
                <a:buChar char="•"/>
              </a:pPr>
              <a:r>
                <a:rPr lang="tr-TR" sz="1600" dirty="0">
                  <a:solidFill>
                    <a:prstClr val="black"/>
                  </a:solidFill>
                  <a:latin typeface="Times New Roman" pitchFamily="18" charset="0"/>
                </a:rPr>
                <a:t>Performans hedefleri</a:t>
              </a:r>
            </a:p>
            <a:p>
              <a:pPr>
                <a:buFontTx/>
                <a:buChar char="•"/>
              </a:pPr>
              <a:r>
                <a:rPr lang="tr-TR" sz="1600" dirty="0">
                  <a:solidFill>
                    <a:prstClr val="black"/>
                  </a:solidFill>
                  <a:latin typeface="Times New Roman" pitchFamily="18" charset="0"/>
                </a:rPr>
                <a:t>Faaliyet/projeler</a:t>
              </a:r>
            </a:p>
            <a:p>
              <a:pPr>
                <a:buFontTx/>
                <a:buChar char="•"/>
              </a:pPr>
              <a:r>
                <a:rPr lang="tr-TR" sz="1600" dirty="0">
                  <a:solidFill>
                    <a:prstClr val="black"/>
                  </a:solidFill>
                  <a:latin typeface="Times New Roman" pitchFamily="18" charset="0"/>
                </a:rPr>
                <a:t>Kaynak ihtiyacı</a:t>
              </a:r>
            </a:p>
            <a:p>
              <a:pPr>
                <a:buFontTx/>
                <a:buChar char="•"/>
              </a:pPr>
              <a:r>
                <a:rPr lang="tr-TR" sz="1600" dirty="0">
                  <a:solidFill>
                    <a:prstClr val="black"/>
                  </a:solidFill>
                  <a:latin typeface="Times New Roman" pitchFamily="18" charset="0"/>
                </a:rPr>
                <a:t>Performans Göstergeleri</a:t>
              </a:r>
            </a:p>
          </p:txBody>
        </p:sp>
      </p:grpSp>
      <p:grpSp>
        <p:nvGrpSpPr>
          <p:cNvPr id="8" name="Group 5"/>
          <p:cNvGrpSpPr>
            <a:grpSpLocks/>
          </p:cNvGrpSpPr>
          <p:nvPr/>
        </p:nvGrpSpPr>
        <p:grpSpPr bwMode="auto">
          <a:xfrm>
            <a:off x="711285" y="586708"/>
            <a:ext cx="2976033" cy="1573213"/>
            <a:chOff x="343" y="471"/>
            <a:chExt cx="1406" cy="991"/>
          </a:xfrm>
          <a:solidFill>
            <a:schemeClr val="bg1"/>
          </a:solidFill>
        </p:grpSpPr>
        <p:sp>
          <p:nvSpPr>
            <p:cNvPr id="9" name="Rectangle 6"/>
            <p:cNvSpPr>
              <a:spLocks noChangeArrowheads="1"/>
            </p:cNvSpPr>
            <p:nvPr/>
          </p:nvSpPr>
          <p:spPr bwMode="auto">
            <a:xfrm>
              <a:off x="343" y="471"/>
              <a:ext cx="1406" cy="256"/>
            </a:xfrm>
            <a:prstGeom prst="rect">
              <a:avLst/>
            </a:prstGeom>
            <a:grpFill/>
            <a:ln w="34925" cap="sq">
              <a:solidFill>
                <a:schemeClr val="accent2"/>
              </a:solidFill>
              <a:miter lim="800000"/>
              <a:headEnd type="none" w="sm" len="sm"/>
              <a:tailEnd type="none" w="sm" len="sm"/>
            </a:ln>
          </p:spPr>
          <p:txBody>
            <a:bodyPr wrap="none" anchor="ctr"/>
            <a:lstStyle/>
            <a:p>
              <a:pPr algn="ctr"/>
              <a:r>
                <a:rPr lang="tr-TR" sz="1600" b="1" dirty="0">
                  <a:solidFill>
                    <a:srgbClr val="44546A"/>
                  </a:solidFill>
                  <a:latin typeface="Times New Roman" pitchFamily="18" charset="0"/>
                </a:rPr>
                <a:t>Stratejik Plan</a:t>
              </a:r>
            </a:p>
          </p:txBody>
        </p:sp>
        <p:sp>
          <p:nvSpPr>
            <p:cNvPr id="10" name="Rectangle 7"/>
            <p:cNvSpPr>
              <a:spLocks noChangeArrowheads="1"/>
            </p:cNvSpPr>
            <p:nvPr/>
          </p:nvSpPr>
          <p:spPr bwMode="auto">
            <a:xfrm>
              <a:off x="343" y="729"/>
              <a:ext cx="1406" cy="733"/>
            </a:xfrm>
            <a:prstGeom prst="rect">
              <a:avLst/>
            </a:prstGeom>
            <a:grpFill/>
            <a:ln w="34925" cap="sq">
              <a:solidFill>
                <a:schemeClr val="accent2"/>
              </a:solidFill>
              <a:miter lim="800000"/>
              <a:headEnd type="none" w="sm" len="sm"/>
              <a:tailEnd type="none" w="sm" len="sm"/>
            </a:ln>
          </p:spPr>
          <p:txBody>
            <a:bodyPr wrap="none" anchor="ctr"/>
            <a:lstStyle/>
            <a:p>
              <a:pPr>
                <a:buFontTx/>
                <a:buChar char="•"/>
              </a:pPr>
              <a:r>
                <a:rPr lang="tr-TR" sz="1600" dirty="0">
                  <a:solidFill>
                    <a:prstClr val="black"/>
                  </a:solidFill>
                  <a:latin typeface="Times New Roman" pitchFamily="18" charset="0"/>
                </a:rPr>
                <a:t>Misyon</a:t>
              </a:r>
            </a:p>
            <a:p>
              <a:pPr>
                <a:buFontTx/>
                <a:buChar char="•"/>
              </a:pPr>
              <a:r>
                <a:rPr lang="tr-TR" sz="1600" dirty="0">
                  <a:solidFill>
                    <a:prstClr val="black"/>
                  </a:solidFill>
                  <a:latin typeface="Times New Roman" pitchFamily="18" charset="0"/>
                </a:rPr>
                <a:t>Vizyon</a:t>
              </a:r>
            </a:p>
            <a:p>
              <a:pPr>
                <a:buFontTx/>
                <a:buChar char="•"/>
              </a:pPr>
              <a:r>
                <a:rPr lang="tr-TR" sz="1600" dirty="0">
                  <a:solidFill>
                    <a:prstClr val="black"/>
                  </a:solidFill>
                  <a:latin typeface="Times New Roman" pitchFamily="18" charset="0"/>
                </a:rPr>
                <a:t>Stratejik amaçlar</a:t>
              </a:r>
            </a:p>
            <a:p>
              <a:pPr>
                <a:buFontTx/>
                <a:buChar char="•"/>
              </a:pPr>
              <a:r>
                <a:rPr lang="tr-TR" sz="1600" dirty="0">
                  <a:solidFill>
                    <a:prstClr val="black"/>
                  </a:solidFill>
                  <a:latin typeface="Times New Roman" pitchFamily="18" charset="0"/>
                </a:rPr>
                <a:t>Stratejik hedefler</a:t>
              </a:r>
            </a:p>
          </p:txBody>
        </p:sp>
      </p:grpSp>
      <p:grpSp>
        <p:nvGrpSpPr>
          <p:cNvPr id="11" name="Group 8"/>
          <p:cNvGrpSpPr>
            <a:grpSpLocks/>
          </p:cNvGrpSpPr>
          <p:nvPr/>
        </p:nvGrpSpPr>
        <p:grpSpPr bwMode="auto">
          <a:xfrm>
            <a:off x="8432803" y="586581"/>
            <a:ext cx="2503124" cy="1727200"/>
            <a:chOff x="2925" y="1344"/>
            <a:chExt cx="1406" cy="997"/>
          </a:xfrm>
          <a:solidFill>
            <a:schemeClr val="bg1"/>
          </a:solidFill>
        </p:grpSpPr>
        <p:sp>
          <p:nvSpPr>
            <p:cNvPr id="12" name="Rectangle 9"/>
            <p:cNvSpPr>
              <a:spLocks noChangeArrowheads="1"/>
            </p:cNvSpPr>
            <p:nvPr/>
          </p:nvSpPr>
          <p:spPr bwMode="auto">
            <a:xfrm>
              <a:off x="2925" y="1344"/>
              <a:ext cx="1406" cy="272"/>
            </a:xfrm>
            <a:prstGeom prst="rect">
              <a:avLst/>
            </a:prstGeom>
            <a:grpFill/>
            <a:ln w="34925" cap="sq">
              <a:solidFill>
                <a:schemeClr val="accent2"/>
              </a:solidFill>
              <a:miter lim="800000"/>
              <a:headEnd type="none" w="sm" len="sm"/>
              <a:tailEnd type="none" w="sm" len="sm"/>
            </a:ln>
          </p:spPr>
          <p:txBody>
            <a:bodyPr wrap="none" anchor="ctr"/>
            <a:lstStyle/>
            <a:p>
              <a:pPr algn="ctr"/>
              <a:r>
                <a:rPr lang="tr-TR" sz="1600" b="1" dirty="0">
                  <a:solidFill>
                    <a:srgbClr val="44546A"/>
                  </a:solidFill>
                  <a:latin typeface="Times New Roman" pitchFamily="18" charset="0"/>
                </a:rPr>
                <a:t>İdare Bütçesi</a:t>
              </a:r>
            </a:p>
          </p:txBody>
        </p:sp>
        <p:sp>
          <p:nvSpPr>
            <p:cNvPr id="13" name="Rectangle 10"/>
            <p:cNvSpPr>
              <a:spLocks noChangeArrowheads="1"/>
            </p:cNvSpPr>
            <p:nvPr/>
          </p:nvSpPr>
          <p:spPr bwMode="auto">
            <a:xfrm>
              <a:off x="2925" y="1617"/>
              <a:ext cx="1406" cy="724"/>
            </a:xfrm>
            <a:prstGeom prst="rect">
              <a:avLst/>
            </a:prstGeom>
            <a:grpFill/>
            <a:ln w="34925" cap="sq">
              <a:solidFill>
                <a:schemeClr val="accent2"/>
              </a:solidFill>
              <a:miter lim="800000"/>
              <a:headEnd type="none" w="sm" len="sm"/>
              <a:tailEnd type="none" w="sm" len="sm"/>
            </a:ln>
          </p:spPr>
          <p:txBody>
            <a:bodyPr wrap="none" anchor="ctr"/>
            <a:lstStyle/>
            <a:p>
              <a:pPr>
                <a:buFontTx/>
                <a:buChar char="•"/>
              </a:pPr>
              <a:r>
                <a:rPr lang="tr-TR" sz="1600" dirty="0">
                  <a:solidFill>
                    <a:prstClr val="black"/>
                  </a:solidFill>
                  <a:latin typeface="Times New Roman" pitchFamily="18" charset="0"/>
                </a:rPr>
                <a:t>Harcama birimleri</a:t>
              </a:r>
            </a:p>
            <a:p>
              <a:pPr>
                <a:buFontTx/>
                <a:buChar char="•"/>
              </a:pPr>
              <a:r>
                <a:rPr lang="tr-TR" sz="1600" dirty="0">
                  <a:solidFill>
                    <a:prstClr val="black"/>
                  </a:solidFill>
                  <a:latin typeface="Times New Roman" pitchFamily="18" charset="0"/>
                </a:rPr>
                <a:t>Kaynak tahsisi</a:t>
              </a:r>
            </a:p>
            <a:p>
              <a:pPr>
                <a:buFontTx/>
                <a:buChar char="•"/>
              </a:pPr>
              <a:r>
                <a:rPr lang="tr-TR" sz="1600" dirty="0">
                  <a:solidFill>
                    <a:prstClr val="black"/>
                  </a:solidFill>
                  <a:latin typeface="Times New Roman" pitchFamily="18" charset="0"/>
                </a:rPr>
                <a:t>Temel performans </a:t>
              </a:r>
            </a:p>
            <a:p>
              <a:r>
                <a:rPr lang="tr-TR" sz="1600" dirty="0">
                  <a:solidFill>
                    <a:prstClr val="black"/>
                  </a:solidFill>
                  <a:latin typeface="Times New Roman" pitchFamily="18" charset="0"/>
                </a:rPr>
                <a:t>  göstergeleri</a:t>
              </a:r>
            </a:p>
          </p:txBody>
        </p:sp>
      </p:grpSp>
      <p:grpSp>
        <p:nvGrpSpPr>
          <p:cNvPr id="14" name="Group 11"/>
          <p:cNvGrpSpPr>
            <a:grpSpLocks/>
          </p:cNvGrpSpPr>
          <p:nvPr/>
        </p:nvGrpSpPr>
        <p:grpSpPr bwMode="auto">
          <a:xfrm>
            <a:off x="726017" y="3848100"/>
            <a:ext cx="3073400" cy="2376488"/>
            <a:chOff x="4059" y="1933"/>
            <a:chExt cx="1452" cy="1497"/>
          </a:xfrm>
          <a:solidFill>
            <a:schemeClr val="bg1"/>
          </a:solidFill>
        </p:grpSpPr>
        <p:sp>
          <p:nvSpPr>
            <p:cNvPr id="15" name="Rectangle 12"/>
            <p:cNvSpPr>
              <a:spLocks noChangeArrowheads="1"/>
            </p:cNvSpPr>
            <p:nvPr/>
          </p:nvSpPr>
          <p:spPr bwMode="auto">
            <a:xfrm>
              <a:off x="4059" y="1933"/>
              <a:ext cx="1452" cy="272"/>
            </a:xfrm>
            <a:prstGeom prst="rect">
              <a:avLst/>
            </a:prstGeom>
            <a:grpFill/>
            <a:ln w="34925" cap="sq">
              <a:solidFill>
                <a:schemeClr val="accent2"/>
              </a:solidFill>
              <a:miter lim="800000"/>
              <a:headEnd type="none" w="sm" len="sm"/>
              <a:tailEnd type="none" w="sm" len="sm"/>
            </a:ln>
          </p:spPr>
          <p:txBody>
            <a:bodyPr wrap="none" anchor="ctr"/>
            <a:lstStyle/>
            <a:p>
              <a:pPr algn="ctr"/>
              <a:r>
                <a:rPr lang="tr-TR" sz="1600" b="1" dirty="0">
                  <a:solidFill>
                    <a:srgbClr val="44546A"/>
                  </a:solidFill>
                  <a:latin typeface="Times New Roman" pitchFamily="18" charset="0"/>
                </a:rPr>
                <a:t>Faaliyet Raporu</a:t>
              </a:r>
            </a:p>
          </p:txBody>
        </p:sp>
        <p:sp>
          <p:nvSpPr>
            <p:cNvPr id="16" name="Rectangle 13"/>
            <p:cNvSpPr>
              <a:spLocks noChangeArrowheads="1"/>
            </p:cNvSpPr>
            <p:nvPr/>
          </p:nvSpPr>
          <p:spPr bwMode="auto">
            <a:xfrm>
              <a:off x="4059" y="2206"/>
              <a:ext cx="1452" cy="1224"/>
            </a:xfrm>
            <a:prstGeom prst="rect">
              <a:avLst/>
            </a:prstGeom>
            <a:grpFill/>
            <a:ln w="34925" cap="sq">
              <a:solidFill>
                <a:schemeClr val="accent2"/>
              </a:solidFill>
              <a:miter lim="800000"/>
              <a:headEnd type="none" w="sm" len="sm"/>
              <a:tailEnd type="none" w="sm" len="sm"/>
            </a:ln>
          </p:spPr>
          <p:txBody>
            <a:bodyPr wrap="none" anchor="ctr"/>
            <a:lstStyle/>
            <a:p>
              <a:pPr>
                <a:buFontTx/>
                <a:buChar char="•"/>
              </a:pPr>
              <a:r>
                <a:rPr lang="tr-TR" sz="1600">
                  <a:solidFill>
                    <a:prstClr val="black"/>
                  </a:solidFill>
                  <a:latin typeface="Times New Roman" pitchFamily="18" charset="0"/>
                </a:rPr>
                <a:t>Faaliyet/proje sonuçları</a:t>
              </a:r>
            </a:p>
            <a:p>
              <a:pPr>
                <a:buFontTx/>
                <a:buChar char="•"/>
              </a:pPr>
              <a:r>
                <a:rPr lang="tr-TR" sz="1600">
                  <a:solidFill>
                    <a:prstClr val="black"/>
                  </a:solidFill>
                  <a:latin typeface="Times New Roman" pitchFamily="18" charset="0"/>
                </a:rPr>
                <a:t>Performans hedef </a:t>
              </a:r>
            </a:p>
            <a:p>
              <a:r>
                <a:rPr lang="tr-TR" sz="1600">
                  <a:solidFill>
                    <a:prstClr val="black"/>
                  </a:solidFill>
                  <a:latin typeface="Times New Roman" pitchFamily="18" charset="0"/>
                </a:rPr>
                <a:t> ve gerçekleşmeleri</a:t>
              </a:r>
            </a:p>
            <a:p>
              <a:pPr>
                <a:buFontTx/>
                <a:buChar char="•"/>
              </a:pPr>
              <a:r>
                <a:rPr lang="tr-TR" sz="1600">
                  <a:solidFill>
                    <a:prstClr val="black"/>
                  </a:solidFill>
                  <a:latin typeface="Times New Roman" pitchFamily="18" charset="0"/>
                </a:rPr>
                <a:t>Performans göstergeleri </a:t>
              </a:r>
            </a:p>
            <a:p>
              <a:r>
                <a:rPr lang="tr-TR" sz="1600">
                  <a:solidFill>
                    <a:prstClr val="black"/>
                  </a:solidFill>
                  <a:latin typeface="Times New Roman" pitchFamily="18" charset="0"/>
                </a:rPr>
                <a:t>  hedef ve gerçekleşmeleri</a:t>
              </a:r>
            </a:p>
            <a:p>
              <a:pPr>
                <a:buFontTx/>
                <a:buChar char="•"/>
              </a:pPr>
              <a:r>
                <a:rPr lang="tr-TR" sz="1600">
                  <a:solidFill>
                    <a:prstClr val="black"/>
                  </a:solidFill>
                  <a:latin typeface="Times New Roman" pitchFamily="18" charset="0"/>
                </a:rPr>
                <a:t>Sapma ve nedenleri</a:t>
              </a:r>
            </a:p>
            <a:p>
              <a:pPr>
                <a:buFontTx/>
                <a:buChar char="•"/>
              </a:pPr>
              <a:r>
                <a:rPr lang="tr-TR" sz="1600">
                  <a:solidFill>
                    <a:prstClr val="black"/>
                  </a:solidFill>
                  <a:latin typeface="Times New Roman" pitchFamily="18" charset="0"/>
                </a:rPr>
                <a:t>Öneriler </a:t>
              </a:r>
            </a:p>
          </p:txBody>
        </p:sp>
      </p:grpSp>
      <p:grpSp>
        <p:nvGrpSpPr>
          <p:cNvPr id="17" name="Group 14"/>
          <p:cNvGrpSpPr>
            <a:grpSpLocks/>
          </p:cNvGrpSpPr>
          <p:nvPr/>
        </p:nvGrpSpPr>
        <p:grpSpPr bwMode="auto">
          <a:xfrm>
            <a:off x="4373036" y="3818065"/>
            <a:ext cx="3456517" cy="1296987"/>
            <a:chOff x="3152" y="2296"/>
            <a:chExt cx="1633" cy="817"/>
          </a:xfrm>
          <a:solidFill>
            <a:schemeClr val="bg1"/>
          </a:solidFill>
        </p:grpSpPr>
        <p:sp>
          <p:nvSpPr>
            <p:cNvPr id="18" name="Rectangle 15"/>
            <p:cNvSpPr>
              <a:spLocks noChangeArrowheads="1"/>
            </p:cNvSpPr>
            <p:nvPr/>
          </p:nvSpPr>
          <p:spPr bwMode="auto">
            <a:xfrm>
              <a:off x="3152" y="2296"/>
              <a:ext cx="1633" cy="318"/>
            </a:xfrm>
            <a:prstGeom prst="rect">
              <a:avLst/>
            </a:prstGeom>
            <a:grpFill/>
            <a:ln w="34925" cap="sq">
              <a:solidFill>
                <a:schemeClr val="accent2"/>
              </a:solidFill>
              <a:miter lim="800000"/>
              <a:headEnd type="none" w="sm" len="sm"/>
              <a:tailEnd type="none" w="sm" len="sm"/>
            </a:ln>
          </p:spPr>
          <p:txBody>
            <a:bodyPr wrap="none" anchor="ctr"/>
            <a:lstStyle/>
            <a:p>
              <a:pPr algn="ctr"/>
              <a:r>
                <a:rPr lang="tr-TR" sz="1600" b="1" dirty="0">
                  <a:solidFill>
                    <a:srgbClr val="44546A"/>
                  </a:solidFill>
                  <a:latin typeface="Times New Roman" pitchFamily="18" charset="0"/>
                </a:rPr>
                <a:t>Denetim ve </a:t>
              </a:r>
            </a:p>
            <a:p>
              <a:pPr algn="ctr"/>
              <a:r>
                <a:rPr lang="tr-TR" sz="1600" b="1" dirty="0">
                  <a:solidFill>
                    <a:srgbClr val="44546A"/>
                  </a:solidFill>
                  <a:latin typeface="Times New Roman" pitchFamily="18" charset="0"/>
                </a:rPr>
                <a:t>Değerlendirme</a:t>
              </a:r>
            </a:p>
          </p:txBody>
        </p:sp>
        <p:sp>
          <p:nvSpPr>
            <p:cNvPr id="19" name="Rectangle 16"/>
            <p:cNvSpPr>
              <a:spLocks noChangeArrowheads="1"/>
            </p:cNvSpPr>
            <p:nvPr/>
          </p:nvSpPr>
          <p:spPr bwMode="auto">
            <a:xfrm>
              <a:off x="3152" y="2615"/>
              <a:ext cx="1633" cy="498"/>
            </a:xfrm>
            <a:prstGeom prst="rect">
              <a:avLst/>
            </a:prstGeom>
            <a:grpFill/>
            <a:ln w="34925" cap="sq">
              <a:solidFill>
                <a:schemeClr val="accent2"/>
              </a:solidFill>
              <a:miter lim="800000"/>
              <a:headEnd type="none" w="sm" len="sm"/>
              <a:tailEnd type="none" w="sm" len="sm"/>
            </a:ln>
          </p:spPr>
          <p:txBody>
            <a:bodyPr wrap="none" anchor="ctr"/>
            <a:lstStyle/>
            <a:p>
              <a:pPr>
                <a:buFontTx/>
                <a:buChar char="•"/>
              </a:pPr>
              <a:r>
                <a:rPr lang="tr-TR" sz="1600" dirty="0">
                  <a:solidFill>
                    <a:prstClr val="black"/>
                  </a:solidFill>
                  <a:latin typeface="Times New Roman" pitchFamily="18" charset="0"/>
                </a:rPr>
                <a:t>Performans Denetimi</a:t>
              </a:r>
            </a:p>
            <a:p>
              <a:pPr>
                <a:buFontTx/>
                <a:buChar char="•"/>
              </a:pPr>
              <a:r>
                <a:rPr lang="tr-TR" sz="1600" dirty="0">
                  <a:solidFill>
                    <a:prstClr val="black"/>
                  </a:solidFill>
                  <a:latin typeface="Times New Roman" pitchFamily="18" charset="0"/>
                </a:rPr>
                <a:t>Performans Değerlendirmesi</a:t>
              </a:r>
            </a:p>
          </p:txBody>
        </p:sp>
      </p:grpSp>
      <p:sp>
        <p:nvSpPr>
          <p:cNvPr id="20" name="Rectangle 17"/>
          <p:cNvSpPr>
            <a:spLocks noChangeArrowheads="1"/>
          </p:cNvSpPr>
          <p:nvPr/>
        </p:nvSpPr>
        <p:spPr bwMode="auto">
          <a:xfrm>
            <a:off x="3797385" y="2964783"/>
            <a:ext cx="4993217" cy="339067"/>
          </a:xfrm>
          <a:prstGeom prst="rect">
            <a:avLst/>
          </a:prstGeom>
          <a:solidFill>
            <a:schemeClr val="bg1"/>
          </a:solidFill>
          <a:ln w="25400">
            <a:solidFill>
              <a:schemeClr val="accent2"/>
            </a:solidFill>
            <a:miter lim="800000"/>
            <a:headEnd/>
            <a:tailEnd/>
          </a:ln>
        </p:spPr>
        <p:txBody>
          <a:bodyPr lIns="90488" tIns="44450" rIns="90488" bIns="44450">
            <a:spAutoFit/>
          </a:bodyPr>
          <a:lstStyle/>
          <a:p>
            <a:pPr algn="ctr" eaLnBrk="0" hangingPunct="0">
              <a:lnSpc>
                <a:spcPct val="90000"/>
              </a:lnSpc>
            </a:pPr>
            <a:r>
              <a:rPr lang="tr-TR" b="1" dirty="0">
                <a:solidFill>
                  <a:srgbClr val="44546A"/>
                </a:solidFill>
              </a:rPr>
              <a:t>UYGULAMA</a:t>
            </a:r>
            <a:endParaRPr lang="en-US" b="1" dirty="0">
              <a:solidFill>
                <a:srgbClr val="44546A"/>
              </a:solidFill>
            </a:endParaRPr>
          </a:p>
        </p:txBody>
      </p:sp>
      <p:cxnSp>
        <p:nvCxnSpPr>
          <p:cNvPr id="21" name="AutoShape 18"/>
          <p:cNvCxnSpPr>
            <a:cxnSpLocks noChangeShapeType="1"/>
            <a:stCxn id="9" idx="3"/>
            <a:endCxn id="6" idx="1"/>
          </p:cNvCxnSpPr>
          <p:nvPr/>
        </p:nvCxnSpPr>
        <p:spPr bwMode="auto">
          <a:xfrm>
            <a:off x="3687318" y="789781"/>
            <a:ext cx="878417" cy="14288"/>
          </a:xfrm>
          <a:prstGeom prst="straightConnector1">
            <a:avLst/>
          </a:prstGeom>
          <a:noFill/>
          <a:ln w="57150">
            <a:solidFill>
              <a:schemeClr val="folHlink"/>
            </a:solidFill>
            <a:prstDash val="sysDot"/>
            <a:round/>
            <a:headEnd type="none" w="sm" len="sm"/>
            <a:tailEnd type="triangle" w="sm" len="sm"/>
          </a:ln>
        </p:spPr>
      </p:cxnSp>
      <p:cxnSp>
        <p:nvCxnSpPr>
          <p:cNvPr id="22" name="AutoShape 19"/>
          <p:cNvCxnSpPr>
            <a:cxnSpLocks noChangeShapeType="1"/>
            <a:stCxn id="6" idx="3"/>
            <a:endCxn id="12" idx="1"/>
          </p:cNvCxnSpPr>
          <p:nvPr/>
        </p:nvCxnSpPr>
        <p:spPr bwMode="auto">
          <a:xfrm>
            <a:off x="7541687" y="804069"/>
            <a:ext cx="891116" cy="18118"/>
          </a:xfrm>
          <a:prstGeom prst="straightConnector1">
            <a:avLst/>
          </a:prstGeom>
          <a:noFill/>
          <a:ln w="57150">
            <a:solidFill>
              <a:schemeClr val="folHlink"/>
            </a:solidFill>
            <a:prstDash val="sysDot"/>
            <a:round/>
            <a:headEnd type="none" w="sm" len="sm"/>
            <a:tailEnd type="triangle" w="sm" len="sm"/>
          </a:ln>
        </p:spPr>
      </p:cxnSp>
      <p:cxnSp>
        <p:nvCxnSpPr>
          <p:cNvPr id="23" name="AutoShape 20"/>
          <p:cNvCxnSpPr>
            <a:cxnSpLocks noChangeShapeType="1"/>
          </p:cNvCxnSpPr>
          <p:nvPr/>
        </p:nvCxnSpPr>
        <p:spPr bwMode="auto">
          <a:xfrm flipH="1">
            <a:off x="3797300" y="992981"/>
            <a:ext cx="7152000" cy="2196000"/>
          </a:xfrm>
          <a:prstGeom prst="bentConnector5">
            <a:avLst>
              <a:gd name="adj1" fmla="val -3694"/>
              <a:gd name="adj2" fmla="val 71644"/>
              <a:gd name="adj3" fmla="val 103778"/>
            </a:avLst>
          </a:prstGeom>
          <a:noFill/>
          <a:ln w="57150">
            <a:solidFill>
              <a:schemeClr val="folHlink"/>
            </a:solidFill>
            <a:prstDash val="sysDot"/>
            <a:miter lim="800000"/>
            <a:headEnd type="none" w="sm" len="sm"/>
            <a:tailEnd type="triangle" w="sm" len="sm"/>
          </a:ln>
        </p:spPr>
      </p:cxnSp>
      <p:cxnSp>
        <p:nvCxnSpPr>
          <p:cNvPr id="24" name="AutoShape 21"/>
          <p:cNvCxnSpPr>
            <a:cxnSpLocks noChangeShapeType="1"/>
            <a:stCxn id="20" idx="3"/>
            <a:endCxn id="15" idx="1"/>
          </p:cNvCxnSpPr>
          <p:nvPr/>
        </p:nvCxnSpPr>
        <p:spPr bwMode="auto">
          <a:xfrm flipH="1">
            <a:off x="726019" y="3134190"/>
            <a:ext cx="8064500" cy="929810"/>
          </a:xfrm>
          <a:prstGeom prst="bentConnector5">
            <a:avLst>
              <a:gd name="adj1" fmla="val -3780"/>
              <a:gd name="adj2" fmla="val 47507"/>
              <a:gd name="adj3" fmla="val 103780"/>
            </a:avLst>
          </a:prstGeom>
          <a:noFill/>
          <a:ln w="57150">
            <a:solidFill>
              <a:schemeClr val="folHlink"/>
            </a:solidFill>
            <a:prstDash val="sysDot"/>
            <a:miter lim="800000"/>
            <a:headEnd type="none" w="sm" len="sm"/>
            <a:tailEnd type="triangle" w="sm" len="sm"/>
          </a:ln>
        </p:spPr>
      </p:cxnSp>
      <p:cxnSp>
        <p:nvCxnSpPr>
          <p:cNvPr id="25" name="AutoShape 22"/>
          <p:cNvCxnSpPr>
            <a:cxnSpLocks noChangeShapeType="1"/>
            <a:stCxn id="15" idx="3"/>
            <a:endCxn id="18" idx="1"/>
          </p:cNvCxnSpPr>
          <p:nvPr/>
        </p:nvCxnSpPr>
        <p:spPr bwMode="auto">
          <a:xfrm>
            <a:off x="3822701" y="4064000"/>
            <a:ext cx="527051" cy="6350"/>
          </a:xfrm>
          <a:prstGeom prst="straightConnector1">
            <a:avLst/>
          </a:prstGeom>
          <a:noFill/>
          <a:ln w="57150">
            <a:solidFill>
              <a:schemeClr val="folHlink"/>
            </a:solidFill>
            <a:prstDash val="sysDot"/>
            <a:round/>
            <a:headEnd type="none" w="sm" len="sm"/>
            <a:tailEnd type="triangle" w="sm" len="sm"/>
          </a:ln>
        </p:spPr>
      </p:cxnSp>
      <p:grpSp>
        <p:nvGrpSpPr>
          <p:cNvPr id="26" name="Group 23"/>
          <p:cNvGrpSpPr>
            <a:grpSpLocks/>
          </p:cNvGrpSpPr>
          <p:nvPr/>
        </p:nvGrpSpPr>
        <p:grpSpPr bwMode="auto">
          <a:xfrm>
            <a:off x="8534404" y="3939508"/>
            <a:ext cx="2650165" cy="1223963"/>
            <a:chOff x="295" y="300"/>
            <a:chExt cx="1406" cy="771"/>
          </a:xfrm>
          <a:solidFill>
            <a:schemeClr val="bg1"/>
          </a:solidFill>
        </p:grpSpPr>
        <p:sp>
          <p:nvSpPr>
            <p:cNvPr id="27" name="Rectangle 24"/>
            <p:cNvSpPr>
              <a:spLocks noChangeArrowheads="1"/>
            </p:cNvSpPr>
            <p:nvPr/>
          </p:nvSpPr>
          <p:spPr bwMode="auto">
            <a:xfrm>
              <a:off x="295" y="300"/>
              <a:ext cx="1406" cy="272"/>
            </a:xfrm>
            <a:prstGeom prst="rect">
              <a:avLst/>
            </a:prstGeom>
            <a:grpFill/>
            <a:ln w="34925" cap="sq">
              <a:solidFill>
                <a:schemeClr val="accent2"/>
              </a:solidFill>
              <a:miter lim="800000"/>
              <a:headEnd type="none" w="sm" len="sm"/>
              <a:tailEnd type="none" w="sm" len="sm"/>
            </a:ln>
          </p:spPr>
          <p:txBody>
            <a:bodyPr wrap="none" anchor="ctr"/>
            <a:lstStyle/>
            <a:p>
              <a:pPr algn="ctr"/>
              <a:r>
                <a:rPr lang="tr-TR" sz="1600" b="1" dirty="0">
                  <a:solidFill>
                    <a:srgbClr val="44546A"/>
                  </a:solidFill>
                  <a:latin typeface="Times New Roman" pitchFamily="18" charset="0"/>
                </a:rPr>
                <a:t>TBMM/Yerel Meclis</a:t>
              </a:r>
            </a:p>
          </p:txBody>
        </p:sp>
        <p:sp>
          <p:nvSpPr>
            <p:cNvPr id="28" name="Rectangle 25"/>
            <p:cNvSpPr>
              <a:spLocks noChangeArrowheads="1"/>
            </p:cNvSpPr>
            <p:nvPr/>
          </p:nvSpPr>
          <p:spPr bwMode="auto">
            <a:xfrm>
              <a:off x="295" y="573"/>
              <a:ext cx="1406" cy="498"/>
            </a:xfrm>
            <a:prstGeom prst="rect">
              <a:avLst/>
            </a:prstGeom>
            <a:grpFill/>
            <a:ln w="34925" cap="sq">
              <a:solidFill>
                <a:schemeClr val="accent2"/>
              </a:solidFill>
              <a:miter lim="800000"/>
              <a:headEnd type="none" w="sm" len="sm"/>
              <a:tailEnd type="none" w="sm" len="sm"/>
            </a:ln>
          </p:spPr>
          <p:txBody>
            <a:bodyPr wrap="none" anchor="ctr"/>
            <a:lstStyle/>
            <a:p>
              <a:pPr>
                <a:buFontTx/>
                <a:buChar char="•"/>
              </a:pPr>
              <a:r>
                <a:rPr lang="tr-TR" sz="1600">
                  <a:solidFill>
                    <a:prstClr val="black"/>
                  </a:solidFill>
                  <a:latin typeface="Times New Roman" pitchFamily="18" charset="0"/>
                </a:rPr>
                <a:t>Hesap verme </a:t>
              </a:r>
            </a:p>
            <a:p>
              <a:r>
                <a:rPr lang="tr-TR" sz="1600">
                  <a:solidFill>
                    <a:prstClr val="black"/>
                  </a:solidFill>
                  <a:latin typeface="Times New Roman" pitchFamily="18" charset="0"/>
                </a:rPr>
                <a:t> sorumluluğu</a:t>
              </a:r>
            </a:p>
          </p:txBody>
        </p:sp>
      </p:grpSp>
      <p:cxnSp>
        <p:nvCxnSpPr>
          <p:cNvPr id="29" name="AutoShape 26"/>
          <p:cNvCxnSpPr>
            <a:cxnSpLocks noChangeShapeType="1"/>
            <a:stCxn id="18" idx="3"/>
            <a:endCxn id="27" idx="1"/>
          </p:cNvCxnSpPr>
          <p:nvPr/>
        </p:nvCxnSpPr>
        <p:spPr bwMode="auto">
          <a:xfrm>
            <a:off x="7829553" y="4070351"/>
            <a:ext cx="704851" cy="84930"/>
          </a:xfrm>
          <a:prstGeom prst="straightConnector1">
            <a:avLst/>
          </a:prstGeom>
          <a:noFill/>
          <a:ln w="57150">
            <a:solidFill>
              <a:schemeClr val="folHlink"/>
            </a:solidFill>
            <a:prstDash val="sysDot"/>
            <a:round/>
            <a:headEnd type="none" w="sm" len="sm"/>
            <a:tailEnd type="triangle" w="sm" len="sm"/>
          </a:ln>
        </p:spPr>
      </p:cxn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83</a:t>
            </a:fld>
            <a:endParaRPr lang="tr-TR">
              <a:solidFill>
                <a:prstClr val="black">
                  <a:lumMod val="65000"/>
                  <a:lumOff val="35000"/>
                </a:prstClr>
              </a:solidFill>
            </a:endParaRPr>
          </a:p>
        </p:txBody>
      </p:sp>
    </p:spTree>
    <p:extLst>
      <p:ext uri="{BB962C8B-B14F-4D97-AF65-F5344CB8AC3E}">
        <p14:creationId xmlns:p14="http://schemas.microsoft.com/office/powerpoint/2010/main" val="5188936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p:cNvSpPr>
            <a:spLocks noGrp="1"/>
          </p:cNvSpPr>
          <p:nvPr>
            <p:ph type="body" sz="quarter" idx="14"/>
          </p:nvPr>
        </p:nvSpPr>
        <p:spPr>
          <a:xfrm>
            <a:off x="760024" y="1472541"/>
            <a:ext cx="10450285" cy="4655128"/>
          </a:xfrm>
        </p:spPr>
        <p:txBody>
          <a:bodyPr>
            <a:normAutofit/>
          </a:bodyPr>
          <a:lstStyle/>
          <a:p>
            <a:pPr marL="342900" indent="-342900" algn="just" defTabSz="185738">
              <a:lnSpc>
                <a:spcPct val="90000"/>
              </a:lnSpc>
              <a:buClr>
                <a:schemeClr val="tx2"/>
              </a:buClr>
              <a:buFont typeface="Arial" panose="020B0604020202020204" pitchFamily="34" charset="0"/>
              <a:buChar char="•"/>
            </a:pPr>
            <a:r>
              <a:rPr lang="tr-TR" sz="2400" dirty="0">
                <a:solidFill>
                  <a:srgbClr val="C00000"/>
                </a:solidFill>
                <a:latin typeface="Times New Roman" pitchFamily="18" charset="0"/>
                <a:cs typeface="Times New Roman" pitchFamily="18" charset="0"/>
              </a:rPr>
              <a:t>Türkiye Büyük Millet Meclisi</a:t>
            </a:r>
            <a:r>
              <a:rPr lang="tr-TR" sz="2400" dirty="0">
                <a:latin typeface="Times New Roman" pitchFamily="18" charset="0"/>
                <a:cs typeface="Times New Roman" pitchFamily="18" charset="0"/>
              </a:rPr>
              <a:t>, </a:t>
            </a:r>
            <a:r>
              <a:rPr lang="tr-TR" sz="2400" dirty="0">
                <a:solidFill>
                  <a:srgbClr val="00B0F0"/>
                </a:solidFill>
                <a:latin typeface="Times New Roman" pitchFamily="18" charset="0"/>
                <a:cs typeface="Times New Roman" pitchFamily="18" charset="0"/>
              </a:rPr>
              <a:t>merkezî yönetim bütçe kanununun uygulama sonuçlarını onama yetkisini</a:t>
            </a:r>
            <a:r>
              <a:rPr lang="tr-TR" sz="2400" dirty="0">
                <a:latin typeface="Times New Roman" pitchFamily="18" charset="0"/>
                <a:cs typeface="Times New Roman" pitchFamily="18" charset="0"/>
              </a:rPr>
              <a:t> kesin hesap kanunuyla kullanır.</a:t>
            </a:r>
            <a:endParaRPr lang="tr-TR" sz="2400" dirty="0">
              <a:latin typeface="Times New Roman" pitchFamily="18" charset="0"/>
            </a:endParaRPr>
          </a:p>
          <a:p>
            <a:pPr marL="342900" indent="-342900" algn="just" defTabSz="185738">
              <a:lnSpc>
                <a:spcPct val="90000"/>
              </a:lnSpc>
              <a:buClr>
                <a:schemeClr val="tx2"/>
              </a:buClr>
              <a:buFont typeface="Arial" panose="020B0604020202020204" pitchFamily="34" charset="0"/>
              <a:buChar char="•"/>
            </a:pPr>
            <a:r>
              <a:rPr lang="tr-TR" sz="2400" u="sng" dirty="0">
                <a:latin typeface="Times New Roman" pitchFamily="18" charset="0"/>
                <a:cs typeface="Times New Roman" pitchFamily="18" charset="0"/>
              </a:rPr>
              <a:t>Kesin hesap kanunu tasarısı</a:t>
            </a:r>
            <a:r>
              <a:rPr lang="tr-TR" sz="2400" dirty="0">
                <a:latin typeface="Times New Roman" pitchFamily="18" charset="0"/>
                <a:cs typeface="Times New Roman" pitchFamily="18" charset="0"/>
              </a:rPr>
              <a:t>, muhasebe kayıtları dikkate alınarak, merkezî yönetim bütçe kanununun şekline uygun olarak </a:t>
            </a:r>
            <a:r>
              <a:rPr lang="tr-TR" sz="2400" dirty="0">
                <a:solidFill>
                  <a:srgbClr val="C00000"/>
                </a:solidFill>
                <a:latin typeface="Times New Roman" pitchFamily="18" charset="0"/>
                <a:cs typeface="Times New Roman" pitchFamily="18" charset="0"/>
              </a:rPr>
              <a:t>Maliye Bakanlığınca hazırlanır</a:t>
            </a:r>
            <a:r>
              <a:rPr lang="tr-TR" sz="2400" dirty="0">
                <a:latin typeface="Times New Roman" pitchFamily="18" charset="0"/>
                <a:cs typeface="Times New Roman" pitchFamily="18" charset="0"/>
              </a:rPr>
              <a:t>. </a:t>
            </a:r>
            <a:endParaRPr lang="tr-TR" sz="2400" dirty="0">
              <a:latin typeface="Times New Roman" pitchFamily="18" charset="0"/>
            </a:endParaRPr>
          </a:p>
          <a:p>
            <a:pPr marL="342900" indent="-342900" algn="just" defTabSz="185738">
              <a:lnSpc>
                <a:spcPct val="90000"/>
              </a:lnSpc>
              <a:buClr>
                <a:schemeClr val="tx2"/>
              </a:buClr>
              <a:buFont typeface="Arial" panose="020B0604020202020204" pitchFamily="34" charset="0"/>
              <a:buChar char="•"/>
            </a:pPr>
            <a:r>
              <a:rPr lang="tr-TR" sz="2400" dirty="0">
                <a:latin typeface="Times New Roman" pitchFamily="18" charset="0"/>
                <a:cs typeface="Times New Roman" pitchFamily="18" charset="0"/>
              </a:rPr>
              <a:t>Söz konusu cetvel ve belgeler, izleyen mali yılın </a:t>
            </a:r>
            <a:r>
              <a:rPr lang="tr-TR" sz="2400" u="sng" dirty="0">
                <a:solidFill>
                  <a:srgbClr val="C00000"/>
                </a:solidFill>
                <a:latin typeface="Times New Roman" pitchFamily="18" charset="0"/>
                <a:cs typeface="Times New Roman" pitchFamily="18" charset="0"/>
              </a:rPr>
              <a:t>Mayıs ayının </a:t>
            </a:r>
            <a:r>
              <a:rPr lang="tr-TR" sz="2400" u="sng" dirty="0" err="1">
                <a:solidFill>
                  <a:srgbClr val="C00000"/>
                </a:solidFill>
                <a:latin typeface="Times New Roman" pitchFamily="18" charset="0"/>
                <a:cs typeface="Times New Roman" pitchFamily="18" charset="0"/>
              </a:rPr>
              <a:t>onbeşine</a:t>
            </a:r>
            <a:r>
              <a:rPr lang="tr-TR" sz="2400" u="sng" dirty="0">
                <a:solidFill>
                  <a:srgbClr val="C00000"/>
                </a:solidFill>
                <a:latin typeface="Times New Roman" pitchFamily="18" charset="0"/>
                <a:cs typeface="Times New Roman" pitchFamily="18" charset="0"/>
              </a:rPr>
              <a:t> kadar </a:t>
            </a:r>
            <a:r>
              <a:rPr lang="tr-TR" sz="2400" u="sng" dirty="0">
                <a:latin typeface="Times New Roman" pitchFamily="18" charset="0"/>
                <a:cs typeface="Times New Roman" pitchFamily="18" charset="0"/>
              </a:rPr>
              <a:t>ilgili bakan ve üst yönetici tarafından imzalanmış </a:t>
            </a:r>
            <a:r>
              <a:rPr lang="tr-TR" sz="2400" dirty="0">
                <a:latin typeface="Times New Roman" pitchFamily="18" charset="0"/>
                <a:cs typeface="Times New Roman" pitchFamily="18" charset="0"/>
              </a:rPr>
              <a:t>olarak dört nüsha halinde Bakanlığa gönderilir.</a:t>
            </a:r>
            <a:endParaRPr lang="tr-TR" sz="2400" dirty="0">
              <a:latin typeface="Times New Roman" pitchFamily="18" charset="0"/>
            </a:endParaRPr>
          </a:p>
          <a:p>
            <a:pPr marL="342900" indent="-342900" algn="just" defTabSz="185738">
              <a:lnSpc>
                <a:spcPct val="90000"/>
              </a:lnSpc>
              <a:buClr>
                <a:schemeClr val="tx2"/>
              </a:buClr>
              <a:buFont typeface="Arial" panose="020B0604020202020204" pitchFamily="34" charset="0"/>
              <a:buChar char="•"/>
            </a:pPr>
            <a:r>
              <a:rPr lang="tr-TR" sz="2400" dirty="0">
                <a:latin typeface="Times New Roman" pitchFamily="18" charset="0"/>
                <a:cs typeface="Times New Roman" pitchFamily="18" charset="0"/>
              </a:rPr>
              <a:t>Bu tasarı, izleyen malî yılın </a:t>
            </a:r>
            <a:r>
              <a:rPr lang="tr-TR" sz="2400" dirty="0">
                <a:solidFill>
                  <a:srgbClr val="0070C0"/>
                </a:solidFill>
                <a:latin typeface="Times New Roman" pitchFamily="18" charset="0"/>
                <a:cs typeface="Times New Roman" pitchFamily="18" charset="0"/>
              </a:rPr>
              <a:t>Haziran ayı sonuna kadar Bakanlar Kurulunca </a:t>
            </a:r>
            <a:r>
              <a:rPr lang="tr-TR" sz="2400" dirty="0">
                <a:solidFill>
                  <a:srgbClr val="0070C0"/>
                </a:solidFill>
                <a:latin typeface="Times New Roman" pitchFamily="18" charset="0"/>
              </a:rPr>
              <a:t>TBMM’ne</a:t>
            </a:r>
            <a:r>
              <a:rPr lang="tr-TR" sz="2400" dirty="0">
                <a:solidFill>
                  <a:srgbClr val="0070C0"/>
                </a:solidFill>
                <a:latin typeface="Times New Roman" pitchFamily="18" charset="0"/>
                <a:cs typeface="Times New Roman" pitchFamily="18" charset="0"/>
              </a:rPr>
              <a:t> sunulur ve bir örneği Sayıştay’a gönderilir.</a:t>
            </a:r>
            <a:endParaRPr lang="tr-TR" sz="2400" dirty="0">
              <a:solidFill>
                <a:srgbClr val="0070C0"/>
              </a:solidFill>
              <a:latin typeface="Times New Roman" pitchFamily="18" charset="0"/>
            </a:endParaRPr>
          </a:p>
          <a:p>
            <a:pPr marL="342900" indent="-342900" algn="just" defTabSz="185738">
              <a:lnSpc>
                <a:spcPct val="90000"/>
              </a:lnSpc>
              <a:buClr>
                <a:schemeClr val="tx2"/>
              </a:buClr>
              <a:buFont typeface="Arial" panose="020B0604020202020204" pitchFamily="34" charset="0"/>
              <a:buChar char="•"/>
            </a:pPr>
            <a:r>
              <a:rPr lang="tr-TR" sz="2400" dirty="0">
                <a:solidFill>
                  <a:srgbClr val="C00000"/>
                </a:solidFill>
                <a:latin typeface="Times New Roman" pitchFamily="18" charset="0"/>
                <a:cs typeface="Times New Roman" pitchFamily="18" charset="0"/>
              </a:rPr>
              <a:t>İdarelerin faaliyet raporları, genel faaliyet raporu, dış denetim genel değerlendirme raporu ve kesin hesap kanunu tasarısı ile merkezî yönetim bütçe kanunu tasarısı birlikte görüşülür. </a:t>
            </a:r>
            <a:endParaRPr lang="tr-TR" sz="2400" dirty="0">
              <a:solidFill>
                <a:srgbClr val="C00000"/>
              </a:solidFill>
              <a:latin typeface="Times New Roman" pitchFamily="18" charset="0"/>
            </a:endParaRPr>
          </a:p>
          <a:p>
            <a:endParaRPr lang="tr-TR" sz="2400" dirty="0"/>
          </a:p>
        </p:txBody>
      </p:sp>
      <p:sp>
        <p:nvSpPr>
          <p:cNvPr id="4" name="Metin Yer Tutucusu 3"/>
          <p:cNvSpPr>
            <a:spLocks noGrp="1"/>
          </p:cNvSpPr>
          <p:nvPr>
            <p:ph type="body" sz="quarter" idx="15"/>
          </p:nvPr>
        </p:nvSpPr>
        <p:spPr>
          <a:xfrm>
            <a:off x="239999" y="495444"/>
            <a:ext cx="10233600" cy="584775"/>
          </a:xfrm>
        </p:spPr>
        <p:txBody>
          <a:bodyPr/>
          <a:lstStyle/>
          <a:p>
            <a:pPr algn="ctr"/>
            <a:r>
              <a:rPr lang="tr-TR" b="1" dirty="0">
                <a:latin typeface="Times New Roman" pitchFamily="18" charset="0"/>
              </a:rPr>
              <a:t>Kesin Hesap Kanunu </a:t>
            </a:r>
            <a:endParaRPr lang="tr-TR" dirty="0"/>
          </a:p>
        </p:txBody>
      </p:sp>
      <p:sp>
        <p:nvSpPr>
          <p:cNvPr id="2" name="Slayt Numarası Yer Tutucusu 1"/>
          <p:cNvSpPr>
            <a:spLocks noGrp="1"/>
          </p:cNvSpPr>
          <p:nvPr>
            <p:ph type="sldNum" sz="quarter" idx="13"/>
          </p:nvPr>
        </p:nvSpPr>
        <p:spPr/>
        <p:txBody>
          <a:bodyPr/>
          <a:lstStyle/>
          <a:p>
            <a:fld id="{8E6AA186-9BDC-43F2-8CB7-BFB6CE2B9968}" type="slidenum">
              <a:rPr lang="tr-TR" sz="1600" smtClean="0">
                <a:solidFill>
                  <a:prstClr val="black">
                    <a:lumMod val="65000"/>
                    <a:lumOff val="35000"/>
                  </a:prstClr>
                </a:solidFill>
              </a:rPr>
              <a:pPr/>
              <a:t>84</a:t>
            </a:fld>
            <a:endParaRPr lang="tr-TR" sz="1600" dirty="0">
              <a:solidFill>
                <a:prstClr val="black">
                  <a:lumMod val="65000"/>
                  <a:lumOff val="35000"/>
                </a:prstClr>
              </a:solidFill>
            </a:endParaRPr>
          </a:p>
        </p:txBody>
      </p:sp>
    </p:spTree>
    <p:extLst>
      <p:ext uri="{BB962C8B-B14F-4D97-AF65-F5344CB8AC3E}">
        <p14:creationId xmlns:p14="http://schemas.microsoft.com/office/powerpoint/2010/main" val="1231169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Yer Tutucusu 2"/>
          <p:cNvSpPr>
            <a:spLocks noGrp="1"/>
          </p:cNvSpPr>
          <p:nvPr>
            <p:ph type="body" sz="quarter" idx="14"/>
          </p:nvPr>
        </p:nvSpPr>
        <p:spPr>
          <a:xfrm>
            <a:off x="843196" y="1543800"/>
            <a:ext cx="10711543" cy="4764935"/>
          </a:xfrm>
        </p:spPr>
        <p:txBody>
          <a:bodyPr/>
          <a:lstStyle/>
          <a:p>
            <a:pPr marL="342900" indent="-342900" algn="just" defTabSz="185738">
              <a:lnSpc>
                <a:spcPct val="90000"/>
              </a:lnSpc>
              <a:buClr>
                <a:schemeClr val="tx2"/>
              </a:buClr>
              <a:buSzPct val="100000"/>
              <a:buFont typeface="Arial" panose="020B0604020202020204" pitchFamily="34" charset="0"/>
              <a:buChar char="•"/>
            </a:pPr>
            <a:r>
              <a:rPr lang="tr-TR" sz="2800" dirty="0">
                <a:latin typeface="Times New Roman" pitchFamily="18" charset="0"/>
                <a:cs typeface="Times New Roman" pitchFamily="18" charset="0"/>
              </a:rPr>
              <a:t>Sayıştay, merkezi yönetim kapsamındaki kamu idareleri için düzenleyeceği genel uygunluk bildirimini, kesin hesap kanun tasarısının verilmesinden başlayarak en geç </a:t>
            </a:r>
            <a:r>
              <a:rPr lang="tr-TR" sz="2800" dirty="0">
                <a:solidFill>
                  <a:srgbClr val="C00000"/>
                </a:solidFill>
                <a:latin typeface="Times New Roman" pitchFamily="18" charset="0"/>
                <a:cs typeface="Times New Roman" pitchFamily="18" charset="0"/>
              </a:rPr>
              <a:t>75 gün içinde </a:t>
            </a:r>
            <a:r>
              <a:rPr lang="tr-TR" sz="2800" dirty="0">
                <a:latin typeface="Times New Roman" pitchFamily="18" charset="0"/>
                <a:cs typeface="Times New Roman" pitchFamily="18" charset="0"/>
              </a:rPr>
              <a:t>TBMM’ye sunar.</a:t>
            </a:r>
          </a:p>
          <a:p>
            <a:pPr marL="342900" indent="-342900" algn="just" defTabSz="185738">
              <a:lnSpc>
                <a:spcPct val="90000"/>
              </a:lnSpc>
              <a:buClr>
                <a:schemeClr val="tx2"/>
              </a:buClr>
              <a:buSzPct val="100000"/>
              <a:buFont typeface="Arial" panose="020B0604020202020204" pitchFamily="34" charset="0"/>
              <a:buChar char="•"/>
            </a:pPr>
            <a:endParaRPr lang="tr-TR" sz="2800" dirty="0">
              <a:latin typeface="Times New Roman" pitchFamily="18" charset="0"/>
              <a:cs typeface="Times New Roman" pitchFamily="18" charset="0"/>
            </a:endParaRPr>
          </a:p>
          <a:p>
            <a:pPr marL="342900" indent="-342900" algn="just" defTabSz="185738">
              <a:lnSpc>
                <a:spcPct val="90000"/>
              </a:lnSpc>
              <a:buClr>
                <a:schemeClr val="tx2"/>
              </a:buClr>
              <a:buSzPct val="100000"/>
              <a:buFont typeface="Arial" panose="020B0604020202020204" pitchFamily="34" charset="0"/>
              <a:buChar char="•"/>
            </a:pPr>
            <a:r>
              <a:rPr lang="tr-TR" sz="2800" dirty="0">
                <a:solidFill>
                  <a:srgbClr val="C00000"/>
                </a:solidFill>
                <a:latin typeface="Times New Roman" pitchFamily="18" charset="0"/>
                <a:cs typeface="Times New Roman" pitchFamily="18" charset="0"/>
              </a:rPr>
              <a:t>Bu bildirimin sunulması, sonuçlandırılmamış Sayıştay denetimini önlemez/hesapların kesin hükme bağlandığı anlamına gelmez.</a:t>
            </a:r>
          </a:p>
          <a:p>
            <a:pPr algn="just" defTabSz="185738">
              <a:lnSpc>
                <a:spcPct val="90000"/>
              </a:lnSpc>
              <a:buClr>
                <a:srgbClr val="FF00FF"/>
              </a:buClr>
              <a:buFont typeface="Wingdings" pitchFamily="2" charset="2"/>
              <a:buChar char="v"/>
            </a:pPr>
            <a:endParaRPr lang="tr-TR" sz="2800" dirty="0">
              <a:latin typeface="Times New Roman" pitchFamily="18" charset="0"/>
              <a:cs typeface="Times New Roman" pitchFamily="18" charset="0"/>
            </a:endParaRPr>
          </a:p>
          <a:p>
            <a:endParaRPr lang="tr-TR" dirty="0"/>
          </a:p>
        </p:txBody>
      </p:sp>
      <p:sp>
        <p:nvSpPr>
          <p:cNvPr id="4" name="Metin Yer Tutucusu 3"/>
          <p:cNvSpPr>
            <a:spLocks noGrp="1"/>
          </p:cNvSpPr>
          <p:nvPr>
            <p:ph type="body" sz="quarter" idx="15"/>
          </p:nvPr>
        </p:nvSpPr>
        <p:spPr>
          <a:xfrm>
            <a:off x="239999" y="433868"/>
            <a:ext cx="10233600" cy="646331"/>
          </a:xfrm>
        </p:spPr>
        <p:txBody>
          <a:bodyPr/>
          <a:lstStyle/>
          <a:p>
            <a:pPr algn="ctr"/>
            <a:r>
              <a:rPr lang="tr-TR" sz="3600" b="1" dirty="0">
                <a:latin typeface="Times New Roman" pitchFamily="18" charset="0"/>
              </a:rPr>
              <a:t>Genel Uygunluk </a:t>
            </a:r>
            <a:r>
              <a:rPr lang="tr-TR" sz="3600" b="1" dirty="0" smtClean="0">
                <a:latin typeface="Times New Roman" pitchFamily="18" charset="0"/>
              </a:rPr>
              <a:t>Bildirimi</a:t>
            </a:r>
            <a:endParaRPr lang="tr-TR" sz="3600" dirty="0"/>
          </a:p>
        </p:txBody>
      </p: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85</a:t>
            </a:fld>
            <a:endParaRPr lang="tr-TR">
              <a:solidFill>
                <a:prstClr val="black">
                  <a:lumMod val="65000"/>
                  <a:lumOff val="35000"/>
                </a:prstClr>
              </a:solidFill>
            </a:endParaRPr>
          </a:p>
        </p:txBody>
      </p:sp>
    </p:spTree>
    <p:extLst>
      <p:ext uri="{BB962C8B-B14F-4D97-AF65-F5344CB8AC3E}">
        <p14:creationId xmlns:p14="http://schemas.microsoft.com/office/powerpoint/2010/main" val="28694241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Yer Tutucusu 3"/>
          <p:cNvSpPr>
            <a:spLocks noGrp="1"/>
          </p:cNvSpPr>
          <p:nvPr>
            <p:ph type="body" sz="quarter" idx="15"/>
          </p:nvPr>
        </p:nvSpPr>
        <p:spPr>
          <a:xfrm>
            <a:off x="1911927" y="2436995"/>
            <a:ext cx="8312728" cy="769441"/>
          </a:xfrm>
        </p:spPr>
        <p:txBody>
          <a:bodyPr/>
          <a:lstStyle/>
          <a:p>
            <a:pPr algn="ctr"/>
            <a:r>
              <a:rPr lang="tr-TR" sz="4400" b="1" dirty="0">
                <a:solidFill>
                  <a:schemeClr val="tx1"/>
                </a:solidFill>
                <a:latin typeface="+mj-lt"/>
                <a:ea typeface="+mj-ea"/>
                <a:cs typeface="+mj-cs"/>
              </a:rPr>
              <a:t>TAŞINIR</a:t>
            </a:r>
            <a:r>
              <a:rPr lang="tr-TR" b="1" dirty="0" smtClean="0"/>
              <a:t> </a:t>
            </a:r>
            <a:r>
              <a:rPr lang="tr-TR" sz="4400" b="1" dirty="0">
                <a:solidFill>
                  <a:schemeClr val="tx1"/>
                </a:solidFill>
                <a:latin typeface="+mj-lt"/>
                <a:ea typeface="+mj-ea"/>
                <a:cs typeface="+mj-cs"/>
              </a:rPr>
              <a:t>VE TAŞINMAZLAR</a:t>
            </a:r>
          </a:p>
        </p:txBody>
      </p: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86</a:t>
            </a:fld>
            <a:endParaRPr lang="tr-TR">
              <a:solidFill>
                <a:prstClr val="black">
                  <a:lumMod val="65000"/>
                  <a:lumOff val="35000"/>
                </a:prstClr>
              </a:solidFill>
            </a:endParaRPr>
          </a:p>
        </p:txBody>
      </p:sp>
    </p:spTree>
    <p:extLst>
      <p:ext uri="{BB962C8B-B14F-4D97-AF65-F5344CB8AC3E}">
        <p14:creationId xmlns:p14="http://schemas.microsoft.com/office/powerpoint/2010/main" val="18816182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Yer Tutucusu 3"/>
          <p:cNvSpPr>
            <a:spLocks noGrp="1"/>
          </p:cNvSpPr>
          <p:nvPr>
            <p:ph type="body" sz="quarter" idx="15"/>
          </p:nvPr>
        </p:nvSpPr>
        <p:spPr>
          <a:xfrm>
            <a:off x="688899" y="433789"/>
            <a:ext cx="10569039" cy="646331"/>
          </a:xfrm>
        </p:spPr>
        <p:txBody>
          <a:bodyPr/>
          <a:lstStyle/>
          <a:p>
            <a:pPr algn="ctr"/>
            <a:r>
              <a:rPr lang="tr-TR" sz="3600" b="1" dirty="0">
                <a:solidFill>
                  <a:srgbClr val="002060"/>
                </a:solidFill>
                <a:latin typeface="+mj-lt"/>
                <a:ea typeface="+mj-ea"/>
                <a:cs typeface="+mj-cs"/>
              </a:rPr>
              <a:t>Taşınır ve </a:t>
            </a:r>
            <a:r>
              <a:rPr lang="tr-TR" sz="3600" b="1" dirty="0" smtClean="0">
                <a:solidFill>
                  <a:srgbClr val="002060"/>
                </a:solidFill>
                <a:latin typeface="+mj-lt"/>
                <a:ea typeface="+mj-ea"/>
                <a:cs typeface="+mj-cs"/>
              </a:rPr>
              <a:t>Taşınmaz İşlemleri(Md.44) </a:t>
            </a:r>
            <a:endParaRPr lang="tr-TR" sz="3600" b="1" dirty="0">
              <a:solidFill>
                <a:srgbClr val="002060"/>
              </a:solidFill>
              <a:latin typeface="+mj-lt"/>
              <a:ea typeface="+mj-ea"/>
              <a:cs typeface="+mj-cs"/>
            </a:endParaRPr>
          </a:p>
        </p:txBody>
      </p:sp>
      <p:sp>
        <p:nvSpPr>
          <p:cNvPr id="6" name="Dikdörtgen 5"/>
          <p:cNvSpPr/>
          <p:nvPr/>
        </p:nvSpPr>
        <p:spPr>
          <a:xfrm>
            <a:off x="688769" y="1720938"/>
            <a:ext cx="10357603" cy="4154984"/>
          </a:xfrm>
          <a:prstGeom prst="rect">
            <a:avLst/>
          </a:prstGeom>
        </p:spPr>
        <p:txBody>
          <a:bodyPr wrap="square">
            <a:spAutoFit/>
          </a:bodyPr>
          <a:lstStyle/>
          <a:p>
            <a:r>
              <a:rPr lang="tr-TR" sz="2400" b="1" dirty="0"/>
              <a:t>Genel yönetim kapsamındaki kamu idarelerince</a:t>
            </a:r>
            <a:r>
              <a:rPr lang="tr-TR" sz="2400" dirty="0"/>
              <a:t>, </a:t>
            </a:r>
            <a:endParaRPr lang="tr-TR" sz="2400" dirty="0" smtClean="0"/>
          </a:p>
          <a:p>
            <a:pPr marL="342900" indent="-342900">
              <a:buFont typeface="Arial" panose="020B0604020202020204" pitchFamily="34" charset="0"/>
              <a:buChar char="•"/>
            </a:pPr>
            <a:r>
              <a:rPr lang="tr-TR" sz="2400" dirty="0" smtClean="0"/>
              <a:t>taşınır </a:t>
            </a:r>
            <a:r>
              <a:rPr lang="tr-TR" sz="2400" dirty="0"/>
              <a:t>ve taşınmaz edinilmesi, yönetilmesi, trampası, elden çıkarılması, </a:t>
            </a:r>
            <a:r>
              <a:rPr lang="tr-TR" sz="2400" dirty="0" err="1"/>
              <a:t>ecrimisilin</a:t>
            </a:r>
            <a:r>
              <a:rPr lang="tr-TR" sz="2400" dirty="0"/>
              <a:t> tahsil ve takibinde izlenecek yöntem, </a:t>
            </a:r>
            <a:endParaRPr lang="tr-TR" sz="2400" dirty="0" smtClean="0"/>
          </a:p>
          <a:p>
            <a:pPr marL="342900" indent="-342900">
              <a:buFont typeface="Arial" panose="020B0604020202020204" pitchFamily="34" charset="0"/>
              <a:buChar char="•"/>
            </a:pPr>
            <a:r>
              <a:rPr lang="tr-TR" sz="2400" dirty="0" smtClean="0"/>
              <a:t>Devletin </a:t>
            </a:r>
            <a:r>
              <a:rPr lang="tr-TR" sz="2400" dirty="0"/>
              <a:t>hüküm ve tasarrufu altındaki yerlerin yönetimi ve korunması, </a:t>
            </a:r>
            <a:r>
              <a:rPr lang="tr-TR" sz="2400" dirty="0" err="1"/>
              <a:t>işgalli</a:t>
            </a:r>
            <a:r>
              <a:rPr lang="tr-TR" sz="2400" dirty="0"/>
              <a:t> malların tahliyesi gibi hususlar </a:t>
            </a:r>
            <a:r>
              <a:rPr lang="tr-TR" sz="2400" b="1" dirty="0"/>
              <a:t>ilgili kanunlarında düzenlenir. </a:t>
            </a:r>
            <a:endParaRPr lang="tr-TR" sz="2400" b="1" dirty="0" smtClean="0"/>
          </a:p>
          <a:p>
            <a:endParaRPr lang="tr-TR" sz="2400" dirty="0" smtClean="0"/>
          </a:p>
          <a:p>
            <a:r>
              <a:rPr lang="tr-TR" sz="2400" dirty="0" smtClean="0">
                <a:solidFill>
                  <a:srgbClr val="C00000"/>
                </a:solidFill>
              </a:rPr>
              <a:t>Bu </a:t>
            </a:r>
            <a:r>
              <a:rPr lang="tr-TR" sz="2400" dirty="0">
                <a:solidFill>
                  <a:srgbClr val="C00000"/>
                </a:solidFill>
              </a:rPr>
              <a:t>malların kaydı ile </a:t>
            </a:r>
            <a:r>
              <a:rPr lang="tr-TR" sz="2400" dirty="0" smtClean="0">
                <a:solidFill>
                  <a:srgbClr val="C00000"/>
                </a:solidFill>
              </a:rPr>
              <a:t>taşınırların</a:t>
            </a:r>
          </a:p>
          <a:p>
            <a:pPr marL="342900" indent="-342900">
              <a:buFont typeface="Arial" panose="020B0604020202020204" pitchFamily="34" charset="0"/>
              <a:buChar char="•"/>
            </a:pPr>
            <a:r>
              <a:rPr lang="tr-TR" sz="2400" dirty="0" smtClean="0"/>
              <a:t>muhafazası</a:t>
            </a:r>
            <a:r>
              <a:rPr lang="tr-TR" sz="2400" dirty="0"/>
              <a:t>,  kullanımı, mal yönetim hesabının verilmesi ve mal yönetim sorumlularıyla bunlar adına görev yapacak olanların belirlenmesine ilişkin </a:t>
            </a:r>
            <a:r>
              <a:rPr lang="tr-TR" sz="2400" dirty="0" err="1"/>
              <a:t>usûl</a:t>
            </a:r>
            <a:r>
              <a:rPr lang="tr-TR" sz="2400" dirty="0"/>
              <a:t> ve esaslar, Maliye Bakanlığınca hazırlanacak ve Bakanlar Kurulu tarafından çıkarılacak </a:t>
            </a:r>
            <a:r>
              <a:rPr lang="tr-TR" sz="2400" dirty="0">
                <a:solidFill>
                  <a:srgbClr val="00B0F0"/>
                </a:solidFill>
              </a:rPr>
              <a:t>yönetmeliklerle belirlenir</a:t>
            </a:r>
            <a:r>
              <a:rPr lang="tr-TR" sz="2400" dirty="0"/>
              <a:t>.</a:t>
            </a:r>
          </a:p>
        </p:txBody>
      </p: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87</a:t>
            </a:fld>
            <a:endParaRPr lang="tr-TR">
              <a:solidFill>
                <a:prstClr val="black">
                  <a:lumMod val="65000"/>
                  <a:lumOff val="35000"/>
                </a:prstClr>
              </a:solidFill>
            </a:endParaRPr>
          </a:p>
        </p:txBody>
      </p:sp>
    </p:spTree>
    <p:extLst>
      <p:ext uri="{BB962C8B-B14F-4D97-AF65-F5344CB8AC3E}">
        <p14:creationId xmlns:p14="http://schemas.microsoft.com/office/powerpoint/2010/main" val="35623787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Yer Tutucusu 3"/>
          <p:cNvSpPr>
            <a:spLocks noGrp="1"/>
          </p:cNvSpPr>
          <p:nvPr>
            <p:ph type="body" sz="quarter" idx="15"/>
          </p:nvPr>
        </p:nvSpPr>
        <p:spPr>
          <a:xfrm>
            <a:off x="688899" y="433789"/>
            <a:ext cx="10569039" cy="646331"/>
          </a:xfrm>
        </p:spPr>
        <p:txBody>
          <a:bodyPr/>
          <a:lstStyle/>
          <a:p>
            <a:pPr algn="ctr"/>
            <a:r>
              <a:rPr lang="tr-TR" sz="3600" b="1" dirty="0">
                <a:solidFill>
                  <a:srgbClr val="002060"/>
                </a:solidFill>
                <a:latin typeface="+mj-lt"/>
                <a:ea typeface="+mj-ea"/>
                <a:cs typeface="+mj-cs"/>
              </a:rPr>
              <a:t>Taşınır ve </a:t>
            </a:r>
            <a:r>
              <a:rPr lang="tr-TR" sz="3600" b="1" dirty="0" smtClean="0">
                <a:solidFill>
                  <a:srgbClr val="002060"/>
                </a:solidFill>
                <a:latin typeface="+mj-lt"/>
                <a:ea typeface="+mj-ea"/>
                <a:cs typeface="+mj-cs"/>
              </a:rPr>
              <a:t>Taşınmaz Edinme (Md.45) </a:t>
            </a:r>
            <a:endParaRPr lang="tr-TR" sz="3600" b="1" dirty="0">
              <a:solidFill>
                <a:srgbClr val="002060"/>
              </a:solidFill>
              <a:latin typeface="+mj-lt"/>
              <a:ea typeface="+mj-ea"/>
              <a:cs typeface="+mj-cs"/>
            </a:endParaRPr>
          </a:p>
        </p:txBody>
      </p:sp>
      <p:sp>
        <p:nvSpPr>
          <p:cNvPr id="6" name="Dikdörtgen 5"/>
          <p:cNvSpPr/>
          <p:nvPr/>
        </p:nvSpPr>
        <p:spPr>
          <a:xfrm>
            <a:off x="420413" y="1229711"/>
            <a:ext cx="11393215" cy="4893647"/>
          </a:xfrm>
          <a:prstGeom prst="rect">
            <a:avLst/>
          </a:prstGeom>
        </p:spPr>
        <p:txBody>
          <a:bodyPr wrap="square">
            <a:spAutoFit/>
          </a:bodyPr>
          <a:lstStyle/>
          <a:p>
            <a:r>
              <a:rPr lang="tr-TR" sz="2400" b="1" dirty="0">
                <a:solidFill>
                  <a:prstClr val="black"/>
                </a:solidFill>
              </a:rPr>
              <a:t>Genel yönetim kapsamındaki kamu </a:t>
            </a:r>
            <a:r>
              <a:rPr lang="tr-TR" sz="2400" b="1" dirty="0" smtClean="0">
                <a:solidFill>
                  <a:prstClr val="black"/>
                </a:solidFill>
              </a:rPr>
              <a:t>idareleri,</a:t>
            </a:r>
            <a:r>
              <a:rPr lang="tr-TR" sz="2400" dirty="0" smtClean="0">
                <a:solidFill>
                  <a:prstClr val="black"/>
                </a:solidFill>
              </a:rPr>
              <a:t> kamu </a:t>
            </a:r>
            <a:r>
              <a:rPr lang="tr-TR" sz="2400" dirty="0">
                <a:solidFill>
                  <a:prstClr val="black"/>
                </a:solidFill>
              </a:rPr>
              <a:t>hizmetlerinin zorunlu kıldığı durumlarda gereken nicelikte ve nitelikte taşınır ve taşınmazları, yurt içinde veya yurt dışında, bedellerini peşin veya taksitle ödeyerek veya finansal kiralama suretiyle edinebilirler. </a:t>
            </a:r>
          </a:p>
          <a:p>
            <a:endParaRPr lang="tr-TR" sz="2400" dirty="0" smtClean="0">
              <a:solidFill>
                <a:prstClr val="black"/>
              </a:solidFill>
            </a:endParaRPr>
          </a:p>
          <a:p>
            <a:pPr marL="342900" indent="-342900">
              <a:buFont typeface="Arial" panose="020B0604020202020204" pitchFamily="34" charset="0"/>
              <a:buChar char="•"/>
            </a:pPr>
            <a:r>
              <a:rPr lang="tr-TR" sz="2400" b="1" dirty="0">
                <a:solidFill>
                  <a:prstClr val="black"/>
                </a:solidFill>
              </a:rPr>
              <a:t>Genel bütçe </a:t>
            </a:r>
            <a:r>
              <a:rPr lang="tr-TR" sz="2400" dirty="0">
                <a:solidFill>
                  <a:prstClr val="black"/>
                </a:solidFill>
              </a:rPr>
              <a:t>kapsamındaki kamu idarelerinin edindiği taşınmazlar </a:t>
            </a:r>
            <a:r>
              <a:rPr lang="tr-TR" sz="2400" dirty="0">
                <a:solidFill>
                  <a:srgbClr val="C00000"/>
                </a:solidFill>
              </a:rPr>
              <a:t>Hazine adına, </a:t>
            </a:r>
          </a:p>
          <a:p>
            <a:pPr marL="342900" indent="-342900">
              <a:buFont typeface="Arial" panose="020B0604020202020204" pitchFamily="34" charset="0"/>
              <a:buChar char="•"/>
            </a:pPr>
            <a:r>
              <a:rPr lang="tr-TR" sz="2400" b="1" dirty="0">
                <a:solidFill>
                  <a:prstClr val="black"/>
                </a:solidFill>
              </a:rPr>
              <a:t>diğer kamu idarelerine </a:t>
            </a:r>
            <a:r>
              <a:rPr lang="tr-TR" sz="2400" dirty="0">
                <a:solidFill>
                  <a:prstClr val="black"/>
                </a:solidFill>
              </a:rPr>
              <a:t>ait taşınmazlar ise tüzel </a:t>
            </a:r>
            <a:r>
              <a:rPr lang="tr-TR" sz="2400" dirty="0">
                <a:solidFill>
                  <a:srgbClr val="C00000"/>
                </a:solidFill>
              </a:rPr>
              <a:t>kişilikleri adına </a:t>
            </a:r>
            <a:r>
              <a:rPr lang="tr-TR" sz="2400" dirty="0">
                <a:solidFill>
                  <a:prstClr val="black"/>
                </a:solidFill>
              </a:rPr>
              <a:t>tapu sicilinde tescil olunur. </a:t>
            </a:r>
          </a:p>
          <a:p>
            <a:pPr marL="342900" indent="-342900">
              <a:buFont typeface="Arial" panose="020B0604020202020204" pitchFamily="34" charset="0"/>
              <a:buChar char="•"/>
            </a:pPr>
            <a:r>
              <a:rPr lang="tr-TR" sz="2400" dirty="0" smtClean="0">
                <a:solidFill>
                  <a:srgbClr val="C00000"/>
                </a:solidFill>
              </a:rPr>
              <a:t>Hazine </a:t>
            </a:r>
            <a:r>
              <a:rPr lang="tr-TR" sz="2400" dirty="0">
                <a:solidFill>
                  <a:srgbClr val="C00000"/>
                </a:solidFill>
              </a:rPr>
              <a:t>adına tescil edilen taşınmazlar Maliye Bakanlığı tarafından yönetilir. </a:t>
            </a:r>
          </a:p>
          <a:p>
            <a:pPr marL="342900" indent="-342900">
              <a:buFont typeface="Arial" panose="020B0604020202020204" pitchFamily="34" charset="0"/>
              <a:buChar char="•"/>
            </a:pPr>
            <a:r>
              <a:rPr lang="tr-TR" sz="2400" dirty="0">
                <a:solidFill>
                  <a:prstClr val="black"/>
                </a:solidFill>
              </a:rPr>
              <a:t>Bu tescil işlemleri, adına tescil yapılan idarenin taşınmazın bulunduğu yerdeki ilgili birimine bildirilir.</a:t>
            </a:r>
          </a:p>
          <a:p>
            <a:endParaRPr lang="tr-TR" sz="2400" dirty="0" smtClean="0">
              <a:solidFill>
                <a:prstClr val="black"/>
              </a:solidFill>
            </a:endParaRPr>
          </a:p>
        </p:txBody>
      </p:sp>
      <p:sp>
        <p:nvSpPr>
          <p:cNvPr id="2" name="Slayt Numarası Yer Tutucusu 1"/>
          <p:cNvSpPr>
            <a:spLocks noGrp="1"/>
          </p:cNvSpPr>
          <p:nvPr>
            <p:ph type="sldNum" sz="quarter" idx="13"/>
          </p:nvPr>
        </p:nvSpPr>
        <p:spPr/>
        <p:txBody>
          <a:bodyPr/>
          <a:lstStyle/>
          <a:p>
            <a:fld id="{8E6AA186-9BDC-43F2-8CB7-BFB6CE2B9968}" type="slidenum">
              <a:rPr lang="tr-TR" smtClean="0">
                <a:solidFill>
                  <a:prstClr val="black">
                    <a:lumMod val="65000"/>
                    <a:lumOff val="35000"/>
                  </a:prstClr>
                </a:solidFill>
              </a:rPr>
              <a:pPr/>
              <a:t>88</a:t>
            </a:fld>
            <a:endParaRPr lang="tr-TR" dirty="0">
              <a:solidFill>
                <a:prstClr val="black">
                  <a:lumMod val="65000"/>
                  <a:lumOff val="35000"/>
                </a:prstClr>
              </a:solidFill>
            </a:endParaRPr>
          </a:p>
        </p:txBody>
      </p:sp>
    </p:spTree>
    <p:extLst>
      <p:ext uri="{BB962C8B-B14F-4D97-AF65-F5344CB8AC3E}">
        <p14:creationId xmlns:p14="http://schemas.microsoft.com/office/powerpoint/2010/main" val="5235126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725283" y="365760"/>
            <a:ext cx="9635444" cy="841938"/>
          </a:xfrm>
        </p:spPr>
        <p:txBody>
          <a:bodyPr>
            <a:noAutofit/>
          </a:bodyPr>
          <a:lstStyle/>
          <a:p>
            <a:pPr algn="ctr"/>
            <a:r>
              <a:rPr lang="tr-TR" sz="3600" b="1" dirty="0" smtClean="0">
                <a:solidFill>
                  <a:srgbClr val="002060"/>
                </a:solidFill>
                <a:hlinkClick r:id="rId2"/>
              </a:rPr>
              <a:t>Madde 45 </a:t>
            </a:r>
            <a:endParaRPr lang="tr-TR" sz="3600" b="1" dirty="0">
              <a:solidFill>
                <a:srgbClr val="00206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954659125"/>
              </p:ext>
            </p:extLst>
          </p:nvPr>
        </p:nvGraphicFramePr>
        <p:xfrm>
          <a:off x="1019503" y="1487606"/>
          <a:ext cx="10928077" cy="4954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89</a:t>
            </a:fld>
            <a:endParaRPr lang="tr-TR" dirty="0"/>
          </a:p>
        </p:txBody>
      </p:sp>
    </p:spTree>
    <p:extLst>
      <p:ext uri="{BB962C8B-B14F-4D97-AF65-F5344CB8AC3E}">
        <p14:creationId xmlns:p14="http://schemas.microsoft.com/office/powerpoint/2010/main" val="58795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241539"/>
            <a:ext cx="10515600" cy="966158"/>
          </a:xfrm>
        </p:spPr>
        <p:txBody>
          <a:bodyPr>
            <a:normAutofit/>
          </a:bodyPr>
          <a:lstStyle/>
          <a:p>
            <a:pPr algn="ctr"/>
            <a:r>
              <a:rPr lang="tr-TR" sz="3600" b="1" dirty="0" smtClean="0">
                <a:solidFill>
                  <a:srgbClr val="002060"/>
                </a:solidFill>
              </a:rPr>
              <a:t>İDARELER İTİBARİYLE KANUNUN KAPSAMI</a:t>
            </a:r>
            <a:endParaRPr lang="tr-TR" sz="3600" b="1" dirty="0">
              <a:solidFill>
                <a:srgbClr val="002060"/>
              </a:solidFill>
            </a:endParaRPr>
          </a:p>
        </p:txBody>
      </p:sp>
      <p:graphicFrame>
        <p:nvGraphicFramePr>
          <p:cNvPr id="3" name="İçerik Yer Tutucusu 8"/>
          <p:cNvGraphicFramePr>
            <a:graphicFrameLocks/>
          </p:cNvGraphicFramePr>
          <p:nvPr>
            <p:extLst>
              <p:ext uri="{D42A27DB-BD31-4B8C-83A1-F6EECF244321}">
                <p14:modId xmlns:p14="http://schemas.microsoft.com/office/powerpoint/2010/main" val="2561048068"/>
              </p:ext>
            </p:extLst>
          </p:nvPr>
        </p:nvGraphicFramePr>
        <p:xfrm>
          <a:off x="793629" y="1708344"/>
          <a:ext cx="1111082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4FAB73BC-B049-4115-A692-8D63A059BFB8}" type="slidenum">
              <a:rPr lang="tr-TR" smtClean="0"/>
              <a:pPr/>
              <a:t>9</a:t>
            </a:fld>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2104845" y="365760"/>
            <a:ext cx="9255883" cy="928202"/>
          </a:xfrm>
        </p:spPr>
        <p:txBody>
          <a:bodyPr>
            <a:normAutofit/>
          </a:bodyPr>
          <a:lstStyle/>
          <a:p>
            <a:pPr algn="ctr"/>
            <a:r>
              <a:rPr lang="tr-TR" sz="3600" b="1" dirty="0">
                <a:solidFill>
                  <a:srgbClr val="002060"/>
                </a:solidFill>
              </a:rPr>
              <a:t>Taşınır ve taşınmaz edinme</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70957563"/>
              </p:ext>
            </p:extLst>
          </p:nvPr>
        </p:nvGraphicFramePr>
        <p:xfrm>
          <a:off x="845127" y="182880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90</a:t>
            </a:fld>
            <a:endParaRPr lang="tr-TR" dirty="0"/>
          </a:p>
        </p:txBody>
      </p:sp>
    </p:spTree>
    <p:extLst>
      <p:ext uri="{BB962C8B-B14F-4D97-AF65-F5344CB8AC3E}">
        <p14:creationId xmlns:p14="http://schemas.microsoft.com/office/powerpoint/2010/main" val="40399480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902525" y="365760"/>
            <a:ext cx="10458203" cy="962708"/>
          </a:xfrm>
        </p:spPr>
        <p:txBody>
          <a:bodyPr>
            <a:noAutofit/>
          </a:bodyPr>
          <a:lstStyle/>
          <a:p>
            <a:pPr algn="ctr"/>
            <a:r>
              <a:rPr lang="tr-TR" sz="3600" b="1" dirty="0">
                <a:solidFill>
                  <a:srgbClr val="002060"/>
                </a:solidFill>
              </a:rPr>
              <a:t>Taşınır ve taşınmaz </a:t>
            </a:r>
            <a:r>
              <a:rPr lang="tr-TR" sz="3600" b="1" dirty="0" smtClean="0">
                <a:solidFill>
                  <a:srgbClr val="002060"/>
                </a:solidFill>
              </a:rPr>
              <a:t>satışı</a:t>
            </a:r>
            <a:r>
              <a:rPr lang="tr-TR" sz="3600" b="1" dirty="0">
                <a:solidFill>
                  <a:srgbClr val="002060"/>
                </a:solidFill>
              </a:rPr>
              <a:t> </a:t>
            </a:r>
            <a:r>
              <a:rPr lang="tr-TR" sz="3600" b="1" dirty="0" smtClean="0">
                <a:solidFill>
                  <a:srgbClr val="002060"/>
                </a:solidFill>
              </a:rPr>
              <a:t>(</a:t>
            </a:r>
            <a:r>
              <a:rPr lang="tr-TR" sz="3600" b="1" dirty="0" err="1" smtClean="0">
                <a:solidFill>
                  <a:srgbClr val="002060"/>
                </a:solidFill>
              </a:rPr>
              <a:t>md.</a:t>
            </a:r>
            <a:r>
              <a:rPr lang="tr-TR" sz="3600" b="1" dirty="0" smtClean="0">
                <a:solidFill>
                  <a:srgbClr val="002060"/>
                </a:solidFill>
              </a:rPr>
              <a:t> 46)</a:t>
            </a:r>
            <a:endParaRPr lang="tr-TR" sz="3600" b="1" dirty="0">
              <a:solidFill>
                <a:srgbClr val="00206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486988257"/>
              </p:ext>
            </p:extLst>
          </p:nvPr>
        </p:nvGraphicFramePr>
        <p:xfrm>
          <a:off x="845127" y="182880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91</a:t>
            </a:fld>
            <a:endParaRPr lang="tr-TR" dirty="0"/>
          </a:p>
        </p:txBody>
      </p:sp>
    </p:spTree>
    <p:extLst>
      <p:ext uri="{BB962C8B-B14F-4D97-AF65-F5344CB8AC3E}">
        <p14:creationId xmlns:p14="http://schemas.microsoft.com/office/powerpoint/2010/main" val="18123253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45127" y="902721"/>
            <a:ext cx="10515600" cy="4001983"/>
          </a:xfrm>
        </p:spPr>
        <p:txBody>
          <a:bodyPr>
            <a:normAutofit/>
          </a:bodyPr>
          <a:lstStyle/>
          <a:p>
            <a:pPr algn="ctr"/>
            <a:r>
              <a:rPr lang="tr-TR" sz="5400" b="1" dirty="0" smtClean="0"/>
              <a:t>İÇ KONTROL SİSTEMİ</a:t>
            </a:r>
            <a:endParaRPr lang="tr-TR" sz="5400" b="1" dirty="0"/>
          </a:p>
        </p:txBody>
      </p:sp>
      <p:sp>
        <p:nvSpPr>
          <p:cNvPr id="3" name="Slayt Numarası Yer Tutucusu 2"/>
          <p:cNvSpPr>
            <a:spLocks noGrp="1"/>
          </p:cNvSpPr>
          <p:nvPr>
            <p:ph type="sldNum" sz="quarter" idx="12"/>
          </p:nvPr>
        </p:nvSpPr>
        <p:spPr/>
        <p:txBody>
          <a:bodyPr/>
          <a:lstStyle/>
          <a:p>
            <a:fld id="{4FAB73BC-B049-4115-A692-8D63A059BFB8}" type="slidenum">
              <a:rPr lang="tr-TR" smtClean="0"/>
              <a:pPr/>
              <a:t>92</a:t>
            </a:fld>
            <a:endParaRPr lang="tr-TR" dirty="0"/>
          </a:p>
        </p:txBody>
      </p:sp>
    </p:spTree>
    <p:extLst>
      <p:ext uri="{BB962C8B-B14F-4D97-AF65-F5344CB8AC3E}">
        <p14:creationId xmlns:p14="http://schemas.microsoft.com/office/powerpoint/2010/main" val="26038123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965896" y="296749"/>
            <a:ext cx="10515600" cy="1325562"/>
          </a:xfrm>
        </p:spPr>
        <p:txBody>
          <a:bodyPr>
            <a:normAutofit/>
          </a:bodyPr>
          <a:lstStyle/>
          <a:p>
            <a:pPr algn="ctr"/>
            <a:r>
              <a:rPr lang="tr-TR" altLang="tr-TR" sz="4000" b="1" dirty="0" smtClean="0">
                <a:solidFill>
                  <a:srgbClr val="002060"/>
                </a:solidFill>
              </a:rPr>
              <a:t>İÇ KONTROL  </a:t>
            </a:r>
            <a:r>
              <a:rPr lang="tr-TR" altLang="tr-TR" sz="3600" b="1" dirty="0" smtClean="0">
                <a:solidFill>
                  <a:srgbClr val="002060"/>
                </a:solidFill>
              </a:rPr>
              <a:t>(md.55)</a:t>
            </a:r>
            <a:endParaRPr lang="tr-TR" sz="4000" b="1" dirty="0">
              <a:solidFill>
                <a:srgbClr val="002060"/>
              </a:solidFill>
            </a:endParaRPr>
          </a:p>
        </p:txBody>
      </p:sp>
      <p:graphicFrame>
        <p:nvGraphicFramePr>
          <p:cNvPr id="5" name="Diyagram 4"/>
          <p:cNvGraphicFramePr/>
          <p:nvPr>
            <p:extLst>
              <p:ext uri="{D42A27DB-BD31-4B8C-83A1-F6EECF244321}">
                <p14:modId xmlns:p14="http://schemas.microsoft.com/office/powerpoint/2010/main" val="460971331"/>
              </p:ext>
            </p:extLst>
          </p:nvPr>
        </p:nvGraphicFramePr>
        <p:xfrm>
          <a:off x="1035173" y="1557025"/>
          <a:ext cx="8384875" cy="4832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p:cNvPicPr>
            <a:picLocks noChangeAspect="1" noChangeArrowheads="1"/>
          </p:cNvPicPr>
          <p:nvPr/>
        </p:nvPicPr>
        <p:blipFill>
          <a:blip r:embed="rId7" cstate="print"/>
          <a:srcRect/>
          <a:stretch>
            <a:fillRect/>
          </a:stretch>
        </p:blipFill>
        <p:spPr bwMode="auto">
          <a:xfrm>
            <a:off x="8753597" y="3061239"/>
            <a:ext cx="3582179" cy="3331844"/>
          </a:xfrm>
          <a:prstGeom prst="rect">
            <a:avLst/>
          </a:prstGeom>
          <a:noFill/>
          <a:ln w="9525" algn="ctr">
            <a:noFill/>
            <a:miter lim="800000"/>
            <a:headEnd/>
            <a:tailEnd/>
          </a:ln>
          <a:effectLst/>
        </p:spPr>
      </p:pic>
      <p:sp>
        <p:nvSpPr>
          <p:cNvPr id="3" name="Slayt Numarası Yer Tutucusu 2"/>
          <p:cNvSpPr>
            <a:spLocks noGrp="1"/>
          </p:cNvSpPr>
          <p:nvPr>
            <p:ph type="sldNum" sz="quarter" idx="12"/>
          </p:nvPr>
        </p:nvSpPr>
        <p:spPr/>
        <p:txBody>
          <a:bodyPr/>
          <a:lstStyle/>
          <a:p>
            <a:fld id="{4FAB73BC-B049-4115-A692-8D63A059BFB8}" type="slidenum">
              <a:rPr lang="tr-TR" smtClean="0"/>
              <a:pPr/>
              <a:t>93</a:t>
            </a:fld>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a:xfrm>
            <a:off x="2047165" y="366112"/>
            <a:ext cx="9313563" cy="979961"/>
          </a:xfrm>
        </p:spPr>
        <p:txBody>
          <a:bodyPr>
            <a:noAutofit/>
          </a:bodyPr>
          <a:lstStyle/>
          <a:p>
            <a:pPr algn="ctr"/>
            <a:r>
              <a:rPr lang="tr-TR" sz="4000" b="1" dirty="0" smtClean="0">
                <a:solidFill>
                  <a:srgbClr val="002060"/>
                </a:solidFill>
              </a:rPr>
              <a:t>İç Kontrolün Amacı </a:t>
            </a:r>
            <a:r>
              <a:rPr lang="tr-TR" sz="3600" b="1" dirty="0" smtClean="0">
                <a:solidFill>
                  <a:srgbClr val="002060"/>
                </a:solidFill>
              </a:rPr>
              <a:t>(md 56)</a:t>
            </a:r>
            <a:endParaRPr lang="tr-TR" sz="4000" b="1" dirty="0">
              <a:solidFill>
                <a:srgbClr val="00206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250820180"/>
              </p:ext>
            </p:extLst>
          </p:nvPr>
        </p:nvGraphicFramePr>
        <p:xfrm>
          <a:off x="845127" y="182880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4FAB73BC-B049-4115-A692-8D63A059BFB8}" type="slidenum">
              <a:rPr lang="tr-TR" smtClean="0"/>
              <a:pPr/>
              <a:t>94</a:t>
            </a:fld>
            <a:endParaRPr lang="tr-TR" dirty="0"/>
          </a:p>
        </p:txBody>
      </p:sp>
    </p:spTree>
    <p:extLst>
      <p:ext uri="{BB962C8B-B14F-4D97-AF65-F5344CB8AC3E}">
        <p14:creationId xmlns:p14="http://schemas.microsoft.com/office/powerpoint/2010/main" val="29226712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772026" y="245343"/>
            <a:ext cx="9345881" cy="1010603"/>
          </a:xfrm>
        </p:spPr>
        <p:txBody>
          <a:bodyPr/>
          <a:lstStyle/>
          <a:p>
            <a:pPr algn="ctr"/>
            <a:r>
              <a:rPr lang="tr-TR" sz="3600" b="1" dirty="0" smtClean="0">
                <a:solidFill>
                  <a:srgbClr val="002060"/>
                </a:solidFill>
              </a:rPr>
              <a:t>Kontrolün Yapısı ve İşleyişi</a:t>
            </a:r>
            <a:r>
              <a:rPr lang="tr-TR" b="1" dirty="0" smtClean="0">
                <a:solidFill>
                  <a:srgbClr val="002060"/>
                </a:solidFill>
              </a:rPr>
              <a:t> </a:t>
            </a:r>
            <a:r>
              <a:rPr lang="tr-TR" sz="3200" b="1" dirty="0" smtClean="0">
                <a:solidFill>
                  <a:srgbClr val="002060"/>
                </a:solidFill>
              </a:rPr>
              <a:t>(md.57)</a:t>
            </a:r>
            <a:endParaRPr lang="tr-TR" sz="4000" b="1" dirty="0">
              <a:solidFill>
                <a:srgbClr val="002060"/>
              </a:solidFill>
            </a:endParaRPr>
          </a:p>
        </p:txBody>
      </p:sp>
      <p:sp>
        <p:nvSpPr>
          <p:cNvPr id="3" name="2 Dikdörtgen"/>
          <p:cNvSpPr/>
          <p:nvPr/>
        </p:nvSpPr>
        <p:spPr>
          <a:xfrm>
            <a:off x="997529" y="2018902"/>
            <a:ext cx="9868395" cy="4154984"/>
          </a:xfrm>
          <a:prstGeom prst="rect">
            <a:avLst/>
          </a:prstGeom>
        </p:spPr>
        <p:txBody>
          <a:bodyPr wrap="square">
            <a:spAutoFit/>
          </a:bodyPr>
          <a:lstStyle/>
          <a:p>
            <a:pPr>
              <a:defRPr/>
            </a:pPr>
            <a:r>
              <a:rPr lang="tr-TR" sz="2800" dirty="0" smtClean="0"/>
              <a:t>Kamu idarelerinin malî yönetim ve kontrol sistemleri;</a:t>
            </a:r>
          </a:p>
          <a:p>
            <a:pPr>
              <a:spcBef>
                <a:spcPts val="600"/>
              </a:spcBef>
              <a:spcAft>
                <a:spcPts val="600"/>
              </a:spcAft>
              <a:buClr>
                <a:srgbClr val="002060"/>
              </a:buClr>
              <a:buFont typeface="Wingdings" pitchFamily="2" charset="2"/>
              <a:buChar char="Ø"/>
              <a:defRPr/>
            </a:pPr>
            <a:r>
              <a:rPr lang="tr-TR" sz="2800" dirty="0" smtClean="0">
                <a:solidFill>
                  <a:srgbClr val="C00000"/>
                </a:solidFill>
              </a:rPr>
              <a:t>Harcama birimleri, </a:t>
            </a:r>
          </a:p>
          <a:p>
            <a:pPr>
              <a:spcBef>
                <a:spcPts val="600"/>
              </a:spcBef>
              <a:spcAft>
                <a:spcPts val="600"/>
              </a:spcAft>
              <a:buClr>
                <a:srgbClr val="002060"/>
              </a:buClr>
              <a:buFont typeface="Wingdings" pitchFamily="2" charset="2"/>
              <a:buChar char="Ø"/>
              <a:defRPr/>
            </a:pPr>
            <a:r>
              <a:rPr lang="tr-TR" sz="2800" dirty="0" smtClean="0">
                <a:solidFill>
                  <a:srgbClr val="C00000"/>
                </a:solidFill>
              </a:rPr>
              <a:t>Muhasebe ve malî hizmetler ile</a:t>
            </a:r>
          </a:p>
          <a:p>
            <a:pPr>
              <a:spcBef>
                <a:spcPts val="600"/>
              </a:spcBef>
              <a:spcAft>
                <a:spcPts val="600"/>
              </a:spcAft>
              <a:buClr>
                <a:srgbClr val="002060"/>
              </a:buClr>
              <a:buFont typeface="Wingdings" pitchFamily="2" charset="2"/>
              <a:buChar char="Ø"/>
              <a:defRPr/>
            </a:pPr>
            <a:r>
              <a:rPr lang="tr-TR" sz="2800" dirty="0" smtClean="0">
                <a:solidFill>
                  <a:srgbClr val="C00000"/>
                </a:solidFill>
              </a:rPr>
              <a:t>Ön malî kontrol ve</a:t>
            </a:r>
          </a:p>
          <a:p>
            <a:pPr>
              <a:spcBef>
                <a:spcPts val="600"/>
              </a:spcBef>
              <a:spcAft>
                <a:spcPts val="600"/>
              </a:spcAft>
              <a:buClr>
                <a:srgbClr val="002060"/>
              </a:buClr>
              <a:buFont typeface="Wingdings" pitchFamily="2" charset="2"/>
              <a:buChar char="Ø"/>
              <a:defRPr/>
            </a:pPr>
            <a:r>
              <a:rPr lang="tr-TR" sz="2800" dirty="0" smtClean="0">
                <a:solidFill>
                  <a:srgbClr val="C00000"/>
                </a:solidFill>
              </a:rPr>
              <a:t>İç denetimden </a:t>
            </a:r>
          </a:p>
          <a:p>
            <a:pPr>
              <a:defRPr/>
            </a:pPr>
            <a:r>
              <a:rPr lang="tr-TR" sz="2800" dirty="0" smtClean="0"/>
              <a:t>oluşur.</a:t>
            </a:r>
          </a:p>
          <a:p>
            <a:pPr>
              <a:defRPr/>
            </a:pPr>
            <a:endParaRPr lang="tr-TR" sz="2800" dirty="0" smtClean="0"/>
          </a:p>
          <a:p>
            <a:pPr algn="just">
              <a:buClr>
                <a:srgbClr val="FF9900"/>
              </a:buClr>
              <a:defRPr/>
            </a:pPr>
            <a:endParaRPr lang="tr-TR" sz="2800" dirty="0" smtClean="0"/>
          </a:p>
        </p:txBody>
      </p:sp>
      <p:sp>
        <p:nvSpPr>
          <p:cNvPr id="4" name="Slayt Numarası Yer Tutucusu 3"/>
          <p:cNvSpPr>
            <a:spLocks noGrp="1"/>
          </p:cNvSpPr>
          <p:nvPr>
            <p:ph type="sldNum" sz="quarter" idx="12"/>
          </p:nvPr>
        </p:nvSpPr>
        <p:spPr/>
        <p:txBody>
          <a:bodyPr/>
          <a:lstStyle/>
          <a:p>
            <a:fld id="{4FAB73BC-B049-4115-A692-8D63A059BFB8}" type="slidenum">
              <a:rPr lang="tr-TR" smtClean="0"/>
              <a:pPr/>
              <a:t>95</a:t>
            </a:fld>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241943" y="365760"/>
            <a:ext cx="10515600" cy="821772"/>
          </a:xfrm>
        </p:spPr>
        <p:txBody>
          <a:bodyPr>
            <a:normAutofit/>
          </a:bodyPr>
          <a:lstStyle/>
          <a:p>
            <a:pPr algn="ctr"/>
            <a:r>
              <a:rPr lang="tr-TR" altLang="tr-TR" sz="3600" b="1" dirty="0" smtClean="0">
                <a:solidFill>
                  <a:srgbClr val="002060"/>
                </a:solidFill>
              </a:rPr>
              <a:t>KAMU İÇ KONTROL STANDARTLARI</a:t>
            </a:r>
            <a:endParaRPr lang="tr-TR" sz="3600" b="1" dirty="0">
              <a:solidFill>
                <a:srgbClr val="002060"/>
              </a:solidFill>
            </a:endParaRPr>
          </a:p>
        </p:txBody>
      </p:sp>
      <p:sp>
        <p:nvSpPr>
          <p:cNvPr id="3" name="2 Dikdörtgen"/>
          <p:cNvSpPr/>
          <p:nvPr/>
        </p:nvSpPr>
        <p:spPr>
          <a:xfrm>
            <a:off x="415767" y="1223158"/>
            <a:ext cx="11162807" cy="5078313"/>
          </a:xfrm>
          <a:prstGeom prst="rect">
            <a:avLst/>
          </a:prstGeom>
        </p:spPr>
        <p:txBody>
          <a:bodyPr wrap="square">
            <a:spAutoFit/>
          </a:bodyPr>
          <a:lstStyle/>
          <a:p>
            <a:pPr>
              <a:lnSpc>
                <a:spcPct val="150000"/>
              </a:lnSpc>
              <a:buClr>
                <a:srgbClr val="7030A0"/>
              </a:buClr>
            </a:pPr>
            <a:r>
              <a:rPr lang="tr-TR" altLang="tr-TR" sz="2400" dirty="0" smtClean="0">
                <a:solidFill>
                  <a:srgbClr val="C00000"/>
                </a:solidFill>
              </a:rPr>
              <a:t>Kamu İç Kontrol Standartlarına ilişkin Tebliğ</a:t>
            </a:r>
            <a:r>
              <a:rPr lang="tr-TR" altLang="tr-TR" sz="2400" dirty="0" smtClean="0">
                <a:solidFill>
                  <a:prstClr val="black"/>
                </a:solidFill>
              </a:rPr>
              <a:t>, merkezi uyumlaştırma görevi çerçevesinde Maliye Bakanlığınca (26.12.2007 tarihli R.G) yayımlanmıştır. Tebliğde;</a:t>
            </a:r>
            <a:endParaRPr lang="tr-TR" altLang="tr-TR" sz="2800" dirty="0" smtClean="0">
              <a:solidFill>
                <a:prstClr val="black"/>
              </a:solidFill>
            </a:endParaRPr>
          </a:p>
          <a:p>
            <a:pPr marL="457200" indent="-457200">
              <a:lnSpc>
                <a:spcPct val="150000"/>
              </a:lnSpc>
              <a:buClr>
                <a:srgbClr val="7030A0"/>
              </a:buClr>
              <a:buFont typeface="Arial" panose="020B0604020202020204" pitchFamily="34" charset="0"/>
              <a:buChar char="•"/>
            </a:pPr>
            <a:r>
              <a:rPr lang="tr-TR" altLang="tr-TR" sz="2800" b="1" dirty="0" smtClean="0">
                <a:solidFill>
                  <a:prstClr val="black"/>
                </a:solidFill>
              </a:rPr>
              <a:t>Kontrol Ortamı Standartları </a:t>
            </a:r>
            <a:r>
              <a:rPr lang="tr-TR" altLang="tr-TR" sz="2800" dirty="0" smtClean="0">
                <a:solidFill>
                  <a:prstClr val="black"/>
                </a:solidFill>
              </a:rPr>
              <a:t>(4 standart, 26 genel şart)</a:t>
            </a:r>
          </a:p>
          <a:p>
            <a:pPr marL="457200" indent="-457200">
              <a:lnSpc>
                <a:spcPct val="150000"/>
              </a:lnSpc>
              <a:buClr>
                <a:srgbClr val="7030A0"/>
              </a:buClr>
              <a:buFont typeface="Arial" panose="020B0604020202020204" pitchFamily="34" charset="0"/>
              <a:buChar char="•"/>
            </a:pPr>
            <a:r>
              <a:rPr lang="tr-TR" altLang="tr-TR" sz="2800" b="1" dirty="0" smtClean="0">
                <a:solidFill>
                  <a:prstClr val="black"/>
                </a:solidFill>
              </a:rPr>
              <a:t>Risk Değerlendirme Standartları </a:t>
            </a:r>
            <a:r>
              <a:rPr lang="tr-TR" altLang="tr-TR" sz="2800" dirty="0" smtClean="0">
                <a:solidFill>
                  <a:prstClr val="black"/>
                </a:solidFill>
              </a:rPr>
              <a:t>(2 standart, 9 genel şart)</a:t>
            </a:r>
          </a:p>
          <a:p>
            <a:pPr marL="457200" indent="-457200">
              <a:lnSpc>
                <a:spcPct val="150000"/>
              </a:lnSpc>
              <a:buClr>
                <a:srgbClr val="7030A0"/>
              </a:buClr>
              <a:buFont typeface="Arial" panose="020B0604020202020204" pitchFamily="34" charset="0"/>
              <a:buChar char="•"/>
            </a:pPr>
            <a:r>
              <a:rPr lang="tr-TR" altLang="tr-TR" sz="2800" b="1" dirty="0" smtClean="0">
                <a:solidFill>
                  <a:prstClr val="black"/>
                </a:solidFill>
              </a:rPr>
              <a:t>Kontrol Faaliyetleri Standartları </a:t>
            </a:r>
            <a:r>
              <a:rPr lang="tr-TR" altLang="tr-TR" sz="2800" dirty="0" smtClean="0">
                <a:solidFill>
                  <a:prstClr val="black"/>
                </a:solidFill>
              </a:rPr>
              <a:t>(6 standart, 17 genel şart)</a:t>
            </a:r>
          </a:p>
          <a:p>
            <a:pPr marL="457200" indent="-457200">
              <a:lnSpc>
                <a:spcPct val="150000"/>
              </a:lnSpc>
              <a:buClr>
                <a:srgbClr val="7030A0"/>
              </a:buClr>
              <a:buFont typeface="Arial" panose="020B0604020202020204" pitchFamily="34" charset="0"/>
              <a:buChar char="•"/>
            </a:pPr>
            <a:r>
              <a:rPr lang="tr-TR" altLang="tr-TR" sz="2800" b="1" dirty="0" smtClean="0">
                <a:solidFill>
                  <a:prstClr val="black"/>
                </a:solidFill>
              </a:rPr>
              <a:t>Bilgi ve İletişim Standartları </a:t>
            </a:r>
            <a:r>
              <a:rPr lang="tr-TR" altLang="tr-TR" sz="2800" dirty="0" smtClean="0">
                <a:solidFill>
                  <a:prstClr val="black"/>
                </a:solidFill>
              </a:rPr>
              <a:t>(4 standart, 20 genel şart)</a:t>
            </a:r>
          </a:p>
          <a:p>
            <a:pPr marL="457200" indent="-457200">
              <a:lnSpc>
                <a:spcPct val="150000"/>
              </a:lnSpc>
              <a:buClr>
                <a:srgbClr val="7030A0"/>
              </a:buClr>
              <a:buFont typeface="Arial" panose="020B0604020202020204" pitchFamily="34" charset="0"/>
              <a:buChar char="•"/>
            </a:pPr>
            <a:r>
              <a:rPr lang="tr-TR" altLang="tr-TR" sz="2800" b="1" dirty="0" smtClean="0">
                <a:solidFill>
                  <a:prstClr val="black"/>
                </a:solidFill>
              </a:rPr>
              <a:t>İzleme Standartları </a:t>
            </a:r>
            <a:r>
              <a:rPr lang="tr-TR" altLang="tr-TR" sz="2800" dirty="0" smtClean="0">
                <a:solidFill>
                  <a:prstClr val="black"/>
                </a:solidFill>
              </a:rPr>
              <a:t>(2 standart, 7 genel şart)</a:t>
            </a:r>
          </a:p>
          <a:p>
            <a:pPr>
              <a:lnSpc>
                <a:spcPct val="150000"/>
              </a:lnSpc>
              <a:buClr>
                <a:srgbClr val="7030A0"/>
              </a:buClr>
            </a:pPr>
            <a:r>
              <a:rPr lang="tr-TR" altLang="tr-TR" sz="2800" dirty="0" smtClean="0">
                <a:solidFill>
                  <a:prstClr val="black"/>
                </a:solidFill>
              </a:rPr>
              <a:t>olmak üzere 18 standart 79 genel şart belirlenmiştir.</a:t>
            </a:r>
          </a:p>
        </p:txBody>
      </p:sp>
      <p:sp>
        <p:nvSpPr>
          <p:cNvPr id="4" name="Slayt Numarası Yer Tutucusu 3"/>
          <p:cNvSpPr>
            <a:spLocks noGrp="1"/>
          </p:cNvSpPr>
          <p:nvPr>
            <p:ph type="sldNum" sz="quarter" idx="12"/>
          </p:nvPr>
        </p:nvSpPr>
        <p:spPr/>
        <p:txBody>
          <a:bodyPr/>
          <a:lstStyle/>
          <a:p>
            <a:fld id="{4FAB73BC-B049-4115-A692-8D63A059BFB8}" type="slidenum">
              <a:rPr lang="tr-TR" smtClean="0">
                <a:solidFill>
                  <a:prstClr val="black">
                    <a:tint val="75000"/>
                  </a:prstClr>
                </a:solidFill>
              </a:rPr>
              <a:pPr/>
              <a:t>96</a:t>
            </a:fld>
            <a:endParaRPr lang="tr-TR" dirty="0">
              <a:solidFill>
                <a:prstClr val="black">
                  <a:tint val="75000"/>
                </a:prstClr>
              </a:solidFill>
            </a:endParaRPr>
          </a:p>
        </p:txBody>
      </p:sp>
    </p:spTree>
    <p:extLst>
      <p:ext uri="{BB962C8B-B14F-4D97-AF65-F5344CB8AC3E}">
        <p14:creationId xmlns:p14="http://schemas.microsoft.com/office/powerpoint/2010/main" val="72663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241943" y="365760"/>
            <a:ext cx="10515600" cy="821772"/>
          </a:xfrm>
        </p:spPr>
        <p:txBody>
          <a:bodyPr>
            <a:normAutofit/>
          </a:bodyPr>
          <a:lstStyle/>
          <a:p>
            <a:pPr algn="ctr"/>
            <a:r>
              <a:rPr lang="tr-TR" altLang="tr-TR" sz="3600" b="1" dirty="0" smtClean="0">
                <a:solidFill>
                  <a:srgbClr val="002060"/>
                </a:solidFill>
              </a:rPr>
              <a:t>KAMU İÇ KONTROL STANDARTLARI</a:t>
            </a:r>
            <a:endParaRPr lang="tr-TR" sz="3600" b="1" dirty="0">
              <a:solidFill>
                <a:srgbClr val="002060"/>
              </a:solidFill>
            </a:endParaRPr>
          </a:p>
        </p:txBody>
      </p:sp>
      <p:sp>
        <p:nvSpPr>
          <p:cNvPr id="4" name="Dikdörtgen 3"/>
          <p:cNvSpPr/>
          <p:nvPr/>
        </p:nvSpPr>
        <p:spPr>
          <a:xfrm>
            <a:off x="938153" y="1650769"/>
            <a:ext cx="10236531" cy="4493538"/>
          </a:xfrm>
          <a:prstGeom prst="rect">
            <a:avLst/>
          </a:prstGeom>
        </p:spPr>
        <p:txBody>
          <a:bodyPr wrap="square">
            <a:spAutoFit/>
          </a:bodyPr>
          <a:lstStyle/>
          <a:p>
            <a:pPr algn="just">
              <a:spcAft>
                <a:spcPts val="0"/>
              </a:spcAft>
            </a:pPr>
            <a:r>
              <a:rPr lang="tr-TR" sz="2600" dirty="0">
                <a:latin typeface="Times New Roman"/>
                <a:ea typeface="Times New Roman"/>
              </a:rPr>
              <a:t>Kamu </a:t>
            </a:r>
            <a:r>
              <a:rPr lang="tr-TR" sz="2600" dirty="0" smtClean="0">
                <a:latin typeface="Times New Roman"/>
                <a:ea typeface="Times New Roman"/>
              </a:rPr>
              <a:t>idarelerinden, </a:t>
            </a:r>
            <a:r>
              <a:rPr lang="tr-TR" sz="2600" dirty="0">
                <a:latin typeface="Times New Roman"/>
                <a:ea typeface="Times New Roman"/>
              </a:rPr>
              <a:t>iç kontrol </a:t>
            </a:r>
            <a:r>
              <a:rPr lang="tr-TR" sz="2600" dirty="0" smtClean="0">
                <a:latin typeface="Times New Roman"/>
                <a:ea typeface="Times New Roman"/>
              </a:rPr>
              <a:t>sistemlerini </a:t>
            </a:r>
            <a:r>
              <a:rPr lang="tr-TR" sz="2600" dirty="0">
                <a:latin typeface="Times New Roman"/>
                <a:ea typeface="Times New Roman"/>
              </a:rPr>
              <a:t>Kamu İç Kontrol Standartlarına uyumunu sağlamak üzere; </a:t>
            </a:r>
            <a:endParaRPr lang="tr-TR" sz="2600" dirty="0" smtClean="0">
              <a:latin typeface="Times New Roman"/>
              <a:ea typeface="Times New Roman"/>
            </a:endParaRPr>
          </a:p>
          <a:p>
            <a:pPr marL="342900" indent="-342900" algn="just">
              <a:spcAft>
                <a:spcPts val="0"/>
              </a:spcAft>
              <a:buFont typeface="Arial" panose="020B0604020202020204" pitchFamily="34" charset="0"/>
              <a:buChar char="•"/>
            </a:pPr>
            <a:r>
              <a:rPr lang="tr-TR" sz="2600" dirty="0" smtClean="0">
                <a:latin typeface="Times New Roman"/>
                <a:ea typeface="Times New Roman"/>
              </a:rPr>
              <a:t>yapılması </a:t>
            </a:r>
            <a:r>
              <a:rPr lang="tr-TR" sz="2600" dirty="0">
                <a:latin typeface="Times New Roman"/>
                <a:ea typeface="Times New Roman"/>
              </a:rPr>
              <a:t>gereken çalışmaların belirlenmesi, bu çalışmalar için </a:t>
            </a:r>
            <a:r>
              <a:rPr lang="tr-TR" sz="2600" dirty="0">
                <a:solidFill>
                  <a:srgbClr val="C00000"/>
                </a:solidFill>
                <a:latin typeface="Times New Roman"/>
                <a:ea typeface="Times New Roman"/>
              </a:rPr>
              <a:t>eylem planı oluşturulması, </a:t>
            </a:r>
            <a:endParaRPr lang="tr-TR" sz="2600" dirty="0" smtClean="0">
              <a:solidFill>
                <a:srgbClr val="C00000"/>
              </a:solidFill>
              <a:latin typeface="Times New Roman"/>
              <a:ea typeface="Times New Roman"/>
            </a:endParaRPr>
          </a:p>
          <a:p>
            <a:pPr marL="342900" indent="-342900" algn="just">
              <a:spcAft>
                <a:spcPts val="0"/>
              </a:spcAft>
              <a:buFont typeface="Arial" panose="020B0604020202020204" pitchFamily="34" charset="0"/>
              <a:buChar char="•"/>
            </a:pPr>
            <a:r>
              <a:rPr lang="tr-TR" sz="2600" dirty="0" smtClean="0">
                <a:latin typeface="Times New Roman"/>
                <a:ea typeface="Times New Roman"/>
              </a:rPr>
              <a:t>bu çalışmalarını belirlenen tarihlere kadar tamamlamaları</a:t>
            </a:r>
          </a:p>
          <a:p>
            <a:pPr algn="just">
              <a:spcAft>
                <a:spcPts val="0"/>
              </a:spcAft>
            </a:pPr>
            <a:r>
              <a:rPr lang="tr-TR" sz="2600" dirty="0" smtClean="0">
                <a:latin typeface="Times New Roman"/>
                <a:ea typeface="Times New Roman"/>
              </a:rPr>
              <a:t>Söz </a:t>
            </a:r>
            <a:r>
              <a:rPr lang="tr-TR" sz="2600" dirty="0">
                <a:latin typeface="Times New Roman"/>
                <a:ea typeface="Times New Roman"/>
              </a:rPr>
              <a:t>konusu çalışmaların etkili bir şekilde ve zamanında yürütülmesini sağlamak üzere, </a:t>
            </a:r>
            <a:endParaRPr lang="tr-TR" sz="2600" dirty="0" smtClean="0">
              <a:latin typeface="Times New Roman"/>
              <a:ea typeface="Times New Roman"/>
            </a:endParaRPr>
          </a:p>
          <a:p>
            <a:pPr algn="just">
              <a:spcAft>
                <a:spcPts val="0"/>
              </a:spcAft>
            </a:pPr>
            <a:r>
              <a:rPr lang="tr-TR" sz="2600" dirty="0" smtClean="0">
                <a:latin typeface="Times New Roman"/>
                <a:ea typeface="Times New Roman"/>
              </a:rPr>
              <a:t>idarelerin </a:t>
            </a:r>
            <a:r>
              <a:rPr lang="tr-TR" sz="2600" dirty="0">
                <a:latin typeface="Times New Roman"/>
                <a:ea typeface="Times New Roman"/>
              </a:rPr>
              <a:t>üst yöneticileri </a:t>
            </a:r>
            <a:r>
              <a:rPr lang="tr-TR" sz="2600" dirty="0" smtClean="0">
                <a:latin typeface="Times New Roman"/>
                <a:ea typeface="Times New Roman"/>
              </a:rPr>
              <a:t>ile diğer yöneticileri tarafından </a:t>
            </a:r>
            <a:r>
              <a:rPr lang="tr-TR" sz="2600" dirty="0">
                <a:latin typeface="Times New Roman"/>
                <a:ea typeface="Times New Roman"/>
              </a:rPr>
              <a:t>gerekli </a:t>
            </a:r>
            <a:r>
              <a:rPr lang="tr-TR" sz="2600" dirty="0" smtClean="0">
                <a:latin typeface="Times New Roman"/>
                <a:ea typeface="Times New Roman"/>
              </a:rPr>
              <a:t>önlemlerin alınması gerekmektedir.</a:t>
            </a:r>
          </a:p>
          <a:p>
            <a:pPr marL="457200" indent="-457200" algn="just">
              <a:spcAft>
                <a:spcPts val="0"/>
              </a:spcAft>
              <a:buFont typeface="Arial" panose="020B0604020202020204" pitchFamily="34" charset="0"/>
              <a:buChar char="•"/>
            </a:pPr>
            <a:r>
              <a:rPr lang="tr-TR" sz="2600" dirty="0">
                <a:latin typeface="Times New Roman"/>
                <a:ea typeface="Times New Roman"/>
              </a:rPr>
              <a:t>	</a:t>
            </a:r>
            <a:r>
              <a:rPr lang="tr-TR" sz="2600" dirty="0">
                <a:solidFill>
                  <a:srgbClr val="C00000"/>
                </a:solidFill>
                <a:latin typeface="Times New Roman"/>
                <a:ea typeface="Times New Roman"/>
              </a:rPr>
              <a:t>İdareler, malî ve malî olmayan tüm işlemlerinde bu standartlara uymakla ve gereğini yerine getirmekle yükümlüdür. </a:t>
            </a:r>
            <a:endParaRPr lang="tr-TR" sz="2600" dirty="0">
              <a:solidFill>
                <a:srgbClr val="C00000"/>
              </a:solidFill>
              <a:effectLst/>
              <a:latin typeface="Times New Roman"/>
              <a:ea typeface="Times New Roman"/>
            </a:endParaRPr>
          </a:p>
        </p:txBody>
      </p:sp>
      <p:sp>
        <p:nvSpPr>
          <p:cNvPr id="3" name="Slayt Numarası Yer Tutucusu 2"/>
          <p:cNvSpPr>
            <a:spLocks noGrp="1"/>
          </p:cNvSpPr>
          <p:nvPr>
            <p:ph type="sldNum" sz="quarter" idx="12"/>
          </p:nvPr>
        </p:nvSpPr>
        <p:spPr/>
        <p:txBody>
          <a:bodyPr/>
          <a:lstStyle/>
          <a:p>
            <a:fld id="{4FAB73BC-B049-4115-A692-8D63A059BFB8}" type="slidenum">
              <a:rPr lang="tr-TR" smtClean="0"/>
              <a:pPr/>
              <a:t>97</a:t>
            </a:fld>
            <a:endParaRPr lang="tr-TR" dirty="0"/>
          </a:p>
        </p:txBody>
      </p:sp>
    </p:spTree>
    <p:extLst>
      <p:ext uri="{BB962C8B-B14F-4D97-AF65-F5344CB8AC3E}">
        <p14:creationId xmlns:p14="http://schemas.microsoft.com/office/powerpoint/2010/main" val="16083714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697695" y="361504"/>
            <a:ext cx="10515600" cy="1325562"/>
          </a:xfrm>
        </p:spPr>
        <p:txBody>
          <a:bodyPr>
            <a:normAutofit/>
          </a:bodyPr>
          <a:lstStyle/>
          <a:p>
            <a:pPr algn="ctr"/>
            <a:r>
              <a:rPr lang="tr-TR" altLang="tr-TR" sz="4000" b="1" dirty="0" smtClean="0">
                <a:solidFill>
                  <a:srgbClr val="002060"/>
                </a:solidFill>
              </a:rPr>
              <a:t>Ön Mali Kontrol </a:t>
            </a:r>
            <a:r>
              <a:rPr lang="tr-TR" altLang="tr-TR" sz="3600" b="1" dirty="0" smtClean="0">
                <a:solidFill>
                  <a:srgbClr val="002060"/>
                </a:solidFill>
              </a:rPr>
              <a:t>(md 58)</a:t>
            </a:r>
            <a:endParaRPr lang="tr-TR" sz="3600" b="1" dirty="0">
              <a:solidFill>
                <a:srgbClr val="002060"/>
              </a:solidFill>
            </a:endParaRPr>
          </a:p>
        </p:txBody>
      </p:sp>
      <p:graphicFrame>
        <p:nvGraphicFramePr>
          <p:cNvPr id="4" name="Diyagram 3"/>
          <p:cNvGraphicFramePr/>
          <p:nvPr>
            <p:extLst>
              <p:ext uri="{D42A27DB-BD31-4B8C-83A1-F6EECF244321}">
                <p14:modId xmlns:p14="http://schemas.microsoft.com/office/powerpoint/2010/main" val="410278057"/>
              </p:ext>
            </p:extLst>
          </p:nvPr>
        </p:nvGraphicFramePr>
        <p:xfrm>
          <a:off x="770627" y="1760562"/>
          <a:ext cx="10823276" cy="4336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4FAB73BC-B049-4115-A692-8D63A059BFB8}" type="slidenum">
              <a:rPr lang="tr-TR" smtClean="0"/>
              <a:pPr/>
              <a:t>98</a:t>
            </a:fld>
            <a:endParaRPr lang="tr-TR"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241943" y="365760"/>
            <a:ext cx="10515600" cy="1325562"/>
          </a:xfrm>
        </p:spPr>
        <p:txBody>
          <a:bodyPr>
            <a:normAutofit/>
          </a:bodyPr>
          <a:lstStyle/>
          <a:p>
            <a:pPr algn="ctr"/>
            <a:r>
              <a:rPr lang="tr-TR" altLang="tr-TR" sz="3600" b="1" dirty="0" smtClean="0">
                <a:solidFill>
                  <a:srgbClr val="002060"/>
                </a:solidFill>
              </a:rPr>
              <a:t>İÇ KONTROL SORUMLULUĞU</a:t>
            </a:r>
            <a:endParaRPr lang="tr-TR" sz="3600" b="1" dirty="0">
              <a:solidFill>
                <a:srgbClr val="002060"/>
              </a:solidFill>
            </a:endParaRPr>
          </a:p>
        </p:txBody>
      </p:sp>
      <p:sp>
        <p:nvSpPr>
          <p:cNvPr id="3" name="2 Dikdörtgen"/>
          <p:cNvSpPr/>
          <p:nvPr/>
        </p:nvSpPr>
        <p:spPr>
          <a:xfrm>
            <a:off x="580845" y="1771852"/>
            <a:ext cx="11266099" cy="4616648"/>
          </a:xfrm>
          <a:prstGeom prst="rect">
            <a:avLst/>
          </a:prstGeom>
        </p:spPr>
        <p:txBody>
          <a:bodyPr wrap="square">
            <a:spAutoFit/>
          </a:bodyPr>
          <a:lstStyle/>
          <a:p>
            <a:pPr>
              <a:lnSpc>
                <a:spcPct val="150000"/>
              </a:lnSpc>
              <a:buClr>
                <a:srgbClr val="7030A0"/>
              </a:buClr>
              <a:buFont typeface="Wingdings" pitchFamily="2" charset="2"/>
              <a:buChar char="Ø"/>
            </a:pPr>
            <a:r>
              <a:rPr lang="tr-TR" altLang="tr-TR" sz="2800" b="1" dirty="0" smtClean="0"/>
              <a:t>ÜST YÖNETİCİLER: </a:t>
            </a:r>
            <a:r>
              <a:rPr lang="tr-TR" altLang="tr-TR" sz="2800" dirty="0" smtClean="0"/>
              <a:t>Sistem kurma ve gözetim</a:t>
            </a:r>
          </a:p>
          <a:p>
            <a:pPr>
              <a:lnSpc>
                <a:spcPct val="150000"/>
              </a:lnSpc>
              <a:buClr>
                <a:srgbClr val="7030A0"/>
              </a:buClr>
              <a:buFont typeface="Wingdings" pitchFamily="2" charset="2"/>
              <a:buChar char="Ø"/>
            </a:pPr>
            <a:r>
              <a:rPr lang="tr-TR" altLang="tr-TR" sz="2800" b="1" dirty="0" smtClean="0"/>
              <a:t>HARCAMA YETKİLİLERİ: </a:t>
            </a:r>
            <a:r>
              <a:rPr lang="tr-TR" altLang="tr-TR" sz="2800" dirty="0" smtClean="0"/>
              <a:t>Uygulama ve ön mali kontrol</a:t>
            </a:r>
          </a:p>
          <a:p>
            <a:pPr>
              <a:lnSpc>
                <a:spcPct val="150000"/>
              </a:lnSpc>
              <a:buClr>
                <a:srgbClr val="7030A0"/>
              </a:buClr>
              <a:buFont typeface="Wingdings" pitchFamily="2" charset="2"/>
              <a:buChar char="Ø"/>
            </a:pPr>
            <a:r>
              <a:rPr lang="tr-TR" altLang="tr-TR" sz="2800" b="1" dirty="0" smtClean="0"/>
              <a:t>MALİ HİZMETLER BİRİMİ: </a:t>
            </a:r>
            <a:r>
              <a:rPr lang="tr-TR" altLang="tr-TR" sz="2800" dirty="0" smtClean="0"/>
              <a:t>Sistemin kurulması, standartların uygulanması çalışmaları ve ön mali kontrol</a:t>
            </a:r>
          </a:p>
          <a:p>
            <a:pPr>
              <a:lnSpc>
                <a:spcPct val="150000"/>
              </a:lnSpc>
              <a:buClr>
                <a:srgbClr val="7030A0"/>
              </a:buClr>
              <a:buFont typeface="Wingdings" pitchFamily="2" charset="2"/>
              <a:buChar char="Ø"/>
            </a:pPr>
            <a:r>
              <a:rPr lang="tr-TR" altLang="tr-TR" sz="2800" b="1" dirty="0" smtClean="0"/>
              <a:t>MUHASEBE YETKİLİLERİ: </a:t>
            </a:r>
            <a:r>
              <a:rPr lang="tr-TR" altLang="tr-TR" sz="2800" dirty="0" smtClean="0"/>
              <a:t>Ödeme kontrolü, kayıtların usulüne ve standartlara uygunluğu ve saydamlık</a:t>
            </a:r>
          </a:p>
          <a:p>
            <a:pPr>
              <a:lnSpc>
                <a:spcPct val="150000"/>
              </a:lnSpc>
              <a:buClr>
                <a:srgbClr val="7030A0"/>
              </a:buClr>
              <a:buFont typeface="Wingdings" pitchFamily="2" charset="2"/>
              <a:buChar char="Ø"/>
            </a:pPr>
            <a:r>
              <a:rPr lang="tr-TR" altLang="tr-TR" sz="2800" b="1" dirty="0" smtClean="0"/>
              <a:t>GERÇEKLEŞTİRME GÖREVLİLERİ: </a:t>
            </a:r>
            <a:r>
              <a:rPr lang="tr-TR" altLang="tr-TR" sz="2800" dirty="0" smtClean="0"/>
              <a:t>Uygulama</a:t>
            </a:r>
          </a:p>
        </p:txBody>
      </p:sp>
      <p:sp>
        <p:nvSpPr>
          <p:cNvPr id="4" name="Slayt Numarası Yer Tutucusu 3"/>
          <p:cNvSpPr>
            <a:spLocks noGrp="1"/>
          </p:cNvSpPr>
          <p:nvPr>
            <p:ph type="sldNum" sz="quarter" idx="12"/>
          </p:nvPr>
        </p:nvSpPr>
        <p:spPr/>
        <p:txBody>
          <a:bodyPr/>
          <a:lstStyle/>
          <a:p>
            <a:fld id="{4FAB73BC-B049-4115-A692-8D63A059BFB8}" type="slidenum">
              <a:rPr lang="tr-TR" smtClean="0"/>
              <a:pPr/>
              <a:t>99</a:t>
            </a:fld>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S102888914">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rocess02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0.xml><?xml version="1.0" encoding="utf-8"?>
<a:theme xmlns:a="http://schemas.openxmlformats.org/drawingml/2006/main" name="8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TS102888914">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rocess02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4.xml><?xml version="1.0" encoding="utf-8"?>
<a:theme xmlns:a="http://schemas.openxmlformats.org/drawingml/2006/main" name="3_TS102888914">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rocess02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5.xml><?xml version="1.0" encoding="utf-8"?>
<a:theme xmlns:a="http://schemas.openxmlformats.org/drawingml/2006/main" name="4_TS102888914">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rocess02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6.xml><?xml version="1.0" encoding="utf-8"?>
<a:theme xmlns:a="http://schemas.openxmlformats.org/drawingml/2006/main" name="5_TS102888914">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rocess02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7.xml><?xml version="1.0" encoding="utf-8"?>
<a:theme xmlns:a="http://schemas.openxmlformats.org/drawingml/2006/main" name="6_TS102888914">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rocess02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8.xml><?xml version="1.0" encoding="utf-8"?>
<a:theme xmlns:a="http://schemas.openxmlformats.org/drawingml/2006/main" name="7_TS102888914">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rocess02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9.xml><?xml version="1.0" encoding="utf-8"?>
<a:theme xmlns:a="http://schemas.openxmlformats.org/drawingml/2006/main" name="8_TS102888914">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rocess02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9_TS102888914">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rocess02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1.xml><?xml version="1.0" encoding="utf-8"?>
<a:theme xmlns:a="http://schemas.openxmlformats.org/drawingml/2006/main" name="10_TS102888914">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rocess02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2.xml><?xml version="1.0" encoding="utf-8"?>
<a:theme xmlns:a="http://schemas.openxmlformats.org/drawingml/2006/main" name="11_TS102888914">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rocess02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3.xml><?xml version="1.0" encoding="utf-8"?>
<a:theme xmlns:a="http://schemas.openxmlformats.org/drawingml/2006/main" name="12_TS102888914">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rocess02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4.xml><?xml version="1.0" encoding="utf-8"?>
<a:theme xmlns:a="http://schemas.openxmlformats.org/drawingml/2006/main" name="13_TS102888914">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rocess02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5.xml><?xml version="1.0" encoding="utf-8"?>
<a:theme xmlns:a="http://schemas.openxmlformats.org/drawingml/2006/main" name="12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6.xml><?xml version="1.0" encoding="utf-8"?>
<a:theme xmlns:a="http://schemas.openxmlformats.org/drawingml/2006/main" name="3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3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8.xml><?xml version="1.0" encoding="utf-8"?>
<a:theme xmlns:a="http://schemas.openxmlformats.org/drawingml/2006/main" name="1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9.xml><?xml version="1.0" encoding="utf-8"?>
<a:theme xmlns:a="http://schemas.openxmlformats.org/drawingml/2006/main" name="15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16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17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1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3.xml><?xml version="1.0" encoding="utf-8"?>
<a:theme xmlns:a="http://schemas.openxmlformats.org/drawingml/2006/main" name="Office Theme">
  <a:themeElements>
    <a:clrScheme name="Process02_16x9">
      <a:dk1>
        <a:sysClr val="windowText" lastClr="000000"/>
      </a:dk1>
      <a:lt1>
        <a:sysClr val="window" lastClr="FFFFFF"/>
      </a:lt1>
      <a:dk2>
        <a:srgbClr val="303030"/>
      </a:dk2>
      <a:lt2>
        <a:srgbClr val="F2F2F2"/>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Process02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Office Theme">
  <a:themeElements>
    <a:clrScheme name="Process02_16x9">
      <a:dk1>
        <a:sysClr val="windowText" lastClr="000000"/>
      </a:dk1>
      <a:lt1>
        <a:sysClr val="window" lastClr="FFFFFF"/>
      </a:lt1>
      <a:dk2>
        <a:srgbClr val="303030"/>
      </a:dk2>
      <a:lt2>
        <a:srgbClr val="F2F2F2"/>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Process02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TS102888914">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rocess02_16x9">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7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DAF085-9BD5-456D-9AFF-7CB5E7D62A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TS102888914</Template>
  <TotalTime>0</TotalTime>
  <Words>6829</Words>
  <Application>Microsoft Office PowerPoint</Application>
  <PresentationFormat>Özel</PresentationFormat>
  <Paragraphs>881</Paragraphs>
  <Slides>115</Slides>
  <Notes>2</Notes>
  <HiddenSlides>0</HiddenSlides>
  <MMClips>0</MMClips>
  <ScaleCrop>false</ScaleCrop>
  <HeadingPairs>
    <vt:vector size="4" baseType="variant">
      <vt:variant>
        <vt:lpstr>Tema</vt:lpstr>
      </vt:variant>
      <vt:variant>
        <vt:i4>32</vt:i4>
      </vt:variant>
      <vt:variant>
        <vt:lpstr>Slayt Başlıkları</vt:lpstr>
      </vt:variant>
      <vt:variant>
        <vt:i4>115</vt:i4>
      </vt:variant>
    </vt:vector>
  </HeadingPairs>
  <TitlesOfParts>
    <vt:vector size="147" baseType="lpstr">
      <vt:lpstr>TS102888914</vt:lpstr>
      <vt:lpstr>Office Teması</vt:lpstr>
      <vt:lpstr>1_Office Teması</vt:lpstr>
      <vt:lpstr>2_Office Teması</vt:lpstr>
      <vt:lpstr>4_Office Teması</vt:lpstr>
      <vt:lpstr>5_Office Teması</vt:lpstr>
      <vt:lpstr>1_TS102888914</vt:lpstr>
      <vt:lpstr>7_Office Teması</vt:lpstr>
      <vt:lpstr>6_Office Teması</vt:lpstr>
      <vt:lpstr>8_Office Teması</vt:lpstr>
      <vt:lpstr>9_Office Teması</vt:lpstr>
      <vt:lpstr>10_Office Teması</vt:lpstr>
      <vt:lpstr>2_TS102888914</vt:lpstr>
      <vt:lpstr>3_TS102888914</vt:lpstr>
      <vt:lpstr>4_TS102888914</vt:lpstr>
      <vt:lpstr>5_TS102888914</vt:lpstr>
      <vt:lpstr>6_TS102888914</vt:lpstr>
      <vt:lpstr>7_TS102888914</vt:lpstr>
      <vt:lpstr>8_TS102888914</vt:lpstr>
      <vt:lpstr>9_TS102888914</vt:lpstr>
      <vt:lpstr>10_TS102888914</vt:lpstr>
      <vt:lpstr>11_TS102888914</vt:lpstr>
      <vt:lpstr>12_TS102888914</vt:lpstr>
      <vt:lpstr>13_TS102888914</vt:lpstr>
      <vt:lpstr>12_Office Teması</vt:lpstr>
      <vt:lpstr>3_Office Teması</vt:lpstr>
      <vt:lpstr>13_Office Teması</vt:lpstr>
      <vt:lpstr>14_Office Teması</vt:lpstr>
      <vt:lpstr>15_Office Teması</vt:lpstr>
      <vt:lpstr>16_Office Teması</vt:lpstr>
      <vt:lpstr>17_Office Teması</vt:lpstr>
      <vt:lpstr>11_Office Teması</vt:lpstr>
      <vt:lpstr>5018 SAYILI  KAMU MALİ YÖNETİMİ VE KONTROL KANUNU   İsmail ÇOM Strateji Geliştirme Daire Başkanı </vt:lpstr>
      <vt:lpstr>SUNUM İÇERİĞİ</vt:lpstr>
      <vt:lpstr>PowerPoint Sunusu</vt:lpstr>
      <vt:lpstr>PowerPoint Sunusu</vt:lpstr>
      <vt:lpstr>PowerPoint Sunusu</vt:lpstr>
      <vt:lpstr>PowerPoint Sunusu</vt:lpstr>
      <vt:lpstr> AMAÇ </vt:lpstr>
      <vt:lpstr>KAPSAM (md.2)</vt:lpstr>
      <vt:lpstr>İDARELER İTİBARİYLE KANUNUN KAPSAMI</vt:lpstr>
      <vt:lpstr>(I) SAYILI CETVEL  GENEL BÜTÇE KAPSAMINDAKİ KAMU İDARELERİ </vt:lpstr>
      <vt:lpstr>(2) SAYILI CETVEL  ÖZEL BÜTÇELİ İDARELER </vt:lpstr>
      <vt:lpstr>(III) SAYILI CETVEL  DÜZENLEYİCİ VE DENETLEYİCİ KURUMLAR </vt:lpstr>
      <vt:lpstr> KAPSAM DIŞI İDARELER (md.2)</vt:lpstr>
      <vt:lpstr>TANIMLAR (md.3)</vt:lpstr>
      <vt:lpstr>PowerPoint Sunusu</vt:lpstr>
      <vt:lpstr>Mali Kontrol(Tanımlar-md.3) </vt:lpstr>
      <vt:lpstr>KAMU MALİYESİ (md.4)</vt:lpstr>
      <vt:lpstr>HAZİNE BİRLİĞİ (md. 6)</vt:lpstr>
      <vt:lpstr>Mali Saydamlık (Md.7) </vt:lpstr>
      <vt:lpstr>Stratejik Planlama Ve Performans Esaslı Bütçeleme </vt:lpstr>
      <vt:lpstr>PowerPoint Sunusu</vt:lpstr>
      <vt:lpstr>Stratejik Planlama Ve Performans Esaslı Bütçeleme </vt:lpstr>
      <vt:lpstr>PowerPoint Sunusu</vt:lpstr>
      <vt:lpstr>KAMU İDARE BÜTÇELERİ</vt:lpstr>
      <vt:lpstr> Kamu İdare Bütçeleri (Bütçe Türleri) -Merkezi Yönetim Bütçesi  Genel Bütçe: Devlet tüzel kişiliğine dahil olan ve bu Kanuna ekli (I) sayılı cetvelde yer alan kamu idarelerinin bütçesidir.   Özel Bütçe: Bir bakanlığa bağlı veya ilgili olarak belirli bir kamu hizmetini yürütmek üzere kurulan, gelir tahsis edilen, bu gelirlerden harcama yapma yetkisi verilen, kuruluş ve çalışma esasları özel kanunla düzenlenen ve bu Kanuna ekli (II) sayılı cetvelde yer alan her bir kamu idaresinin bütçesidir.   Düzenleyici ve Denetleyici Kurum Bütçesi: Özel Kanunlarla… -Sosyal Güvenlik Kurumu Bütçesi -Mahalli İdareler Bütçesi  Belediye Bütçesi  İl Özel İdaresi Bütçesi  Mahalli İdare Birliği Bütçesi    (Kamu idarelerince bunların dışında herhangi bir ad altında bütçe oluşturulamaz) </vt:lpstr>
      <vt:lpstr>Bütçe İlkeleri</vt:lpstr>
      <vt:lpstr>Merkezi Yönetim Bütçe Kanunu Merkezî yönetim kapsamındaki kamu idarelerinin gelir ve gider tahminlerini gösteren, bunların uygulanmasına ve yürütülmesine yetki ve izin veren kanundur. Merkezî yönetim bütçe kanununda;  -Yılı ve izleyen iki yılın gelir ve gider tahminleri,  -Varsa bütçe açığının veya fazlasının tutarı ve açığın nasıl kapatılacağı veya fazlanın nasıl kullanılacağı,  -Vergi muafiyeti, istisnası ve indirimleri ile benzeri uygulamalar nedeniyle vazgeçilen vergi gelirleri, -Borçlanma ve garanti sınırları,  -Bütçelerin uygulanmasında tanınacak yetkiler,  -Bağlı cetveller, -Malî yıl içinde gelir ve giderlere yönelik olarak uygulanacak hükümler yer alır.   </vt:lpstr>
      <vt:lpstr>PowerPoint Sunusu</vt:lpstr>
      <vt:lpstr>   Merkezi Yönetim Bütçesinin Hazırlanması  Maliye Bakanlığı, merkezî yönetim bütçe kanunu tasarısının hazırlanmasından ve bu amaçla ilgili kamu idareleri arasında koordinasyonun sağlanmasından sorumludur. Hazırlık Süreci;  Orta Vadeli Program (Kalkınma Bak.en geç Eylül ayının ilk haftası-Genel ekonomik koşullar-Gösterge niteliğindeki temel ekonomik büyüklükler-BKK kabul eder) Orta Vadeli Mali Plan (Maliye Bak. Eylül ayının onbeşine kadar hazırlar-İdarelerin ödenek teklif tavanları-YPK karara bağlar)  -aynı süre içinde Resmî Gazetede yayımlanır.   Bütçe Çağrısı-Bütçe Haz. Rehberi (Maliye Bak. Bütçe hazırlık sürecini yönlendirmek üzere Eylül ayının onbeşine kadar,) Yatırım Gen. Yat.Prog.Haz.Reh. Rehberi (Kalkınma Bak. Yatırım programı hazırlık sürecini yönlendirmek üzere Eylül ayının onbeşine kadar,)  -hazırlanarak en geç Eylül ayının onbeşine kadar Resmî Gazetede yayımlanır.       </vt:lpstr>
      <vt:lpstr>Merkezi Yönetim Bütçesinin Hazırlanması  Gider ve gelir teklifleri, ekonomik ve malî analiz yapılmasına imkân verecek, hesap verilebilirliği ve saydamlığı sağlayacak şekilde, Maliye Bakanlığınca uluslararası standartlara uyumlu olarak belirlenen sınıflandırma sistemine göre hazırlanır.  Kamu idareleri, stratejik planları ile Bütçe Hazırlama Rehberinde yer alan esaslar çerçevesinde, bütçe gelir ve gider tekliflerini gerekçeli olarak hazırlar ve yetkilileri tarafından imzalanmış olarak en geç Eylül ayı sonuna kadar Maliye Bakanlığına gönderir. Kamu idarelerinin yatırım teklifleri, değerlendirilmek üzere aynı süre içinde Kalkınma Bakanlığına verilir.   Bütçe teklifleri Maliye Bakanlığına verildikten sonra, kamu idarelerinin yetkilileriyle gider ve gelir teklifleri hakkında görüşmeler yapılabilir. </vt:lpstr>
      <vt:lpstr>PowerPoint Sunusu</vt:lpstr>
      <vt:lpstr>PowerPoint Sunusu</vt:lpstr>
      <vt:lpstr>Ödeneklerin Kullanılması  Genel bütçe kapsamındaki kamu idareleri, ayrıntılı harcama programlarını hazırlar ve vize edilmek üzere Maliye Bakanlığına gönderir. Bütçe ödenekleri, Maliye Bakanlığınca belirlenecek esaslar çerçevesinde, nakit planlaması da dikkate alınarak vize edilen ayrıntılı harcama programları ve serbest bırakma oranlarına göre kullanılır.  Özel bütçeli idareler ve sosyal güvenlik kurumları ayrıntılı finansman programlarını hazırlar ve harcamalarını bu programa uygun olarak yaparlar.  Kamu idareleri, bütçelerinde yer alan ödeneklerin üzerinde harcama yapamaz. Bütçeyle verilen ödenekler, tahsis edildikleri amaçlar doğrultusunda yılı içinde yaptırılan iş, satın alınan mal ve hizmetler ile diğer giderlerin karşılanmasında kullanılır. Ancak, ait olduğu malî yılda ödenemeyen ve emanet hesabına alınamayan zamanaşımına uğramamış geçen yıllar borçları ile ilama bağlı borçlar, ilgili kamu idaresinin cari yıl bütçesinden ödenir.   Cari yılda kullanılmayan ödenekler yıl sonunda iptal edilir. </vt:lpstr>
      <vt:lpstr>PowerPoint Sunusu</vt:lpstr>
      <vt:lpstr>PowerPoint Sunusu</vt:lpstr>
      <vt:lpstr>PowerPoint Sunusu</vt:lpstr>
      <vt:lpstr>PowerPoint Sunusu</vt:lpstr>
      <vt:lpstr>PowerPoint Sunusu</vt:lpstr>
      <vt:lpstr>PowerPoint Sunusu</vt:lpstr>
      <vt:lpstr>PowerPoint Sunusu</vt:lpstr>
      <vt:lpstr>HESAP VERME SORUMLULUĞU (md.8) </vt:lpstr>
      <vt:lpstr>BAKANLAR (md.10)</vt:lpstr>
      <vt:lpstr>Bu sorumluluk, Yükseköğretim Kurulu, Ölçme, Seçme ve Yerleştirme Merkezi Başkanlığı, üniversiteler ve yüksek teknoloji enstitüleri için Millî Eğitim Bakanına, mahallî idareler için İçişleri Bakanına aittir. </vt:lpstr>
      <vt:lpstr>ÜST YÖNETİCİLER (md.11)</vt:lpstr>
      <vt:lpstr>ÜST YÖNETİCİLERİN SORUMLULUĞU </vt:lpstr>
      <vt:lpstr>ÜST YÖNETİCİLERİN SORUMLULUĞU</vt:lpstr>
      <vt:lpstr>ÜST YÖNETİCİLER, KİMLERE KARŞI SORUMLUDUR ?</vt:lpstr>
      <vt:lpstr>ÜST YÖNETİCİLER, BU SORUMLULUĞUN GEREKLERİNİ; </vt:lpstr>
      <vt:lpstr>HARCAMA YETKİLİSİ  (md.31)</vt:lpstr>
      <vt:lpstr>HARCAMA YETKİLİSİ  (md.31)</vt:lpstr>
      <vt:lpstr>HARCAMA YETKİLİLERİ HAKKINDA GENEL TEBLİĞ 1  Harcama Yetkisinin Birleştirilmesi </vt:lpstr>
      <vt:lpstr> HARCAMA YETKİLİLERİ HAKKINDA GENEL TEBLİĞ 1  Harcama Yetkisinin Devri</vt:lpstr>
      <vt:lpstr>HARCAMA YETKİLİLERİ HAKKINDA GENEL TEBLİĞ 1 Harcama Yetkisi</vt:lpstr>
      <vt:lpstr>HARCAMA YETKİLİLERİ HAKKINDA GENEL TEBLİĞ 1 Harcama Yetkisi</vt:lpstr>
      <vt:lpstr>HARCAMA YETKILILERI HAKKINDA GENEL TEBLIG SERI NO: 2</vt:lpstr>
      <vt:lpstr>HARCAMA YETKILILERI HAKKINDA GENEL TEBLIG SERI NO: 2</vt:lpstr>
      <vt:lpstr>HARCAMA YETKİLİSİNİN SORUMLULUĞU NEDİR ?</vt:lpstr>
      <vt:lpstr>SORUMLULUK</vt:lpstr>
      <vt:lpstr>GERÇEKLEŞTİRME GÖREVLİSİ KİMDİR ?  (Giderin gerçekleştirilmesi md.  33)</vt:lpstr>
      <vt:lpstr>GERÇEKLEŞTİRME GÖREVLİSİ KİMDİR ? İç Kontrol Ve Ön Malî Kontrole İlişkin Usul Ve Esaslar</vt:lpstr>
      <vt:lpstr>GERÇEKLEŞTİRME GÖREVLİSİ İç Kontrol Ve Ön Malî Kontrole İlişkin Usul Ve Esaslar</vt:lpstr>
      <vt:lpstr>ÖN MALİ KONTROL NEDİR?</vt:lpstr>
      <vt:lpstr>PowerPoint Sunusu</vt:lpstr>
      <vt:lpstr>Muhasebe hizmeti ve muhasebe yetkilisinin yetki ve sorumlulukları (md.61)</vt:lpstr>
      <vt:lpstr>MUHASEBE YETKİLİSİ (md.61)</vt:lpstr>
      <vt:lpstr>MUHASEBE YETKİLİSİ (md.61)</vt:lpstr>
      <vt:lpstr>MUHASEBE YETKİLİSİ (md.61)</vt:lpstr>
      <vt:lpstr>MUHASEBE YETKİLİSİ (md.61)</vt:lpstr>
      <vt:lpstr>MUHASEBE YETKİLİSİ;</vt:lpstr>
      <vt:lpstr>HARCAMA YAPILMASI</vt:lpstr>
      <vt:lpstr>Harcama talimatı ve sorumluluk (md 32)</vt:lpstr>
      <vt:lpstr>GİDERİN GERÇEKLEŞTİRİLMESİ (md.33)</vt:lpstr>
      <vt:lpstr>Ödenemeyen Giderler Ve Bütçeleştirilmiş Borçlar (md34)</vt:lpstr>
      <vt:lpstr>PowerPoint Sunusu</vt:lpstr>
      <vt:lpstr>PowerPoint Sunusu</vt:lpstr>
      <vt:lpstr>PowerPoint Sunusu</vt:lpstr>
      <vt:lpstr>AVANS -KREDİ ARASINDAKİ FARKLAR</vt:lpstr>
      <vt:lpstr>PowerPoint Sunusu</vt:lpstr>
      <vt:lpstr>FALİYET RAPORLARI VE KESİN HESAP</vt:lpstr>
      <vt:lpstr>FAALİYET RAPORU (md.41)</vt:lpstr>
      <vt:lpstr>FAALİYET RAPORU (md.41)</vt:lpstr>
      <vt:lpstr>FAALİYET RAPORU (md.41)</vt:lpstr>
      <vt:lpstr>PowerPoint Sunusu</vt:lpstr>
      <vt:lpstr>PowerPoint Sunusu</vt:lpstr>
      <vt:lpstr>PowerPoint Sunusu</vt:lpstr>
      <vt:lpstr>PowerPoint Sunusu</vt:lpstr>
      <vt:lpstr>PowerPoint Sunusu</vt:lpstr>
      <vt:lpstr>PowerPoint Sunusu</vt:lpstr>
      <vt:lpstr>Madde 45 </vt:lpstr>
      <vt:lpstr>Taşınır ve taşınmaz edinme</vt:lpstr>
      <vt:lpstr>Taşınır ve taşınmaz satışı (md. 46)</vt:lpstr>
      <vt:lpstr>İÇ KONTROL SİSTEMİ</vt:lpstr>
      <vt:lpstr>İÇ KONTROL  (md.55)</vt:lpstr>
      <vt:lpstr>İç Kontrolün Amacı (md 56)</vt:lpstr>
      <vt:lpstr>Kontrolün Yapısı ve İşleyişi (md.57)</vt:lpstr>
      <vt:lpstr>KAMU İÇ KONTROL STANDARTLARI</vt:lpstr>
      <vt:lpstr>KAMU İÇ KONTROL STANDARTLARI</vt:lpstr>
      <vt:lpstr>Ön Mali Kontrol (md 58)</vt:lpstr>
      <vt:lpstr>İÇ KONTROL SORUMLULUĞU</vt:lpstr>
      <vt:lpstr>PowerPoint Sunusu</vt:lpstr>
      <vt:lpstr>PowerPoint Sunusu</vt:lpstr>
      <vt:lpstr>İç Denetim (md.63)</vt:lpstr>
      <vt:lpstr>İç Denetçinin Görevleri (md 64) </vt:lpstr>
      <vt:lpstr>İç Denetçi (md 64-65) </vt:lpstr>
      <vt:lpstr>DIŞ DENETİM (md.68)</vt:lpstr>
      <vt:lpstr>DIŞ DENETİM (md.68)</vt:lpstr>
      <vt:lpstr>DIŞ DENETİM (md.68)</vt:lpstr>
      <vt:lpstr>KAMU ZARARI ( md.71)</vt:lpstr>
      <vt:lpstr>KAMU ZARARI ( md.71)</vt:lpstr>
      <vt:lpstr>KAMU ZARARI ( md.71)</vt:lpstr>
      <vt:lpstr>KAMU ZARARI ( md.71)</vt:lpstr>
      <vt:lpstr>Yetkisiz Tahsil ve Ödeme (md 72)</vt:lpstr>
      <vt:lpstr>Kamu İdarelerinin Sorumluluğu (md 76)</vt:lpstr>
      <vt:lpstr>KAYNAKLAR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2013-12-15T18:45:07Z</dcterms:created>
  <dcterms:modified xsi:type="dcterms:W3CDTF">2016-03-02T14:43:37Z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TC028889149991</vt:lpwstr>
  </property>
</Properties>
</file>